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70" r:id="rId20"/>
    <p:sldId id="3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29/04/2022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29/04/2022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27/04/2022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27/04/2022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pt-BR"/>
              <a:t>EM Tutorial P1 -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EM algorithm – Part 1</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a:t>
            </a:r>
            <a:r>
              <a:rPr lang="en-US" dirty="0" err="1"/>
              <a:t>PostDoc</a:t>
            </a:r>
            <a:endParaRPr lang="en-US" dirty="0"/>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pt-BR"/>
              <a:t>EM Tutorial P1 - Loc Nguyen</a:t>
            </a:r>
            <a:endParaRPr lang="en-US"/>
          </a:p>
        </p:txBody>
      </p:sp>
      <p:sp>
        <p:nvSpPr>
          <p:cNvPr id="6" name="Date Placeholder 5"/>
          <p:cNvSpPr>
            <a:spLocks noGrp="1"/>
          </p:cNvSpPr>
          <p:nvPr>
            <p:ph type="dt" sz="half" idx="10"/>
          </p:nvPr>
        </p:nvSpPr>
        <p:spPr/>
        <p:txBody>
          <a:bodyPr/>
          <a:lstStyle/>
          <a:p>
            <a:r>
              <a:rPr lang="en-US"/>
              <a:t>27/04/2022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FB9-D870-496E-950D-9D6D366C26D7}"/>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2A2D58-BBEE-40F6-8374-F344A8C06159}"/>
                  </a:ext>
                </a:extLst>
              </p:cNvPr>
              <p:cNvSpPr>
                <a:spLocks noGrp="1"/>
              </p:cNvSpPr>
              <p:nvPr>
                <p:ph idx="1"/>
              </p:nvPr>
            </p:nvSpPr>
            <p:spPr>
              <a:xfrm>
                <a:off x="239152" y="914399"/>
                <a:ext cx="11746522" cy="5176066"/>
              </a:xfrm>
            </p:spPr>
            <p:txBody>
              <a:bodyPr>
                <a:noAutofit/>
              </a:bodyPr>
              <a:lstStyle/>
              <a:p>
                <a:pPr marL="0" marR="0" indent="0" algn="just">
                  <a:spcBef>
                    <a:spcPts val="0"/>
                  </a:spcBef>
                  <a:spcAft>
                    <a:spcPts val="0"/>
                  </a:spcAft>
                  <a:buNone/>
                </a:pP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Given two diagonalizable matrices </a:t>
                </a:r>
                <a:r>
                  <a:rPr lang="en-US" sz="235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35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are equal size (</a:t>
                </a:r>
                <a:r>
                  <a:rPr lang="en-US" sz="235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5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35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then, they are simultaneously diagonalizable (Wikipedia, Commuting matrices, 2017) and hence, there exists an orthogonal eigenvector matrix </a:t>
                </a:r>
                <a:r>
                  <a:rPr lang="en-US" sz="235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such that (Wikipedia, Diagonalizable matrix, 2017) (</a:t>
                </a:r>
                <a:r>
                  <a:rPr lang="en-US" sz="2350" dirty="0" err="1">
                    <a:effectLst/>
                    <a:latin typeface="Times New Roman" panose="02020603050405020304" pitchFamily="18" charset="0"/>
                    <a:ea typeface="SimSun" panose="02010600030101010101" pitchFamily="2" charset="-122"/>
                    <a:cs typeface="Times New Roman" panose="02020603050405020304" pitchFamily="18" charset="0"/>
                  </a:rPr>
                  <a:t>StackExchange</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2013):</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5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50" i="1">
                                <a:effectLst/>
                                <a:latin typeface="Cambria Math" panose="02040503050406030204" pitchFamily="18" charset="0"/>
                                <a:ea typeface="SimSun" panose="02010600030101010101" pitchFamily="2" charset="-122"/>
                                <a:cs typeface="Times New Roman" panose="02020603050405020304" pitchFamily="18" charset="0"/>
                              </a:rPr>
                              <m:t>𝐴</m:t>
                            </m:r>
                            <m:r>
                              <a:rPr lang="en-US" sz="2350" i="1">
                                <a:effectLst/>
                                <a:latin typeface="Cambria Math" panose="02040503050406030204" pitchFamily="18" charset="0"/>
                                <a:ea typeface="SimSun" panose="02010600030101010101" pitchFamily="2" charset="-122"/>
                                <a:cs typeface="Times New Roman" panose="02020603050405020304" pitchFamily="18" charset="0"/>
                              </a:rPr>
                              <m:t>=</m:t>
                            </m:r>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350">
                                <a:effectLst/>
                                <a:latin typeface="Cambria Math" panose="02040503050406030204" pitchFamily="18" charset="0"/>
                                <a:ea typeface="SimSun" panose="02010600030101010101" pitchFamily="2" charset="-122"/>
                                <a:cs typeface="Times New Roman" panose="02020603050405020304" pitchFamily="18" charset="0"/>
                              </a:rPr>
                              <m:t>Γ</m:t>
                            </m:r>
                            <m:sSup>
                              <m:sSupPr>
                                <m:ctrlPr>
                                  <a:rPr lang="en-US" sz="23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35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350" i="1">
                                <a:effectLst/>
                                <a:latin typeface="Cambria Math" panose="02040503050406030204" pitchFamily="18" charset="0"/>
                                <a:ea typeface="SimSun" panose="02010600030101010101" pitchFamily="2" charset="-122"/>
                                <a:cs typeface="Times New Roman" panose="02020603050405020304" pitchFamily="18" charset="0"/>
                              </a:rPr>
                              <m:t>=</m:t>
                            </m:r>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350">
                                <a:effectLst/>
                                <a:latin typeface="Cambria Math" panose="02040503050406030204" pitchFamily="18" charset="0"/>
                                <a:ea typeface="SimSun" panose="02010600030101010101" pitchFamily="2" charset="-122"/>
                                <a:cs typeface="Times New Roman" panose="02020603050405020304" pitchFamily="18" charset="0"/>
                              </a:rPr>
                              <m:t>Γ</m:t>
                            </m:r>
                            <m:sSup>
                              <m:sSupPr>
                                <m:ctrlPr>
                                  <a:rPr lang="en-US" sz="23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350" i="1">
                                    <a:effectLst/>
                                    <a:latin typeface="Cambria Math" panose="02040503050406030204" pitchFamily="18" charset="0"/>
                                    <a:ea typeface="SimSun" panose="02010600030101010101" pitchFamily="2" charset="-122"/>
                                    <a:cs typeface="Times New Roman" panose="02020603050405020304" pitchFamily="18" charset="0"/>
                                  </a:rPr>
                                  <m:t>𝑇</m:t>
                                </m:r>
                              </m:sup>
                            </m:sSup>
                          </m:e>
                        </m:mr>
                        <m:mr>
                          <m:e>
                            <m:r>
                              <a:rPr lang="en-US" sz="2350" i="1">
                                <a:effectLst/>
                                <a:latin typeface="Cambria Math" panose="02040503050406030204" pitchFamily="18" charset="0"/>
                                <a:ea typeface="SimSun" panose="02010600030101010101" pitchFamily="2" charset="-122"/>
                                <a:cs typeface="Times New Roman" panose="02020603050405020304" pitchFamily="18" charset="0"/>
                              </a:rPr>
                              <m:t>𝐵</m:t>
                            </m:r>
                            <m:r>
                              <a:rPr lang="en-US" sz="2350" i="1">
                                <a:effectLst/>
                                <a:latin typeface="Cambria Math" panose="02040503050406030204" pitchFamily="18" charset="0"/>
                                <a:ea typeface="SimSun" panose="02010600030101010101" pitchFamily="2" charset="-122"/>
                                <a:cs typeface="Times New Roman" panose="02020603050405020304" pitchFamily="18" charset="0"/>
                              </a:rPr>
                              <m:t>=</m:t>
                            </m:r>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350">
                                <a:effectLst/>
                                <a:latin typeface="Cambria Math" panose="02040503050406030204" pitchFamily="18" charset="0"/>
                                <a:ea typeface="SimSun" panose="02010600030101010101" pitchFamily="2" charset="-122"/>
                                <a:cs typeface="Times New Roman" panose="02020603050405020304" pitchFamily="18" charset="0"/>
                              </a:rPr>
                              <m:t>Λ</m:t>
                            </m:r>
                            <m:sSup>
                              <m:sSupPr>
                                <m:ctrlPr>
                                  <a:rPr lang="en-US" sz="23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35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350" i="1">
                                <a:effectLst/>
                                <a:latin typeface="Cambria Math" panose="02040503050406030204" pitchFamily="18" charset="0"/>
                                <a:ea typeface="SimSun" panose="02010600030101010101" pitchFamily="2" charset="-122"/>
                                <a:cs typeface="Times New Roman" panose="02020603050405020304" pitchFamily="18" charset="0"/>
                              </a:rPr>
                              <m:t>=</m:t>
                            </m:r>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350">
                                <a:effectLst/>
                                <a:latin typeface="Cambria Math" panose="02040503050406030204" pitchFamily="18" charset="0"/>
                                <a:ea typeface="SimSun" panose="02010600030101010101" pitchFamily="2" charset="-122"/>
                                <a:cs typeface="Times New Roman" panose="02020603050405020304" pitchFamily="18" charset="0"/>
                              </a:rPr>
                              <m:t>Λ</m:t>
                            </m:r>
                            <m:sSup>
                              <m:sSupPr>
                                <m:ctrlPr>
                                  <a:rPr lang="en-US" sz="23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5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350" i="1">
                                    <a:effectLst/>
                                    <a:latin typeface="Cambria Math" panose="02040503050406030204" pitchFamily="18" charset="0"/>
                                    <a:ea typeface="SimSun" panose="02010600030101010101" pitchFamily="2" charset="-122"/>
                                    <a:cs typeface="Times New Roman" panose="02020603050405020304" pitchFamily="18" charset="0"/>
                                  </a:rPr>
                                  <m:t>𝑇</m:t>
                                </m:r>
                              </m:sup>
                            </m:sSup>
                          </m:e>
                        </m:mr>
                      </m:m>
                    </m:oMath>
                  </m:oMathPara>
                </a14:m>
                <a:endParaRPr lang="en-US" sz="23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Where Γ and Λ are eigenvalue matrices of </a:t>
                </a:r>
                <a:r>
                  <a:rPr lang="en-US" sz="235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35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350" dirty="0">
                    <a:effectLst/>
                    <a:latin typeface="Times New Roman" panose="02020603050405020304" pitchFamily="18" charset="0"/>
                    <a:ea typeface="SimSun" panose="02010600030101010101" pitchFamily="2" charset="-122"/>
                    <a:cs typeface="Times New Roman" panose="02020603050405020304" pitchFamily="18" charset="0"/>
                  </a:rPr>
                  <a:t>, respectively. </a:t>
                </a:r>
                <a:r>
                  <a:rPr lang="en-US" sz="2350" dirty="0">
                    <a:effectLst/>
                    <a:latin typeface="Times New Roman" panose="02020603050405020304" pitchFamily="18" charset="0"/>
                    <a:ea typeface="SimSun" panose="02010600030101010101" pitchFamily="2" charset="-122"/>
                  </a:rPr>
                  <a:t>Given symmetric matrix </a:t>
                </a:r>
                <a:r>
                  <a:rPr lang="en-US" sz="2350" i="1" dirty="0">
                    <a:effectLst/>
                    <a:latin typeface="Times New Roman" panose="02020603050405020304" pitchFamily="18" charset="0"/>
                    <a:ea typeface="SimSun" panose="02010600030101010101" pitchFamily="2" charset="-122"/>
                  </a:rPr>
                  <a:t>A</a:t>
                </a:r>
                <a:r>
                  <a:rPr lang="en-US" sz="2350" dirty="0">
                    <a:effectLst/>
                    <a:latin typeface="Times New Roman" panose="02020603050405020304" pitchFamily="18" charset="0"/>
                    <a:ea typeface="SimSun" panose="02010600030101010101" pitchFamily="2" charset="-122"/>
                  </a:rPr>
                  <a:t>, it is positive (negative) definite if and only if </a:t>
                </a:r>
                <a:r>
                  <a:rPr lang="en-US" sz="2350" i="1" dirty="0">
                    <a:effectLst/>
                    <a:latin typeface="Times New Roman" panose="02020603050405020304" pitchFamily="18" charset="0"/>
                    <a:ea typeface="SimSun" panose="02010600030101010101" pitchFamily="2" charset="-122"/>
                  </a:rPr>
                  <a:t>X</a:t>
                </a:r>
                <a:r>
                  <a:rPr lang="en-US" sz="2350" i="1" baseline="30000" dirty="0">
                    <a:effectLst/>
                    <a:latin typeface="Times New Roman" panose="02020603050405020304" pitchFamily="18" charset="0"/>
                    <a:ea typeface="SimSun" panose="02010600030101010101" pitchFamily="2" charset="-122"/>
                  </a:rPr>
                  <a:t>T</a:t>
                </a:r>
                <a:r>
                  <a:rPr lang="en-US" sz="2350" i="1" dirty="0">
                    <a:effectLst/>
                    <a:latin typeface="Times New Roman" panose="02020603050405020304" pitchFamily="18" charset="0"/>
                    <a:ea typeface="SimSun" panose="02010600030101010101" pitchFamily="2" charset="-122"/>
                  </a:rPr>
                  <a:t>AX</a:t>
                </a:r>
                <a:r>
                  <a:rPr lang="en-US" sz="2350" dirty="0">
                    <a:effectLst/>
                    <a:latin typeface="Times New Roman" panose="02020603050405020304" pitchFamily="18" charset="0"/>
                    <a:ea typeface="SimSun" panose="02010600030101010101" pitchFamily="2" charset="-122"/>
                  </a:rPr>
                  <a:t> &gt; 0 (</a:t>
                </a:r>
                <a:r>
                  <a:rPr lang="en-US" sz="2350" i="1" dirty="0">
                    <a:effectLst/>
                    <a:latin typeface="Times New Roman" panose="02020603050405020304" pitchFamily="18" charset="0"/>
                    <a:ea typeface="SimSun" panose="02010600030101010101" pitchFamily="2" charset="-122"/>
                  </a:rPr>
                  <a:t>X</a:t>
                </a:r>
                <a:r>
                  <a:rPr lang="en-US" sz="2350" i="1" baseline="30000" dirty="0">
                    <a:effectLst/>
                    <a:latin typeface="Times New Roman" panose="02020603050405020304" pitchFamily="18" charset="0"/>
                    <a:ea typeface="SimSun" panose="02010600030101010101" pitchFamily="2" charset="-122"/>
                  </a:rPr>
                  <a:t>T</a:t>
                </a:r>
                <a:r>
                  <a:rPr lang="en-US" sz="2350" i="1" dirty="0">
                    <a:effectLst/>
                    <a:latin typeface="Times New Roman" panose="02020603050405020304" pitchFamily="18" charset="0"/>
                    <a:ea typeface="SimSun" panose="02010600030101010101" pitchFamily="2" charset="-122"/>
                  </a:rPr>
                  <a:t>AX</a:t>
                </a:r>
                <a:r>
                  <a:rPr lang="en-US" sz="2350" dirty="0">
                    <a:effectLst/>
                    <a:latin typeface="Times New Roman" panose="02020603050405020304" pitchFamily="18" charset="0"/>
                    <a:ea typeface="SimSun" panose="02010600030101010101" pitchFamily="2" charset="-122"/>
                  </a:rPr>
                  <a:t> &lt; 0) for all vector </a:t>
                </a:r>
                <a:r>
                  <a:rPr lang="en-US" sz="2350" i="1" dirty="0">
                    <a:effectLst/>
                    <a:latin typeface="Times New Roman" panose="02020603050405020304" pitchFamily="18" charset="0"/>
                    <a:ea typeface="SimSun" panose="02010600030101010101" pitchFamily="2" charset="-122"/>
                  </a:rPr>
                  <a:t>X</a:t>
                </a:r>
                <a:r>
                  <a:rPr lang="en-US" sz="2350" dirty="0">
                    <a:effectLst/>
                    <a:latin typeface="Times New Roman" panose="02020603050405020304" pitchFamily="18" charset="0"/>
                    <a:ea typeface="SimSun" panose="02010600030101010101" pitchFamily="2" charset="-122"/>
                  </a:rPr>
                  <a:t>≠</a:t>
                </a:r>
                <a:r>
                  <a:rPr lang="en-US" sz="2350" b="1" dirty="0">
                    <a:effectLst/>
                    <a:latin typeface="Times New Roman" panose="02020603050405020304" pitchFamily="18" charset="0"/>
                    <a:ea typeface="SimSun" panose="02010600030101010101" pitchFamily="2" charset="-122"/>
                  </a:rPr>
                  <a:t>0</a:t>
                </a:r>
                <a:r>
                  <a:rPr lang="en-US" sz="2350" i="1" baseline="30000" dirty="0">
                    <a:effectLst/>
                    <a:latin typeface="Times New Roman" panose="02020603050405020304" pitchFamily="18" charset="0"/>
                    <a:ea typeface="SimSun" panose="02010600030101010101" pitchFamily="2" charset="-122"/>
                  </a:rPr>
                  <a:t>T</a:t>
                </a:r>
                <a:r>
                  <a:rPr lang="en-US" sz="2350" dirty="0">
                    <a:effectLst/>
                    <a:latin typeface="Times New Roman" panose="02020603050405020304" pitchFamily="18" charset="0"/>
                    <a:ea typeface="SimSun" panose="02010600030101010101" pitchFamily="2" charset="-122"/>
                  </a:rPr>
                  <a:t>. It is positive (negative) semi-definite if and only if </a:t>
                </a:r>
                <a:r>
                  <a:rPr lang="en-US" sz="2350" i="1" dirty="0">
                    <a:effectLst/>
                    <a:latin typeface="Times New Roman" panose="02020603050405020304" pitchFamily="18" charset="0"/>
                    <a:ea typeface="SimSun" panose="02010600030101010101" pitchFamily="2" charset="-122"/>
                  </a:rPr>
                  <a:t>X</a:t>
                </a:r>
                <a:r>
                  <a:rPr lang="en-US" sz="2350" i="1" baseline="30000" dirty="0">
                    <a:effectLst/>
                    <a:latin typeface="Times New Roman" panose="02020603050405020304" pitchFamily="18" charset="0"/>
                    <a:ea typeface="SimSun" panose="02010600030101010101" pitchFamily="2" charset="-122"/>
                  </a:rPr>
                  <a:t>T</a:t>
                </a:r>
                <a:r>
                  <a:rPr lang="en-US" sz="2350" i="1" dirty="0">
                    <a:effectLst/>
                    <a:latin typeface="Times New Roman" panose="02020603050405020304" pitchFamily="18" charset="0"/>
                    <a:ea typeface="SimSun" panose="02010600030101010101" pitchFamily="2" charset="-122"/>
                  </a:rPr>
                  <a:t>AX</a:t>
                </a:r>
                <a:r>
                  <a:rPr lang="en-US" sz="2350" dirty="0">
                    <a:effectLst/>
                    <a:latin typeface="Times New Roman" panose="02020603050405020304" pitchFamily="18" charset="0"/>
                    <a:ea typeface="SimSun" panose="02010600030101010101" pitchFamily="2" charset="-122"/>
                  </a:rPr>
                  <a:t> ≥ 0 (</a:t>
                </a:r>
                <a:r>
                  <a:rPr lang="en-US" sz="2350" i="1" dirty="0">
                    <a:effectLst/>
                    <a:latin typeface="Times New Roman" panose="02020603050405020304" pitchFamily="18" charset="0"/>
                    <a:ea typeface="SimSun" panose="02010600030101010101" pitchFamily="2" charset="-122"/>
                  </a:rPr>
                  <a:t>X</a:t>
                </a:r>
                <a:r>
                  <a:rPr lang="en-US" sz="2350" i="1" baseline="30000" dirty="0">
                    <a:effectLst/>
                    <a:latin typeface="Times New Roman" panose="02020603050405020304" pitchFamily="18" charset="0"/>
                    <a:ea typeface="SimSun" panose="02010600030101010101" pitchFamily="2" charset="-122"/>
                  </a:rPr>
                  <a:t>T</a:t>
                </a:r>
                <a:r>
                  <a:rPr lang="en-US" sz="2350" i="1" dirty="0">
                    <a:effectLst/>
                    <a:latin typeface="Times New Roman" panose="02020603050405020304" pitchFamily="18" charset="0"/>
                    <a:ea typeface="SimSun" panose="02010600030101010101" pitchFamily="2" charset="-122"/>
                  </a:rPr>
                  <a:t>AX</a:t>
                </a:r>
                <a:r>
                  <a:rPr lang="en-US" sz="2350" dirty="0">
                    <a:effectLst/>
                    <a:latin typeface="Times New Roman" panose="02020603050405020304" pitchFamily="18" charset="0"/>
                    <a:ea typeface="SimSun" panose="02010600030101010101" pitchFamily="2" charset="-122"/>
                  </a:rPr>
                  <a:t> ≤ 0) for all vector </a:t>
                </a:r>
                <a:r>
                  <a:rPr lang="en-US" sz="2350" i="1" dirty="0">
                    <a:effectLst/>
                    <a:latin typeface="Times New Roman" panose="02020603050405020304" pitchFamily="18" charset="0"/>
                    <a:ea typeface="SimSun" panose="02010600030101010101" pitchFamily="2" charset="-122"/>
                  </a:rPr>
                  <a:t>X</a:t>
                </a:r>
                <a:r>
                  <a:rPr lang="en-US" sz="2350" dirty="0">
                    <a:effectLst/>
                    <a:latin typeface="Times New Roman" panose="02020603050405020304" pitchFamily="18" charset="0"/>
                    <a:ea typeface="SimSun" panose="02010600030101010101" pitchFamily="2" charset="-122"/>
                  </a:rPr>
                  <a:t>. When diagonalizable</a:t>
                </a:r>
                <a:r>
                  <a:rPr lang="en-US" sz="2350" i="1" dirty="0">
                    <a:effectLst/>
                    <a:latin typeface="Times New Roman" panose="02020603050405020304" pitchFamily="18" charset="0"/>
                    <a:ea typeface="SimSun" panose="02010600030101010101" pitchFamily="2" charset="-122"/>
                  </a:rPr>
                  <a:t> A</a:t>
                </a:r>
                <a:r>
                  <a:rPr lang="en-US" sz="2350" dirty="0">
                    <a:effectLst/>
                    <a:latin typeface="Times New Roman" panose="02020603050405020304" pitchFamily="18" charset="0"/>
                    <a:ea typeface="SimSun" panose="02010600030101010101" pitchFamily="2" charset="-122"/>
                  </a:rPr>
                  <a:t> is diagonalized into </a:t>
                </a:r>
                <a:r>
                  <a:rPr lang="en-US" sz="2350" i="1" dirty="0">
                    <a:effectLst/>
                    <a:latin typeface="Times New Roman" panose="02020603050405020304" pitchFamily="18" charset="0"/>
                    <a:ea typeface="SimSun" panose="02010600030101010101" pitchFamily="2" charset="-122"/>
                  </a:rPr>
                  <a:t>U</a:t>
                </a:r>
                <a:r>
                  <a:rPr lang="en-US" sz="2350" dirty="0">
                    <a:effectLst/>
                    <a:latin typeface="Times New Roman" panose="02020603050405020304" pitchFamily="18" charset="0"/>
                    <a:ea typeface="SimSun" panose="02010600030101010101" pitchFamily="2" charset="-122"/>
                  </a:rPr>
                  <a:t>Λ</a:t>
                </a:r>
                <a:r>
                  <a:rPr lang="en-US" sz="2350" i="1" dirty="0">
                    <a:effectLst/>
                    <a:latin typeface="Times New Roman" panose="02020603050405020304" pitchFamily="18" charset="0"/>
                    <a:ea typeface="SimSun" panose="02010600030101010101" pitchFamily="2" charset="-122"/>
                  </a:rPr>
                  <a:t>U</a:t>
                </a:r>
                <a:r>
                  <a:rPr lang="en-US" sz="2350" i="1" baseline="30000" dirty="0">
                    <a:effectLst/>
                    <a:latin typeface="Times New Roman" panose="02020603050405020304" pitchFamily="18" charset="0"/>
                    <a:ea typeface="SimSun" panose="02010600030101010101" pitchFamily="2" charset="-122"/>
                  </a:rPr>
                  <a:t>T</a:t>
                </a:r>
                <a:r>
                  <a:rPr lang="en-US" sz="2350" dirty="0">
                    <a:effectLst/>
                    <a:latin typeface="Times New Roman" panose="02020603050405020304" pitchFamily="18" charset="0"/>
                    <a:ea typeface="SimSun" panose="02010600030101010101" pitchFamily="2" charset="-122"/>
                  </a:rPr>
                  <a:t>, it is positive (negative) definite if and only if all eigenvalues in Λ are positive (negative). Similarly, it is positive (negative) semi-definite if and only if all eigenvalues in Λ are non-negative (non-positive). If </a:t>
                </a:r>
                <a:r>
                  <a:rPr lang="en-US" sz="2350" i="1" dirty="0">
                    <a:effectLst/>
                    <a:latin typeface="Times New Roman" panose="02020603050405020304" pitchFamily="18" charset="0"/>
                    <a:ea typeface="SimSun" panose="02010600030101010101" pitchFamily="2" charset="-122"/>
                  </a:rPr>
                  <a:t>A</a:t>
                </a:r>
                <a:r>
                  <a:rPr lang="en-US" sz="2350" dirty="0">
                    <a:effectLst/>
                    <a:latin typeface="Times New Roman" panose="02020603050405020304" pitchFamily="18" charset="0"/>
                    <a:ea typeface="SimSun" panose="02010600030101010101" pitchFamily="2" charset="-122"/>
                  </a:rPr>
                  <a:t> is degraded as a scalar, concepts “positive definite”, “positive semi-definite”, “negative definite”, and “negative semi-definite” becomes concepts “positive”, “non-negative”, “negative”, and “non-positive”, respectively.</a:t>
                </a:r>
                <a:endParaRPr lang="en-US" sz="2350" dirty="0"/>
              </a:p>
            </p:txBody>
          </p:sp>
        </mc:Choice>
        <mc:Fallback xmlns="">
          <p:sp>
            <p:nvSpPr>
              <p:cNvPr id="3" name="Content Placeholder 2">
                <a:extLst>
                  <a:ext uri="{FF2B5EF4-FFF2-40B4-BE49-F238E27FC236}">
                    <a16:creationId xmlns:a16="http://schemas.microsoft.com/office/drawing/2014/main" id="{202A2D58-BBEE-40F6-8374-F344A8C06159}"/>
                  </a:ext>
                </a:extLst>
              </p:cNvPr>
              <p:cNvSpPr>
                <a:spLocks noGrp="1" noRot="1" noChangeAspect="1" noMove="1" noResize="1" noEditPoints="1" noAdjustHandles="1" noChangeArrowheads="1" noChangeShapeType="1" noTextEdit="1"/>
              </p:cNvSpPr>
              <p:nvPr>
                <p:ph idx="1"/>
              </p:nvPr>
            </p:nvSpPr>
            <p:spPr>
              <a:xfrm>
                <a:off x="239152" y="914399"/>
                <a:ext cx="11746522" cy="5176066"/>
              </a:xfrm>
              <a:blipFill>
                <a:blip r:embed="rId2"/>
                <a:stretch>
                  <a:fillRect l="-778" t="-942" r="-778" b="-68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92E5882-4D03-4A6E-AFAA-BF3024FA8F50}"/>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7EC45712-6923-46FB-8F5D-755636DB703D}"/>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730C6BFE-437F-45A7-85B2-A72597692EDF}"/>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96175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C747-959D-40CF-87A0-572D8D341BD5}"/>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0B7ECF-F579-41B1-B5A0-2D490CD634C3}"/>
                  </a:ext>
                </a:extLst>
              </p:cNvPr>
              <p:cNvSpPr>
                <a:spLocks noGrp="1"/>
              </p:cNvSpPr>
              <p:nvPr>
                <p:ph idx="1"/>
              </p:nvPr>
            </p:nvSpPr>
            <p:spPr>
              <a:xfrm>
                <a:off x="309489" y="914399"/>
                <a:ext cx="11577711"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Suppose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scalar-by-vector function, for instance,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-dimensional real vector space. The first-order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gradient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Sub>
                            </m:den>
                          </m:f>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partial first-order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with regard to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So gradient is row vector. The second-order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called Hessian matrix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mP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en>
                                </m:f>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den>
                                </m:f>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Sub>
                                  </m:den>
                                </m:f>
                              </m:e>
                            </m:m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den>
                                </m:f>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en>
                                </m:f>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Sub>
                                  </m:den>
                                </m:f>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m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den>
                                </m:f>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den>
                                </m:f>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en>
                                </m:f>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sub>
                                    </m:sSub>
                                  </m:den>
                                </m:f>
                              </m:e>
                            </m:mr>
                          </m: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sub>
                                  </m:sSub>
                                </m:den>
                              </m:f>
                            </m:e>
                          </m:d>
                        </m:e>
                      </m:m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e>
                      </m:mr>
                    </m:m>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Second-order partial derivatives of </a:t>
                </a:r>
                <a:r>
                  <a:rPr lang="en-US" sz="1800" i="1" dirty="0">
                    <a:effectLst/>
                    <a:latin typeface="Times New Roman" panose="02020603050405020304" pitchFamily="18" charset="0"/>
                    <a:ea typeface="SimSun" panose="02010600030101010101" pitchFamily="2" charset="-122"/>
                  </a:rPr>
                  <a:t>x</a:t>
                </a:r>
                <a:r>
                  <a:rPr lang="en-US" sz="1800" i="1" baseline="-25000" dirty="0">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(s) are on diagonal of the Hessian matrix. </a:t>
                </a:r>
                <a:endParaRPr lang="en-US" sz="1800" dirty="0"/>
              </a:p>
            </p:txBody>
          </p:sp>
        </mc:Choice>
        <mc:Fallback xmlns="">
          <p:sp>
            <p:nvSpPr>
              <p:cNvPr id="3" name="Content Placeholder 2">
                <a:extLst>
                  <a:ext uri="{FF2B5EF4-FFF2-40B4-BE49-F238E27FC236}">
                    <a16:creationId xmlns:a16="http://schemas.microsoft.com/office/drawing/2014/main" id="{790B7ECF-F579-41B1-B5A0-2D490CD634C3}"/>
                  </a:ext>
                </a:extLst>
              </p:cNvPr>
              <p:cNvSpPr>
                <a:spLocks noGrp="1" noRot="1" noChangeAspect="1" noMove="1" noResize="1" noEditPoints="1" noAdjustHandles="1" noChangeArrowheads="1" noChangeShapeType="1" noTextEdit="1"/>
              </p:cNvSpPr>
              <p:nvPr>
                <p:ph idx="1"/>
              </p:nvPr>
            </p:nvSpPr>
            <p:spPr>
              <a:xfrm>
                <a:off x="309489" y="914399"/>
                <a:ext cx="11577711" cy="5176066"/>
              </a:xfrm>
              <a:blipFill>
                <a:blip r:embed="rId2"/>
                <a:stretch>
                  <a:fillRect l="-474" t="-589" r="-4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13F3F7-4231-4B98-A444-BDC90BCC0F10}"/>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AFF76FCB-65B8-4D99-9558-EDC439E37765}"/>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917A1DC6-6D41-4C95-B0C0-E30A6803E6E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9560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EDF0-A965-4533-9EC5-F008084A6527}"/>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3968A-8A1B-4194-A8B8-25B4167F220B}"/>
                  </a:ext>
                </a:extLst>
              </p:cNvPr>
              <p:cNvSpPr>
                <a:spLocks noGrp="1"/>
              </p:cNvSpPr>
              <p:nvPr>
                <p:ph idx="1"/>
              </p:nvPr>
            </p:nvSpPr>
            <p:spPr>
              <a:xfrm>
                <a:off x="393895" y="914399"/>
                <a:ext cx="11394831"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In general, vector calculus is a complex subject. Here we focus on scalar-by-vector function with some properties. Let </a:t>
                </a:r>
                <a:r>
                  <a:rPr lang="en-US" sz="2100" i="1" dirty="0">
                    <a:effectLst/>
                    <a:latin typeface="Times New Roman" panose="02020603050405020304" pitchFamily="18" charset="0"/>
                    <a:ea typeface="SimSun" panose="02010600030101010101" pitchFamily="2" charset="-122"/>
                  </a:rPr>
                  <a:t>c</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A</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B</a:t>
                </a:r>
                <a:r>
                  <a:rPr lang="en-US" sz="2100" dirty="0">
                    <a:effectLst/>
                    <a:latin typeface="Times New Roman" panose="02020603050405020304" pitchFamily="18" charset="0"/>
                    <a:ea typeface="SimSun" panose="02010600030101010101" pitchFamily="2" charset="-122"/>
                  </a:rPr>
                  <a:t>, and </a:t>
                </a:r>
                <a:r>
                  <a:rPr lang="en-US" sz="2100" i="1" dirty="0">
                    <a:effectLst/>
                    <a:latin typeface="Times New Roman" panose="02020603050405020304" pitchFamily="18" charset="0"/>
                    <a:ea typeface="SimSun" panose="02010600030101010101" pitchFamily="2" charset="-122"/>
                  </a:rPr>
                  <a:t>M</a:t>
                </a:r>
                <a:r>
                  <a:rPr lang="en-US" sz="2100" dirty="0">
                    <a:effectLst/>
                    <a:latin typeface="Times New Roman" panose="02020603050405020304" pitchFamily="18" charset="0"/>
                    <a:ea typeface="SimSun" panose="02010600030101010101" pitchFamily="2" charset="-122"/>
                  </a:rPr>
                  <a:t> be scalar constant, vector constant, vector constant, and matrix constant, respectively, suppose vector and matrix operators are valid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00" i="1" smtClean="0">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𝑐</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𝐵</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𝐵</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𝐵</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𝑀𝑋</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If </a:t>
                </a:r>
                <a:r>
                  <a:rPr lang="en-US" sz="2100" i="1" dirty="0">
                    <a:effectLst/>
                    <a:latin typeface="Times New Roman" panose="02020603050405020304" pitchFamily="18" charset="0"/>
                    <a:ea typeface="SimSun" panose="02010600030101010101" pitchFamily="2" charset="-122"/>
                  </a:rPr>
                  <a:t>M</a:t>
                </a:r>
                <a:r>
                  <a:rPr lang="en-US" sz="2100" dirty="0">
                    <a:effectLst/>
                    <a:latin typeface="Times New Roman" panose="02020603050405020304" pitchFamily="18" charset="0"/>
                    <a:ea typeface="SimSun" panose="02010600030101010101" pitchFamily="2" charset="-122"/>
                  </a:rPr>
                  <a:t> is a square matrix constant,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00" i="1" smtClean="0">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𝑀𝑋</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𝑀𝑋</m:t>
                          </m:r>
                        </m:num>
                        <m:den>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100">
                                  <a:effectLst/>
                                  <a:latin typeface="Cambria Math" panose="02040503050406030204" pitchFamily="18" charset="0"/>
                                  <a:ea typeface="SimSun" panose="02010600030101010101" pitchFamily="2" charset="-122"/>
                                  <a:cs typeface="Times New Roman" panose="02020603050405020304" pitchFamily="18" charset="0"/>
                                </a:rPr>
                                <m:t>2</m:t>
                              </m:r>
                            </m:sup>
                          </m:sSup>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𝑀</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2100" dirty="0"/>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Function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called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-order analytic function or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-order smooth function if there is existence and continuity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-order derivatives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1, 2,…,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called smooth enough function if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large enough. According to Schwarz’s theorem (Wikipedia, Symmetry of second derivatives, 2018), if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second-order smooth function then, its Hessian matrix is symmetric.</a:t>
                </a:r>
              </a:p>
              <a:p>
                <a:pPr marL="0" indent="0">
                  <a:buNone/>
                </a:pPr>
                <a14:m>
                  <m:oMathPara xmlns:m="http://schemas.openxmlformats.org/officeDocument/2006/math">
                    <m:oMathParaPr>
                      <m:jc m:val="centerGroup"/>
                    </m:oMathParaPr>
                    <m:oMath xmlns:m="http://schemas.openxmlformats.org/officeDocument/2006/math">
                      <m:f>
                        <m:fPr>
                          <m:ctrlPr>
                            <a:rPr lang="en-US" sz="2100" i="1">
                              <a:effectLst/>
                              <a:latin typeface="Cambria Math" panose="02040503050406030204" pitchFamily="18" charset="0"/>
                              <a:cs typeface="Times New Roman" panose="02020603050405020304" pitchFamily="18" charset="0"/>
                            </a:rPr>
                          </m:ctrlPr>
                        </m:fPr>
                        <m:num>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oMath>
                  </m:oMathPara>
                </a14:m>
                <a:endParaRPr lang="en-US" sz="2100" dirty="0"/>
              </a:p>
            </p:txBody>
          </p:sp>
        </mc:Choice>
        <mc:Fallback xmlns="">
          <p:sp>
            <p:nvSpPr>
              <p:cNvPr id="3" name="Content Placeholder 2">
                <a:extLst>
                  <a:ext uri="{FF2B5EF4-FFF2-40B4-BE49-F238E27FC236}">
                    <a16:creationId xmlns:a16="http://schemas.microsoft.com/office/drawing/2014/main" id="{7DE3968A-8A1B-4194-A8B8-25B4167F220B}"/>
                  </a:ext>
                </a:extLst>
              </p:cNvPr>
              <p:cNvSpPr>
                <a:spLocks noGrp="1" noRot="1" noChangeAspect="1" noMove="1" noResize="1" noEditPoints="1" noAdjustHandles="1" noChangeArrowheads="1" noChangeShapeType="1" noTextEdit="1"/>
              </p:cNvSpPr>
              <p:nvPr>
                <p:ph idx="1"/>
              </p:nvPr>
            </p:nvSpPr>
            <p:spPr>
              <a:xfrm>
                <a:off x="393895" y="914399"/>
                <a:ext cx="11394831" cy="5176066"/>
              </a:xfrm>
              <a:blipFill>
                <a:blip r:embed="rId2"/>
                <a:stretch>
                  <a:fillRect l="-642" t="-707" r="-642" b="-17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96DB9AB-651F-4A0B-96F4-71E27A08C1A6}"/>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90639EA3-4593-4276-91A5-0A5422EF4918}"/>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A46E8F5D-D0F7-4824-9193-94FA930F2692}"/>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13878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0A4-0347-4C50-BACB-0098EF5C113F}"/>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D18BA-B20B-4C52-ABFF-0F489ADFF383}"/>
                  </a:ext>
                </a:extLst>
              </p:cNvPr>
              <p:cNvSpPr>
                <a:spLocks noGrp="1"/>
              </p:cNvSpPr>
              <p:nvPr>
                <p:ph idx="1"/>
              </p:nvPr>
            </p:nvSpPr>
            <p:spPr>
              <a:xfrm>
                <a:off x="168813" y="914399"/>
                <a:ext cx="11844996"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Given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being second-order smooth function,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is convex (strictly convex) in domain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if and only if its Hessian matrix is semi-positive definite (positive definite) in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a:t>
                </a:r>
                <a:r>
                  <a:rPr lang="en-US" sz="1900" dirty="0">
                    <a:effectLst/>
                    <a:latin typeface="Times New Roman" panose="02020603050405020304" pitchFamily="18" charset="0"/>
                    <a:ea typeface="SimSun" panose="02010600030101010101" pitchFamily="2" charset="-122"/>
                  </a:rPr>
                  <a:t>Similarly,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is concave (strictly concave) in domain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if and only if its Hessian matrix is semi-negative definite (negative definite) in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Extreme point, optimized point, optimal point, or optimizer </a:t>
                </a:r>
                <a:r>
                  <a:rPr lang="en-US" sz="1900" i="1" dirty="0">
                    <a:effectLst/>
                    <a:latin typeface="Times New Roman" panose="02020603050405020304" pitchFamily="18" charset="0"/>
                    <a:ea typeface="SimSun" panose="02010600030101010101" pitchFamily="2" charset="-122"/>
                  </a:rPr>
                  <a:t>X</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minimum point (minimizer) of convex function and is maximum point (maximizer) of concave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argmin</m:t>
                                    </m:r>
                                  </m:e>
                                  <m:lim>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𝑿</m:t>
                                    </m:r>
                                  </m:lim>
                                </m:limLow>
                              </m:fNa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func>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convex</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in</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𝑿</m:t>
                            </m:r>
                          </m:e>
                        </m:mr>
                        <m:m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argmax</m:t>
                                    </m:r>
                                  </m:e>
                                  <m:lim>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𝑿</m:t>
                                    </m:r>
                                  </m:lim>
                                </m:limLow>
                              </m:fNa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func>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concave</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in</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𝑿</m:t>
                            </m:r>
                          </m:e>
                        </m:mr>
                      </m:m>
                    </m:oMath>
                  </m:oMathPara>
                </a14:m>
                <a:endParaRPr lang="en-US" sz="1900" dirty="0">
                  <a:ea typeface="SimSun" panose="02010600030101010101" pitchFamily="2" charset="-122"/>
                </a:endParaRPr>
              </a:p>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Given second-order smooth function</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has stationary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if its gradient vector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zero,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The stationary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local minimum point if Hessian matrix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is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positive definite. Otherwise, the stationary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local maximum point if Hessian matrix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is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negative definite. If a stationary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not extreme point, it is saddle point in which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Finding extreme point is optimization problem. Therefore, if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second-order smooth function and its gradient vector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Hessian matrix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are both determined, the optimization problem is processed by solving the equation created from setting the gradient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be zero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then checking if the Hessian matrix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positive definite or negative definite where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solution of equation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If such equation cannot be solved due to its complexity, there are some popular methods to solve optimization problem such as Newton-Raphson (Burden &amp; </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Faires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2011, pp. 67-71) and gradient descent (Ta, 2014).</a:t>
                </a: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EDBD18BA-B20B-4C52-ABFF-0F489ADFF383}"/>
                  </a:ext>
                </a:extLst>
              </p:cNvPr>
              <p:cNvSpPr>
                <a:spLocks noGrp="1" noRot="1" noChangeAspect="1" noMove="1" noResize="1" noEditPoints="1" noAdjustHandles="1" noChangeArrowheads="1" noChangeShapeType="1" noTextEdit="1"/>
              </p:cNvSpPr>
              <p:nvPr>
                <p:ph idx="1"/>
              </p:nvPr>
            </p:nvSpPr>
            <p:spPr>
              <a:xfrm>
                <a:off x="168813" y="914399"/>
                <a:ext cx="11844996" cy="5176066"/>
              </a:xfrm>
              <a:blipFill>
                <a:blip r:embed="rId2"/>
                <a:stretch>
                  <a:fillRect l="-515" t="-589" r="-463" b="-45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682D809-0105-4A23-B2C5-B1EA07F49967}"/>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CA100BCC-CC83-4222-B0D7-147F2094CE0C}"/>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4588DA91-218F-4EE9-8BC4-6A795390861D}"/>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413171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0BD6-3AD7-859F-E057-D8A61C1D6FB4}"/>
              </a:ext>
            </a:extLst>
          </p:cNvPr>
          <p:cNvSpPr>
            <a:spLocks noGrp="1"/>
          </p:cNvSpPr>
          <p:nvPr>
            <p:ph type="title"/>
          </p:nvPr>
        </p:nvSpPr>
        <p:spPr/>
        <p:txBody>
          <a:bodyPr/>
          <a:lstStyle/>
          <a:p>
            <a:r>
              <a:rPr lang="en-US" dirty="0"/>
              <a:t>1. 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8CF044-7D61-93BB-CB91-F9D13C03E0A9}"/>
                  </a:ext>
                </a:extLst>
              </p:cNvPr>
              <p:cNvSpPr>
                <a:spLocks noGrp="1"/>
              </p:cNvSpPr>
              <p:nvPr>
                <p:ph idx="1"/>
              </p:nvPr>
            </p:nvSpPr>
            <p:spPr>
              <a:xfrm>
                <a:off x="309489" y="914399"/>
                <a:ext cx="11563643" cy="5176066"/>
              </a:xfrm>
            </p:spPr>
            <p:txBody>
              <a:bodyPr>
                <a:no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 short description of Newton-Raphson method is necessary because it is helpful to solve the equation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for optimization problem in practice. Suppose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second-order smooth function, according to first-order Taylor series expansion of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with very small residual,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Because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second-order smooth function,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3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symmetric matrix according to Schwarz’s theorem (Wikipedia, Symmetry of second derivatives, 2018), which implies:</a:t>
                </a:r>
              </a:p>
              <a:p>
                <a:pPr marL="0" marR="0" indent="0" algn="ctr">
                  <a:spcBef>
                    <a:spcPts val="0"/>
                  </a:spcBef>
                  <a:spcAft>
                    <a:spcPts val="0"/>
                  </a:spcAft>
                  <a:buNone/>
                </a:pP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3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3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So,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We expect that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so that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 solution.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This means: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p>
                      </m:sSup>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e>
                              </m:d>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300" dirty="0"/>
              </a:p>
            </p:txBody>
          </p:sp>
        </mc:Choice>
        <mc:Fallback>
          <p:sp>
            <p:nvSpPr>
              <p:cNvPr id="3" name="Content Placeholder 2">
                <a:extLst>
                  <a:ext uri="{FF2B5EF4-FFF2-40B4-BE49-F238E27FC236}">
                    <a16:creationId xmlns:a16="http://schemas.microsoft.com/office/drawing/2014/main" id="{4A8CF044-7D61-93BB-CB91-F9D13C03E0A9}"/>
                  </a:ext>
                </a:extLst>
              </p:cNvPr>
              <p:cNvSpPr>
                <a:spLocks noGrp="1" noRot="1" noChangeAspect="1" noMove="1" noResize="1" noEditPoints="1" noAdjustHandles="1" noChangeArrowheads="1" noChangeShapeType="1" noTextEdit="1"/>
              </p:cNvSpPr>
              <p:nvPr>
                <p:ph idx="1"/>
              </p:nvPr>
            </p:nvSpPr>
            <p:spPr>
              <a:xfrm>
                <a:off x="309489" y="914399"/>
                <a:ext cx="11563643" cy="5176066"/>
              </a:xfrm>
              <a:blipFill>
                <a:blip r:embed="rId2"/>
                <a:stretch>
                  <a:fillRect l="-791" t="-942" r="-738" b="-1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7672129-D581-5422-FF57-406D77BFBA2D}"/>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649ED29A-8519-ABF1-E36A-540DBD7E6C5C}"/>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36A65EE5-6C44-432A-774D-C2C4B19FE5D2}"/>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0862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6292-EC5E-7567-C867-529A0EC03EFA}"/>
              </a:ext>
            </a:extLst>
          </p:cNvPr>
          <p:cNvSpPr>
            <a:spLocks noGrp="1"/>
          </p:cNvSpPr>
          <p:nvPr>
            <p:ph type="title"/>
          </p:nvPr>
        </p:nvSpPr>
        <p:spPr/>
        <p:txBody>
          <a:bodyPr/>
          <a:lstStyle/>
          <a:p>
            <a:r>
              <a:rPr lang="en-US" dirty="0"/>
              <a:t>1. 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04355D-58BE-32E9-BB09-FCD7215AF774}"/>
                  </a:ext>
                </a:extLst>
              </p:cNvPr>
              <p:cNvSpPr>
                <a:spLocks noGrp="1"/>
              </p:cNvSpPr>
              <p:nvPr>
                <p:ph idx="1"/>
              </p:nvPr>
            </p:nvSpPr>
            <p:spPr/>
            <p:txBody>
              <a:bodyPr>
                <a:normAutofit/>
              </a:bodyPr>
              <a:lstStyle/>
              <a:p>
                <a:pPr marL="0" marR="0" indent="0" algn="just">
                  <a:spcBef>
                    <a:spcPts val="0"/>
                  </a:spcBef>
                  <a:spcAft>
                    <a:spcPts val="0"/>
                  </a:spcAft>
                  <a:buNone/>
                </a:pP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Therefore, Newton-Raphson method starts with an arbitrary value of </a:t>
                </a:r>
                <a:r>
                  <a:rPr lang="en-US" sz="2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9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 as a solution candidate and then goes through some iterations. Suppose at </a:t>
                </a:r>
                <a:r>
                  <a:rPr lang="en-US" sz="29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9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 iteration, the current value is </a:t>
                </a:r>
                <a:r>
                  <a:rPr lang="en-US" sz="29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 and the next value </a:t>
                </a:r>
                <a:r>
                  <a:rPr lang="en-US" sz="2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following equation: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9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9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900" i="1">
                                      <a:effectLst/>
                                      <a:latin typeface="Cambria Math" panose="02040503050406030204" pitchFamily="18" charset="0"/>
                                      <a:ea typeface="SimSun" panose="02010600030101010101" pitchFamily="2" charset="-122"/>
                                      <a:cs typeface="Times New Roman" panose="02020603050405020304" pitchFamily="18" charset="0"/>
                                    </a:rPr>
                                    <m:t>𝐷</m:t>
                                  </m:r>
                                </m:e>
                                <m:sup>
                                  <m:r>
                                    <a:rPr lang="en-US" sz="29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9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d>
                        </m:e>
                        <m:sup>
                          <m:r>
                            <a:rPr lang="en-US" sz="2900" i="1">
                              <a:effectLst/>
                              <a:latin typeface="Cambria Math" panose="02040503050406030204" pitchFamily="18" charset="0"/>
                              <a:ea typeface="SimSun" panose="02010600030101010101" pitchFamily="2" charset="-122"/>
                              <a:cs typeface="Times New Roman" panose="02020603050405020304" pitchFamily="18" charset="0"/>
                            </a:rPr>
                            <m:t>−1</m:t>
                          </m:r>
                        </m:sup>
                      </m:sSup>
                      <m:sSup>
                        <m:sSup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900" i="1">
                                  <a:effectLst/>
                                  <a:latin typeface="Cambria Math" panose="02040503050406030204" pitchFamily="18" charset="0"/>
                                  <a:ea typeface="SimSun" panose="02010600030101010101" pitchFamily="2" charset="-122"/>
                                  <a:cs typeface="Times New Roman" panose="02020603050405020304" pitchFamily="18" charset="0"/>
                                </a:rPr>
                                <m:t>𝐷𝑓</m:t>
                              </m:r>
                              <m:d>
                                <m:d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9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d>
                        </m:e>
                        <m:sup>
                          <m:r>
                            <a:rPr lang="en-US" sz="29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2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900" dirty="0">
                    <a:effectLst/>
                    <a:latin typeface="Times New Roman" panose="02020603050405020304" pitchFamily="18" charset="0"/>
                    <a:ea typeface="SimSun" panose="02010600030101010101" pitchFamily="2" charset="-122"/>
                  </a:rPr>
                  <a:t>The value </a:t>
                </a:r>
                <a:r>
                  <a:rPr lang="en-US" sz="2900" i="1" dirty="0" err="1">
                    <a:effectLst/>
                    <a:latin typeface="Times New Roman" panose="02020603050405020304" pitchFamily="18" charset="0"/>
                    <a:ea typeface="SimSun" panose="02010600030101010101" pitchFamily="2" charset="-122"/>
                  </a:rPr>
                  <a:t>X</a:t>
                </a:r>
                <a:r>
                  <a:rPr lang="en-US" sz="2900" i="1" baseline="-25000" dirty="0" err="1">
                    <a:effectLst/>
                    <a:latin typeface="Times New Roman" panose="02020603050405020304" pitchFamily="18" charset="0"/>
                    <a:ea typeface="SimSun" panose="02010600030101010101" pitchFamily="2" charset="-122"/>
                  </a:rPr>
                  <a:t>k</a:t>
                </a:r>
                <a:r>
                  <a:rPr lang="en-US" sz="2900" dirty="0">
                    <a:effectLst/>
                    <a:latin typeface="Times New Roman" panose="02020603050405020304" pitchFamily="18" charset="0"/>
                    <a:ea typeface="SimSun" panose="02010600030101010101" pitchFamily="2" charset="-122"/>
                  </a:rPr>
                  <a:t> is solution of </a:t>
                </a:r>
                <a:r>
                  <a:rPr lang="en-US" sz="2900" i="1" dirty="0" err="1">
                    <a:effectLst/>
                    <a:latin typeface="Times New Roman" panose="02020603050405020304" pitchFamily="18" charset="0"/>
                    <a:ea typeface="SimSun" panose="02010600030101010101" pitchFamily="2" charset="-122"/>
                  </a:rPr>
                  <a:t>Df</a:t>
                </a:r>
                <a:r>
                  <a:rPr lang="en-US" sz="2900" dirty="0">
                    <a:effectLst/>
                    <a:latin typeface="Times New Roman" panose="02020603050405020304" pitchFamily="18" charset="0"/>
                    <a:ea typeface="SimSun" panose="02010600030101010101" pitchFamily="2" charset="-122"/>
                  </a:rPr>
                  <a:t>(</a:t>
                </a:r>
                <a:r>
                  <a:rPr lang="en-US" sz="2900" i="1" dirty="0">
                    <a:effectLst/>
                    <a:latin typeface="Times New Roman" panose="02020603050405020304" pitchFamily="18" charset="0"/>
                    <a:ea typeface="SimSun" panose="02010600030101010101" pitchFamily="2" charset="-122"/>
                  </a:rPr>
                  <a:t>X</a:t>
                </a:r>
                <a:r>
                  <a:rPr lang="en-US" sz="2900" dirty="0">
                    <a:effectLst/>
                    <a:latin typeface="Times New Roman" panose="02020603050405020304" pitchFamily="18" charset="0"/>
                    <a:ea typeface="SimSun" panose="02010600030101010101" pitchFamily="2" charset="-122"/>
                  </a:rPr>
                  <a:t>)=</a:t>
                </a:r>
                <a:r>
                  <a:rPr lang="en-US" sz="2900" b="1" dirty="0">
                    <a:effectLst/>
                    <a:latin typeface="Times New Roman" panose="02020603050405020304" pitchFamily="18" charset="0"/>
                    <a:ea typeface="SimSun" panose="02010600030101010101" pitchFamily="2" charset="-122"/>
                  </a:rPr>
                  <a:t>0</a:t>
                </a:r>
                <a:r>
                  <a:rPr lang="en-US" sz="2900" i="1" baseline="30000" dirty="0">
                    <a:effectLst/>
                    <a:latin typeface="Times New Roman" panose="02020603050405020304" pitchFamily="18" charset="0"/>
                    <a:ea typeface="SimSun" panose="02010600030101010101" pitchFamily="2" charset="-122"/>
                  </a:rPr>
                  <a:t>T</a:t>
                </a:r>
                <a:r>
                  <a:rPr lang="en-US" sz="2900" dirty="0">
                    <a:effectLst/>
                    <a:latin typeface="Times New Roman" panose="02020603050405020304" pitchFamily="18" charset="0"/>
                    <a:ea typeface="SimSun" panose="02010600030101010101" pitchFamily="2" charset="-122"/>
                  </a:rPr>
                  <a:t> if </a:t>
                </a:r>
                <a:r>
                  <a:rPr lang="en-US" sz="2900" i="1" dirty="0" err="1">
                    <a:effectLst/>
                    <a:latin typeface="Times New Roman" panose="02020603050405020304" pitchFamily="18" charset="0"/>
                    <a:ea typeface="SimSun" panose="02010600030101010101" pitchFamily="2" charset="-122"/>
                  </a:rPr>
                  <a:t>Df</a:t>
                </a:r>
                <a:r>
                  <a:rPr lang="en-US" sz="2900" dirty="0">
                    <a:effectLst/>
                    <a:latin typeface="Times New Roman" panose="02020603050405020304" pitchFamily="18" charset="0"/>
                    <a:ea typeface="SimSun" panose="02010600030101010101" pitchFamily="2" charset="-122"/>
                  </a:rPr>
                  <a:t>(</a:t>
                </a:r>
                <a:r>
                  <a:rPr lang="en-US" sz="2900" i="1" dirty="0" err="1">
                    <a:effectLst/>
                    <a:latin typeface="Times New Roman" panose="02020603050405020304" pitchFamily="18" charset="0"/>
                    <a:ea typeface="SimSun" panose="02010600030101010101" pitchFamily="2" charset="-122"/>
                  </a:rPr>
                  <a:t>X</a:t>
                </a:r>
                <a:r>
                  <a:rPr lang="en-US" sz="2900" i="1" baseline="-25000" dirty="0" err="1">
                    <a:effectLst/>
                    <a:latin typeface="Times New Roman" panose="02020603050405020304" pitchFamily="18" charset="0"/>
                    <a:ea typeface="SimSun" panose="02010600030101010101" pitchFamily="2" charset="-122"/>
                  </a:rPr>
                  <a:t>k</a:t>
                </a:r>
                <a:r>
                  <a:rPr lang="en-US" sz="2900" dirty="0">
                    <a:effectLst/>
                    <a:latin typeface="Times New Roman" panose="02020603050405020304" pitchFamily="18" charset="0"/>
                    <a:ea typeface="SimSun" panose="02010600030101010101" pitchFamily="2" charset="-122"/>
                  </a:rPr>
                  <a:t>)=</a:t>
                </a:r>
                <a:r>
                  <a:rPr lang="en-US" sz="2900" b="1" dirty="0">
                    <a:effectLst/>
                    <a:latin typeface="Times New Roman" panose="02020603050405020304" pitchFamily="18" charset="0"/>
                    <a:ea typeface="SimSun" panose="02010600030101010101" pitchFamily="2" charset="-122"/>
                  </a:rPr>
                  <a:t>0</a:t>
                </a:r>
                <a:r>
                  <a:rPr lang="en-US" sz="2900" i="1" baseline="30000" dirty="0">
                    <a:effectLst/>
                    <a:latin typeface="Times New Roman" panose="02020603050405020304" pitchFamily="18" charset="0"/>
                    <a:ea typeface="SimSun" panose="02010600030101010101" pitchFamily="2" charset="-122"/>
                  </a:rPr>
                  <a:t>T</a:t>
                </a:r>
                <a:r>
                  <a:rPr lang="en-US" sz="2900" dirty="0">
                    <a:effectLst/>
                    <a:latin typeface="Times New Roman" panose="02020603050405020304" pitchFamily="18" charset="0"/>
                    <a:ea typeface="SimSun" panose="02010600030101010101" pitchFamily="2" charset="-122"/>
                  </a:rPr>
                  <a:t> which means that </a:t>
                </a:r>
                <a:r>
                  <a:rPr lang="en-US" sz="2900" i="1" dirty="0">
                    <a:effectLst/>
                    <a:latin typeface="Times New Roman" panose="02020603050405020304" pitchFamily="18" charset="0"/>
                    <a:ea typeface="SimSun" panose="02010600030101010101" pitchFamily="2" charset="-122"/>
                  </a:rPr>
                  <a:t>X</a:t>
                </a:r>
                <a:r>
                  <a:rPr lang="en-US" sz="2900" i="1" baseline="-25000" dirty="0">
                    <a:effectLst/>
                    <a:latin typeface="Times New Roman" panose="02020603050405020304" pitchFamily="18" charset="0"/>
                    <a:ea typeface="SimSun" panose="02010600030101010101" pitchFamily="2" charset="-122"/>
                  </a:rPr>
                  <a:t>k</a:t>
                </a:r>
                <a:r>
                  <a:rPr lang="en-US" sz="2900" baseline="-25000" dirty="0">
                    <a:effectLst/>
                    <a:latin typeface="Times New Roman" panose="02020603050405020304" pitchFamily="18" charset="0"/>
                    <a:ea typeface="SimSun" panose="02010600030101010101" pitchFamily="2" charset="-122"/>
                  </a:rPr>
                  <a:t>+1</a:t>
                </a:r>
                <a:r>
                  <a:rPr lang="en-US" sz="2900" dirty="0">
                    <a:effectLst/>
                    <a:latin typeface="Times New Roman" panose="02020603050405020304" pitchFamily="18" charset="0"/>
                    <a:ea typeface="SimSun" panose="02010600030101010101" pitchFamily="2" charset="-122"/>
                  </a:rPr>
                  <a:t>=</a:t>
                </a:r>
                <a:r>
                  <a:rPr lang="en-US" sz="2900" i="1" dirty="0" err="1">
                    <a:effectLst/>
                    <a:latin typeface="Times New Roman" panose="02020603050405020304" pitchFamily="18" charset="0"/>
                    <a:ea typeface="SimSun" panose="02010600030101010101" pitchFamily="2" charset="-122"/>
                  </a:rPr>
                  <a:t>X</a:t>
                </a:r>
                <a:r>
                  <a:rPr lang="en-US" sz="2900" i="1" baseline="-25000" dirty="0" err="1">
                    <a:effectLst/>
                    <a:latin typeface="Times New Roman" panose="02020603050405020304" pitchFamily="18" charset="0"/>
                    <a:ea typeface="SimSun" panose="02010600030101010101" pitchFamily="2" charset="-122"/>
                  </a:rPr>
                  <a:t>k</a:t>
                </a:r>
                <a:r>
                  <a:rPr lang="en-US" sz="2900" dirty="0">
                    <a:effectLst/>
                    <a:latin typeface="Times New Roman" panose="02020603050405020304" pitchFamily="18" charset="0"/>
                    <a:ea typeface="SimSun" panose="02010600030101010101" pitchFamily="2" charset="-122"/>
                  </a:rPr>
                  <a:t> after some iterations. At that time </a:t>
                </a:r>
                <a:r>
                  <a:rPr lang="en-US" sz="2900" i="1" dirty="0">
                    <a:effectLst/>
                    <a:latin typeface="Times New Roman" panose="02020603050405020304" pitchFamily="18" charset="0"/>
                    <a:ea typeface="SimSun" panose="02010600030101010101" pitchFamily="2" charset="-122"/>
                  </a:rPr>
                  <a:t>X</a:t>
                </a:r>
                <a:r>
                  <a:rPr lang="en-US" sz="2900" i="1" baseline="-25000" dirty="0">
                    <a:effectLst/>
                    <a:latin typeface="Times New Roman" panose="02020603050405020304" pitchFamily="18" charset="0"/>
                    <a:ea typeface="SimSun" panose="02010600030101010101" pitchFamily="2" charset="-122"/>
                  </a:rPr>
                  <a:t>k</a:t>
                </a:r>
                <a:r>
                  <a:rPr lang="en-US" sz="2900" baseline="-25000" dirty="0">
                    <a:effectLst/>
                    <a:latin typeface="Times New Roman" panose="02020603050405020304" pitchFamily="18" charset="0"/>
                    <a:ea typeface="SimSun" panose="02010600030101010101" pitchFamily="2" charset="-122"/>
                  </a:rPr>
                  <a:t>+1</a:t>
                </a:r>
                <a:r>
                  <a:rPr lang="en-US" sz="2900" dirty="0">
                    <a:effectLst/>
                    <a:latin typeface="Times New Roman" panose="02020603050405020304" pitchFamily="18" charset="0"/>
                    <a:ea typeface="SimSun" panose="02010600030101010101" pitchFamily="2" charset="-122"/>
                  </a:rPr>
                  <a:t> = </a:t>
                </a:r>
                <a:r>
                  <a:rPr lang="en-US" sz="2900" i="1" dirty="0" err="1">
                    <a:effectLst/>
                    <a:latin typeface="Times New Roman" panose="02020603050405020304" pitchFamily="18" charset="0"/>
                    <a:ea typeface="SimSun" panose="02010600030101010101" pitchFamily="2" charset="-122"/>
                  </a:rPr>
                  <a:t>X</a:t>
                </a:r>
                <a:r>
                  <a:rPr lang="en-US" sz="2900" i="1" baseline="-25000" dirty="0" err="1">
                    <a:effectLst/>
                    <a:latin typeface="Times New Roman" panose="02020603050405020304" pitchFamily="18" charset="0"/>
                    <a:ea typeface="SimSun" panose="02010600030101010101" pitchFamily="2" charset="-122"/>
                  </a:rPr>
                  <a:t>k</a:t>
                </a:r>
                <a:r>
                  <a:rPr lang="en-US" sz="2900" dirty="0">
                    <a:effectLst/>
                    <a:latin typeface="Times New Roman" panose="02020603050405020304" pitchFamily="18" charset="0"/>
                    <a:ea typeface="SimSun" panose="02010600030101010101" pitchFamily="2" charset="-122"/>
                  </a:rPr>
                  <a:t> = </a:t>
                </a:r>
                <a:r>
                  <a:rPr lang="en-US" sz="2900" i="1" dirty="0">
                    <a:effectLst/>
                    <a:latin typeface="Times New Roman" panose="02020603050405020304" pitchFamily="18" charset="0"/>
                    <a:ea typeface="SimSun" panose="02010600030101010101" pitchFamily="2" charset="-122"/>
                  </a:rPr>
                  <a:t>X</a:t>
                </a:r>
                <a:r>
                  <a:rPr lang="en-US" sz="2900" baseline="30000" dirty="0">
                    <a:effectLst/>
                    <a:latin typeface="Times New Roman" panose="02020603050405020304" pitchFamily="18" charset="0"/>
                    <a:ea typeface="SimSun" panose="02010600030101010101" pitchFamily="2" charset="-122"/>
                  </a:rPr>
                  <a:t>*</a:t>
                </a:r>
                <a:r>
                  <a:rPr lang="en-US" sz="2900" dirty="0">
                    <a:effectLst/>
                    <a:latin typeface="Times New Roman" panose="02020603050405020304" pitchFamily="18" charset="0"/>
                    <a:ea typeface="SimSun" panose="02010600030101010101" pitchFamily="2" charset="-122"/>
                  </a:rPr>
                  <a:t> is the local optimized point (local extreme point). So, the terminated condition of Newton-Raphson method is </a:t>
                </a:r>
                <a:r>
                  <a:rPr lang="en-US" sz="2900" i="1" dirty="0" err="1">
                    <a:effectLst/>
                    <a:latin typeface="Times New Roman" panose="02020603050405020304" pitchFamily="18" charset="0"/>
                    <a:ea typeface="SimSun" panose="02010600030101010101" pitchFamily="2" charset="-122"/>
                  </a:rPr>
                  <a:t>Df</a:t>
                </a:r>
                <a:r>
                  <a:rPr lang="en-US" sz="2900" dirty="0">
                    <a:effectLst/>
                    <a:latin typeface="Times New Roman" panose="02020603050405020304" pitchFamily="18" charset="0"/>
                    <a:ea typeface="SimSun" panose="02010600030101010101" pitchFamily="2" charset="-122"/>
                  </a:rPr>
                  <a:t>(</a:t>
                </a:r>
                <a:r>
                  <a:rPr lang="en-US" sz="2900" i="1" dirty="0" err="1">
                    <a:effectLst/>
                    <a:latin typeface="Times New Roman" panose="02020603050405020304" pitchFamily="18" charset="0"/>
                    <a:ea typeface="SimSun" panose="02010600030101010101" pitchFamily="2" charset="-122"/>
                  </a:rPr>
                  <a:t>X</a:t>
                </a:r>
                <a:r>
                  <a:rPr lang="en-US" sz="2900" i="1" baseline="-25000" dirty="0" err="1">
                    <a:effectLst/>
                    <a:latin typeface="Times New Roman" panose="02020603050405020304" pitchFamily="18" charset="0"/>
                    <a:ea typeface="SimSun" panose="02010600030101010101" pitchFamily="2" charset="-122"/>
                  </a:rPr>
                  <a:t>k</a:t>
                </a:r>
                <a:r>
                  <a:rPr lang="en-US" sz="2900" dirty="0">
                    <a:effectLst/>
                    <a:latin typeface="Times New Roman" panose="02020603050405020304" pitchFamily="18" charset="0"/>
                    <a:ea typeface="SimSun" panose="02010600030101010101" pitchFamily="2" charset="-122"/>
                  </a:rPr>
                  <a:t>)=</a:t>
                </a:r>
                <a:r>
                  <a:rPr lang="en-US" sz="2900" b="1" dirty="0">
                    <a:effectLst/>
                    <a:latin typeface="Times New Roman" panose="02020603050405020304" pitchFamily="18" charset="0"/>
                    <a:ea typeface="SimSun" panose="02010600030101010101" pitchFamily="2" charset="-122"/>
                  </a:rPr>
                  <a:t>0</a:t>
                </a:r>
                <a:r>
                  <a:rPr lang="en-US" sz="2900" i="1" baseline="30000" dirty="0">
                    <a:effectLst/>
                    <a:latin typeface="Times New Roman" panose="02020603050405020304" pitchFamily="18" charset="0"/>
                    <a:ea typeface="SimSun" panose="02010600030101010101" pitchFamily="2" charset="-122"/>
                  </a:rPr>
                  <a:t>T</a:t>
                </a:r>
                <a:r>
                  <a:rPr lang="en-US" sz="2900" dirty="0">
                    <a:effectLst/>
                    <a:latin typeface="Times New Roman" panose="02020603050405020304" pitchFamily="18" charset="0"/>
                    <a:ea typeface="SimSun" panose="02010600030101010101" pitchFamily="2" charset="-122"/>
                  </a:rPr>
                  <a:t>. Note, the </a:t>
                </a:r>
                <a:r>
                  <a:rPr lang="en-US" sz="2900" i="1" dirty="0">
                    <a:effectLst/>
                    <a:latin typeface="Times New Roman" panose="02020603050405020304" pitchFamily="18" charset="0"/>
                    <a:ea typeface="SimSun" panose="02010600030101010101" pitchFamily="2" charset="-122"/>
                  </a:rPr>
                  <a:t>X</a:t>
                </a:r>
                <a:r>
                  <a:rPr lang="en-US" sz="2900" baseline="30000" dirty="0">
                    <a:effectLst/>
                    <a:latin typeface="Times New Roman" panose="02020603050405020304" pitchFamily="18" charset="0"/>
                    <a:ea typeface="SimSun" panose="02010600030101010101" pitchFamily="2" charset="-122"/>
                  </a:rPr>
                  <a:t>*</a:t>
                </a:r>
                <a:r>
                  <a:rPr lang="en-US" sz="2900" dirty="0">
                    <a:effectLst/>
                    <a:latin typeface="Times New Roman" panose="02020603050405020304" pitchFamily="18" charset="0"/>
                    <a:ea typeface="SimSun" panose="02010600030101010101" pitchFamily="2" charset="-122"/>
                  </a:rPr>
                  <a:t> resulted from Newton-Raphson method is local minimum point (local maximum point) if </a:t>
                </a:r>
                <a:r>
                  <a:rPr lang="en-US" sz="2900" i="1" dirty="0">
                    <a:effectLst/>
                    <a:latin typeface="Times New Roman" panose="02020603050405020304" pitchFamily="18" charset="0"/>
                    <a:ea typeface="SimSun" panose="02010600030101010101" pitchFamily="2" charset="-122"/>
                  </a:rPr>
                  <a:t>f</a:t>
                </a:r>
                <a:r>
                  <a:rPr lang="en-US" sz="2900" dirty="0">
                    <a:effectLst/>
                    <a:latin typeface="Times New Roman" panose="02020603050405020304" pitchFamily="18" charset="0"/>
                    <a:ea typeface="SimSun" panose="02010600030101010101" pitchFamily="2" charset="-122"/>
                  </a:rPr>
                  <a:t>(</a:t>
                </a:r>
                <a:r>
                  <a:rPr lang="en-US" sz="2900" i="1" dirty="0">
                    <a:effectLst/>
                    <a:latin typeface="Times New Roman" panose="02020603050405020304" pitchFamily="18" charset="0"/>
                    <a:ea typeface="SimSun" panose="02010600030101010101" pitchFamily="2" charset="-122"/>
                  </a:rPr>
                  <a:t>X</a:t>
                </a:r>
                <a:r>
                  <a:rPr lang="en-US" sz="2900" dirty="0">
                    <a:effectLst/>
                    <a:latin typeface="Times New Roman" panose="02020603050405020304" pitchFamily="18" charset="0"/>
                    <a:ea typeface="SimSun" panose="02010600030101010101" pitchFamily="2" charset="-122"/>
                  </a:rPr>
                  <a:t>) is convex function (concave function) in current domain.</a:t>
                </a:r>
                <a:endParaRPr lang="en-US" sz="2900" dirty="0"/>
              </a:p>
            </p:txBody>
          </p:sp>
        </mc:Choice>
        <mc:Fallback>
          <p:sp>
            <p:nvSpPr>
              <p:cNvPr id="3" name="Content Placeholder 2">
                <a:extLst>
                  <a:ext uri="{FF2B5EF4-FFF2-40B4-BE49-F238E27FC236}">
                    <a16:creationId xmlns:a16="http://schemas.microsoft.com/office/drawing/2014/main" id="{F904355D-58BE-32E9-BB09-FCD7215AF774}"/>
                  </a:ext>
                </a:extLst>
              </p:cNvPr>
              <p:cNvSpPr>
                <a:spLocks noGrp="1" noRot="1" noChangeAspect="1" noMove="1" noResize="1" noEditPoints="1" noAdjustHandles="1" noChangeArrowheads="1" noChangeShapeType="1" noTextEdit="1"/>
              </p:cNvSpPr>
              <p:nvPr>
                <p:ph idx="1"/>
              </p:nvPr>
            </p:nvSpPr>
            <p:spPr>
              <a:blipFill>
                <a:blip r:embed="rId2"/>
                <a:stretch>
                  <a:fillRect l="-1275" t="-1296" r="-1217" b="-18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EA2B58B-6D94-A181-DA90-C1B808C2BE79}"/>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E6D6BD95-B482-EADE-E5F9-EC95B0825848}"/>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2C80FC8C-4209-0E96-3113-93B6E9F1DC0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49303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D62A-799C-708E-C858-D2F73692DDB2}"/>
              </a:ext>
            </a:extLst>
          </p:cNvPr>
          <p:cNvSpPr>
            <a:spLocks noGrp="1"/>
          </p:cNvSpPr>
          <p:nvPr>
            <p:ph type="title"/>
          </p:nvPr>
        </p:nvSpPr>
        <p:spPr/>
        <p:txBody>
          <a:bodyPr/>
          <a:lstStyle/>
          <a:p>
            <a:r>
              <a:rPr lang="en-US" dirty="0"/>
              <a:t>1. 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6608B-C9C0-8513-28EC-447BB0E0A5AE}"/>
                  </a:ext>
                </a:extLst>
              </p:cNvPr>
              <p:cNvSpPr>
                <a:spLocks noGrp="1"/>
              </p:cNvSpPr>
              <p:nvPr>
                <p:ph idx="1"/>
              </p:nvPr>
            </p:nvSpPr>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Newton-Raphson method computes second-order derivative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but gradient descent method (Ta, 2014) does not. This difference is not significant but a short description of gradient descent method is necessary because it is also an important method to solve the optimization problem in case that solving directly the equation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Df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too complicated. Gradient descent method is also iterative method starting with an arbitrary value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as a solution candidate. Suppose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iteration, the next candidate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computed based on the current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as follows (Ta, 2014):</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𝒅</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The direction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called descending direction, which is the opposite of gradient of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Hence, we have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r>
                  <a:rPr lang="en-US" sz="2000" i="1" dirty="0" err="1">
                    <a:effectLst/>
                    <a:latin typeface="Times New Roman" panose="02020603050405020304" pitchFamily="18" charset="0"/>
                    <a:ea typeface="SimSun" panose="02010600030101010101" pitchFamily="2" charset="-122"/>
                  </a:rPr>
                  <a:t>Df</a:t>
                </a:r>
                <a:r>
                  <a:rPr lang="en-US" sz="2000" dirty="0">
                    <a:effectLst/>
                    <a:latin typeface="Times New Roman" panose="02020603050405020304" pitchFamily="18" charset="0"/>
                    <a:ea typeface="SimSun" panose="02010600030101010101" pitchFamily="2" charset="-122"/>
                  </a:rPr>
                  <a:t>(</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The value </a:t>
                </a:r>
                <a:r>
                  <a:rPr lang="en-US" sz="2000" i="1" dirty="0" err="1">
                    <a:effectLst/>
                    <a:latin typeface="Times New Roman" panose="02020603050405020304" pitchFamily="18" charset="0"/>
                    <a:ea typeface="SimSun" panose="02010600030101010101" pitchFamily="2" charset="-122"/>
                  </a:rPr>
                  <a:t>t</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the length of the descending direction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The value </a:t>
                </a:r>
                <a:r>
                  <a:rPr lang="en-US" sz="2000" i="1" dirty="0" err="1">
                    <a:effectLst/>
                    <a:latin typeface="Times New Roman" panose="02020603050405020304" pitchFamily="18" charset="0"/>
                    <a:ea typeface="SimSun" panose="02010600030101010101" pitchFamily="2" charset="-122"/>
                  </a:rPr>
                  <a:t>t</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often selected a minimizer (maximizer) of function </a:t>
                </a:r>
                <a:r>
                  <a:rPr lang="en-US" sz="2000" i="1" dirty="0">
                    <a:effectLst/>
                    <a:latin typeface="Times New Roman" panose="02020603050405020304" pitchFamily="18" charset="0"/>
                    <a:ea typeface="SimSun" panose="02010600030101010101" pitchFamily="2" charset="-122"/>
                  </a:rPr>
                  <a:t>g</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r>
                  <a:rPr lang="en-US" sz="2000" i="1" dirty="0" err="1">
                    <a:effectLst/>
                    <a:latin typeface="Times New Roman" panose="02020603050405020304" pitchFamily="18" charset="0"/>
                    <a:ea typeface="SimSun" panose="02010600030101010101" pitchFamily="2" charset="-122"/>
                  </a:rPr>
                  <a:t>t</a:t>
                </a:r>
                <a:r>
                  <a:rPr lang="en-US" sz="2000" b="1" i="1" dirty="0" err="1">
                    <a:effectLst/>
                    <a:latin typeface="Times New Roman" panose="02020603050405020304" pitchFamily="18" charset="0"/>
                    <a:ea typeface="SimSun" panose="02010600030101010101" pitchFamily="2" charset="-122"/>
                  </a:rPr>
                  <a:t>d</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for minimization (maximization) where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and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are known at </a:t>
                </a:r>
                <a:r>
                  <a:rPr lang="en-US" sz="2000" i="1"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th</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iteration. Alternately, </a:t>
                </a:r>
                <a:r>
                  <a:rPr lang="en-US" sz="2000" i="1" dirty="0" err="1">
                    <a:effectLst/>
                    <a:latin typeface="Times New Roman" panose="02020603050405020304" pitchFamily="18" charset="0"/>
                    <a:ea typeface="SimSun" panose="02010600030101010101" pitchFamily="2" charset="-122"/>
                  </a:rPr>
                  <a:t>t</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selected by some advanced condition such as Barzilai–</a:t>
                </a:r>
                <a:r>
                  <a:rPr lang="en-US" sz="2000" dirty="0" err="1">
                    <a:effectLst/>
                    <a:latin typeface="Times New Roman" panose="02020603050405020304" pitchFamily="18" charset="0"/>
                    <a:ea typeface="SimSun" panose="02010600030101010101" pitchFamily="2" charset="-122"/>
                  </a:rPr>
                  <a:t>Borwein</a:t>
                </a:r>
                <a:r>
                  <a:rPr lang="en-US" sz="2000" dirty="0">
                    <a:effectLst/>
                    <a:latin typeface="Times New Roman" panose="02020603050405020304" pitchFamily="18" charset="0"/>
                    <a:ea typeface="SimSun" panose="02010600030101010101" pitchFamily="2" charset="-122"/>
                  </a:rPr>
                  <a:t> condition (Wikipedia, Gradient descent, 2018). After some iterations, point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converges to the local optimizer </a:t>
                </a:r>
                <a:r>
                  <a:rPr lang="en-US" sz="2000" i="1" dirty="0">
                    <a:effectLst/>
                    <a:latin typeface="Times New Roman" panose="02020603050405020304" pitchFamily="18" charset="0"/>
                    <a:ea typeface="SimSun" panose="02010600030101010101" pitchFamily="2" charset="-122"/>
                  </a:rPr>
                  <a:t>X</a:t>
                </a:r>
                <a:r>
                  <a:rPr lang="en-US" sz="2000" i="1"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when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r>
                  <a:rPr lang="en-US" sz="2000" b="1" dirty="0">
                    <a:effectLst/>
                    <a:latin typeface="Times New Roman" panose="02020603050405020304" pitchFamily="18" charset="0"/>
                    <a:ea typeface="SimSun" panose="02010600030101010101" pitchFamily="2" charset="-122"/>
                  </a:rPr>
                  <a:t>0</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At that time is we have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k</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X</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So, the terminated condition of Newton-Raphson method is </a:t>
                </a:r>
                <a:r>
                  <a:rPr lang="en-US" sz="2000" b="1" i="1" dirty="0">
                    <a:effectLst/>
                    <a:latin typeface="Times New Roman" panose="02020603050405020304" pitchFamily="18" charset="0"/>
                    <a:ea typeface="SimSun" panose="02010600030101010101" pitchFamily="2" charset="-122"/>
                  </a:rPr>
                  <a:t>d</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a:t>
                </a:r>
                <a:r>
                  <a:rPr lang="en-US" sz="2000" b="1" dirty="0">
                    <a:effectLst/>
                    <a:latin typeface="Times New Roman" panose="02020603050405020304" pitchFamily="18" charset="0"/>
                    <a:ea typeface="SimSun" panose="02010600030101010101" pitchFamily="2" charset="-122"/>
                  </a:rPr>
                  <a:t>0</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Note, the </a:t>
                </a:r>
                <a:r>
                  <a:rPr lang="en-US" sz="2000" i="1" dirty="0">
                    <a:effectLst/>
                    <a:latin typeface="Times New Roman" panose="02020603050405020304" pitchFamily="18" charset="0"/>
                    <a:ea typeface="SimSun" panose="02010600030101010101" pitchFamily="2" charset="-122"/>
                  </a:rPr>
                  <a:t>X</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resulted from gradient descent method is local minimum point (local maximum point) if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convex function (concave function) in current domain.</a:t>
                </a:r>
                <a:endParaRPr lang="en-US" sz="2000" dirty="0"/>
              </a:p>
            </p:txBody>
          </p:sp>
        </mc:Choice>
        <mc:Fallback>
          <p:sp>
            <p:nvSpPr>
              <p:cNvPr id="3" name="Content Placeholder 2">
                <a:extLst>
                  <a:ext uri="{FF2B5EF4-FFF2-40B4-BE49-F238E27FC236}">
                    <a16:creationId xmlns:a16="http://schemas.microsoft.com/office/drawing/2014/main" id="{0856608B-C9C0-8513-28EC-447BB0E0A5AE}"/>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419A09-13A2-4ED6-5905-13A1CC35279C}"/>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03E8F66E-3D07-A0A0-186E-D6B5BB924E3F}"/>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05D01FEB-9675-9AAB-86DC-F53830FA7B65}"/>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050473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223E-9D55-93A0-B41A-1D3558435EE0}"/>
              </a:ext>
            </a:extLst>
          </p:cNvPr>
          <p:cNvSpPr>
            <a:spLocks noGrp="1"/>
          </p:cNvSpPr>
          <p:nvPr>
            <p:ph type="title"/>
          </p:nvPr>
        </p:nvSpPr>
        <p:spPr/>
        <p:txBody>
          <a:bodyPr/>
          <a:lstStyle/>
          <a:p>
            <a:r>
              <a:rPr lang="en-US" dirty="0"/>
              <a:t>1. 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890010-D466-0102-88AB-F38936535D92}"/>
                  </a:ext>
                </a:extLst>
              </p:cNvPr>
              <p:cNvSpPr>
                <a:spLocks noGrp="1"/>
              </p:cNvSpPr>
              <p:nvPr>
                <p:ph idx="1"/>
              </p:nvPr>
            </p:nvSpPr>
            <p:spPr>
              <a:xfrm>
                <a:off x="239151" y="914399"/>
                <a:ext cx="11774658" cy="5176066"/>
              </a:xfrm>
            </p:spPr>
            <p:txBody>
              <a:bodyPr>
                <a:noAutofit/>
              </a:bodyPr>
              <a:lstStyle/>
              <a:p>
                <a:pPr marL="0" marR="0" indent="0" algn="just">
                  <a:spcBef>
                    <a:spcPts val="0"/>
                  </a:spcBef>
                  <a:spcAft>
                    <a:spcPts val="0"/>
                  </a:spcAft>
                  <a:buNone/>
                </a:pP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In the case that the optimization problem has some constraints, Lagrange duality (Jia, 2013) is applied to solve this problem. Given first-order smooth function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and constraints </a:t>
                </a:r>
                <a:r>
                  <a:rPr lang="en-US" sz="1950" i="1" dirty="0" err="1">
                    <a:effectLst/>
                    <a:latin typeface="Times New Roman" panose="02020603050405020304" pitchFamily="18" charset="0"/>
                    <a:ea typeface="SimSun" panose="02010600030101010101" pitchFamily="2" charset="-122"/>
                    <a:cs typeface="Times New Roman" panose="02020603050405020304" pitchFamily="18" charset="0"/>
                  </a:rPr>
                  <a:t>g</a:t>
                </a:r>
                <a:r>
                  <a:rPr lang="en-US" sz="19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50" i="1" dirty="0" err="1">
                    <a:effectLst/>
                    <a:latin typeface="Times New Roman" panose="02020603050405020304" pitchFamily="18" charset="0"/>
                    <a:ea typeface="SimSun" panose="02010600030101010101" pitchFamily="2" charset="-122"/>
                    <a:cs typeface="Times New Roman" panose="02020603050405020304" pitchFamily="18" charset="0"/>
                  </a:rPr>
                  <a:t>h</a:t>
                </a:r>
                <a:r>
                  <a:rPr lang="en-US" sz="19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 0, the optimization problem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mPr>
                        <m:mr>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Optimize</m:t>
                            </m:r>
                            <m:r>
                              <a:rPr lang="en-US" sz="1950" i="1">
                                <a:effectLst/>
                                <a:latin typeface="Cambria Math" panose="02040503050406030204" pitchFamily="18" charset="0"/>
                                <a:ea typeface="SimSun" panose="02010600030101010101" pitchFamily="2" charset="-122"/>
                                <a:cs typeface="Times New Roman" panose="02020603050405020304" pitchFamily="18" charset="0"/>
                              </a:rPr>
                              <m:t> </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e>
                        </m:mr>
                        <m:mr>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for</m:t>
                            </m:r>
                            <m:r>
                              <a:rPr lang="en-US" sz="1950" i="1">
                                <a:effectLst/>
                                <a:latin typeface="Cambria Math" panose="02040503050406030204" pitchFamily="18" charset="0"/>
                                <a:ea typeface="SimSun" panose="02010600030101010101" pitchFamily="2" charset="-122"/>
                                <a:cs typeface="Times New Roman" panose="02020603050405020304" pitchFamily="18" charset="0"/>
                              </a:rPr>
                              <m:t> </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50" i="1">
                                <a:effectLst/>
                                <a:latin typeface="Cambria Math" panose="02040503050406030204" pitchFamily="18" charset="0"/>
                                <a:ea typeface="SimSun" panose="02010600030101010101" pitchFamily="2" charset="-122"/>
                                <a:cs typeface="Times New Roman" panose="02020603050405020304" pitchFamily="18" charset="0"/>
                              </a:rPr>
                              <m:t>= </m:t>
                            </m:r>
                            <m:acc>
                              <m:accPr>
                                <m:chr m:val="̅"/>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𝑚</m:t>
                                </m:r>
                              </m:e>
                            </m:acc>
                          </m:e>
                        </m:mr>
                        <m:mr>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h</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for</m:t>
                            </m:r>
                            <m:r>
                              <a:rPr lang="en-US" sz="1950" i="1">
                                <a:effectLst/>
                                <a:latin typeface="Cambria Math" panose="02040503050406030204" pitchFamily="18" charset="0"/>
                                <a:ea typeface="SimSun" panose="02010600030101010101" pitchFamily="2" charset="-122"/>
                                <a:cs typeface="Times New Roman" panose="02020603050405020304" pitchFamily="18" charset="0"/>
                              </a:rPr>
                              <m:t> </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r>
                              <a:rPr lang="en-US" sz="1950" i="1">
                                <a:effectLst/>
                                <a:latin typeface="Cambria Math" panose="02040503050406030204" pitchFamily="18" charset="0"/>
                                <a:ea typeface="SimSun" panose="02010600030101010101" pitchFamily="2" charset="-122"/>
                                <a:cs typeface="Times New Roman" panose="02020603050405020304" pitchFamily="18" charset="0"/>
                              </a:rPr>
                              <m:t>= </m:t>
                            </m:r>
                            <m:acc>
                              <m:accPr>
                                <m:chr m:val="̅"/>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𝑛</m:t>
                                </m:r>
                              </m:e>
                            </m:acc>
                          </m:e>
                        </m:mr>
                      </m:m>
                    </m:oMath>
                  </m:oMathPara>
                </a14:m>
                <a:endParaRPr lang="en-US" sz="19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 so-called Lagrange function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la</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is established as sum of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and constraints multiplied by Lagrange multipliers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In case of minimization problem,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la</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50" i="1">
                          <a:effectLst/>
                          <a:latin typeface="Cambria Math" panose="02040503050406030204" pitchFamily="18" charset="0"/>
                          <a:ea typeface="SimSun" panose="02010600030101010101" pitchFamily="2" charset="-122"/>
                          <a:cs typeface="Times New Roman" panose="02020603050405020304" pitchFamily="18" charset="0"/>
                        </a:rPr>
                        <m:t>𝑙𝑎</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𝑚</m:t>
                          </m:r>
                        </m:sup>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5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e>
                      </m:nary>
                      <m:r>
                        <a:rPr lang="en-US" sz="19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950" i="1">
                              <a:effectLst/>
                              <a:latin typeface="Cambria Math" panose="02040503050406030204" pitchFamily="18" charset="0"/>
                              <a:ea typeface="SimSun" panose="02010600030101010101" pitchFamily="2" charset="-122"/>
                              <a:cs typeface="Times New Roman" panose="02020603050405020304" pitchFamily="18" charset="0"/>
                            </a:rPr>
                            <m:t>h</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e>
                      </m:nary>
                    </m:oMath>
                  </m:oMathPara>
                </a14:m>
                <a:endParaRPr lang="en-US" sz="19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In case of maximization problem,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la</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5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95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50" i="1">
                          <a:effectLst/>
                          <a:latin typeface="Cambria Math" panose="02040503050406030204" pitchFamily="18" charset="0"/>
                          <a:ea typeface="SimSun" panose="02010600030101010101" pitchFamily="2" charset="-122"/>
                          <a:cs typeface="Times New Roman" panose="02020603050405020304" pitchFamily="18" charset="0"/>
                        </a:rPr>
                        <m:t>𝑙𝑎</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𝑚</m:t>
                          </m:r>
                        </m:sup>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5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e>
                      </m:nary>
                      <m:r>
                        <a:rPr lang="en-US" sz="19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950" i="1">
                              <a:effectLst/>
                              <a:latin typeface="Cambria Math" panose="02040503050406030204" pitchFamily="18" charset="0"/>
                              <a:ea typeface="SimSun" panose="02010600030101010101" pitchFamily="2" charset="-122"/>
                              <a:cs typeface="Times New Roman" panose="02020603050405020304" pitchFamily="18" charset="0"/>
                            </a:rPr>
                            <m:t>h</m:t>
                          </m:r>
                          <m:d>
                            <m:dPr>
                              <m:ctrlPr>
                                <a:rPr lang="en-US" sz="19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𝑋</m:t>
                              </m:r>
                            </m:e>
                          </m:d>
                        </m:e>
                      </m:nary>
                    </m:oMath>
                  </m:oMathPara>
                </a14:m>
                <a:endParaRPr lang="en-US" sz="19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50" dirty="0">
                    <a:effectLst/>
                    <a:latin typeface="Times New Roman" panose="02020603050405020304" pitchFamily="18" charset="0"/>
                    <a:ea typeface="SimSun" panose="02010600030101010101" pitchFamily="2" charset="-122"/>
                  </a:rPr>
                  <a:t>Where all </a:t>
                </a:r>
                <a:r>
                  <a:rPr lang="en-US" sz="1950" i="1" dirty="0" err="1">
                    <a:effectLst/>
                    <a:latin typeface="Times New Roman" panose="02020603050405020304" pitchFamily="18" charset="0"/>
                    <a:ea typeface="SimSun" panose="02010600030101010101" pitchFamily="2" charset="-122"/>
                  </a:rPr>
                  <a:t>λ</a:t>
                </a:r>
                <a:r>
                  <a:rPr lang="en-US" sz="1950" i="1" baseline="-25000" dirty="0" err="1">
                    <a:effectLst/>
                    <a:latin typeface="Times New Roman" panose="02020603050405020304" pitchFamily="18" charset="0"/>
                    <a:ea typeface="SimSun" panose="02010600030101010101" pitchFamily="2" charset="-122"/>
                  </a:rPr>
                  <a:t>i</a:t>
                </a:r>
                <a:r>
                  <a:rPr lang="en-US" sz="1950" dirty="0">
                    <a:effectLst/>
                    <a:latin typeface="Times New Roman" panose="02020603050405020304" pitchFamily="18" charset="0"/>
                    <a:ea typeface="SimSun" panose="02010600030101010101" pitchFamily="2" charset="-122"/>
                  </a:rPr>
                  <a:t> ≥ 0. Note, </a:t>
                </a:r>
                <a:r>
                  <a:rPr lang="en-US" sz="1950" i="1" dirty="0">
                    <a:effectLst/>
                    <a:latin typeface="Times New Roman" panose="02020603050405020304" pitchFamily="18" charset="0"/>
                    <a:ea typeface="SimSun" panose="02010600030101010101" pitchFamily="2" charset="-122"/>
                  </a:rPr>
                  <a:t>λ</a:t>
                </a:r>
                <a:r>
                  <a:rPr lang="en-US" sz="1950" dirty="0">
                    <a:effectLst/>
                    <a:latin typeface="Times New Roman" panose="02020603050405020304" pitchFamily="18" charset="0"/>
                    <a:ea typeface="SimSun" panose="02010600030101010101" pitchFamily="2" charset="-122"/>
                  </a:rPr>
                  <a:t> = (</a:t>
                </a:r>
                <a:r>
                  <a:rPr lang="en-US" sz="1950" i="1" dirty="0">
                    <a:effectLst/>
                    <a:latin typeface="Times New Roman" panose="02020603050405020304" pitchFamily="18" charset="0"/>
                    <a:ea typeface="SimSun" panose="02010600030101010101" pitchFamily="2" charset="-122"/>
                  </a:rPr>
                  <a:t>λ</a:t>
                </a:r>
                <a:r>
                  <a:rPr lang="en-US" sz="1950" baseline="-25000" dirty="0">
                    <a:effectLst/>
                    <a:latin typeface="Times New Roman" panose="02020603050405020304" pitchFamily="18" charset="0"/>
                    <a:ea typeface="SimSun" panose="02010600030101010101" pitchFamily="2" charset="-122"/>
                  </a:rPr>
                  <a:t>1</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 λ</a:t>
                </a:r>
                <a:r>
                  <a:rPr lang="en-US" sz="1950" baseline="-25000" dirty="0">
                    <a:effectLst/>
                    <a:latin typeface="Times New Roman" panose="02020603050405020304" pitchFamily="18" charset="0"/>
                    <a:ea typeface="SimSun" panose="02010600030101010101" pitchFamily="2" charset="-122"/>
                  </a:rPr>
                  <a:t>2</a:t>
                </a:r>
                <a:r>
                  <a:rPr lang="en-US" sz="1950" dirty="0">
                    <a:effectLst/>
                    <a:latin typeface="Times New Roman" panose="02020603050405020304" pitchFamily="18" charset="0"/>
                    <a:ea typeface="SimSun" panose="02010600030101010101" pitchFamily="2" charset="-122"/>
                  </a:rPr>
                  <a:t>,…, </a:t>
                </a:r>
                <a:r>
                  <a:rPr lang="en-US" sz="1950" i="1" dirty="0" err="1">
                    <a:effectLst/>
                    <a:latin typeface="Times New Roman" panose="02020603050405020304" pitchFamily="18" charset="0"/>
                    <a:ea typeface="SimSun" panose="02010600030101010101" pitchFamily="2" charset="-122"/>
                  </a:rPr>
                  <a:t>λ</a:t>
                </a:r>
                <a:r>
                  <a:rPr lang="en-US" sz="1950" i="1" baseline="-25000" dirty="0" err="1">
                    <a:effectLst/>
                    <a:latin typeface="Times New Roman" panose="02020603050405020304" pitchFamily="18" charset="0"/>
                    <a:ea typeface="SimSun" panose="02010600030101010101" pitchFamily="2" charset="-122"/>
                  </a:rPr>
                  <a:t>m</a:t>
                </a:r>
                <a:r>
                  <a:rPr lang="en-US" sz="1950" dirty="0">
                    <a:effectLst/>
                    <a:latin typeface="Times New Roman" panose="02020603050405020304" pitchFamily="18" charset="0"/>
                    <a:ea typeface="SimSun" panose="02010600030101010101" pitchFamily="2" charset="-122"/>
                  </a:rPr>
                  <a:t>)</a:t>
                </a:r>
                <a:r>
                  <a:rPr lang="en-US" sz="1950" i="1" baseline="30000" dirty="0">
                    <a:effectLst/>
                    <a:latin typeface="Times New Roman" panose="02020603050405020304" pitchFamily="18" charset="0"/>
                    <a:ea typeface="SimSun" panose="02010600030101010101" pitchFamily="2" charset="-122"/>
                  </a:rPr>
                  <a:t>T</a:t>
                </a:r>
                <a:r>
                  <a:rPr lang="en-US" sz="1950" dirty="0">
                    <a:effectLst/>
                    <a:latin typeface="Times New Roman" panose="02020603050405020304" pitchFamily="18" charset="0"/>
                    <a:ea typeface="SimSun" panose="02010600030101010101" pitchFamily="2" charset="-122"/>
                  </a:rPr>
                  <a:t> and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 = (</a:t>
                </a:r>
                <a:r>
                  <a:rPr lang="en-US" sz="1950" i="1" dirty="0">
                    <a:effectLst/>
                    <a:latin typeface="Times New Roman" panose="02020603050405020304" pitchFamily="18" charset="0"/>
                    <a:ea typeface="SimSun" panose="02010600030101010101" pitchFamily="2" charset="-122"/>
                  </a:rPr>
                  <a:t>μ</a:t>
                </a:r>
                <a:r>
                  <a:rPr lang="en-US" sz="1950" baseline="-25000" dirty="0">
                    <a:effectLst/>
                    <a:latin typeface="Times New Roman" panose="02020603050405020304" pitchFamily="18" charset="0"/>
                    <a:ea typeface="SimSun" panose="02010600030101010101" pitchFamily="2" charset="-122"/>
                  </a:rPr>
                  <a:t>1</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 μ</a:t>
                </a:r>
                <a:r>
                  <a:rPr lang="en-US" sz="1950" baseline="-25000" dirty="0">
                    <a:effectLst/>
                    <a:latin typeface="Times New Roman" panose="02020603050405020304" pitchFamily="18" charset="0"/>
                    <a:ea typeface="SimSun" panose="02010600030101010101" pitchFamily="2" charset="-122"/>
                  </a:rPr>
                  <a:t>2</a:t>
                </a:r>
                <a:r>
                  <a:rPr lang="en-US" sz="1950" dirty="0">
                    <a:effectLst/>
                    <a:latin typeface="Times New Roman" panose="02020603050405020304" pitchFamily="18" charset="0"/>
                    <a:ea typeface="SimSun" panose="02010600030101010101" pitchFamily="2" charset="-122"/>
                  </a:rPr>
                  <a:t>,…, </a:t>
                </a:r>
                <a:r>
                  <a:rPr lang="en-US" sz="1950" i="1" dirty="0" err="1">
                    <a:effectLst/>
                    <a:latin typeface="Times New Roman" panose="02020603050405020304" pitchFamily="18" charset="0"/>
                    <a:ea typeface="SimSun" panose="02010600030101010101" pitchFamily="2" charset="-122"/>
                  </a:rPr>
                  <a:t>μ</a:t>
                </a:r>
                <a:r>
                  <a:rPr lang="en-US" sz="1950" i="1" baseline="-25000" dirty="0" err="1">
                    <a:effectLst/>
                    <a:latin typeface="Times New Roman" panose="02020603050405020304" pitchFamily="18" charset="0"/>
                    <a:ea typeface="SimSun" panose="02010600030101010101" pitchFamily="2" charset="-122"/>
                  </a:rPr>
                  <a:t>m</a:t>
                </a:r>
                <a:r>
                  <a:rPr lang="en-US" sz="1950" dirty="0">
                    <a:effectLst/>
                    <a:latin typeface="Times New Roman" panose="02020603050405020304" pitchFamily="18" charset="0"/>
                    <a:ea typeface="SimSun" panose="02010600030101010101" pitchFamily="2" charset="-122"/>
                  </a:rPr>
                  <a:t>)</a:t>
                </a:r>
                <a:r>
                  <a:rPr lang="en-US" sz="1950" i="1" baseline="30000" dirty="0">
                    <a:effectLst/>
                    <a:latin typeface="Times New Roman" panose="02020603050405020304" pitchFamily="18" charset="0"/>
                    <a:ea typeface="SimSun" panose="02010600030101010101" pitchFamily="2" charset="-122"/>
                  </a:rPr>
                  <a:t>T</a:t>
                </a:r>
                <a:r>
                  <a:rPr lang="en-US" sz="1950" dirty="0">
                    <a:effectLst/>
                    <a:latin typeface="Times New Roman" panose="02020603050405020304" pitchFamily="18" charset="0"/>
                    <a:ea typeface="SimSun" panose="02010600030101010101" pitchFamily="2" charset="-122"/>
                  </a:rPr>
                  <a:t> are called Lagrange multipliers and </a:t>
                </a:r>
                <a:r>
                  <a:rPr lang="en-US" sz="1950" i="1" dirty="0">
                    <a:effectLst/>
                    <a:latin typeface="Times New Roman" panose="02020603050405020304" pitchFamily="18" charset="0"/>
                    <a:ea typeface="SimSun" panose="02010600030101010101" pitchFamily="2" charset="-122"/>
                  </a:rPr>
                  <a:t>la</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a:t>
                </a:r>
                <a:r>
                  <a:rPr lang="en-US" sz="1950" i="1" dirty="0">
                    <a:effectLst/>
                    <a:latin typeface="Times New Roman" panose="02020603050405020304" pitchFamily="18" charset="0"/>
                    <a:ea typeface="SimSun" panose="02010600030101010101" pitchFamily="2" charset="-122"/>
                  </a:rPr>
                  <a:t>λ</a:t>
                </a:r>
                <a:r>
                  <a:rPr lang="en-US" sz="1950" dirty="0">
                    <a:effectLst/>
                    <a:latin typeface="Times New Roman" panose="02020603050405020304" pitchFamily="18" charset="0"/>
                    <a:ea typeface="SimSun" panose="02010600030101010101" pitchFamily="2" charset="-122"/>
                  </a:rPr>
                  <a:t>,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 is function of </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a:t>
                </a:r>
                <a:r>
                  <a:rPr lang="en-US" sz="1950" i="1" dirty="0">
                    <a:effectLst/>
                    <a:latin typeface="Times New Roman" panose="02020603050405020304" pitchFamily="18" charset="0"/>
                    <a:ea typeface="SimSun" panose="02010600030101010101" pitchFamily="2" charset="-122"/>
                  </a:rPr>
                  <a:t>λ</a:t>
                </a:r>
                <a:r>
                  <a:rPr lang="en-US" sz="1950" dirty="0">
                    <a:effectLst/>
                    <a:latin typeface="Times New Roman" panose="02020603050405020304" pitchFamily="18" charset="0"/>
                    <a:ea typeface="SimSun" panose="02010600030101010101" pitchFamily="2" charset="-122"/>
                  </a:rPr>
                  <a:t>, and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 Thus, optimizing </a:t>
                </a:r>
                <a:r>
                  <a:rPr lang="en-US" sz="1950" i="1" dirty="0">
                    <a:effectLst/>
                    <a:latin typeface="Times New Roman" panose="02020603050405020304" pitchFamily="18" charset="0"/>
                    <a:ea typeface="SimSun" panose="02010600030101010101" pitchFamily="2" charset="-122"/>
                  </a:rPr>
                  <a:t>f</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with subject to constraints </a:t>
                </a:r>
                <a:r>
                  <a:rPr lang="en-US" sz="1950" i="1" dirty="0" err="1">
                    <a:effectLst/>
                    <a:latin typeface="Times New Roman" panose="02020603050405020304" pitchFamily="18" charset="0"/>
                    <a:ea typeface="SimSun" panose="02010600030101010101" pitchFamily="2" charset="-122"/>
                  </a:rPr>
                  <a:t>g</a:t>
                </a:r>
                <a:r>
                  <a:rPr lang="en-US" sz="1950" i="1" baseline="-25000" dirty="0" err="1">
                    <a:effectLst/>
                    <a:latin typeface="Times New Roman" panose="02020603050405020304" pitchFamily="18" charset="0"/>
                    <a:ea typeface="SimSun" panose="02010600030101010101" pitchFamily="2" charset="-122"/>
                  </a:rPr>
                  <a:t>i</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0 and </a:t>
                </a:r>
                <a:r>
                  <a:rPr lang="en-US" sz="1950" i="1" dirty="0" err="1">
                    <a:effectLst/>
                    <a:latin typeface="Times New Roman" panose="02020603050405020304" pitchFamily="18" charset="0"/>
                    <a:ea typeface="SimSun" panose="02010600030101010101" pitchFamily="2" charset="-122"/>
                  </a:rPr>
                  <a:t>h</a:t>
                </a:r>
                <a:r>
                  <a:rPr lang="en-US" sz="1950" i="1" baseline="-25000" dirty="0" err="1">
                    <a:effectLst/>
                    <a:latin typeface="Times New Roman" panose="02020603050405020304" pitchFamily="18" charset="0"/>
                    <a:ea typeface="SimSun" panose="02010600030101010101" pitchFamily="2" charset="-122"/>
                  </a:rPr>
                  <a:t>j</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0 is equivalent to optimize </a:t>
                </a:r>
                <a:r>
                  <a:rPr lang="en-US" sz="1950" i="1" dirty="0">
                    <a:effectLst/>
                    <a:latin typeface="Times New Roman" panose="02020603050405020304" pitchFamily="18" charset="0"/>
                    <a:ea typeface="SimSun" panose="02010600030101010101" pitchFamily="2" charset="-122"/>
                  </a:rPr>
                  <a:t>la</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a:t>
                </a:r>
                <a:r>
                  <a:rPr lang="en-US" sz="1950" i="1" dirty="0">
                    <a:effectLst/>
                    <a:latin typeface="Times New Roman" panose="02020603050405020304" pitchFamily="18" charset="0"/>
                    <a:ea typeface="SimSun" panose="02010600030101010101" pitchFamily="2" charset="-122"/>
                  </a:rPr>
                  <a:t>λ</a:t>
                </a:r>
                <a:r>
                  <a:rPr lang="en-US" sz="1950" dirty="0">
                    <a:effectLst/>
                    <a:latin typeface="Times New Roman" panose="02020603050405020304" pitchFamily="18" charset="0"/>
                    <a:ea typeface="SimSun" panose="02010600030101010101" pitchFamily="2" charset="-122"/>
                  </a:rPr>
                  <a:t>,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 which is the reason that this method is called Lagrange duality.</a:t>
                </a:r>
                <a:endParaRPr lang="en-US" sz="1950" dirty="0"/>
              </a:p>
            </p:txBody>
          </p:sp>
        </mc:Choice>
        <mc:Fallback>
          <p:sp>
            <p:nvSpPr>
              <p:cNvPr id="3" name="Content Placeholder 2">
                <a:extLst>
                  <a:ext uri="{FF2B5EF4-FFF2-40B4-BE49-F238E27FC236}">
                    <a16:creationId xmlns:a16="http://schemas.microsoft.com/office/drawing/2014/main" id="{A2890010-D466-0102-88AB-F38936535D92}"/>
                  </a:ext>
                </a:extLst>
              </p:cNvPr>
              <p:cNvSpPr>
                <a:spLocks noGrp="1" noRot="1" noChangeAspect="1" noMove="1" noResize="1" noEditPoints="1" noAdjustHandles="1" noChangeArrowheads="1" noChangeShapeType="1" noTextEdit="1"/>
              </p:cNvSpPr>
              <p:nvPr>
                <p:ph idx="1"/>
              </p:nvPr>
            </p:nvSpPr>
            <p:spPr>
              <a:xfrm>
                <a:off x="239151" y="914399"/>
                <a:ext cx="11774658" cy="5176066"/>
              </a:xfrm>
              <a:blipFill>
                <a:blip r:embed="rId2"/>
                <a:stretch>
                  <a:fillRect l="-518" t="-589" r="-46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17045B9-D6A1-6E94-0448-3DB5B47C43E8}"/>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0841814F-1780-3015-F860-F6D499CE388E}"/>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DE5C053E-6533-3F3C-D624-D50823676CE0}"/>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037807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F173-0792-5323-0251-2A0CD06B1777}"/>
              </a:ext>
            </a:extLst>
          </p:cNvPr>
          <p:cNvSpPr>
            <a:spLocks noGrp="1"/>
          </p:cNvSpPr>
          <p:nvPr>
            <p:ph type="title"/>
          </p:nvPr>
        </p:nvSpPr>
        <p:spPr/>
        <p:txBody>
          <a:bodyPr/>
          <a:lstStyle/>
          <a:p>
            <a:r>
              <a:rPr lang="en-US" dirty="0"/>
              <a:t>1. 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533D62-4096-AF2D-AADF-76DD322DF8C5}"/>
                  </a:ext>
                </a:extLst>
              </p:cNvPr>
              <p:cNvSpPr>
                <a:spLocks noGrp="1"/>
              </p:cNvSpPr>
              <p:nvPr>
                <p:ph idx="1"/>
              </p:nvPr>
            </p:nvSpPr>
            <p:spPr>
              <a:xfrm>
                <a:off x="323557" y="914399"/>
                <a:ext cx="11549575" cy="5176066"/>
              </a:xfrm>
            </p:spPr>
            <p:txBody>
              <a:bodyPr>
                <a:noAutofit/>
              </a:bodyPr>
              <a:lstStyle/>
              <a:p>
                <a:pPr marL="0" indent="0">
                  <a:lnSpc>
                    <a:spcPct val="120000"/>
                  </a:lnSpc>
                  <a:buNone/>
                </a:pPr>
                <a:r>
                  <a:rPr lang="en-US" sz="1700" dirty="0">
                    <a:effectLst/>
                    <a:ea typeface="SimSun" panose="02010600030101010101" pitchFamily="2" charset="-122"/>
                  </a:rPr>
                  <a:t>In case of minimization problem, the gradient of </a:t>
                </a:r>
                <a:r>
                  <a:rPr lang="en-US" sz="1700" i="1" dirty="0">
                    <a:effectLst/>
                    <a:ea typeface="SimSun" panose="02010600030101010101" pitchFamily="2" charset="-122"/>
                  </a:rPr>
                  <a:t>la</a:t>
                </a:r>
                <a:r>
                  <a:rPr lang="en-US" sz="1700" dirty="0">
                    <a:effectLst/>
                    <a:ea typeface="SimSun" panose="02010600030101010101" pitchFamily="2" charset="-122"/>
                  </a:rPr>
                  <a:t>(</a:t>
                </a:r>
                <a:r>
                  <a:rPr lang="en-US" sz="1700" i="1" dirty="0">
                    <a:effectLst/>
                    <a:ea typeface="SimSun" panose="02010600030101010101" pitchFamily="2" charset="-122"/>
                  </a:rPr>
                  <a:t>X</a:t>
                </a:r>
                <a:r>
                  <a:rPr lang="en-US" sz="1700" dirty="0">
                    <a:effectLst/>
                    <a:ea typeface="SimSun" panose="02010600030101010101" pitchFamily="2" charset="-122"/>
                  </a:rPr>
                  <a:t>, </a:t>
                </a:r>
                <a:r>
                  <a:rPr lang="en-US" sz="1700" i="1" dirty="0">
                    <a:effectLst/>
                    <a:ea typeface="SimSun" panose="02010600030101010101" pitchFamily="2" charset="-122"/>
                  </a:rPr>
                  <a:t>λ</a:t>
                </a:r>
                <a:r>
                  <a:rPr lang="en-US" sz="1700" dirty="0">
                    <a:effectLst/>
                    <a:ea typeface="SimSun" panose="02010600030101010101" pitchFamily="2" charset="-122"/>
                  </a:rPr>
                  <a:t>, </a:t>
                </a:r>
                <a:r>
                  <a:rPr lang="en-US" sz="1700" i="1" dirty="0">
                    <a:effectLst/>
                    <a:ea typeface="SimSun" panose="02010600030101010101" pitchFamily="2" charset="-122"/>
                  </a:rPr>
                  <a:t>μ</a:t>
                </a:r>
                <a:r>
                  <a:rPr lang="en-US" sz="1700" dirty="0">
                    <a:effectLst/>
                    <a:ea typeface="SimSun" panose="02010600030101010101" pitchFamily="2" charset="-122"/>
                  </a:rPr>
                  <a:t>) </a:t>
                </a:r>
                <a:r>
                  <a:rPr lang="en-US" sz="1700" dirty="0" err="1">
                    <a:effectLst/>
                    <a:ea typeface="SimSun" panose="02010600030101010101" pitchFamily="2" charset="-122"/>
                  </a:rPr>
                  <a:t>w.r.t.</a:t>
                </a:r>
                <a:r>
                  <a:rPr lang="en-US" sz="1700" dirty="0">
                    <a:effectLst/>
                    <a:ea typeface="SimSun" panose="02010600030101010101" pitchFamily="2" charset="-122"/>
                  </a:rPr>
                  <a:t> </a:t>
                </a:r>
                <a:r>
                  <a:rPr lang="en-US" sz="1700" i="1" dirty="0">
                    <a:effectLst/>
                    <a:ea typeface="SimSun" panose="02010600030101010101" pitchFamily="2" charset="-122"/>
                  </a:rPr>
                  <a:t>X</a:t>
                </a:r>
                <a:r>
                  <a:rPr lang="en-US" sz="1700" dirty="0">
                    <a:effectLst/>
                    <a:ea typeface="SimSun" panose="02010600030101010101" pitchFamily="2" charset="-122"/>
                  </a:rPr>
                  <a:t> is </a:t>
                </a:r>
                <a14:m>
                  <m:oMath xmlns:m="http://schemas.openxmlformats.org/officeDocument/2006/math">
                    <m:r>
                      <a:rPr lang="en-US" sz="1700" i="1">
                        <a:effectLst/>
                        <a:latin typeface="Cambria Math" panose="02040503050406030204" pitchFamily="18" charset="0"/>
                        <a:ea typeface="SimSun" panose="02010600030101010101" pitchFamily="2" charset="-122"/>
                      </a:rPr>
                      <m:t>𝐷𝑙𝑎</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𝜆</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𝜇</m:t>
                        </m:r>
                      </m:e>
                    </m:d>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𝐷𝑓</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𝑚</m:t>
                        </m:r>
                      </m:sup>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𝐷𝑔</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e>
                    </m:nary>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𝑛</m:t>
                        </m:r>
                      </m:sup>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𝜇</m:t>
                            </m:r>
                          </m:e>
                          <m:sub>
                            <m:r>
                              <a:rPr lang="en-US" sz="1700" i="1">
                                <a:effectLst/>
                                <a:latin typeface="Cambria Math" panose="02040503050406030204" pitchFamily="18" charset="0"/>
                                <a:ea typeface="SimSun" panose="02010600030101010101" pitchFamily="2" charset="-122"/>
                              </a:rPr>
                              <m:t>𝑗</m:t>
                            </m:r>
                          </m:sub>
                        </m:sSub>
                        <m:r>
                          <a:rPr lang="en-US" sz="1700" i="1">
                            <a:effectLst/>
                            <a:latin typeface="Cambria Math" panose="02040503050406030204" pitchFamily="18" charset="0"/>
                            <a:ea typeface="SimSun" panose="02010600030101010101" pitchFamily="2" charset="-122"/>
                          </a:rPr>
                          <m:t>𝐷h</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e>
                    </m:nary>
                  </m:oMath>
                </a14:m>
                <a:r>
                  <a:rPr lang="en-US" sz="1700" dirty="0">
                    <a:effectLst/>
                    <a:ea typeface="SimSun" panose="02010600030101010101" pitchFamily="2" charset="-122"/>
                  </a:rPr>
                  <a:t>. In case of maximization problem, the gradient of </a:t>
                </a:r>
                <a:r>
                  <a:rPr lang="en-US" sz="1700" i="1" dirty="0">
                    <a:effectLst/>
                    <a:ea typeface="SimSun" panose="02010600030101010101" pitchFamily="2" charset="-122"/>
                  </a:rPr>
                  <a:t>la</a:t>
                </a:r>
                <a:r>
                  <a:rPr lang="en-US" sz="1700" dirty="0">
                    <a:effectLst/>
                    <a:ea typeface="SimSun" panose="02010600030101010101" pitchFamily="2" charset="-122"/>
                  </a:rPr>
                  <a:t>(</a:t>
                </a:r>
                <a:r>
                  <a:rPr lang="en-US" sz="1700" i="1" dirty="0">
                    <a:effectLst/>
                    <a:ea typeface="SimSun" panose="02010600030101010101" pitchFamily="2" charset="-122"/>
                  </a:rPr>
                  <a:t>X</a:t>
                </a:r>
                <a:r>
                  <a:rPr lang="en-US" sz="1700" dirty="0">
                    <a:effectLst/>
                    <a:ea typeface="SimSun" panose="02010600030101010101" pitchFamily="2" charset="-122"/>
                  </a:rPr>
                  <a:t>, </a:t>
                </a:r>
                <a:r>
                  <a:rPr lang="en-US" sz="1700" i="1" dirty="0">
                    <a:effectLst/>
                    <a:ea typeface="SimSun" panose="02010600030101010101" pitchFamily="2" charset="-122"/>
                  </a:rPr>
                  <a:t>λ</a:t>
                </a:r>
                <a:r>
                  <a:rPr lang="en-US" sz="1700" dirty="0">
                    <a:effectLst/>
                    <a:ea typeface="SimSun" panose="02010600030101010101" pitchFamily="2" charset="-122"/>
                  </a:rPr>
                  <a:t>, </a:t>
                </a:r>
                <a:r>
                  <a:rPr lang="en-US" sz="1700" i="1" dirty="0">
                    <a:effectLst/>
                    <a:ea typeface="SimSun" panose="02010600030101010101" pitchFamily="2" charset="-122"/>
                  </a:rPr>
                  <a:t>μ</a:t>
                </a:r>
                <a:r>
                  <a:rPr lang="en-US" sz="1700" dirty="0">
                    <a:effectLst/>
                    <a:ea typeface="SimSun" panose="02010600030101010101" pitchFamily="2" charset="-122"/>
                  </a:rPr>
                  <a:t>) </a:t>
                </a:r>
                <a:r>
                  <a:rPr lang="en-US" sz="1700" dirty="0" err="1">
                    <a:ea typeface="SimSun" panose="02010600030101010101" pitchFamily="2" charset="-122"/>
                  </a:rPr>
                  <a:t>w.r.t.</a:t>
                </a:r>
                <a:r>
                  <a:rPr lang="en-US" sz="1700" dirty="0">
                    <a:ea typeface="SimSun" panose="02010600030101010101" pitchFamily="2" charset="-122"/>
                  </a:rPr>
                  <a:t> </a:t>
                </a:r>
                <a:r>
                  <a:rPr lang="en-US" sz="1700" i="1" dirty="0">
                    <a:effectLst/>
                    <a:ea typeface="SimSun" panose="02010600030101010101" pitchFamily="2" charset="-122"/>
                  </a:rPr>
                  <a:t>X</a:t>
                </a:r>
                <a:r>
                  <a:rPr lang="en-US" sz="1700" dirty="0">
                    <a:effectLst/>
                    <a:ea typeface="SimSun" panose="02010600030101010101" pitchFamily="2" charset="-122"/>
                  </a:rPr>
                  <a:t> is </a:t>
                </a:r>
                <a14:m>
                  <m:oMath xmlns:m="http://schemas.openxmlformats.org/officeDocument/2006/math">
                    <m:r>
                      <a:rPr lang="en-US" sz="1700" i="1">
                        <a:effectLst/>
                        <a:latin typeface="Cambria Math" panose="02040503050406030204" pitchFamily="18" charset="0"/>
                        <a:ea typeface="SimSun" panose="02010600030101010101" pitchFamily="2" charset="-122"/>
                      </a:rPr>
                      <m:t>𝐷𝑙𝑎</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𝜆</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𝜇</m:t>
                        </m:r>
                      </m:e>
                    </m:d>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𝐷𝑓</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𝑚</m:t>
                        </m:r>
                      </m:sup>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𝐷𝑔</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e>
                    </m:nary>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𝑛</m:t>
                        </m:r>
                      </m:sup>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𝜇</m:t>
                            </m:r>
                          </m:e>
                          <m:sub>
                            <m:r>
                              <a:rPr lang="en-US" sz="1700" i="1">
                                <a:effectLst/>
                                <a:latin typeface="Cambria Math" panose="02040503050406030204" pitchFamily="18" charset="0"/>
                                <a:ea typeface="SimSun" panose="02010600030101010101" pitchFamily="2" charset="-122"/>
                              </a:rPr>
                              <m:t>𝑗</m:t>
                            </m:r>
                          </m:sub>
                        </m:sSub>
                        <m:r>
                          <a:rPr lang="en-US" sz="1700" i="1">
                            <a:effectLst/>
                            <a:latin typeface="Cambria Math" panose="02040503050406030204" pitchFamily="18" charset="0"/>
                            <a:ea typeface="SimSun" panose="02010600030101010101" pitchFamily="2" charset="-122"/>
                          </a:rPr>
                          <m:t>𝐷h</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e>
                    </m:nary>
                  </m:oMath>
                </a14:m>
                <a:r>
                  <a:rPr lang="en-US" sz="1700" dirty="0">
                    <a:effectLst/>
                    <a:ea typeface="SimSun" panose="02010600030101010101" pitchFamily="2" charset="-122"/>
                  </a:rPr>
                  <a:t>. According to KKT condition, a local optimized point </a:t>
                </a:r>
                <a:r>
                  <a:rPr lang="en-US" sz="1700" i="1" dirty="0">
                    <a:effectLst/>
                    <a:ea typeface="SimSun" panose="02010600030101010101" pitchFamily="2" charset="-122"/>
                  </a:rPr>
                  <a:t>X</a:t>
                </a:r>
                <a:r>
                  <a:rPr lang="en-US" sz="1700" baseline="30000" dirty="0">
                    <a:effectLst/>
                    <a:ea typeface="SimSun" panose="02010600030101010101" pitchFamily="2" charset="-122"/>
                  </a:rPr>
                  <a:t>*</a:t>
                </a:r>
                <a:r>
                  <a:rPr lang="en-US" sz="1700" dirty="0">
                    <a:effectLst/>
                    <a:ea typeface="SimSun" panose="02010600030101010101" pitchFamily="2" charset="-122"/>
                  </a:rPr>
                  <a:t> is solution of the following equation system:</a:t>
                </a:r>
                <a14:m>
                  <m:oMath xmlns:m="http://schemas.openxmlformats.org/officeDocument/2006/math">
                    <m:d>
                      <m:dPr>
                        <m:begChr m:val="{"/>
                        <m:endChr m:val=""/>
                        <m:ctrlPr>
                          <a:rPr lang="en-US" sz="1700" i="1">
                            <a:effectLst/>
                            <a:latin typeface="Cambria Math" panose="02040503050406030204" pitchFamily="18" charset="0"/>
                            <a:ea typeface="SimSun" panose="02010600030101010101" pitchFamily="2" charset="-122"/>
                          </a:rPr>
                        </m:ctrlPr>
                      </m:dPr>
                      <m:e>
                        <m:m>
                          <m:mPr>
                            <m:mcs>
                              <m:mc>
                                <m:mcPr>
                                  <m:count m:val="1"/>
                                  <m:mcJc m:val="center"/>
                                </m:mcPr>
                              </m:mc>
                            </m:mcs>
                            <m:ctrlPr>
                              <a:rPr lang="en-US" sz="1700" i="1">
                                <a:effectLst/>
                                <a:latin typeface="Cambria Math" panose="02040503050406030204" pitchFamily="18" charset="0"/>
                                <a:ea typeface="SimSun" panose="02010600030101010101" pitchFamily="2" charset="-122"/>
                              </a:rPr>
                            </m:ctrlPr>
                          </m:mPr>
                          <m:mr>
                            <m:e>
                              <m:r>
                                <a:rPr lang="en-US" sz="1700" i="1">
                                  <a:effectLst/>
                                  <a:latin typeface="Cambria Math" panose="02040503050406030204" pitchFamily="18" charset="0"/>
                                  <a:ea typeface="SimSun" panose="02010600030101010101" pitchFamily="2" charset="-122"/>
                                </a:rPr>
                                <m:t>𝐷𝑙𝑎</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𝜆</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𝜇</m:t>
                                  </m:r>
                                </m:e>
                              </m:d>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ea typeface="SimSun" panose="02010600030101010101" pitchFamily="2" charset="-122"/>
                                    </a:rPr>
                                  </m:ctrlPr>
                                </m:sSupPr>
                                <m:e>
                                  <m:r>
                                    <a:rPr lang="en-US" sz="1700" b="1" i="1">
                                      <a:effectLst/>
                                      <a:latin typeface="Cambria Math" panose="02040503050406030204" pitchFamily="18" charset="0"/>
                                      <a:ea typeface="SimSun" panose="02010600030101010101" pitchFamily="2" charset="-122"/>
                                    </a:rPr>
                                    <m:t>𝟎</m:t>
                                  </m:r>
                                </m:e>
                                <m:sup>
                                  <m:r>
                                    <a:rPr lang="en-US" sz="1700" i="1">
                                      <a:effectLst/>
                                      <a:latin typeface="Cambria Math" panose="02040503050406030204" pitchFamily="18" charset="0"/>
                                      <a:ea typeface="SimSun" panose="02010600030101010101" pitchFamily="2" charset="-122"/>
                                    </a:rPr>
                                    <m:t>𝑇</m:t>
                                  </m:r>
                                </m:sup>
                              </m:sSup>
                            </m:e>
                          </m:mr>
                          <m:m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𝑔</m:t>
                                  </m:r>
                                </m:e>
                                <m:sub>
                                  <m:r>
                                    <a:rPr lang="en-US" sz="1700" i="1">
                                      <a:effectLst/>
                                      <a:latin typeface="Cambria Math" panose="02040503050406030204" pitchFamily="18" charset="0"/>
                                      <a:ea typeface="SimSun" panose="02010600030101010101" pitchFamily="2" charset="-122"/>
                                    </a:rPr>
                                    <m:t>𝑖</m:t>
                                  </m:r>
                                </m:sub>
                              </m:sSub>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ea typeface="SimSun" panose="02010600030101010101" pitchFamily="2" charset="-122"/>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𝑚</m:t>
                                  </m:r>
                                </m:e>
                              </m:acc>
                            </m:e>
                          </m:mr>
                          <m:m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h</m:t>
                                  </m:r>
                                </m:e>
                                <m:sub>
                                  <m:r>
                                    <a:rPr lang="en-US" sz="1700" i="1">
                                      <a:effectLst/>
                                      <a:latin typeface="Cambria Math" panose="02040503050406030204" pitchFamily="18" charset="0"/>
                                      <a:ea typeface="SimSun" panose="02010600030101010101" pitchFamily="2" charset="-122"/>
                                    </a:rPr>
                                    <m:t>𝑗</m:t>
                                  </m:r>
                                </m:sub>
                              </m:sSub>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ea typeface="SimSun" panose="02010600030101010101" pitchFamily="2" charset="-122"/>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𝑛</m:t>
                                  </m:r>
                                </m:e>
                              </m:acc>
                            </m:e>
                          </m:mr>
                          <m:m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ea typeface="SimSun" panose="02010600030101010101" pitchFamily="2" charset="-122"/>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𝑚</m:t>
                                  </m:r>
                                </m:e>
                              </m:acc>
                            </m:e>
                          </m:mr>
                          <m:mr>
                            <m:e>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𝑚</m:t>
                                  </m:r>
                                </m:sup>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𝑔</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d>
                                </m:e>
                              </m:nary>
                              <m:r>
                                <a:rPr lang="en-US" sz="1700" i="1">
                                  <a:effectLst/>
                                  <a:latin typeface="Cambria Math" panose="02040503050406030204" pitchFamily="18" charset="0"/>
                                  <a:ea typeface="SimSun" panose="02010600030101010101" pitchFamily="2" charset="-122"/>
                                </a:rPr>
                                <m:t>=0</m:t>
                              </m:r>
                            </m:e>
                          </m:mr>
                        </m:m>
                      </m:e>
                    </m:d>
                  </m:oMath>
                </a14:m>
                <a:endParaRPr lang="en-US" sz="1700" dirty="0">
                  <a:effectLst/>
                  <a:ea typeface="SimSun" panose="02010600030101010101" pitchFamily="2" charset="-122"/>
                </a:endParaRPr>
              </a:p>
              <a:p>
                <a:pPr marL="0" marR="0" indent="0" algn="just">
                  <a:lnSpc>
                    <a:spcPct val="120000"/>
                  </a:lnSpc>
                  <a:spcBef>
                    <a:spcPts val="0"/>
                  </a:spcBef>
                  <a:spcAft>
                    <a:spcPts val="0"/>
                  </a:spcAft>
                  <a:buNone/>
                </a:pPr>
                <a:r>
                  <a:rPr lang="en-US" sz="1700" dirty="0">
                    <a:effectLst/>
                    <a:ea typeface="SimSun" panose="02010600030101010101" pitchFamily="2" charset="-122"/>
                  </a:rPr>
                  <a:t>The last equation in the KKT system above is called complementary slackness. The main task of KKT problem is to solve the first equation </a:t>
                </a:r>
                <a:r>
                  <a:rPr lang="en-US" sz="1700" i="1" dirty="0" err="1">
                    <a:effectLst/>
                    <a:ea typeface="SimSun" panose="02010600030101010101" pitchFamily="2" charset="-122"/>
                  </a:rPr>
                  <a:t>Dla</a:t>
                </a:r>
                <a:r>
                  <a:rPr lang="en-US" sz="1700" dirty="0">
                    <a:effectLst/>
                    <a:ea typeface="SimSun" panose="02010600030101010101" pitchFamily="2" charset="-122"/>
                  </a:rPr>
                  <a:t>(</a:t>
                </a:r>
                <a:r>
                  <a:rPr lang="en-US" sz="1700" i="1" dirty="0">
                    <a:effectLst/>
                    <a:ea typeface="SimSun" panose="02010600030101010101" pitchFamily="2" charset="-122"/>
                  </a:rPr>
                  <a:t>X</a:t>
                </a:r>
                <a:r>
                  <a:rPr lang="en-US" sz="1700" dirty="0">
                    <a:effectLst/>
                    <a:ea typeface="SimSun" panose="02010600030101010101" pitchFamily="2" charset="-122"/>
                  </a:rPr>
                  <a:t>, </a:t>
                </a:r>
                <a:r>
                  <a:rPr lang="en-US" sz="1700" i="1" dirty="0">
                    <a:effectLst/>
                    <a:ea typeface="SimSun" panose="02010600030101010101" pitchFamily="2" charset="-122"/>
                  </a:rPr>
                  <a:t>λ</a:t>
                </a:r>
                <a:r>
                  <a:rPr lang="en-US" sz="1700" dirty="0">
                    <a:effectLst/>
                    <a:ea typeface="SimSun" panose="02010600030101010101" pitchFamily="2" charset="-122"/>
                  </a:rPr>
                  <a:t>, </a:t>
                </a:r>
                <a:r>
                  <a:rPr lang="en-US" sz="1700" i="1" dirty="0">
                    <a:effectLst/>
                    <a:ea typeface="SimSun" panose="02010600030101010101" pitchFamily="2" charset="-122"/>
                  </a:rPr>
                  <a:t>μ</a:t>
                </a:r>
                <a:r>
                  <a:rPr lang="en-US" sz="1700" dirty="0">
                    <a:effectLst/>
                    <a:ea typeface="SimSun" panose="02010600030101010101" pitchFamily="2" charset="-122"/>
                  </a:rPr>
                  <a:t>) = </a:t>
                </a:r>
                <a:r>
                  <a:rPr lang="en-US" sz="1700" b="1" dirty="0">
                    <a:effectLst/>
                    <a:ea typeface="SimSun" panose="02010600030101010101" pitchFamily="2" charset="-122"/>
                  </a:rPr>
                  <a:t>0</a:t>
                </a:r>
                <a:r>
                  <a:rPr lang="en-US" sz="1700" i="1" baseline="30000" dirty="0">
                    <a:effectLst/>
                    <a:ea typeface="SimSun" panose="02010600030101010101" pitchFamily="2" charset="-122"/>
                  </a:rPr>
                  <a:t>T</a:t>
                </a:r>
                <a:r>
                  <a:rPr lang="en-US" sz="1700" dirty="0">
                    <a:effectLst/>
                    <a:ea typeface="SimSun" panose="02010600030101010101" pitchFamily="2" charset="-122"/>
                  </a:rPr>
                  <a:t>. Again some practical methods such as Newton-Raphson method can be used to solve the equation</a:t>
                </a:r>
                <a:r>
                  <a:rPr lang="en-US" sz="1700" i="1" dirty="0">
                    <a:effectLst/>
                    <a:ea typeface="SimSun" panose="02010600030101010101" pitchFamily="2" charset="-122"/>
                  </a:rPr>
                  <a:t> </a:t>
                </a:r>
                <a:r>
                  <a:rPr lang="en-US" sz="1700" i="1" dirty="0" err="1">
                    <a:effectLst/>
                    <a:ea typeface="SimSun" panose="02010600030101010101" pitchFamily="2" charset="-122"/>
                  </a:rPr>
                  <a:t>Dla</a:t>
                </a:r>
                <a:r>
                  <a:rPr lang="en-US" sz="1700" dirty="0">
                    <a:effectLst/>
                    <a:ea typeface="SimSun" panose="02010600030101010101" pitchFamily="2" charset="-122"/>
                  </a:rPr>
                  <a:t>(</a:t>
                </a:r>
                <a:r>
                  <a:rPr lang="en-US" sz="1700" i="1" dirty="0">
                    <a:effectLst/>
                    <a:ea typeface="SimSun" panose="02010600030101010101" pitchFamily="2" charset="-122"/>
                  </a:rPr>
                  <a:t>X</a:t>
                </a:r>
                <a:r>
                  <a:rPr lang="en-US" sz="1700" dirty="0">
                    <a:effectLst/>
                    <a:ea typeface="SimSun" panose="02010600030101010101" pitchFamily="2" charset="-122"/>
                  </a:rPr>
                  <a:t>, </a:t>
                </a:r>
                <a:r>
                  <a:rPr lang="en-US" sz="1700" i="1" dirty="0">
                    <a:effectLst/>
                    <a:ea typeface="SimSun" panose="02010600030101010101" pitchFamily="2" charset="-122"/>
                  </a:rPr>
                  <a:t>λ</a:t>
                </a:r>
                <a:r>
                  <a:rPr lang="en-US" sz="1700" dirty="0">
                    <a:effectLst/>
                    <a:ea typeface="SimSun" panose="02010600030101010101" pitchFamily="2" charset="-122"/>
                  </a:rPr>
                  <a:t>, </a:t>
                </a:r>
                <a:r>
                  <a:rPr lang="en-US" sz="1700" i="1" dirty="0">
                    <a:effectLst/>
                    <a:ea typeface="SimSun" panose="02010600030101010101" pitchFamily="2" charset="-122"/>
                  </a:rPr>
                  <a:t>μ</a:t>
                </a:r>
                <a:r>
                  <a:rPr lang="en-US" sz="1700" dirty="0">
                    <a:effectLst/>
                    <a:ea typeface="SimSun" panose="02010600030101010101" pitchFamily="2" charset="-122"/>
                  </a:rPr>
                  <a:t>) = </a:t>
                </a:r>
                <a:r>
                  <a:rPr lang="en-US" sz="1700" b="1" dirty="0">
                    <a:effectLst/>
                    <a:ea typeface="SimSun" panose="02010600030101010101" pitchFamily="2" charset="-122"/>
                  </a:rPr>
                  <a:t>0</a:t>
                </a:r>
                <a:r>
                  <a:rPr lang="en-US" sz="1700" i="1" baseline="30000" dirty="0">
                    <a:effectLst/>
                    <a:ea typeface="SimSun" panose="02010600030101010101" pitchFamily="2" charset="-122"/>
                  </a:rPr>
                  <a:t>T</a:t>
                </a:r>
                <a:r>
                  <a:rPr lang="en-US" sz="1700" dirty="0">
                    <a:effectLst/>
                    <a:ea typeface="SimSun" panose="02010600030101010101" pitchFamily="2" charset="-122"/>
                  </a:rPr>
                  <a:t>. Alternately, gradient descent method can be used to optimize </a:t>
                </a:r>
                <a:r>
                  <a:rPr lang="en-US" sz="1700" i="1" dirty="0">
                    <a:effectLst/>
                    <a:ea typeface="SimSun" panose="02010600030101010101" pitchFamily="2" charset="-122"/>
                  </a:rPr>
                  <a:t>la</a:t>
                </a:r>
                <a:r>
                  <a:rPr lang="en-US" sz="1700" dirty="0">
                    <a:effectLst/>
                    <a:ea typeface="SimSun" panose="02010600030101010101" pitchFamily="2" charset="-122"/>
                  </a:rPr>
                  <a:t>(</a:t>
                </a:r>
                <a:r>
                  <a:rPr lang="en-US" sz="1700" i="1" dirty="0">
                    <a:effectLst/>
                    <a:ea typeface="SimSun" panose="02010600030101010101" pitchFamily="2" charset="-122"/>
                  </a:rPr>
                  <a:t>X</a:t>
                </a:r>
                <a:r>
                  <a:rPr lang="en-US" sz="1700" dirty="0">
                    <a:effectLst/>
                    <a:ea typeface="SimSun" panose="02010600030101010101" pitchFamily="2" charset="-122"/>
                  </a:rPr>
                  <a:t>, </a:t>
                </a:r>
                <a:r>
                  <a:rPr lang="en-US" sz="1700" i="1" dirty="0">
                    <a:effectLst/>
                    <a:ea typeface="SimSun" panose="02010600030101010101" pitchFamily="2" charset="-122"/>
                  </a:rPr>
                  <a:t>λ</a:t>
                </a:r>
                <a:r>
                  <a:rPr lang="en-US" sz="1700" dirty="0">
                    <a:effectLst/>
                    <a:ea typeface="SimSun" panose="02010600030101010101" pitchFamily="2" charset="-122"/>
                  </a:rPr>
                  <a:t>, </a:t>
                </a:r>
                <a:r>
                  <a:rPr lang="en-US" sz="1700" i="1" dirty="0">
                    <a:effectLst/>
                    <a:ea typeface="SimSun" panose="02010600030101010101" pitchFamily="2" charset="-122"/>
                  </a:rPr>
                  <a:t>μ</a:t>
                </a:r>
                <a:r>
                  <a:rPr lang="en-US" sz="1700" dirty="0">
                    <a:effectLst/>
                    <a:ea typeface="SimSun" panose="02010600030101010101" pitchFamily="2" charset="-122"/>
                  </a:rPr>
                  <a:t>) with constraints specified in KKT system </a:t>
                </a:r>
                <a14:m>
                  <m:oMath xmlns:m="http://schemas.openxmlformats.org/officeDocument/2006/math">
                    <m:d>
                      <m:dPr>
                        <m:begChr m:val="{"/>
                        <m:endChr m:val=""/>
                        <m:ctrlPr>
                          <a:rPr lang="en-US" sz="1700" i="1">
                            <a:effectLst/>
                            <a:latin typeface="Cambria Math" panose="02040503050406030204" pitchFamily="18" charset="0"/>
                          </a:rPr>
                        </m:ctrlPr>
                      </m:dPr>
                      <m:e>
                        <m:m>
                          <m:mPr>
                            <m:mcs>
                              <m:mc>
                                <m:mcPr>
                                  <m:count m:val="1"/>
                                  <m:mcJc m:val="center"/>
                                </m:mcPr>
                              </m:mc>
                            </m:mcs>
                            <m:ctrlPr>
                              <a:rPr lang="en-US" sz="1700" i="1">
                                <a:effectLst/>
                                <a:latin typeface="Cambria Math" panose="02040503050406030204" pitchFamily="18" charset="0"/>
                              </a:rPr>
                            </m:ctrlPr>
                          </m:mPr>
                          <m:m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𝑔</m:t>
                                  </m:r>
                                </m:e>
                                <m:sub>
                                  <m:r>
                                    <a:rPr lang="en-US" sz="1700" i="1">
                                      <a:effectLst/>
                                      <a:latin typeface="Cambria Math" panose="02040503050406030204" pitchFamily="18" charset="0"/>
                                      <a:ea typeface="SimSun" panose="02010600030101010101" pitchFamily="2" charset="-122"/>
                                    </a:rPr>
                                    <m:t>𝑖</m:t>
                                  </m:r>
                                </m:sub>
                              </m:sSub>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𝑚</m:t>
                                  </m:r>
                                </m:e>
                              </m:acc>
                            </m:e>
                          </m:mr>
                          <m:m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h</m:t>
                                  </m:r>
                                </m:e>
                                <m:sub>
                                  <m:r>
                                    <a:rPr lang="en-US" sz="1700" i="1">
                                      <a:effectLst/>
                                      <a:latin typeface="Cambria Math" panose="02040503050406030204" pitchFamily="18" charset="0"/>
                                      <a:ea typeface="SimSun" panose="02010600030101010101" pitchFamily="2" charset="-122"/>
                                    </a:rPr>
                                    <m:t>𝑗</m:t>
                                  </m:r>
                                </m:sub>
                              </m:sSub>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d>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𝑛</m:t>
                                  </m:r>
                                </m:e>
                              </m:acc>
                            </m:e>
                          </m:mr>
                          <m:m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≥0 </m:t>
                              </m:r>
                              <m:r>
                                <m:rPr>
                                  <m:sty m:val="p"/>
                                </m:rPr>
                                <a:rPr lang="en-US" sz="1700">
                                  <a:effectLst/>
                                  <a:latin typeface="Cambria Math" panose="02040503050406030204" pitchFamily="18" charset="0"/>
                                  <a:ea typeface="SimSun" panose="02010600030101010101" pitchFamily="2" charset="-122"/>
                                </a:rPr>
                                <m:t>for</m:t>
                              </m:r>
                              <m:r>
                                <a:rPr lang="en-US" sz="1700" i="1">
                                  <a:effectLst/>
                                  <a:latin typeface="Cambria Math" panose="02040503050406030204" pitchFamily="18" charset="0"/>
                                  <a:ea typeface="SimSun" panose="02010600030101010101" pitchFamily="2" charset="-122"/>
                                </a:rPr>
                                <m:t> </m:t>
                              </m:r>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 </m:t>
                              </m:r>
                              <m:acc>
                                <m:accPr>
                                  <m:chr m:val="̅"/>
                                  <m:ctrlPr>
                                    <a:rPr lang="en-US" sz="1700" i="1">
                                      <a:effectLst/>
                                      <a:latin typeface="Cambria Math" panose="02040503050406030204" pitchFamily="18" charset="0"/>
                                    </a:rPr>
                                  </m:ctrlPr>
                                </m:accPr>
                                <m:e>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𝑚</m:t>
                                  </m:r>
                                </m:e>
                              </m:acc>
                            </m:e>
                          </m:mr>
                          <m:mr>
                            <m:e>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𝑚</m:t>
                                  </m:r>
                                </m:sup>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𝜆</m:t>
                                      </m:r>
                                    </m:e>
                                    <m:sub>
                                      <m:r>
                                        <a:rPr lang="en-US" sz="1700" i="1">
                                          <a:effectLst/>
                                          <a:latin typeface="Cambria Math" panose="02040503050406030204" pitchFamily="18" charset="0"/>
                                          <a:ea typeface="SimSun" panose="02010600030101010101" pitchFamily="2" charset="-122"/>
                                        </a:rPr>
                                        <m:t>𝑖</m:t>
                                      </m:r>
                                    </m:sub>
                                  </m:sSub>
                                  <m:r>
                                    <a:rPr lang="en-US" sz="1700" i="1">
                                      <a:effectLst/>
                                      <a:latin typeface="Cambria Math" panose="02040503050406030204" pitchFamily="18" charset="0"/>
                                      <a:ea typeface="SimSun" panose="02010600030101010101" pitchFamily="2" charset="-122"/>
                                    </a:rPr>
                                    <m:t>𝑔</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d>
                                </m:e>
                              </m:nary>
                              <m:r>
                                <a:rPr lang="en-US" sz="1700" i="1">
                                  <a:effectLst/>
                                  <a:latin typeface="Cambria Math" panose="02040503050406030204" pitchFamily="18" charset="0"/>
                                  <a:ea typeface="SimSun" panose="02010600030101010101" pitchFamily="2" charset="-122"/>
                                </a:rPr>
                                <m:t>=0</m:t>
                              </m:r>
                            </m:e>
                          </m:mr>
                        </m:m>
                      </m:e>
                    </m:d>
                  </m:oMath>
                </a14:m>
                <a:endParaRPr lang="en-US" sz="1700" dirty="0"/>
              </a:p>
            </p:txBody>
          </p:sp>
        </mc:Choice>
        <mc:Fallback>
          <p:sp>
            <p:nvSpPr>
              <p:cNvPr id="3" name="Content Placeholder 2">
                <a:extLst>
                  <a:ext uri="{FF2B5EF4-FFF2-40B4-BE49-F238E27FC236}">
                    <a16:creationId xmlns:a16="http://schemas.microsoft.com/office/drawing/2014/main" id="{38533D62-4096-AF2D-AADF-76DD322DF8C5}"/>
                  </a:ext>
                </a:extLst>
              </p:cNvPr>
              <p:cNvSpPr>
                <a:spLocks noGrp="1" noRot="1" noChangeAspect="1" noMove="1" noResize="1" noEditPoints="1" noAdjustHandles="1" noChangeArrowheads="1" noChangeShapeType="1" noTextEdit="1"/>
              </p:cNvSpPr>
              <p:nvPr>
                <p:ph idx="1"/>
              </p:nvPr>
            </p:nvSpPr>
            <p:spPr>
              <a:xfrm>
                <a:off x="323557" y="914399"/>
                <a:ext cx="11549575" cy="5176066"/>
              </a:xfrm>
              <a:blipFill>
                <a:blip r:embed="rId2"/>
                <a:stretch>
                  <a:fillRect l="-317" t="-6832" r="-36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6CCAAB4-AF04-E2C8-A17A-FA6C36A43D21}"/>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5D4C605B-73A8-652A-5504-0E045DCF21AB}"/>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99EC8A37-CD5F-BDE6-0BF6-6E437FC6596C}"/>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71422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27/04/2022</a:t>
            </a:r>
          </a:p>
        </p:txBody>
      </p:sp>
      <p:sp>
        <p:nvSpPr>
          <p:cNvPr id="5" name="Footer Placeholder 4"/>
          <p:cNvSpPr>
            <a:spLocks noGrp="1"/>
          </p:cNvSpPr>
          <p:nvPr>
            <p:ph type="ftr" sz="quarter" idx="11"/>
          </p:nvPr>
        </p:nvSpPr>
        <p:spPr/>
        <p:txBody>
          <a:bodyPr/>
          <a:lstStyle/>
          <a:p>
            <a:r>
              <a:rPr lang="pt-BR"/>
              <a:t>EM Tutorial P1 -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0655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Maximum likelihood estimation (MLE) is a popular method for parameter estimation in both applied probability and statistics but MLE cannot solve the problem of incomplete data or hidden data because it is impossible to maximize likelihood function from hidden data. Expectation maximum (EM) algorithm is a powerful mathematical tool for solving this problem if there is a relationship between hidden data and observed data. Such hinting relationship is specified by a mapping from hidden data to observed data or by a joint probability between hidden data and observed data. In other words, the relationship helps us know hidden data by surveying observed data. The essential ideology of EM is to maximize the expectation of likelihood function over observed data based on the hinting relationship instead of maximizing directly the likelihood function of hidden data. Pioneers in EM algorithm proved its convergence. As a result, EM algorithm produces parameter estimators as well as MLE does. This tutorial aims to provide explanations of EM algorithm in order to help researchers comprehend it. Moreover some improvements of EM algorithm are also proposed in the tutorial such as combination of EM and third-order convergence Newton-Raphson process, combination of EM and gradient descent method, and combination of EM and particle swarm optimization (PSO) algorithm.</a:t>
            </a:r>
            <a:endParaRPr lang="en-US" sz="21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pt-BR"/>
              <a:t>EM Tutorial P1 - Loc Nguyen</a:t>
            </a:r>
            <a:endParaRPr lang="en-US"/>
          </a:p>
        </p:txBody>
      </p:sp>
      <p:sp>
        <p:nvSpPr>
          <p:cNvPr id="6" name="Date Placeholder 5"/>
          <p:cNvSpPr>
            <a:spLocks noGrp="1"/>
          </p:cNvSpPr>
          <p:nvPr>
            <p:ph type="dt" sz="half" idx="10"/>
          </p:nvPr>
        </p:nvSpPr>
        <p:spPr/>
        <p:txBody>
          <a:bodyPr/>
          <a:lstStyle/>
          <a:p>
            <a:r>
              <a:rPr lang="en-US"/>
              <a:t>27/04/2022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pt-BR"/>
              <a:t>EM Tutorial P1 - Loc Nguyen</a:t>
            </a:r>
            <a:endParaRPr lang="en-US"/>
          </a:p>
        </p:txBody>
      </p:sp>
      <p:sp>
        <p:nvSpPr>
          <p:cNvPr id="5" name="Date Placeholder 4"/>
          <p:cNvSpPr>
            <a:spLocks noGrp="1"/>
          </p:cNvSpPr>
          <p:nvPr>
            <p:ph type="dt" sz="half" idx="10"/>
          </p:nvPr>
        </p:nvSpPr>
        <p:spPr/>
        <p:txBody>
          <a:bodyPr/>
          <a:lstStyle/>
          <a:p>
            <a:r>
              <a:rPr lang="en-US"/>
              <a:t>27/04/2022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0" indent="0">
              <a:buNone/>
            </a:pPr>
            <a:r>
              <a:rPr lang="en-US" dirty="0"/>
              <a:t>This report focuses on introduction of EM and related concepts.</a:t>
            </a:r>
          </a:p>
          <a:p>
            <a:pPr marL="457200" indent="-457200">
              <a:buFont typeface="+mj-lt"/>
              <a:buAutoNum type="arabicPeriod"/>
            </a:pPr>
            <a:r>
              <a:rPr lang="en-US" dirty="0"/>
              <a:t>Basic concepts</a:t>
            </a:r>
          </a:p>
          <a:p>
            <a:pPr marL="457200" indent="-457200">
              <a:buFont typeface="+mj-lt"/>
              <a:buAutoNum type="arabicPeriod"/>
            </a:pPr>
            <a:r>
              <a:rPr lang="en-US" dirty="0"/>
              <a:t>Parameter estimation</a:t>
            </a:r>
          </a:p>
          <a:p>
            <a:pPr marL="457200" indent="-457200">
              <a:buFont typeface="+mj-lt"/>
              <a:buAutoNum type="arabicPeriod"/>
            </a:pPr>
            <a:r>
              <a:rPr lang="en-US" dirty="0"/>
              <a:t>EM algorithm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pt-BR"/>
              <a:t>EM Tutorial P1 - Loc Nguyen</a:t>
            </a:r>
            <a:endParaRPr lang="en-US"/>
          </a:p>
        </p:txBody>
      </p:sp>
      <p:sp>
        <p:nvSpPr>
          <p:cNvPr id="6" name="Date Placeholder 5"/>
          <p:cNvSpPr>
            <a:spLocks noGrp="1"/>
          </p:cNvSpPr>
          <p:nvPr>
            <p:ph type="dt" sz="half" idx="10"/>
          </p:nvPr>
        </p:nvSpPr>
        <p:spPr/>
        <p:txBody>
          <a:bodyPr/>
          <a:lstStyle/>
          <a:p>
            <a:r>
              <a:rPr lang="en-US"/>
              <a:t>27/04/2022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218" y="914399"/>
                <a:ext cx="11704320" cy="5176066"/>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Literature of expectation maximization (EM) algorithm in this tutorial is mainly extracted from the preeminent article “Maximum Likelihood from Incomplete Data via the EM Algorithm” by Arthur P. Dempster, Nan M. Laird, and Donald B. Rubin (Dempster, Laird, &amp; Rubin, 1977). For convenience, let </a:t>
                </a: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DLR</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be reference to such three authors. </a:t>
                </a:r>
                <a:r>
                  <a:rPr lang="en-US" sz="1900" dirty="0">
                    <a:effectLst/>
                    <a:latin typeface="Times New Roman" panose="02020603050405020304" pitchFamily="18" charset="0"/>
                    <a:ea typeface="SimSun" panose="02010600030101010101" pitchFamily="2" charset="-122"/>
                  </a:rPr>
                  <a:t>We begin a review of EM algorithm with some basic concepts. By default, vectors are column vectors although a vector can be column vector or row vector. For example, given two vectors </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and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and two matrices </a:t>
                </a:r>
                <a:r>
                  <a:rPr lang="en-US" sz="1900" i="1" dirty="0">
                    <a:effectLst/>
                    <a:latin typeface="Times New Roman" panose="02020603050405020304" pitchFamily="18" charset="0"/>
                    <a:ea typeface="SimSun" panose="02010600030101010101" pitchFamily="2" charset="-122"/>
                  </a:rPr>
                  <a:t>A</a:t>
                </a:r>
                <a:r>
                  <a:rPr lang="en-US" sz="1900" dirty="0">
                    <a:effectLst/>
                    <a:latin typeface="Times New Roman" panose="02020603050405020304" pitchFamily="18" charset="0"/>
                    <a:ea typeface="SimSun" panose="02010600030101010101" pitchFamily="2" charset="-122"/>
                  </a:rPr>
                  <a:t> and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900" i="1" smtClean="0">
                              <a:effectLst/>
                              <a:latin typeface="Cambria Math" panose="02040503050406030204" pitchFamily="18" charset="0"/>
                            </a:rPr>
                          </m:ctrlPr>
                        </m:mPr>
                        <m:mr>
                          <m:e>
                            <m:r>
                              <m:rPr>
                                <m:brk m:alnAt="7"/>
                              </m:rPr>
                              <a:rPr lang="en-US" sz="1900" b="0" i="1" smtClean="0">
                                <a:effectLst/>
                                <a:latin typeface="Cambria Math" panose="02040503050406030204" pitchFamily="18" charset="0"/>
                              </a:rPr>
                              <m:t>𝑋</m:t>
                            </m:r>
                            <m:r>
                              <a:rPr lang="en-US" sz="1900" b="0" i="1" smtClean="0">
                                <a:effectLst/>
                                <a:latin typeface="Cambria Math" panose="020405030504060302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𝑟</m:t>
                                          </m:r>
                                        </m:sub>
                                      </m:sSub>
                                    </m:e>
                                  </m:mr>
                                </m:m>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𝑟</m:t>
                                          </m:r>
                                        </m:sub>
                                      </m:sSub>
                                    </m:e>
                                  </m:mr>
                                </m:m>
                              </m:e>
                            </m:d>
                          </m:e>
                        </m:mr>
                        <m:m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𝐴</m:t>
                            </m:r>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𝐵</m:t>
                            </m:r>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𝑘</m:t>
                                          </m:r>
                                        </m:sub>
                                      </m:sSub>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𝑘</m:t>
                                          </m:r>
                                        </m:sub>
                                      </m:sSub>
                                    </m:e>
                                  </m:mr>
                                  <m:mr>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𝑏</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𝑛𝑘</m:t>
                                          </m:r>
                                        </m:sub>
                                      </m:sSub>
                                    </m:e>
                                  </m:mr>
                                </m:m>
                              </m:e>
                            </m:d>
                          </m:e>
                        </m:mr>
                      </m:m>
                    </m:oMath>
                  </m:oMathPara>
                </a14:m>
                <a:endParaRPr lang="en-US" sz="1900" dirty="0"/>
              </a:p>
              <a:p>
                <a:pPr marL="0" marR="0" indent="0" algn="just">
                  <a:spcBef>
                    <a:spcPts val="0"/>
                  </a:spcBef>
                  <a:spcAft>
                    <a:spcPts val="0"/>
                  </a:spcAft>
                  <a:buNone/>
                </a:pP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above are column vectors. A row vector is represented as follows: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𝑍</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𝑟</m:t>
                            </m:r>
                          </m:sub>
                        </m:sSub>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Zero vector is denoted as </a:t>
                </a:r>
                <a14:m>
                  <m:oMath xmlns:m="http://schemas.openxmlformats.org/officeDocument/2006/math">
                    <m:r>
                      <a:rPr lang="en-US" sz="1900" b="1" i="1">
                        <a:effectLst/>
                        <a:latin typeface="Cambria Math" panose="02040503050406030204" pitchFamily="18" charset="0"/>
                        <a:ea typeface="SimSun" panose="02010600030101010101" pitchFamily="2" charset="-122"/>
                        <a:cs typeface="Times New Roman" panose="02020603050405020304" pitchFamily="18" charset="0"/>
                      </a:rPr>
                      <m:t>𝟎</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e>
                          </m:mr>
                          <m:mr>
                            <m:e>
                              <m:r>
                                <a:rPr lang="en-US" sz="1900" i="1">
                                  <a:effectLst/>
                                  <a:latin typeface="Cambria Math" panose="02040503050406030204" pitchFamily="18" charset="0"/>
                                  <a:ea typeface="Cambria Math" panose="02040503050406030204" pitchFamily="18" charset="0"/>
                                  <a:cs typeface="Cambria Math" panose="02040503050406030204" pitchFamily="18" charset="0"/>
                                </a:rPr>
                                <m:t>0</m:t>
                              </m:r>
                            </m:e>
                          </m:mr>
                        </m:m>
                      </m:e>
                    </m:d>
                  </m:oMath>
                </a14:m>
                <a:r>
                  <a:rPr lang="en-US" sz="1900" dirty="0"/>
                  <a:t>. Zero matrix is denoted as </a:t>
                </a:r>
                <a14:m>
                  <m:oMath xmlns:m="http://schemas.openxmlformats.org/officeDocument/2006/math">
                    <m:d>
                      <m:dPr>
                        <m:ctrlPr>
                          <a:rPr lang="en-US" sz="1900" i="1">
                            <a:latin typeface="Cambria Math" panose="02040503050406030204" pitchFamily="18" charset="0"/>
                          </a:rPr>
                        </m:ctrlPr>
                      </m:dPr>
                      <m:e>
                        <m:r>
                          <a:rPr lang="en-US" sz="1900" b="1" i="1">
                            <a:latin typeface="Cambria Math" panose="02040503050406030204" pitchFamily="18" charset="0"/>
                          </a:rPr>
                          <m:t>𝟎</m:t>
                        </m:r>
                      </m:e>
                    </m:d>
                    <m:r>
                      <a:rPr lang="en-US" sz="1900" i="1">
                        <a:latin typeface="Cambria Math" panose="02040503050406030204" pitchFamily="18" charset="0"/>
                      </a:rPr>
                      <m:t>=</m:t>
                    </m:r>
                    <m:sSub>
                      <m:sSubPr>
                        <m:ctrlPr>
                          <a:rPr lang="en-US" sz="1900" i="1">
                            <a:latin typeface="Cambria Math" panose="02040503050406030204" pitchFamily="18" charset="0"/>
                          </a:rPr>
                        </m:ctrlPr>
                      </m:sSubPr>
                      <m:e>
                        <m:d>
                          <m:dPr>
                            <m:ctrlPr>
                              <a:rPr lang="en-US" sz="1900" i="1">
                                <a:latin typeface="Cambria Math" panose="02040503050406030204" pitchFamily="18" charset="0"/>
                              </a:rPr>
                            </m:ctrlPr>
                          </m:dPr>
                          <m:e>
                            <m:r>
                              <a:rPr lang="en-US" sz="1900" i="1">
                                <a:latin typeface="Cambria Math" panose="02040503050406030204" pitchFamily="18" charset="0"/>
                              </a:rPr>
                              <m:t>0</m:t>
                            </m:r>
                          </m:e>
                        </m:d>
                      </m:e>
                      <m:sub>
                        <m:r>
                          <a:rPr lang="en-US" sz="1900" i="1">
                            <a:latin typeface="Cambria Math" panose="02040503050406030204" pitchFamily="18" charset="0"/>
                          </a:rPr>
                          <m:t>𝑚</m:t>
                        </m:r>
                        <m:r>
                          <m:rPr>
                            <m:sty m:val="p"/>
                          </m:rPr>
                          <a:rPr lang="en-US" sz="1900">
                            <a:latin typeface="Cambria Math" panose="02040503050406030204" pitchFamily="18" charset="0"/>
                          </a:rPr>
                          <m:t>x</m:t>
                        </m:r>
                        <m:r>
                          <a:rPr lang="en-US" sz="1900" i="1">
                            <a:latin typeface="Cambria Math" panose="02040503050406030204" pitchFamily="18" charset="0"/>
                          </a:rPr>
                          <m:t>𝑛</m:t>
                        </m:r>
                      </m:sub>
                    </m:sSub>
                    <m:r>
                      <a:rPr lang="en-US" sz="1900" i="1">
                        <a:latin typeface="Cambria Math" panose="02040503050406030204" pitchFamily="18" charset="0"/>
                      </a:rPr>
                      <m:t>=</m:t>
                    </m:r>
                    <m:d>
                      <m:dPr>
                        <m:ctrlPr>
                          <a:rPr lang="en-US" sz="1900" i="1">
                            <a:latin typeface="Cambria Math" panose="02040503050406030204" pitchFamily="18" charset="0"/>
                          </a:rPr>
                        </m:ctrlPr>
                      </m:dPr>
                      <m:e>
                        <m:m>
                          <m:mPr>
                            <m:mcs>
                              <m:mc>
                                <m:mcPr>
                                  <m:count m:val="4"/>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0</m:t>
                              </m:r>
                            </m:e>
                            <m:e>
                              <m:r>
                                <a:rPr lang="en-US" sz="1900" i="1">
                                  <a:latin typeface="Cambria Math" panose="02040503050406030204" pitchFamily="18" charset="0"/>
                                </a:rPr>
                                <m:t>0</m:t>
                              </m:r>
                            </m:e>
                            <m:e>
                              <m:r>
                                <a:rPr lang="en-US" sz="1900" i="1">
                                  <a:latin typeface="Cambria Math" panose="02040503050406030204" pitchFamily="18" charset="0"/>
                                </a:rPr>
                                <m:t>⋯</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0</m:t>
                              </m:r>
                            </m:e>
                            <m:e>
                              <m:r>
                                <a:rPr lang="en-US" sz="1900" i="1">
                                  <a:latin typeface="Cambria Math" panose="02040503050406030204" pitchFamily="18" charset="0"/>
                                </a:rPr>
                                <m:t>⋯</m:t>
                              </m:r>
                            </m:e>
                            <m:e>
                              <m:r>
                                <a:rPr lang="en-US" sz="1900" i="1">
                                  <a:latin typeface="Cambria Math" panose="02040503050406030204" pitchFamily="18" charset="0"/>
                                </a:rPr>
                                <m:t>0</m:t>
                              </m:r>
                            </m:e>
                          </m:mr>
                          <m:mr>
                            <m:e>
                              <m:r>
                                <a:rPr lang="en-US" sz="1900" i="1">
                                  <a:latin typeface="Cambria Math" panose="02040503050406030204" pitchFamily="18" charset="0"/>
                                </a:rPr>
                                <m:t>⋮</m:t>
                              </m:r>
                            </m:e>
                            <m:e>
                              <m:r>
                                <a:rPr lang="en-US" sz="1900" i="1">
                                  <a:latin typeface="Cambria Math" panose="02040503050406030204" pitchFamily="18" charset="0"/>
                                </a:rPr>
                                <m:t>⋮</m:t>
                              </m:r>
                            </m:e>
                            <m:e>
                              <m:r>
                                <a:rPr lang="en-US" sz="1900" i="1">
                                  <a:latin typeface="Cambria Math" panose="02040503050406030204" pitchFamily="18" charset="0"/>
                                </a:rPr>
                                <m:t>⋱</m:t>
                              </m:r>
                            </m:e>
                            <m:e>
                              <m:r>
                                <a:rPr lang="en-US" sz="1900" i="1">
                                  <a:latin typeface="Cambria Math" panose="02040503050406030204" pitchFamily="18" charset="0"/>
                                </a:rPr>
                                <m:t>⋮</m:t>
                              </m:r>
                            </m:e>
                          </m:mr>
                          <m:mr>
                            <m:e>
                              <m:r>
                                <a:rPr lang="en-US" sz="1900" i="1">
                                  <a:latin typeface="Cambria Math" panose="02040503050406030204" pitchFamily="18" charset="0"/>
                                </a:rPr>
                                <m:t>0</m:t>
                              </m:r>
                            </m:e>
                            <m:e>
                              <m:r>
                                <a:rPr lang="en-US" sz="1900" i="1">
                                  <a:latin typeface="Cambria Math" panose="02040503050406030204" pitchFamily="18" charset="0"/>
                                </a:rPr>
                                <m:t>0</m:t>
                              </m:r>
                            </m:e>
                            <m:e>
                              <m:r>
                                <a:rPr lang="en-US" sz="1900" i="1">
                                  <a:latin typeface="Cambria Math" panose="02040503050406030204" pitchFamily="18" charset="0"/>
                                </a:rPr>
                                <m:t>⋯</m:t>
                              </m:r>
                            </m:e>
                            <m:e>
                              <m:r>
                                <a:rPr lang="en-US" sz="1900" i="1">
                                  <a:latin typeface="Cambria Math" panose="02040503050406030204" pitchFamily="18" charset="0"/>
                                </a:rPr>
                                <m:t>0</m:t>
                              </m:r>
                            </m:e>
                          </m:mr>
                        </m:m>
                      </m:e>
                    </m:d>
                  </m:oMath>
                </a14:m>
                <a:endParaRPr lang="en-US" sz="1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218" y="914399"/>
                <a:ext cx="11704320" cy="5176066"/>
              </a:xfrm>
              <a:blipFill>
                <a:blip r:embed="rId2"/>
                <a:stretch>
                  <a:fillRect l="-521" t="-589" r="-46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27/04/2022</a:t>
            </a:r>
          </a:p>
        </p:txBody>
      </p:sp>
      <p:sp>
        <p:nvSpPr>
          <p:cNvPr id="5" name="Footer Placeholder 4"/>
          <p:cNvSpPr>
            <a:spLocks noGrp="1"/>
          </p:cNvSpPr>
          <p:nvPr>
            <p:ph type="ftr" sz="quarter" idx="11"/>
          </p:nvPr>
        </p:nvSpPr>
        <p:spPr/>
        <p:txBody>
          <a:bodyPr/>
          <a:lstStyle/>
          <a:p>
            <a:r>
              <a:rPr lang="pt-BR"/>
              <a:t>EM Tutorial P1 -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377E-E822-4E56-ABE1-DE204CC251B2}"/>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9ACA2D-A15D-413C-BF6C-61E71E509EFE}"/>
                  </a:ext>
                </a:extLst>
              </p:cNvPr>
              <p:cNvSpPr>
                <a:spLocks noGrp="1"/>
              </p:cNvSpPr>
              <p:nvPr>
                <p:ph idx="1"/>
              </p:nvPr>
            </p:nvSpPr>
            <p:spPr>
              <a:xfrm>
                <a:off x="337625" y="914399"/>
                <a:ext cx="11479237" cy="5176066"/>
              </a:xfrm>
            </p:spPr>
            <p:txBody>
              <a:bodyPr>
                <a:noAutofit/>
              </a:bodyPr>
              <a:lstStyle/>
              <a:p>
                <a:pPr marL="0" indent="0">
                  <a:lnSpc>
                    <a:spcPct val="120000"/>
                  </a:lnSpc>
                  <a:buNone/>
                </a:pPr>
                <a:r>
                  <a:rPr lang="en-US" sz="2000" dirty="0">
                    <a:effectLst/>
                    <a:ea typeface="SimSun" panose="02010600030101010101" pitchFamily="2" charset="-122"/>
                  </a:rPr>
                  <a:t>Matrix Λ is diagonal if it is square and its elements outside the main diagonal are zero, </a:t>
                </a:r>
                <a14:m>
                  <m:oMath xmlns:m="http://schemas.openxmlformats.org/officeDocument/2006/math">
                    <m:r>
                      <m:rPr>
                        <m:sty m:val="p"/>
                      </m:rPr>
                      <a:rPr lang="en-US" sz="2000" smtClean="0">
                        <a:effectLst/>
                        <a:latin typeface="Cambria Math" panose="02040503050406030204" pitchFamily="18" charset="0"/>
                        <a:ea typeface="Cambria Math" panose="02040503050406030204" pitchFamily="18" charset="0"/>
                        <a:cs typeface="Cambria Math" panose="02040503050406030204" pitchFamily="18" charset="0"/>
                      </a:rPr>
                      <m:t>Λ</m:t>
                    </m:r>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𝑟</m:t>
                                  </m:r>
                                </m:sub>
                              </m:sSub>
                            </m:e>
                          </m:mr>
                        </m:m>
                      </m:e>
                    </m:d>
                  </m:oMath>
                </a14:m>
                <a:r>
                  <a:rPr lang="en-US" sz="2000" dirty="0"/>
                  <a:t>. Let </a:t>
                </a:r>
                <a:r>
                  <a:rPr lang="en-US" sz="2000" i="1" dirty="0"/>
                  <a:t>I</a:t>
                </a:r>
                <a:r>
                  <a:rPr lang="en-US" sz="2000" dirty="0"/>
                  <a:t> be identity matrix or unit matrix, </a:t>
                </a: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d>
                      <m:dPr>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m:t>
                              </m:r>
                            </m:e>
                            <m:e>
                              <m:r>
                                <a:rPr lang="en-US" sz="2000" i="1">
                                  <a:latin typeface="Cambria Math" panose="02040503050406030204" pitchFamily="18" charset="0"/>
                                </a:rPr>
                                <m:t>0</m:t>
                              </m:r>
                            </m:e>
                            <m:e>
                              <m:r>
                                <a:rPr lang="en-US" sz="2000" i="1">
                                  <a:latin typeface="Cambria Math" panose="02040503050406030204" pitchFamily="18" charset="0"/>
                                </a:rPr>
                                <m:t>⋯</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m:t>
                              </m:r>
                            </m:e>
                            <m:e>
                              <m:r>
                                <a:rPr lang="en-US" sz="2000" i="1">
                                  <a:latin typeface="Cambria Math" panose="02040503050406030204" pitchFamily="18" charset="0"/>
                                </a:rPr>
                                <m:t>0</m:t>
                              </m:r>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m:t>
                              </m:r>
                            </m:e>
                            <m:e>
                              <m:r>
                                <a:rPr lang="en-US" sz="2000" i="1">
                                  <a:latin typeface="Cambria Math" panose="02040503050406030204" pitchFamily="18" charset="0"/>
                                </a:rPr>
                                <m:t>1</m:t>
                              </m:r>
                            </m:e>
                          </m:mr>
                        </m:m>
                      </m:e>
                    </m:d>
                  </m:oMath>
                </a14:m>
                <a:r>
                  <a:rPr lang="en-US" sz="2000" dirty="0"/>
                  <a:t>. Vector addition and matrix addition are defined like numerical addition: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e>
                            </m:mr>
                            <m:mr>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𝑟</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𝑟</m:t>
                                    </m:r>
                                  </m:sub>
                                </m:sSub>
                              </m:e>
                            </m:mr>
                          </m:m>
                        </m:e>
                      </m:d>
                      <m:r>
                        <a:rPr lang="en-US" sz="2000" b="0" i="1" smtClean="0">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d>
                        <m:dPr>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12</m:t>
                                    </m:r>
                                  </m:sub>
                                </m:sSub>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r>
                                      <a:rPr lang="en-US" sz="2000" i="1">
                                        <a:latin typeface="Cambria Math" panose="02040503050406030204" pitchFamily="18" charset="0"/>
                                      </a:rPr>
                                      <m:t>𝑛</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21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21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22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22</m:t>
                                    </m:r>
                                  </m:sub>
                                </m:sSub>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2</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2</m:t>
                                    </m:r>
                                    <m:r>
                                      <a:rPr lang="en-US" sz="2000" i="1">
                                        <a:latin typeface="Cambria Math" panose="02040503050406030204" pitchFamily="18" charset="0"/>
                                      </a:rPr>
                                      <m:t>𝑛</m:t>
                                    </m:r>
                                  </m:sub>
                                </m:sSub>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𝑚</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𝑚</m:t>
                                    </m:r>
                                    <m:r>
                                      <a:rPr lang="en-US" sz="2000" i="1">
                                        <a:latin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𝑚</m:t>
                                    </m:r>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𝑚</m:t>
                                    </m:r>
                                    <m:r>
                                      <a:rPr lang="en-US" sz="2000" i="1">
                                        <a:latin typeface="Cambria Math" panose="02040503050406030204" pitchFamily="18" charset="0"/>
                                      </a:rPr>
                                      <m:t>2</m:t>
                                    </m:r>
                                  </m:sub>
                                </m:sSub>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𝑚𝑛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𝑚𝑛</m:t>
                                    </m:r>
                                  </m:sub>
                                </m:sSub>
                              </m:e>
                            </m:mr>
                          </m:m>
                        </m:e>
                      </m:d>
                    </m:oMath>
                  </m:oMathPara>
                </a14:m>
                <a:endParaRPr lang="en-US" sz="2000" dirty="0"/>
              </a:p>
              <a:p>
                <a:pPr marL="0" marR="0" indent="0" algn="just">
                  <a:lnSpc>
                    <a:spcPct val="120000"/>
                  </a:lnSpc>
                  <a:spcBef>
                    <a:spcPts val="0"/>
                  </a:spcBef>
                  <a:spcAft>
                    <a:spcPts val="0"/>
                  </a:spcAft>
                  <a:buNone/>
                </a:pPr>
                <a:r>
                  <a:rPr lang="en-US" sz="2000" dirty="0">
                    <a:effectLst/>
                    <a:ea typeface="SimSun" panose="02010600030101010101" pitchFamily="2" charset="-122"/>
                  </a:rPr>
                  <a:t>Vector and matrix can be multiplied with a scalar </a:t>
                </a:r>
                <a14:m>
                  <m:oMath xmlns:m="http://schemas.openxmlformats.org/officeDocument/2006/math">
                    <m:r>
                      <a:rPr lang="en-US" sz="2000" i="1">
                        <a:effectLst/>
                        <a:latin typeface="Cambria Math" panose="02040503050406030204" pitchFamily="18" charset="0"/>
                        <a:ea typeface="SimSun" panose="02010600030101010101" pitchFamily="2" charset="-122"/>
                      </a:rPr>
                      <m:t>𝑘𝑋</m:t>
                    </m:r>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rPr>
                            </m:ctrlPr>
                          </m:mPr>
                          <m:mr>
                            <m:e>
                              <m:r>
                                <a:rPr lang="en-US" sz="2000" i="1">
                                  <a:effectLst/>
                                  <a:latin typeface="Cambria Math" panose="02040503050406030204" pitchFamily="18" charset="0"/>
                                  <a:ea typeface="SimSun" panose="02010600030101010101" pitchFamily="2" charset="-122"/>
                                </a:rPr>
                                <m:t>𝑘</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1</m:t>
                                  </m:r>
                                </m:sub>
                              </m:sSub>
                            </m:e>
                          </m:mr>
                          <m:mr>
                            <m:e>
                              <m:r>
                                <a:rPr lang="en-US" sz="2000" i="1">
                                  <a:effectLst/>
                                  <a:latin typeface="Cambria Math" panose="02040503050406030204" pitchFamily="18" charset="0"/>
                                  <a:ea typeface="SimSun" panose="02010600030101010101" pitchFamily="2" charset="-122"/>
                                </a:rPr>
                                <m:t>𝑘</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2</m:t>
                                  </m:r>
                                </m:sub>
                              </m:sSub>
                            </m:e>
                          </m:mr>
                          <m:mr>
                            <m:e>
                              <m:r>
                                <a:rPr lang="en-US" sz="2000" i="1">
                                  <a:effectLst/>
                                  <a:latin typeface="Cambria Math" panose="02040503050406030204" pitchFamily="18" charset="0"/>
                                  <a:ea typeface="SimSun" panose="02010600030101010101" pitchFamily="2" charset="-122"/>
                                </a:rPr>
                                <m:t>⋮</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𝑟</m:t>
                                  </m:r>
                                </m:sub>
                              </m:sSub>
                            </m:e>
                          </m:mr>
                        </m:m>
                      </m:e>
                    </m:d>
                    <m:r>
                      <a:rPr lang="en-US" sz="2000" b="0" i="1" smtClean="0">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Cambria Math" panose="02040503050406030204" pitchFamily="18" charset="0"/>
                        <a:cs typeface="Cambria Math" panose="02040503050406030204" pitchFamily="18" charset="0"/>
                      </a:rPr>
                      <m:t>𝑘𝐴</m:t>
                    </m:r>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mP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11</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21</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𝑘</m:t>
                              </m:r>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oMath>
                </a14:m>
                <a:endParaRPr lang="en-US" sz="2000" dirty="0">
                  <a:effectLst/>
                  <a:ea typeface="SimSun" panose="02010600030101010101" pitchFamily="2" charset="-122"/>
                </a:endParaRPr>
              </a:p>
              <a:p>
                <a:pPr marL="0" indent="0">
                  <a:lnSpc>
                    <a:spcPct val="120000"/>
                  </a:lnSpc>
                  <a:buNone/>
                </a:pPr>
                <a:endParaRPr lang="en-US" sz="2000" dirty="0"/>
              </a:p>
              <a:p>
                <a:pPr marL="0" indent="0">
                  <a:lnSpc>
                    <a:spcPct val="120000"/>
                  </a:lnSpc>
                  <a:buNone/>
                </a:pPr>
                <a:endParaRPr lang="en-US" sz="2000" dirty="0"/>
              </a:p>
            </p:txBody>
          </p:sp>
        </mc:Choice>
        <mc:Fallback xmlns="">
          <p:sp>
            <p:nvSpPr>
              <p:cNvPr id="3" name="Content Placeholder 2">
                <a:extLst>
                  <a:ext uri="{FF2B5EF4-FFF2-40B4-BE49-F238E27FC236}">
                    <a16:creationId xmlns:a16="http://schemas.microsoft.com/office/drawing/2014/main" id="{089ACA2D-A15D-413C-BF6C-61E71E509EFE}"/>
                  </a:ext>
                </a:extLst>
              </p:cNvPr>
              <p:cNvSpPr>
                <a:spLocks noGrp="1" noRot="1" noChangeAspect="1" noMove="1" noResize="1" noEditPoints="1" noAdjustHandles="1" noChangeArrowheads="1" noChangeShapeType="1" noTextEdit="1"/>
              </p:cNvSpPr>
              <p:nvPr>
                <p:ph idx="1"/>
              </p:nvPr>
            </p:nvSpPr>
            <p:spPr>
              <a:xfrm>
                <a:off x="337625" y="914399"/>
                <a:ext cx="11479237" cy="5176066"/>
              </a:xfrm>
              <a:blipFill>
                <a:blip r:embed="rId2"/>
                <a:stretch>
                  <a:fillRect l="-531" r="-5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434473D-DCA2-4514-9F7C-3C172242EE9B}"/>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AD0400D7-CA79-47BD-AA32-6E94A6FE536B}"/>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F7DD575E-C115-44A0-BF9D-586A2F6D33CC}"/>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2310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3410-5B91-4502-850F-22D6A5508B42}"/>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ED7D88-4290-4B69-A651-BC801B98B8E9}"/>
                  </a:ext>
                </a:extLst>
              </p:cNvPr>
              <p:cNvSpPr>
                <a:spLocks noGrp="1"/>
              </p:cNvSpPr>
              <p:nvPr>
                <p:ph idx="1"/>
              </p:nvPr>
            </p:nvSpPr>
            <p:spPr>
              <a:xfrm>
                <a:off x="309489" y="914399"/>
                <a:ext cx="11563643" cy="5176066"/>
              </a:xfrm>
            </p:spPr>
            <p:txBody>
              <a:bodyPr>
                <a:noAutofit/>
              </a:bodyPr>
              <a:lstStyle/>
              <a:p>
                <a:pPr marL="0" indent="0">
                  <a:lnSpc>
                    <a:spcPct val="120000"/>
                  </a:lnSpc>
                  <a:buNone/>
                </a:pPr>
                <a:r>
                  <a:rPr lang="en-US" sz="1900" dirty="0">
                    <a:effectLst/>
                    <a:ea typeface="SimSun" panose="02010600030101010101" pitchFamily="2" charset="-122"/>
                  </a:rPr>
                  <a:t>Let superscript “</a:t>
                </a:r>
                <a:r>
                  <a:rPr lang="en-US" sz="1900" i="1" baseline="30000" dirty="0">
                    <a:effectLst/>
                    <a:ea typeface="SimSun" panose="02010600030101010101" pitchFamily="2" charset="-122"/>
                  </a:rPr>
                  <a:t>T</a:t>
                </a:r>
                <a:r>
                  <a:rPr lang="en-US" sz="1900" dirty="0">
                    <a:effectLst/>
                    <a:ea typeface="SimSun" panose="02010600030101010101" pitchFamily="2" charset="-122"/>
                  </a:rPr>
                  <a:t>” denote transposition operator for vector and matrix, as follows</a:t>
                </a:r>
              </a:p>
              <a:p>
                <a:pPr marL="0" indent="0">
                  <a:lnSpc>
                    <a:spcPct val="120000"/>
                  </a:lnSpc>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a:effectLst/>
                              <a:latin typeface="Cambria Math" panose="02040503050406030204" pitchFamily="18" charset="0"/>
                              <a:ea typeface="SimSun" panose="02010600030101010101" pitchFamily="2" charset="-122"/>
                            </a:rPr>
                          </m:ctrlPr>
                        </m:mPr>
                        <m:mr>
                          <m:e>
                            <m:sSup>
                              <m:sSupPr>
                                <m:ctrlPr>
                                  <a:rPr lang="en-US" sz="1900" i="1" smtClean="0">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𝑋</m:t>
                                </m:r>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𝑟</m:t>
                                    </m:r>
                                  </m:sub>
                                </m:sSub>
                              </m:e>
                            </m:d>
                          </m:e>
                        </m:mr>
                        <m:mr>
                          <m:e>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𝐴</m:t>
                                </m:r>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21</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𝑟</m:t>
                                          </m:r>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sub>
                                      </m:sSub>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12</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𝑟</m:t>
                                          </m:r>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sub>
                                      </m:sSub>
                                    </m:e>
                                  </m:mr>
                                  <m:mr>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1</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𝑝</m:t>
                                          </m:r>
                                        </m:sub>
                                      </m:sSub>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2</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𝑝</m:t>
                                          </m:r>
                                        </m:sub>
                                      </m:sSub>
                                    </m:e>
                                    <m:e>
                                      <m:r>
                                        <a:rPr lang="en-US" sz="19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𝑟𝑝</m:t>
                                          </m:r>
                                        </m:sub>
                                      </m:sSub>
                                    </m:e>
                                  </m:mr>
                                </m:m>
                              </m:e>
                            </m:d>
                          </m:e>
                        </m:mr>
                      </m:m>
                    </m:oMath>
                  </m:oMathPara>
                </a14:m>
                <a:endParaRPr lang="en-US" sz="1900" dirty="0">
                  <a:effectLst/>
                  <a:ea typeface="SimSun" panose="02010600030101010101" pitchFamily="2" charset="-122"/>
                </a:endParaRPr>
              </a:p>
              <a:p>
                <a:pPr marL="0" indent="0">
                  <a:lnSpc>
                    <a:spcPct val="120000"/>
                  </a:lnSpc>
                  <a:buNone/>
                </a:pPr>
                <a:r>
                  <a:rPr lang="en-US" sz="1900" dirty="0">
                    <a:effectLst/>
                    <a:ea typeface="SimSun" panose="02010600030101010101" pitchFamily="2" charset="-122"/>
                  </a:rPr>
                  <a:t>A square matrix </a:t>
                </a:r>
                <a:r>
                  <a:rPr lang="en-US" sz="1900" i="1" dirty="0">
                    <a:effectLst/>
                    <a:ea typeface="SimSun" panose="02010600030101010101" pitchFamily="2" charset="-122"/>
                  </a:rPr>
                  <a:t>A</a:t>
                </a:r>
                <a:r>
                  <a:rPr lang="en-US" sz="1900" dirty="0">
                    <a:effectLst/>
                    <a:ea typeface="SimSun" panose="02010600030101010101" pitchFamily="2" charset="-122"/>
                  </a:rPr>
                  <a:t> is symmetric if and only </a:t>
                </a:r>
                <a:r>
                  <a:rPr lang="en-US" sz="1900" i="1" dirty="0">
                    <a:effectLst/>
                    <a:ea typeface="SimSun" panose="02010600030101010101" pitchFamily="2" charset="-122"/>
                  </a:rPr>
                  <a:t>A</a:t>
                </a:r>
                <a:r>
                  <a:rPr lang="en-US" sz="1900" i="1" baseline="30000" dirty="0">
                    <a:effectLst/>
                    <a:ea typeface="SimSun" panose="02010600030101010101" pitchFamily="2" charset="-122"/>
                  </a:rPr>
                  <a:t>T</a:t>
                </a:r>
                <a:r>
                  <a:rPr lang="en-US" sz="1900" dirty="0">
                    <a:effectLst/>
                    <a:ea typeface="SimSun" panose="02010600030101010101" pitchFamily="2" charset="-122"/>
                  </a:rPr>
                  <a:t> = </a:t>
                </a:r>
                <a:r>
                  <a:rPr lang="en-US" sz="1900" i="1" dirty="0">
                    <a:effectLst/>
                    <a:ea typeface="SimSun" panose="02010600030101010101" pitchFamily="2" charset="-122"/>
                  </a:rPr>
                  <a:t>A</a:t>
                </a:r>
                <a:r>
                  <a:rPr lang="en-US" sz="1900" dirty="0">
                    <a:effectLst/>
                    <a:ea typeface="SimSun" panose="02010600030101010101" pitchFamily="2" charset="-122"/>
                  </a:rPr>
                  <a:t>.</a:t>
                </a:r>
                <a:r>
                  <a:rPr lang="en-US" sz="1900" dirty="0"/>
                  <a:t> Transposition operator is linear with addition operator as follows</a:t>
                </a:r>
              </a:p>
              <a:p>
                <a:pPr marL="0" indent="0">
                  <a:lnSpc>
                    <a:spcPct val="120000"/>
                  </a:lnSpc>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a:latin typeface="Cambria Math" panose="02040503050406030204" pitchFamily="18" charset="0"/>
                            </a:rPr>
                          </m:ctrlPr>
                        </m:mPr>
                        <m:mr>
                          <m:e>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m:t>
                                    </m:r>
                                    <m:r>
                                      <a:rPr lang="en-US" sz="1900" i="1">
                                        <a:latin typeface="Cambria Math" panose="02040503050406030204" pitchFamily="18" charset="0"/>
                                      </a:rPr>
                                      <m:t>𝑌</m:t>
                                    </m:r>
                                  </m:e>
                                </m:d>
                              </m:e>
                              <m:sup>
                                <m:r>
                                  <a:rPr lang="en-US" sz="1900" i="1">
                                    <a:latin typeface="Cambria Math" panose="02040503050406030204" pitchFamily="18" charset="0"/>
                                  </a:rPr>
                                  <m:t>𝑇</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𝑋</m:t>
                                </m:r>
                              </m:e>
                              <m:sup>
                                <m:r>
                                  <a:rPr lang="en-US" sz="1900" i="1">
                                    <a:latin typeface="Cambria Math" panose="02040503050406030204" pitchFamily="18" charset="0"/>
                                  </a:rPr>
                                  <m:t>𝑇</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𝑌</m:t>
                                </m:r>
                              </m:e>
                              <m:sup>
                                <m:r>
                                  <a:rPr lang="en-US" sz="1900" i="1">
                                    <a:latin typeface="Cambria Math" panose="02040503050406030204" pitchFamily="18" charset="0"/>
                                  </a:rPr>
                                  <m:t>𝑇</m:t>
                                </m:r>
                              </m:sup>
                            </m:sSup>
                          </m:e>
                        </m:mr>
                        <m:mr>
                          <m:e>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r>
                                      <a:rPr lang="en-US" sz="1900" i="1">
                                        <a:latin typeface="Cambria Math" panose="02040503050406030204" pitchFamily="18" charset="0"/>
                                      </a:rPr>
                                      <m:t>𝐵</m:t>
                                    </m:r>
                                  </m:e>
                                </m:d>
                              </m:e>
                              <m:sup>
                                <m:r>
                                  <a:rPr lang="en-US" sz="1900" i="1">
                                    <a:latin typeface="Cambria Math" panose="02040503050406030204" pitchFamily="18" charset="0"/>
                                  </a:rPr>
                                  <m:t>𝑇</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𝐴</m:t>
                                </m:r>
                              </m:e>
                              <m:sup>
                                <m:r>
                                  <a:rPr lang="en-US" sz="1900" i="1">
                                    <a:latin typeface="Cambria Math" panose="02040503050406030204" pitchFamily="18" charset="0"/>
                                  </a:rPr>
                                  <m:t>𝑇</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𝐵</m:t>
                                </m:r>
                              </m:e>
                              <m:sup>
                                <m:r>
                                  <a:rPr lang="en-US" sz="1900" i="1">
                                    <a:latin typeface="Cambria Math" panose="02040503050406030204" pitchFamily="18" charset="0"/>
                                  </a:rPr>
                                  <m:t>𝑇</m:t>
                                </m:r>
                              </m:sup>
                            </m:sSup>
                          </m:e>
                        </m:mr>
                      </m:m>
                    </m:oMath>
                  </m:oMathPara>
                </a14:m>
                <a:endParaRPr lang="en-US" sz="1900" dirty="0"/>
              </a:p>
              <a:p>
                <a:pPr marL="0" indent="0">
                  <a:lnSpc>
                    <a:spcPct val="120000"/>
                  </a:lnSpc>
                  <a:buNone/>
                </a:pPr>
                <a:r>
                  <a:rPr lang="en-US" sz="1900" dirty="0"/>
                  <a:t>Dot product or scalar product of two vectors can be written with transposition operator, as follows: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𝑋</m:t>
                        </m:r>
                      </m:e>
                      <m:sup>
                        <m:r>
                          <a:rPr lang="en-US" sz="1900" i="1">
                            <a:latin typeface="Cambria Math" panose="02040503050406030204" pitchFamily="18" charset="0"/>
                          </a:rPr>
                          <m:t>𝑇</m:t>
                        </m:r>
                      </m:sup>
                    </m:sSup>
                    <m:r>
                      <a:rPr lang="en-US" sz="1900" i="1">
                        <a:latin typeface="Cambria Math" panose="02040503050406030204" pitchFamily="18" charset="0"/>
                      </a:rPr>
                      <m:t>𝑌</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𝑟</m:t>
                        </m:r>
                      </m:sup>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e>
                    </m:nary>
                  </m:oMath>
                </a14:m>
                <a:r>
                  <a:rPr lang="en-US" sz="1900" dirty="0"/>
                  <a:t>. However, the product </a:t>
                </a:r>
                <a:r>
                  <a:rPr lang="en-US" sz="1900" i="1" dirty="0"/>
                  <a:t>XY</a:t>
                </a:r>
                <a:r>
                  <a:rPr lang="en-US" sz="1900" i="1" baseline="30000" dirty="0"/>
                  <a:t>T</a:t>
                </a:r>
                <a:r>
                  <a:rPr lang="en-US" sz="1900" dirty="0"/>
                  <a:t> results out a symmetric matrix as follows:</a:t>
                </a:r>
              </a:p>
              <a:p>
                <a:pPr marL="0" indent="0">
                  <a:lnSpc>
                    <a:spcPct val="120000"/>
                  </a:lnSpc>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𝑋</m:t>
                      </m:r>
                      <m:sSup>
                        <m:sSupPr>
                          <m:ctrlPr>
                            <a:rPr lang="en-US" sz="1900" i="1">
                              <a:latin typeface="Cambria Math" panose="02040503050406030204" pitchFamily="18" charset="0"/>
                            </a:rPr>
                          </m:ctrlPr>
                        </m:sSupPr>
                        <m:e>
                          <m:r>
                            <a:rPr lang="en-US" sz="1900" i="1">
                              <a:latin typeface="Cambria Math" panose="02040503050406030204" pitchFamily="18" charset="0"/>
                            </a:rPr>
                            <m:t>𝑌</m:t>
                          </m:r>
                        </m:e>
                        <m:sup>
                          <m:r>
                            <a:rPr lang="en-US" sz="1900" i="1">
                              <a:latin typeface="Cambria Math" panose="02040503050406030204" pitchFamily="18" charset="0"/>
                            </a:rPr>
                            <m:t>𝑇</m:t>
                          </m:r>
                        </m:sup>
                      </m:sSup>
                      <m:r>
                        <a:rPr lang="en-US" sz="1900" i="1">
                          <a:latin typeface="Cambria Math" panose="02040503050406030204" pitchFamily="18" charset="0"/>
                        </a:rPr>
                        <m:t>=</m:t>
                      </m:r>
                      <m:r>
                        <a:rPr lang="en-US" sz="1900" i="1">
                          <a:latin typeface="Cambria Math" panose="02040503050406030204" pitchFamily="18" charset="0"/>
                        </a:rPr>
                        <m:t>𝑌</m:t>
                      </m:r>
                      <m:sSup>
                        <m:sSupPr>
                          <m:ctrlPr>
                            <a:rPr lang="en-US" sz="1900" i="1">
                              <a:latin typeface="Cambria Math" panose="02040503050406030204" pitchFamily="18" charset="0"/>
                            </a:rPr>
                          </m:ctrlPr>
                        </m:sSupPr>
                        <m:e>
                          <m:r>
                            <a:rPr lang="en-US" sz="1900" i="1">
                              <a:latin typeface="Cambria Math" panose="02040503050406030204" pitchFamily="18" charset="0"/>
                            </a:rPr>
                            <m:t>𝑋</m:t>
                          </m:r>
                        </m:e>
                        <m:sup>
                          <m:r>
                            <a:rPr lang="en-US" sz="1900" i="1">
                              <a:latin typeface="Cambria Math" panose="02040503050406030204" pitchFamily="18" charset="0"/>
                            </a:rPr>
                            <m:t>𝑇</m:t>
                          </m:r>
                        </m:sup>
                      </m:sSup>
                      <m:r>
                        <a:rPr lang="en-US" sz="1900" i="1">
                          <a:latin typeface="Cambria Math" panose="02040503050406030204" pitchFamily="18" charset="0"/>
                        </a:rPr>
                        <m:t>=</m:t>
                      </m:r>
                      <m:d>
                        <m:dPr>
                          <m:ctrlPr>
                            <a:rPr lang="en-US" sz="1900" i="1">
                              <a:latin typeface="Cambria Math" panose="02040503050406030204" pitchFamily="18" charset="0"/>
                            </a:rPr>
                          </m:ctrlPr>
                        </m:dPr>
                        <m:e>
                          <m:m>
                            <m:mPr>
                              <m:mcs>
                                <m:mc>
                                  <m:mcPr>
                                    <m:count m:val="4"/>
                                    <m:mcJc m:val="center"/>
                                  </m:mcPr>
                                </m:mc>
                              </m:mcs>
                              <m:ctrlPr>
                                <a:rPr lang="en-US" sz="1900" i="1">
                                  <a:latin typeface="Cambria Math" panose="02040503050406030204" pitchFamily="18" charset="0"/>
                                </a:rPr>
                              </m:ctrlPr>
                            </m:mPr>
                            <m:mr>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1</m:t>
                                    </m:r>
                                  </m:sub>
                                </m:sSub>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2</m:t>
                                    </m:r>
                                  </m:sub>
                                </m:sSub>
                              </m:e>
                              <m:e>
                                <m:r>
                                  <a:rPr lang="en-US" sz="1900" i="1">
                                    <a:latin typeface="Cambria Math" panose="02040503050406030204" pitchFamily="18" charset="0"/>
                                  </a:rPr>
                                  <m:t>⋯</m:t>
                                </m:r>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𝑟</m:t>
                                    </m:r>
                                  </m:sub>
                                </m:sSub>
                              </m:e>
                            </m:mr>
                            <m:mr>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1</m:t>
                                    </m:r>
                                  </m:sub>
                                </m:sSub>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2</m:t>
                                    </m:r>
                                  </m:sub>
                                </m:sSub>
                              </m:e>
                              <m:e>
                                <m:r>
                                  <a:rPr lang="en-US" sz="1900" i="1">
                                    <a:latin typeface="Cambria Math" panose="02040503050406030204" pitchFamily="18" charset="0"/>
                                  </a:rPr>
                                  <m:t>⋯</m:t>
                                </m:r>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𝑟</m:t>
                                    </m:r>
                                  </m:sub>
                                </m:sSub>
                              </m:e>
                            </m:mr>
                            <m:mr>
                              <m:e>
                                <m:r>
                                  <a:rPr lang="en-US" sz="1900" i="1">
                                    <a:latin typeface="Cambria Math" panose="02040503050406030204" pitchFamily="18" charset="0"/>
                                  </a:rPr>
                                  <m:t>⋮</m:t>
                                </m:r>
                              </m:e>
                              <m:e>
                                <m:r>
                                  <a:rPr lang="en-US" sz="1900" i="1">
                                    <a:latin typeface="Cambria Math" panose="02040503050406030204" pitchFamily="18" charset="0"/>
                                  </a:rPr>
                                  <m:t>⋮</m:t>
                                </m:r>
                              </m:e>
                              <m:e>
                                <m:r>
                                  <a:rPr lang="en-US" sz="1900" i="1">
                                    <a:latin typeface="Cambria Math" panose="02040503050406030204" pitchFamily="18" charset="0"/>
                                  </a:rPr>
                                  <m:t>⋱</m:t>
                                </m:r>
                              </m:e>
                              <m:e>
                                <m:r>
                                  <a:rPr lang="en-US" sz="1900" i="1">
                                    <a:latin typeface="Cambria Math" panose="02040503050406030204" pitchFamily="18" charset="0"/>
                                  </a:rPr>
                                  <m:t>⋮</m:t>
                                </m:r>
                              </m:e>
                            </m:mr>
                            <m:mr>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𝑟</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1</m:t>
                                    </m:r>
                                  </m:sub>
                                </m:sSub>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𝑟</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2</m:t>
                                    </m:r>
                                  </m:sub>
                                </m:sSub>
                              </m:e>
                              <m:e>
                                <m:r>
                                  <a:rPr lang="en-US" sz="1900" i="1">
                                    <a:latin typeface="Cambria Math" panose="02040503050406030204" pitchFamily="18" charset="0"/>
                                  </a:rPr>
                                  <m:t>⋯</m:t>
                                </m:r>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𝑟</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𝑟</m:t>
                                    </m:r>
                                  </m:sub>
                                </m:sSub>
                              </m:e>
                            </m:mr>
                          </m:m>
                        </m:e>
                      </m:d>
                    </m:oMath>
                  </m:oMathPara>
                </a14:m>
                <a:endParaRPr lang="en-US" sz="1900" dirty="0">
                  <a:effectLst/>
                  <a:ea typeface="SimSun" panose="02010600030101010101" pitchFamily="2" charset="-122"/>
                </a:endParaRPr>
              </a:p>
              <a:p>
                <a:pPr marL="0" indent="0">
                  <a:lnSpc>
                    <a:spcPct val="120000"/>
                  </a:lnSpc>
                  <a:buNone/>
                </a:pPr>
                <a:endParaRPr lang="en-US" sz="1900" dirty="0"/>
              </a:p>
            </p:txBody>
          </p:sp>
        </mc:Choice>
        <mc:Fallback xmlns="">
          <p:sp>
            <p:nvSpPr>
              <p:cNvPr id="3" name="Content Placeholder 2">
                <a:extLst>
                  <a:ext uri="{FF2B5EF4-FFF2-40B4-BE49-F238E27FC236}">
                    <a16:creationId xmlns:a16="http://schemas.microsoft.com/office/drawing/2014/main" id="{86ED7D88-4290-4B69-A651-BC801B98B8E9}"/>
                  </a:ext>
                </a:extLst>
              </p:cNvPr>
              <p:cNvSpPr>
                <a:spLocks noGrp="1" noRot="1" noChangeAspect="1" noMove="1" noResize="1" noEditPoints="1" noAdjustHandles="1" noChangeArrowheads="1" noChangeShapeType="1" noTextEdit="1"/>
              </p:cNvSpPr>
              <p:nvPr>
                <p:ph idx="1"/>
              </p:nvPr>
            </p:nvSpPr>
            <p:spPr>
              <a:xfrm>
                <a:off x="309489" y="914399"/>
                <a:ext cx="11563643" cy="5176066"/>
              </a:xfrm>
              <a:blipFill>
                <a:blip r:embed="rId2"/>
                <a:stretch>
                  <a:fillRect l="-527" r="-474" b="-1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158CAE-6ED1-4619-80EE-B2E547F7595A}"/>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4C7B5DA8-77E8-41DB-854F-755E6CD56C22}"/>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3FDA07D3-56FA-45E2-BBF5-3A1064AF511F}"/>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07253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AF6C-B66E-46C0-B30B-E23EF6843499}"/>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75432-CB60-4824-8D46-AD585D21BA11}"/>
                  </a:ext>
                </a:extLst>
              </p:cNvPr>
              <p:cNvSpPr>
                <a:spLocks noGrp="1"/>
              </p:cNvSpPr>
              <p:nvPr>
                <p:ph idx="1"/>
              </p:nvPr>
            </p:nvSpPr>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length of module of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Euclidean space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ad>
                        <m:radPr>
                          <m:deg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radPr>
                        <m:deg/>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ra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ad>
                        <m:radPr>
                          <m:deg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radPr>
                        <m:deg/>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𝑟</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nary>
                        </m:e>
                      </m:ra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notation |.| also denotes absolute value of scalar and determinant of square matrix. Note, determinant is only defined for square matrix. Let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two square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matrices, we have:</a:t>
                </a: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cA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c</a:t>
                </a:r>
                <a:r>
                  <a:rPr lang="en-US" sz="2000" i="1" baseline="30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scalar</a:t>
                </a: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has nonzero determinant (≠0), there exists its inverse denoted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𝐼</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Where </a:t>
                </a:r>
                <a:r>
                  <a:rPr lang="en-US" sz="2000" i="1"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identity matrix. If matrix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has its inverse,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is called invertible or non-singular.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two invertible matrices, we have:</a:t>
                </a: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1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ctr">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03075432-CB60-4824-8D46-AD585D21BA11}"/>
                  </a:ext>
                </a:extLst>
              </p:cNvPr>
              <p:cNvSpPr>
                <a:spLocks noGrp="1" noRot="1" noChangeAspect="1" noMove="1" noResize="1" noEditPoints="1" noAdjustHandles="1" noChangeArrowheads="1" noChangeShapeType="1" noTextEdit="1"/>
              </p:cNvSpPr>
              <p:nvPr>
                <p:ph idx="1"/>
              </p:nvPr>
            </p:nvSpPr>
            <p:spPr>
              <a:blipFill>
                <a:blip r:embed="rId2"/>
                <a:stretch>
                  <a:fillRect l="-638" t="-589" r="-580" b="-3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2C7590-6CC1-43F8-9DD7-F8467101CEBC}"/>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9209466D-0B30-4CD9-AA18-867231673270}"/>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ADDA82F4-BDA7-42A6-A20E-DCBC7566F9B3}"/>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23804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8D0D-F3DB-4B3C-8A4A-3C2ED431AB21}"/>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2B989-6177-4936-B691-D86071A8F9C3}"/>
                  </a:ext>
                </a:extLst>
              </p:cNvPr>
              <p:cNvSpPr>
                <a:spLocks noGrp="1"/>
              </p:cNvSpPr>
              <p:nvPr>
                <p:ph idx="1"/>
              </p:nvPr>
            </p:nvSpPr>
            <p:spPr>
              <a:xfrm>
                <a:off x="253218" y="914399"/>
                <a:ext cx="11662117"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Given invertible matrix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it is called orthogonal matrix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 A</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which means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 A</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Of course, orthogonal matrix is symmetric. Product (multiplication operator) of two matrices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180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B</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𝐴𝐵</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𝑚𝑘</m:t>
                                          </m:r>
                                        </m:sub>
                                      </m:sSub>
                                    </m:e>
                                  </m:mr>
                                </m:m>
                              </m:e>
                            </m:d>
                          </m:e>
                        </m:mr>
                        <m:m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𝑣</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𝑖𝑣</m:t>
                                    </m:r>
                                  </m:sub>
                                </m:sSub>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𝑣𝑗</m:t>
                                    </m:r>
                                  </m:sub>
                                </m:sSub>
                              </m:e>
                            </m:nary>
                          </m:e>
                        </m:mr>
                      </m:m>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Square matrix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symmetric if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ji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all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j</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symmetric then,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If both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are symmetric with the same number of rows and columns then, they are commutative such that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with note that the product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produces a symmetric matrix. Given invertible matrix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if it is symmetric, its inverse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symmetric too. Given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matrices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such that their product (multiplication operator) is valid,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bSup>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bSup>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Given square matrix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tr(</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trace operator which takes sum of its diagonal elements.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tr</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𝑖𝑖</m:t>
                              </m:r>
                            </m:sub>
                          </m:sSub>
                        </m:e>
                      </m:nary>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B062B989-6177-4936-B691-D86071A8F9C3}"/>
                  </a:ext>
                </a:extLst>
              </p:cNvPr>
              <p:cNvSpPr>
                <a:spLocks noGrp="1" noRot="1" noChangeAspect="1" noMove="1" noResize="1" noEditPoints="1" noAdjustHandles="1" noChangeArrowheads="1" noChangeShapeType="1" noTextEdit="1"/>
              </p:cNvSpPr>
              <p:nvPr>
                <p:ph idx="1"/>
              </p:nvPr>
            </p:nvSpPr>
            <p:spPr>
              <a:xfrm>
                <a:off x="253218" y="914399"/>
                <a:ext cx="11662117" cy="5176066"/>
              </a:xfrm>
              <a:blipFill>
                <a:blip r:embed="rId2"/>
                <a:stretch>
                  <a:fillRect l="-470" t="-589" r="-418" b="-400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1E0B9B8-D88F-498A-81EC-CE002C6C0234}"/>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DB7A687F-8C61-4978-9614-5310CBBC2A95}"/>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0516526C-2799-40BF-AC06-BDD8D5FAE597}"/>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53727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12EA-F6A8-46DC-8D24-6CD4D3A9FCFC}"/>
              </a:ext>
            </a:extLst>
          </p:cNvPr>
          <p:cNvSpPr>
            <a:spLocks noGrp="1"/>
          </p:cNvSpPr>
          <p:nvPr>
            <p:ph type="title"/>
          </p:nvPr>
        </p:nvSpPr>
        <p:spPr/>
        <p:txBody>
          <a:bodyPr/>
          <a:lstStyle/>
          <a:p>
            <a:r>
              <a:rPr lang="en-US" dirty="0"/>
              <a:t>1. Basic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DCDA08-A2A4-4FD4-9D99-F1571EF17FAD}"/>
                  </a:ext>
                </a:extLst>
              </p:cNvPr>
              <p:cNvSpPr>
                <a:spLocks noGrp="1"/>
              </p:cNvSpPr>
              <p:nvPr>
                <p:ph idx="1"/>
              </p:nvPr>
            </p:nvSpPr>
            <p:spPr>
              <a:xfrm>
                <a:off x="422031" y="914399"/>
                <a:ext cx="11324492"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invertible matrix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rows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columns), Jordan decomposition theorem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Hardle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&amp; Simar, 2013, p. 63) stated that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always decomposed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orthogonal matrix composed of eigenvectors. Hence,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called eigenvector matrix.</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2"/>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2"/>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11</m:t>
                                          </m:r>
                                        </m:sub>
                                      </m:sSub>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21</m:t>
                                          </m:r>
                                        </m:sub>
                                      </m:sSub>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22</m:t>
                                          </m:r>
                                        </m:sub>
                                      </m:sSub>
                                    </m:e>
                                  </m:mr>
                                </m:m>
                              </m:e>
                              <m:e>
                                <m:m>
                                  <m:mPr>
                                    <m:mcs>
                                      <m:mc>
                                        <m:mcPr>
                                          <m:count m:val="2"/>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mr>
                                </m:m>
                              </m:e>
                            </m:mr>
                            <m:mr>
                              <m:e>
                                <m:m>
                                  <m:mPr>
                                    <m:mcs>
                                      <m:mc>
                                        <m:mcPr>
                                          <m:count m:val="2"/>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mr>
                                </m:m>
                              </m:e>
                              <m:e>
                                <m:m>
                                  <m:mPr>
                                    <m:mcs>
                                      <m:mc>
                                        <m:mcPr>
                                          <m:count m:val="2"/>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𝑛𝑛</m:t>
                                          </m:r>
                                        </m:sub>
                                      </m:sSub>
                                    </m:e>
                                  </m:mr>
                                </m:m>
                              </m:e>
                            </m:mr>
                          </m:m>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There are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column eigenvectors </a:t>
                </a:r>
                <a:r>
                  <a:rPr lang="en-US" sz="2000" b="1" i="1" dirty="0" err="1">
                    <a:effectLst/>
                    <a:latin typeface="Times New Roman" panose="02020603050405020304" pitchFamily="18" charset="0"/>
                    <a:ea typeface="SimSun" panose="02010600030101010101" pitchFamily="2" charset="-122"/>
                    <a:cs typeface="Times New Roman" panose="02020603050405020304" pitchFamily="18" charset="0"/>
                  </a:rPr>
                  <a:t>u</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and they are mutually orthogonal, </a:t>
                </a:r>
                <a:r>
                  <a:rPr lang="en-US" sz="2000" b="1" i="1" dirty="0" err="1">
                    <a:effectLst/>
                    <a:latin typeface="Times New Roman" panose="02020603050405020304" pitchFamily="18" charset="0"/>
                    <a:ea typeface="SimSun" panose="02010600030101010101" pitchFamily="2" charset="-122"/>
                    <a:cs typeface="Times New Roman" panose="02020603050405020304" pitchFamily="18" charset="0"/>
                  </a:rPr>
                  <a:t>u</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baseline="30000"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1" i="1" dirty="0" err="1">
                    <a:effectLst/>
                    <a:latin typeface="Times New Roman" panose="02020603050405020304" pitchFamily="18" charset="0"/>
                    <a:ea typeface="SimSun" panose="02010600030101010101" pitchFamily="2" charset="-122"/>
                    <a:cs typeface="Times New Roman" panose="02020603050405020304" pitchFamily="18" charset="0"/>
                  </a:rPr>
                  <a:t>u</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Where Λ is diagonal matrix composed of eigenvalues. Hence, Λ is called eigenvalue matrix.</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a:effectLst/>
                          <a:latin typeface="Cambria Math" panose="02040503050406030204" pitchFamily="18" charset="0"/>
                          <a:ea typeface="Cambria Math" panose="02040503050406030204" pitchFamily="18" charset="0"/>
                          <a:cs typeface="Cambria Math" panose="02040503050406030204" pitchFamily="18" charset="0"/>
                        </a:rPr>
                        <m:t>Λ</m:t>
                      </m:r>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𝑟</m:t>
                                    </m:r>
                                  </m:sub>
                                </m:sSub>
                              </m:e>
                            </m:mr>
                          </m:m>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Where </a:t>
                </a:r>
                <a:r>
                  <a:rPr lang="en-US" sz="2000" i="1" dirty="0" err="1">
                    <a:effectLst/>
                    <a:latin typeface="Times New Roman" panose="02020603050405020304" pitchFamily="18" charset="0"/>
                    <a:ea typeface="SimSun" panose="02010600030101010101" pitchFamily="2" charset="-122"/>
                  </a:rPr>
                  <a:t>λ</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are eigenvalues. When invertible matrix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is decomposed according to Jordan decomposition, we call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is diagonalized. If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can be diagonalized, it is called diagonalizable matrix. Of course, if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is invertible,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is diagonalizable. There are many documents for matrix diagonalization.</a:t>
                </a:r>
                <a:endParaRPr lang="en-US" sz="2000" dirty="0"/>
              </a:p>
            </p:txBody>
          </p:sp>
        </mc:Choice>
        <mc:Fallback xmlns="">
          <p:sp>
            <p:nvSpPr>
              <p:cNvPr id="3" name="Content Placeholder 2">
                <a:extLst>
                  <a:ext uri="{FF2B5EF4-FFF2-40B4-BE49-F238E27FC236}">
                    <a16:creationId xmlns:a16="http://schemas.microsoft.com/office/drawing/2014/main" id="{62DCDA08-A2A4-4FD4-9D99-F1571EF17FAD}"/>
                  </a:ext>
                </a:extLst>
              </p:cNvPr>
              <p:cNvSpPr>
                <a:spLocks noGrp="1" noRot="1" noChangeAspect="1" noMove="1" noResize="1" noEditPoints="1" noAdjustHandles="1" noChangeArrowheads="1" noChangeShapeType="1" noTextEdit="1"/>
              </p:cNvSpPr>
              <p:nvPr>
                <p:ph idx="1"/>
              </p:nvPr>
            </p:nvSpPr>
            <p:spPr>
              <a:xfrm>
                <a:off x="422031" y="914399"/>
                <a:ext cx="11324492" cy="5176066"/>
              </a:xfrm>
              <a:blipFill>
                <a:blip r:embed="rId2"/>
                <a:stretch>
                  <a:fillRect l="-538" t="-589" r="-592" b="-15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19AC416-E9F9-464C-95CE-A6E58549C3D0}"/>
              </a:ext>
            </a:extLst>
          </p:cNvPr>
          <p:cNvSpPr>
            <a:spLocks noGrp="1"/>
          </p:cNvSpPr>
          <p:nvPr>
            <p:ph type="dt" sz="half" idx="10"/>
          </p:nvPr>
        </p:nvSpPr>
        <p:spPr/>
        <p:txBody>
          <a:bodyPr/>
          <a:lstStyle/>
          <a:p>
            <a:r>
              <a:rPr lang="en-US"/>
              <a:t>27/04/2022</a:t>
            </a:r>
          </a:p>
        </p:txBody>
      </p:sp>
      <p:sp>
        <p:nvSpPr>
          <p:cNvPr id="5" name="Footer Placeholder 4">
            <a:extLst>
              <a:ext uri="{FF2B5EF4-FFF2-40B4-BE49-F238E27FC236}">
                <a16:creationId xmlns:a16="http://schemas.microsoft.com/office/drawing/2014/main" id="{32CB496D-019A-4B0A-B834-06DD6425D279}"/>
              </a:ext>
            </a:extLst>
          </p:cNvPr>
          <p:cNvSpPr>
            <a:spLocks noGrp="1"/>
          </p:cNvSpPr>
          <p:nvPr>
            <p:ph type="ftr" sz="quarter" idx="11"/>
          </p:nvPr>
        </p:nvSpPr>
        <p:spPr/>
        <p:txBody>
          <a:bodyPr/>
          <a:lstStyle/>
          <a:p>
            <a:r>
              <a:rPr lang="pt-BR"/>
              <a:t>EM Tutorial P1 - Loc Nguyen</a:t>
            </a:r>
            <a:endParaRPr lang="en-US"/>
          </a:p>
        </p:txBody>
      </p:sp>
      <p:sp>
        <p:nvSpPr>
          <p:cNvPr id="6" name="Slide Number Placeholder 5">
            <a:extLst>
              <a:ext uri="{FF2B5EF4-FFF2-40B4-BE49-F238E27FC236}">
                <a16:creationId xmlns:a16="http://schemas.microsoft.com/office/drawing/2014/main" id="{BB4D5D39-2BC7-4428-9105-286AC918477B}"/>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4162334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3276</Words>
  <Application>Microsoft Office PowerPoint</Application>
  <PresentationFormat>Widescreen</PresentationFormat>
  <Paragraphs>174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Times New Roman</vt:lpstr>
      <vt:lpstr>Office Theme</vt:lpstr>
      <vt:lpstr>Tutorial on EM algorithm – Part 1</vt:lpstr>
      <vt:lpstr>Abstract</vt:lpstr>
      <vt:lpstr>Table of contents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1. Basic concepts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364</cp:revision>
  <dcterms:created xsi:type="dcterms:W3CDTF">2017-06-28T03:43:04Z</dcterms:created>
  <dcterms:modified xsi:type="dcterms:W3CDTF">2022-04-29T12:05:03Z</dcterms:modified>
</cp:coreProperties>
</file>