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313" r:id="rId3"/>
    <p:sldId id="314" r:id="rId4"/>
    <p:sldId id="366" r:id="rId5"/>
    <p:sldId id="371" r:id="rId6"/>
    <p:sldId id="372" r:id="rId7"/>
    <p:sldId id="373" r:id="rId8"/>
    <p:sldId id="374" r:id="rId9"/>
    <p:sldId id="376" r:id="rId10"/>
    <p:sldId id="377" r:id="rId11"/>
    <p:sldId id="378" r:id="rId12"/>
    <p:sldId id="379" r:id="rId13"/>
    <p:sldId id="375" r:id="rId14"/>
    <p:sldId id="380" r:id="rId15"/>
    <p:sldId id="381" r:id="rId16"/>
    <p:sldId id="382" r:id="rId17"/>
    <p:sldId id="383" r:id="rId18"/>
    <p:sldId id="384" r:id="rId19"/>
    <p:sldId id="385" r:id="rId20"/>
    <p:sldId id="386" r:id="rId21"/>
    <p:sldId id="387" r:id="rId22"/>
    <p:sldId id="388" r:id="rId23"/>
    <p:sldId id="389" r:id="rId24"/>
    <p:sldId id="390" r:id="rId25"/>
    <p:sldId id="392" r:id="rId26"/>
    <p:sldId id="393" r:id="rId27"/>
    <p:sldId id="369" r:id="rId28"/>
    <p:sldId id="311" r:id="rId29"/>
    <p:sldId id="3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p:scale>
          <a:sx n="70" d="100"/>
          <a:sy n="70" d="100"/>
        </p:scale>
        <p:origin x="738" y="-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18/09/2021</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18/09/2021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27</a:t>
            </a:fld>
            <a:endParaRPr lang="en-US"/>
          </a:p>
        </p:txBody>
      </p:sp>
    </p:spTree>
    <p:extLst>
      <p:ext uri="{BB962C8B-B14F-4D97-AF65-F5344CB8AC3E}">
        <p14:creationId xmlns:p14="http://schemas.microsoft.com/office/powerpoint/2010/main" val="3640705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28</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16/09/2021</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Conditional mixture model for modeling attributed dyadic data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16/09/2021</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Conditional mixture model for modeling attributed dyadic data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16/09/2021</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Conditional mixture model for modeling attributed dyadic data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16/09/2021</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Conditional mixture model for modeling attributed dyadic data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16/09/2021</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Conditional mixture model for modeling attributed dyadic data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16/09/2021</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Conditional mixture model for modeling attributed dyadic data</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16/09/2021</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Conditional mixture model for modeling attributed dyadic data</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16/09/2021</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Conditional mixture model for modeling attributed dyadic data</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16/09/2021</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Conditional mixture model for modeling attributed dyadic data</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16/09/2021</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Conditional mixture model for modeling attributed dyadic data</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16/09/2021</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Conditional mixture model for modeling attributed dyadic data</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16/09/2021</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Conditional mixture model for modeling attributed dyadic data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Conditional mixture model for modeling attributed dyadic data</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a:t>
            </a:r>
            <a:r>
              <a:rPr lang="en-US"/>
              <a:t>Loc Nguyen, </a:t>
            </a:r>
            <a:r>
              <a:rPr lang="en-US" dirty="0"/>
              <a:t>PhD</a:t>
            </a:r>
          </a:p>
          <a:p>
            <a:r>
              <a:rPr lang="en-US" dirty="0"/>
              <a:t>Independent scholar,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Conditional mixture model for modeling attributed dyadic data</a:t>
            </a:r>
          </a:p>
        </p:txBody>
      </p:sp>
      <p:sp>
        <p:nvSpPr>
          <p:cNvPr id="6" name="Date Placeholder 5"/>
          <p:cNvSpPr>
            <a:spLocks noGrp="1"/>
          </p:cNvSpPr>
          <p:nvPr>
            <p:ph type="dt" sz="half" idx="10"/>
          </p:nvPr>
        </p:nvSpPr>
        <p:spPr/>
        <p:txBody>
          <a:bodyPr/>
          <a:lstStyle/>
          <a:p>
            <a:r>
              <a:rPr lang="en-US"/>
              <a:t>16/09/2021</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D1AB-E07D-4C1C-B34F-4EEAB5287F07}"/>
              </a:ext>
            </a:extLst>
          </p:cNvPr>
          <p:cNvSpPr>
            <a:spLocks noGrp="1"/>
          </p:cNvSpPr>
          <p:nvPr>
            <p:ph type="title"/>
          </p:nvPr>
        </p:nvSpPr>
        <p:spPr/>
        <p:txBody>
          <a:bodyPr/>
          <a:lstStyle/>
          <a:p>
            <a:r>
              <a:rPr lang="en-US" dirty="0"/>
              <a:t>1. Introduction to dyadic data and mixture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725407-D16F-4ED8-AE02-407B038D8C4C}"/>
                  </a:ext>
                </a:extLst>
              </p:cNvPr>
              <p:cNvSpPr>
                <a:spLocks noGrp="1"/>
              </p:cNvSpPr>
              <p:nvPr>
                <p:ph idx="1"/>
              </p:nvPr>
            </p:nvSpPr>
            <p:spPr/>
            <p:txBody>
              <a:bodyPr>
                <a:noAutofit/>
              </a:bodyPr>
              <a:lstStyle/>
              <a:p>
                <a:pPr marL="0" indent="0">
                  <a:buNone/>
                </a:pPr>
                <a:r>
                  <a:rPr lang="en-US" sz="2100" b="1" dirty="0">
                    <a:effectLst/>
                    <a:ea typeface="Calibri" panose="020F0502020204030204" pitchFamily="34" charset="0"/>
                  </a:rPr>
                  <a:t>Product-space mixture model (PMM)</a:t>
                </a:r>
                <a:r>
                  <a:rPr lang="en-US" sz="2100" dirty="0">
                    <a:effectLst/>
                    <a:ea typeface="Calibri" panose="020F0502020204030204" pitchFamily="34" charset="0"/>
                  </a:rPr>
                  <a:t> is derived from SMM with a minor change that the aspect set {1, 2,…, </a:t>
                </a:r>
                <a:r>
                  <a:rPr lang="en-US" sz="2100" i="1" dirty="0">
                    <a:effectLst/>
                    <a:ea typeface="Calibri" panose="020F0502020204030204" pitchFamily="34" charset="0"/>
                  </a:rPr>
                  <a:t>K</a:t>
                </a:r>
                <a:r>
                  <a:rPr lang="en-US" sz="2100" dirty="0">
                    <a:effectLst/>
                    <a:ea typeface="Calibri" panose="020F0502020204030204" pitchFamily="34" charset="0"/>
                  </a:rPr>
                  <a:t>} is Cartesian product of </a:t>
                </a:r>
                <a14:m>
                  <m:oMath xmlns:m="http://schemas.openxmlformats.org/officeDocument/2006/math">
                    <m:r>
                      <a:rPr lang="en-US" sz="2100" i="1">
                        <a:effectLst/>
                        <a:latin typeface="Cambria Math" panose="02040503050406030204" pitchFamily="18" charset="0"/>
                        <a:ea typeface="Calibri" panose="020F0502020204030204" pitchFamily="34" charset="0"/>
                      </a:rPr>
                      <m:t>𝒳</m:t>
                    </m:r>
                  </m:oMath>
                </a14:m>
                <a:r>
                  <a:rPr lang="en-US" sz="2100" dirty="0">
                    <a:effectLst/>
                    <a:ea typeface="Calibri" panose="020F0502020204030204" pitchFamily="34" charset="0"/>
                  </a:rPr>
                  <a:t>-aspect set {1, 2,…, </a:t>
                </a:r>
                <a14:m>
                  <m:oMath xmlns:m="http://schemas.openxmlformats.org/officeDocument/2006/math">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𝐾</m:t>
                        </m:r>
                      </m:e>
                      <m:sub>
                        <m:r>
                          <a:rPr lang="en-US" sz="2100" i="1">
                            <a:effectLst/>
                            <a:latin typeface="Cambria Math" panose="02040503050406030204" pitchFamily="18" charset="0"/>
                            <a:ea typeface="Calibri" panose="020F0502020204030204" pitchFamily="34" charset="0"/>
                          </a:rPr>
                          <m:t>𝒳</m:t>
                        </m:r>
                      </m:sub>
                    </m:sSub>
                  </m:oMath>
                </a14:m>
                <a:r>
                  <a:rPr lang="en-US" sz="2100" dirty="0">
                    <a:effectLst/>
                    <a:ea typeface="Calibri" panose="020F0502020204030204" pitchFamily="34" charset="0"/>
                  </a:rPr>
                  <a:t>} and </a:t>
                </a:r>
                <a14:m>
                  <m:oMath xmlns:m="http://schemas.openxmlformats.org/officeDocument/2006/math">
                    <m:r>
                      <a:rPr lang="en-US" sz="2100" i="1">
                        <a:effectLst/>
                        <a:latin typeface="Cambria Math" panose="02040503050406030204" pitchFamily="18" charset="0"/>
                        <a:ea typeface="Calibri" panose="020F0502020204030204" pitchFamily="34" charset="0"/>
                      </a:rPr>
                      <m:t>𝒴</m:t>
                    </m:r>
                  </m:oMath>
                </a14:m>
                <a:r>
                  <a:rPr lang="en-US" sz="2100" dirty="0">
                    <a:effectLst/>
                    <a:ea typeface="Calibri" panose="020F0502020204030204" pitchFamily="34" charset="0"/>
                  </a:rPr>
                  <a:t>-aspect set {1, 2,…, </a:t>
                </a:r>
                <a14:m>
                  <m:oMath xmlns:m="http://schemas.openxmlformats.org/officeDocument/2006/math">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𝐾</m:t>
                        </m:r>
                      </m:e>
                      <m:sub>
                        <m:r>
                          <a:rPr lang="en-US" sz="2100" i="1">
                            <a:effectLst/>
                            <a:latin typeface="Cambria Math" panose="02040503050406030204" pitchFamily="18" charset="0"/>
                            <a:ea typeface="Calibri" panose="020F0502020204030204" pitchFamily="34" charset="0"/>
                          </a:rPr>
                          <m:t>𝒴</m:t>
                        </m:r>
                      </m:sub>
                    </m:sSub>
                  </m:oMath>
                </a14:m>
                <a:r>
                  <a:rPr lang="en-US" sz="2100" dirty="0">
                    <a:effectLst/>
                    <a:ea typeface="Calibri" panose="020F0502020204030204" pitchFamily="34" charset="0"/>
                  </a:rPr>
                  <a:t>}. In other words, the aspect space is still symmetric but is checked (stripped) according to two directions </a:t>
                </a:r>
                <a14:m>
                  <m:oMath xmlns:m="http://schemas.openxmlformats.org/officeDocument/2006/math">
                    <m:r>
                      <a:rPr lang="en-US" sz="2100" i="1">
                        <a:effectLst/>
                        <a:latin typeface="Cambria Math" panose="02040503050406030204" pitchFamily="18" charset="0"/>
                        <a:ea typeface="Calibri" panose="020F0502020204030204" pitchFamily="34" charset="0"/>
                      </a:rPr>
                      <m:t>𝒳</m:t>
                    </m:r>
                  </m:oMath>
                </a14:m>
                <a:r>
                  <a:rPr lang="en-US" sz="2100" dirty="0">
                    <a:effectLst/>
                    <a:ea typeface="Calibri" panose="020F0502020204030204" pitchFamily="34" charset="0"/>
                  </a:rPr>
                  <a:t> and </a:t>
                </a:r>
                <a14:m>
                  <m:oMath xmlns:m="http://schemas.openxmlformats.org/officeDocument/2006/math">
                    <m:r>
                      <a:rPr lang="en-US" sz="2100" i="1">
                        <a:effectLst/>
                        <a:latin typeface="Cambria Math" panose="02040503050406030204" pitchFamily="18" charset="0"/>
                        <a:ea typeface="Calibri" panose="020F0502020204030204" pitchFamily="34" charset="0"/>
                      </a:rPr>
                      <m:t>𝒴</m:t>
                    </m:r>
                  </m:oMath>
                </a14:m>
                <a:r>
                  <a:rPr lang="en-US" sz="2100" dirty="0">
                    <a:effectLst/>
                    <a:ea typeface="Calibri" panose="020F0502020204030204" pitchFamily="34" charset="0"/>
                  </a:rPr>
                  <a:t> as Eq. 1.13.</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100" i="1" smtClean="0">
                              <a:effectLst/>
                              <a:latin typeface="Cambria Math" panose="02040503050406030204" pitchFamily="18" charset="0"/>
                            </a:rPr>
                          </m:ctrlPr>
                        </m:mPr>
                        <m:mr>
                          <m:e>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1,2,…,</m:t>
                                </m:r>
                                <m:r>
                                  <a:rPr lang="en-US" sz="2100" i="1">
                                    <a:effectLst/>
                                    <a:latin typeface="Cambria Math" panose="02040503050406030204" pitchFamily="18" charset="0"/>
                                    <a:ea typeface="Calibri" panose="020F0502020204030204" pitchFamily="34" charset="0"/>
                                  </a:rPr>
                                  <m:t>𝐾</m:t>
                                </m:r>
                              </m:e>
                            </m:d>
                            <m:r>
                              <a:rPr lang="en-US" sz="2100" i="1">
                                <a:effectLst/>
                                <a:latin typeface="Cambria Math" panose="02040503050406030204" pitchFamily="18" charset="0"/>
                                <a:ea typeface="Calibri" panose="020F0502020204030204" pitchFamily="34" charset="0"/>
                              </a:rPr>
                              <m:t>=</m:t>
                            </m:r>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1,2,…,</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𝐾</m:t>
                                    </m:r>
                                  </m:e>
                                  <m:sub>
                                    <m:r>
                                      <a:rPr lang="en-US" sz="2100" i="1">
                                        <a:effectLst/>
                                        <a:latin typeface="Cambria Math" panose="02040503050406030204" pitchFamily="18" charset="0"/>
                                        <a:ea typeface="Calibri" panose="020F0502020204030204" pitchFamily="34" charset="0"/>
                                      </a:rPr>
                                      <m:t>𝒳</m:t>
                                    </m:r>
                                  </m:sub>
                                </m:sSub>
                              </m:e>
                            </m:d>
                            <m:r>
                              <a:rPr lang="en-US" sz="2100" i="1">
                                <a:effectLst/>
                                <a:latin typeface="Cambria Math" panose="02040503050406030204" pitchFamily="18" charset="0"/>
                                <a:ea typeface="Calibri" panose="020F0502020204030204" pitchFamily="34" charset="0"/>
                              </a:rPr>
                              <m:t>×</m:t>
                            </m:r>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1,2,…,</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𝐾</m:t>
                                    </m:r>
                                  </m:e>
                                  <m:sub>
                                    <m:r>
                                      <a:rPr lang="en-US" sz="2100" i="1">
                                        <a:effectLst/>
                                        <a:latin typeface="Cambria Math" panose="02040503050406030204" pitchFamily="18" charset="0"/>
                                        <a:ea typeface="Calibri" panose="020F0502020204030204" pitchFamily="34" charset="0"/>
                                      </a:rPr>
                                      <m:t>𝒴</m:t>
                                    </m:r>
                                  </m:sub>
                                </m:sSub>
                              </m:e>
                            </m:d>
                          </m:e>
                        </m:mr>
                        <m:mr>
                          <m:e>
                            <m:r>
                              <a:rPr lang="en-US" sz="2100" i="1">
                                <a:effectLst/>
                                <a:latin typeface="Cambria Math" panose="02040503050406030204" pitchFamily="18" charset="0"/>
                                <a:ea typeface="Calibri" panose="020F0502020204030204" pitchFamily="34" charset="0"/>
                              </a:rPr>
                              <m:t>𝐾</m:t>
                            </m:r>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𝐾</m:t>
                                </m:r>
                              </m:e>
                              <m:sub>
                                <m:r>
                                  <a:rPr lang="en-US" sz="2100" i="1">
                                    <a:effectLst/>
                                    <a:latin typeface="Cambria Math" panose="02040503050406030204" pitchFamily="18" charset="0"/>
                                    <a:ea typeface="Calibri" panose="020F0502020204030204" pitchFamily="34" charset="0"/>
                                  </a:rPr>
                                  <m:t>𝒳</m:t>
                                </m:r>
                              </m:sub>
                            </m:sSub>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𝐾</m:t>
                                </m:r>
                              </m:e>
                              <m:sub>
                                <m:r>
                                  <a:rPr lang="en-US" sz="2100" i="1">
                                    <a:effectLst/>
                                    <a:latin typeface="Cambria Math" panose="02040503050406030204" pitchFamily="18" charset="0"/>
                                    <a:ea typeface="Calibri" panose="020F0502020204030204" pitchFamily="34" charset="0"/>
                                  </a:rPr>
                                  <m:t>𝒴</m:t>
                                </m:r>
                              </m:sub>
                            </m:sSub>
                          </m:e>
                        </m:mr>
                      </m:m>
                      <m:r>
                        <a:rPr lang="en-US" sz="2100" b="0" i="1" smtClean="0">
                          <a:effectLst/>
                          <a:latin typeface="Cambria Math" panose="02040503050406030204" pitchFamily="18" charset="0"/>
                          <a:ea typeface="Calibri" panose="020F0502020204030204" pitchFamily="34" charset="0"/>
                        </a:rPr>
                        <m:t>    (1.13)</m:t>
                      </m:r>
                    </m:oMath>
                  </m:oMathPara>
                </a14:m>
                <a:endParaRPr lang="en-US" sz="2100" dirty="0">
                  <a:effectLst/>
                  <a:ea typeface="Calibri" panose="020F0502020204030204" pitchFamily="34" charset="0"/>
                </a:endParaRPr>
              </a:p>
              <a:p>
                <a:pPr marL="0" indent="0">
                  <a:buNone/>
                </a:pPr>
                <a:r>
                  <a:rPr lang="en-US" sz="2100" dirty="0">
                    <a:effectLst/>
                    <a:ea typeface="Calibri" panose="020F0502020204030204" pitchFamily="34" charset="0"/>
                  </a:rPr>
                  <a:t>For every </a:t>
                </a:r>
                <a:r>
                  <a:rPr lang="en-US" sz="2100" i="1" dirty="0">
                    <a:effectLst/>
                    <a:ea typeface="Calibri" panose="020F0502020204030204" pitchFamily="34" charset="0"/>
                  </a:rPr>
                  <a:t>k</a:t>
                </a:r>
                <a:r>
                  <a:rPr lang="en-US" sz="2100" dirty="0">
                    <a:effectLst/>
                    <a:ea typeface="Calibri" panose="020F0502020204030204" pitchFamily="34" charset="0"/>
                  </a:rPr>
                  <a:t> belongs to {1, 2,…, </a:t>
                </a:r>
                <a:r>
                  <a:rPr lang="en-US" sz="2100" i="1" dirty="0">
                    <a:effectLst/>
                    <a:ea typeface="Calibri" panose="020F0502020204030204" pitchFamily="34" charset="0"/>
                  </a:rPr>
                  <a:t>K</a:t>
                </a:r>
                <a:r>
                  <a:rPr lang="en-US" sz="2100" dirty="0">
                    <a:effectLst/>
                    <a:ea typeface="Calibri" panose="020F0502020204030204" pitchFamily="34" charset="0"/>
                  </a:rPr>
                  <a:t>}, there always exists a respective pair: </a:t>
                </a:r>
                <a14:m>
                  <m:oMath xmlns:m="http://schemas.openxmlformats.org/officeDocument/2006/math">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r>
                      <a:rPr lang="en-US" sz="2100" i="1">
                        <a:effectLst/>
                        <a:latin typeface="Cambria Math" panose="02040503050406030204" pitchFamily="18" charset="0"/>
                        <a:ea typeface="Calibri" panose="020F0502020204030204" pitchFamily="34" charset="0"/>
                      </a:rPr>
                      <m:t>∈</m:t>
                    </m:r>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1,2,…,</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𝐾</m:t>
                            </m:r>
                          </m:e>
                          <m:sub>
                            <m:r>
                              <a:rPr lang="en-US" sz="2100" i="1">
                                <a:effectLst/>
                                <a:latin typeface="Cambria Math" panose="02040503050406030204" pitchFamily="18" charset="0"/>
                                <a:ea typeface="Calibri" panose="020F0502020204030204" pitchFamily="34" charset="0"/>
                              </a:rPr>
                              <m:t>𝒳</m:t>
                            </m:r>
                          </m:sub>
                        </m:sSub>
                      </m:e>
                    </m:d>
                  </m:oMath>
                </a14:m>
                <a:r>
                  <a:rPr lang="en-US" sz="2100" dirty="0">
                    <a:effectLst/>
                    <a:ea typeface="Calibri" panose="020F0502020204030204" pitchFamily="34" charset="0"/>
                  </a:rPr>
                  <a:t> and </a:t>
                </a:r>
                <a14:m>
                  <m:oMath xmlns:m="http://schemas.openxmlformats.org/officeDocument/2006/math">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r>
                      <a:rPr lang="en-US" sz="2100" i="1">
                        <a:effectLst/>
                        <a:latin typeface="Cambria Math" panose="02040503050406030204" pitchFamily="18" charset="0"/>
                        <a:ea typeface="Calibri" panose="020F0502020204030204" pitchFamily="34" charset="0"/>
                      </a:rPr>
                      <m:t>∈</m:t>
                    </m:r>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1,2,…,</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𝐾</m:t>
                            </m:r>
                          </m:e>
                          <m:sub>
                            <m:r>
                              <a:rPr lang="en-US" sz="2100" i="1">
                                <a:effectLst/>
                                <a:latin typeface="Cambria Math" panose="02040503050406030204" pitchFamily="18" charset="0"/>
                                <a:ea typeface="Calibri" panose="020F0502020204030204" pitchFamily="34" charset="0"/>
                              </a:rPr>
                              <m:t>𝒴</m:t>
                            </m:r>
                          </m:sub>
                        </m:sSub>
                      </m:e>
                    </m:d>
                  </m:oMath>
                </a14:m>
                <a:r>
                  <a:rPr lang="en-US" sz="2100" dirty="0">
                    <a:effectLst/>
                    <a:ea typeface="Calibri" panose="020F0502020204030204" pitchFamily="34" charset="0"/>
                  </a:rPr>
                  <a:t>. However, for each </a:t>
                </a:r>
                <a14:m>
                  <m:oMath xmlns:m="http://schemas.openxmlformats.org/officeDocument/2006/math">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oMath>
                </a14:m>
                <a:r>
                  <a:rPr lang="en-US" sz="2100" dirty="0">
                    <a:effectLst/>
                    <a:ea typeface="Calibri" panose="020F0502020204030204" pitchFamily="34" charset="0"/>
                  </a:rPr>
                  <a:t> or each </a:t>
                </a:r>
                <a14:m>
                  <m:oMath xmlns:m="http://schemas.openxmlformats.org/officeDocument/2006/math">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oMath>
                </a14:m>
                <a:r>
                  <a:rPr lang="en-US" sz="2100" dirty="0">
                    <a:effectLst/>
                    <a:ea typeface="Calibri" panose="020F0502020204030204" pitchFamily="34" charset="0"/>
                  </a:rPr>
                  <a:t>, there are many respective </a:t>
                </a:r>
                <a:r>
                  <a:rPr lang="en-US" sz="2100" i="1" dirty="0">
                    <a:effectLst/>
                    <a:ea typeface="Calibri" panose="020F0502020204030204" pitchFamily="34" charset="0"/>
                  </a:rPr>
                  <a:t>k</a:t>
                </a:r>
                <a:r>
                  <a:rPr lang="en-US" sz="2100" dirty="0">
                    <a:ea typeface="Calibri" panose="020F0502020204030204" pitchFamily="34" charset="0"/>
                  </a:rPr>
                  <a:t> as Eq. 1.14.</a:t>
                </a:r>
                <a:r>
                  <a:rPr lang="en-US" sz="2100" dirty="0"/>
                  <a:t> The sign “</a:t>
                </a:r>
                <a14:m>
                  <m:oMath xmlns:m="http://schemas.openxmlformats.org/officeDocument/2006/math">
                    <m:r>
                      <a:rPr lang="en-US" sz="2100" i="1">
                        <a:latin typeface="Cambria Math" panose="02040503050406030204" pitchFamily="18" charset="0"/>
                      </a:rPr>
                      <m:t>∼</m:t>
                    </m:r>
                  </m:oMath>
                </a14:m>
                <a:r>
                  <a:rPr lang="en-US" sz="2100" dirty="0"/>
                  <a:t>” denotes correspondence. PMM is defined by Eq. 1.14.</a:t>
                </a:r>
              </a:p>
              <a:p>
                <a:pPr marL="0" indent="0">
                  <a:buNone/>
                </a:pPr>
                <a14:m>
                  <m:oMathPara xmlns:m="http://schemas.openxmlformats.org/officeDocument/2006/math">
                    <m:oMathParaPr>
                      <m:jc m:val="right"/>
                    </m:oMathParaPr>
                    <m:oMath xmlns:m="http://schemas.openxmlformats.org/officeDocument/2006/math">
                      <m:r>
                        <a:rPr lang="en-US" sz="2100" i="1" smtClean="0">
                          <a:effectLst/>
                          <a:latin typeface="Cambria Math" panose="02040503050406030204" pitchFamily="18" charset="0"/>
                          <a:ea typeface="Calibri" panose="020F0502020204030204" pitchFamily="34" charset="0"/>
                        </a:rPr>
                        <m:t>𝑘</m:t>
                      </m:r>
                      <m:r>
                        <a:rPr lang="en-US" sz="2100" i="1" smtClean="0">
                          <a:effectLst/>
                          <a:latin typeface="Cambria Math" panose="02040503050406030204" pitchFamily="18" charset="0"/>
                          <a:ea typeface="Calibri" panose="020F0502020204030204" pitchFamily="34" charset="0"/>
                        </a:rPr>
                        <m:t>∼</m:t>
                      </m:r>
                      <m:d>
                        <m:dPr>
                          <m:begChr m:val="{"/>
                          <m:endChr m:val="}"/>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e>
                      </m:d>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r>
                        <a:rPr lang="en-US" sz="2100" i="1">
                          <a:effectLst/>
                          <a:latin typeface="Cambria Math" panose="02040503050406030204" pitchFamily="18" charset="0"/>
                          <a:ea typeface="Calibri" panose="020F0502020204030204" pitchFamily="34" charset="0"/>
                        </a:rPr>
                        <m:t>~</m:t>
                      </m:r>
                      <m:r>
                        <m:rPr>
                          <m:sty m:val="p"/>
                        </m:rPr>
                        <a:rPr lang="en-US" sz="2100">
                          <a:effectLst/>
                          <a:latin typeface="Cambria Math" panose="02040503050406030204" pitchFamily="18" charset="0"/>
                          <a:ea typeface="Calibri" panose="020F0502020204030204" pitchFamily="34" charset="0"/>
                        </a:rPr>
                        <m:t>many</m:t>
                      </m:r>
                      <m:r>
                        <a:rPr lang="en-US" sz="2100" i="1">
                          <a:effectLst/>
                          <a:latin typeface="Cambria Math" panose="02040503050406030204" pitchFamily="18" charset="0"/>
                          <a:ea typeface="Calibri" panose="020F0502020204030204" pitchFamily="34" charset="0"/>
                        </a:rPr>
                        <m:t> </m:t>
                      </m:r>
                      <m:r>
                        <a:rPr lang="en-US" sz="2100" i="1">
                          <a:effectLst/>
                          <a:latin typeface="Cambria Math" panose="02040503050406030204" pitchFamily="18" charset="0"/>
                          <a:ea typeface="Calibri" panose="020F0502020204030204" pitchFamily="34" charset="0"/>
                        </a:rPr>
                        <m:t>𝑘</m:t>
                      </m:r>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r>
                        <a:rPr lang="en-US" sz="2100" i="1">
                          <a:effectLst/>
                          <a:latin typeface="Cambria Math" panose="02040503050406030204" pitchFamily="18" charset="0"/>
                          <a:ea typeface="Calibri" panose="020F0502020204030204" pitchFamily="34" charset="0"/>
                        </a:rPr>
                        <m:t>~</m:t>
                      </m:r>
                      <m:r>
                        <m:rPr>
                          <m:sty m:val="p"/>
                        </m:rPr>
                        <a:rPr lang="en-US" sz="2100">
                          <a:effectLst/>
                          <a:latin typeface="Cambria Math" panose="02040503050406030204" pitchFamily="18" charset="0"/>
                          <a:ea typeface="Calibri" panose="020F0502020204030204" pitchFamily="34" charset="0"/>
                        </a:rPr>
                        <m:t>many</m:t>
                      </m:r>
                      <m:r>
                        <a:rPr lang="en-US" sz="2100" i="1">
                          <a:effectLst/>
                          <a:latin typeface="Cambria Math" panose="02040503050406030204" pitchFamily="18" charset="0"/>
                          <a:ea typeface="Calibri" panose="020F0502020204030204" pitchFamily="34" charset="0"/>
                        </a:rPr>
                        <m:t> </m:t>
                      </m:r>
                      <m:r>
                        <a:rPr lang="en-US" sz="2100" i="1">
                          <a:effectLst/>
                          <a:latin typeface="Cambria Math" panose="02040503050406030204" pitchFamily="18" charset="0"/>
                          <a:ea typeface="Calibri" panose="020F0502020204030204" pitchFamily="34" charset="0"/>
                        </a:rPr>
                        <m:t>𝑘</m:t>
                      </m:r>
                      <m:r>
                        <a:rPr lang="en-US" sz="2100" b="0" i="1" smtClean="0">
                          <a:effectLst/>
                          <a:latin typeface="Cambria Math" panose="02040503050406030204" pitchFamily="18" charset="0"/>
                          <a:ea typeface="Calibri" panose="020F0502020204030204" pitchFamily="34" charset="0"/>
                        </a:rPr>
                        <m:t>    (1.14)</m:t>
                      </m:r>
                    </m:oMath>
                  </m:oMathPara>
                </a14:m>
                <a:endParaRPr lang="en-US" sz="2100" dirty="0"/>
              </a:p>
              <a:p>
                <a:pPr marL="0" indent="0">
                  <a:buNone/>
                </a:pPr>
                <a:r>
                  <a:rPr lang="en-US" sz="2100" dirty="0">
                    <a:effectLst/>
                    <a:ea typeface="Calibri" panose="020F0502020204030204" pitchFamily="34" charset="0"/>
                  </a:rPr>
                  <a:t>By applying EM, given dyadic sample </a:t>
                </a:r>
                <a14:m>
                  <m:oMath xmlns:m="http://schemas.openxmlformats.org/officeDocument/2006/math">
                    <m:r>
                      <a:rPr lang="en-US" sz="2100" i="1">
                        <a:effectLst/>
                        <a:latin typeface="Cambria Math" panose="02040503050406030204" pitchFamily="18" charset="0"/>
                        <a:ea typeface="Calibri" panose="020F0502020204030204" pitchFamily="34" charset="0"/>
                      </a:rPr>
                      <m:t>𝒮</m:t>
                    </m:r>
                  </m:oMath>
                </a14:m>
                <a:r>
                  <a:rPr lang="en-US" sz="2100" dirty="0">
                    <a:effectLst/>
                    <a:ea typeface="Calibri" panose="020F0502020204030204" pitchFamily="34" charset="0"/>
                  </a:rPr>
                  <a:t>, at some </a:t>
                </a:r>
                <a:r>
                  <a:rPr lang="en-US" sz="2100" i="1" dirty="0" err="1">
                    <a:effectLst/>
                    <a:ea typeface="Calibri" panose="020F0502020204030204" pitchFamily="34" charset="0"/>
                  </a:rPr>
                  <a:t>t</a:t>
                </a:r>
                <a:r>
                  <a:rPr lang="en-US" sz="2100" baseline="30000" dirty="0" err="1">
                    <a:effectLst/>
                    <a:ea typeface="Calibri" panose="020F0502020204030204" pitchFamily="34" charset="0"/>
                  </a:rPr>
                  <a:t>th</a:t>
                </a:r>
                <a:r>
                  <a:rPr lang="en-US" sz="2100" dirty="0">
                    <a:effectLst/>
                    <a:ea typeface="Calibri" panose="020F0502020204030204" pitchFamily="34" charset="0"/>
                  </a:rPr>
                  <a:t> iteration, given current parameter Θ</a:t>
                </a:r>
                <a:r>
                  <a:rPr lang="en-US" sz="2100" baseline="30000" dirty="0">
                    <a:effectLst/>
                    <a:ea typeface="Calibri" panose="020F0502020204030204" pitchFamily="34" charset="0"/>
                  </a:rPr>
                  <a:t>(</a:t>
                </a:r>
                <a:r>
                  <a:rPr lang="en-US" sz="2100" i="1" baseline="30000" dirty="0">
                    <a:effectLst/>
                    <a:ea typeface="Calibri" panose="020F0502020204030204" pitchFamily="34" charset="0"/>
                  </a:rPr>
                  <a:t>t</a:t>
                </a:r>
                <a:r>
                  <a:rPr lang="en-US" sz="2100" baseline="30000" dirty="0">
                    <a:effectLst/>
                    <a:ea typeface="Calibri" panose="020F0502020204030204" pitchFamily="34" charset="0"/>
                  </a:rPr>
                  <a:t>)</a:t>
                </a:r>
                <a:r>
                  <a:rPr lang="en-US" sz="2100" dirty="0">
                    <a:effectLst/>
                    <a:ea typeface="Calibri" panose="020F0502020204030204" pitchFamily="34" charset="0"/>
                  </a:rPr>
                  <a:t> = </a:t>
                </a:r>
                <a14:m>
                  <m:oMath xmlns:m="http://schemas.openxmlformats.org/officeDocument/2006/math">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𝛼</m:t>
                                </m:r>
                              </m:e>
                              <m:sub>
                                <m:r>
                                  <a:rPr lang="en-US" sz="2100" i="1">
                                    <a:effectLst/>
                                    <a:latin typeface="Cambria Math" panose="02040503050406030204" pitchFamily="18" charset="0"/>
                                    <a:ea typeface="Calibri" panose="020F0502020204030204" pitchFamily="34" charset="0"/>
                                  </a:rPr>
                                  <m:t>𝑘</m:t>
                                </m:r>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bSup>
                            <m:r>
                              <a:rPr lang="en-US" sz="2100" i="1">
                                <a:effectLst/>
                                <a:latin typeface="Cambria Math" panose="02040503050406030204" pitchFamily="18" charset="0"/>
                                <a:ea typeface="Calibri" panose="020F0502020204030204" pitchFamily="34" charset="0"/>
                              </a:rPr>
                              <m:t>,</m:t>
                            </m:r>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𝑝</m:t>
                                </m:r>
                              </m:e>
                              <m:sub>
                                <m:r>
                                  <a:rPr lang="en-US" sz="2100" i="1">
                                    <a:effectLst/>
                                    <a:latin typeface="Cambria Math" panose="02040503050406030204" pitchFamily="18" charset="0"/>
                                    <a:ea typeface="Calibri" panose="020F0502020204030204" pitchFamily="34" charset="0"/>
                                  </a:rPr>
                                  <m:t>𝑖</m:t>
                                </m:r>
                                <m:d>
                                  <m:dPr>
                                    <m:begChr m:val="|"/>
                                    <m:endChr m:val=""/>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e>
                                </m:d>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bSup>
                            <m:r>
                              <a:rPr lang="en-US" sz="2100" i="1">
                                <a:effectLst/>
                                <a:latin typeface="Cambria Math" panose="02040503050406030204" pitchFamily="18" charset="0"/>
                                <a:ea typeface="Calibri" panose="020F0502020204030204" pitchFamily="34" charset="0"/>
                              </a:rPr>
                              <m:t>,</m:t>
                            </m:r>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𝑞</m:t>
                                </m:r>
                              </m:e>
                              <m:sub>
                                <m:r>
                                  <a:rPr lang="en-US" sz="2100" i="1">
                                    <a:effectLst/>
                                    <a:latin typeface="Cambria Math" panose="02040503050406030204" pitchFamily="18" charset="0"/>
                                    <a:ea typeface="Calibri" panose="020F0502020204030204" pitchFamily="34" charset="0"/>
                                  </a:rPr>
                                  <m:t>𝑗</m:t>
                                </m:r>
                                <m:d>
                                  <m:dPr>
                                    <m:begChr m:val="|"/>
                                    <m:endChr m:val=""/>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e>
                                </m:d>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bSup>
                          </m:e>
                        </m:d>
                      </m:e>
                      <m:sup>
                        <m:r>
                          <a:rPr lang="en-US" sz="2100" i="1">
                            <a:effectLst/>
                            <a:latin typeface="Cambria Math" panose="02040503050406030204" pitchFamily="18" charset="0"/>
                            <a:ea typeface="Calibri" panose="020F0502020204030204" pitchFamily="34" charset="0"/>
                          </a:rPr>
                          <m:t>𝑇</m:t>
                        </m:r>
                      </m:sup>
                    </m:sSup>
                  </m:oMath>
                </a14:m>
                <a:r>
                  <a:rPr lang="en-US" sz="2100" dirty="0">
                    <a:effectLst/>
                    <a:ea typeface="Calibri" panose="020F0502020204030204" pitchFamily="34" charset="0"/>
                  </a:rPr>
                  <a:t>, the next parameter Θ</a:t>
                </a:r>
                <a:r>
                  <a:rPr lang="en-US" sz="2100" baseline="30000" dirty="0">
                    <a:effectLst/>
                    <a:ea typeface="Calibri" panose="020F0502020204030204" pitchFamily="34" charset="0"/>
                  </a:rPr>
                  <a:t>(</a:t>
                </a:r>
                <a:r>
                  <a:rPr lang="en-US" sz="2100" i="1" baseline="30000" dirty="0">
                    <a:effectLst/>
                    <a:ea typeface="Calibri" panose="020F0502020204030204" pitchFamily="34" charset="0"/>
                  </a:rPr>
                  <a:t>t</a:t>
                </a:r>
                <a:r>
                  <a:rPr lang="en-US" sz="2100" baseline="30000" dirty="0">
                    <a:effectLst/>
                    <a:ea typeface="Calibri" panose="020F0502020204030204" pitchFamily="34" charset="0"/>
                  </a:rPr>
                  <a:t>+1)</a:t>
                </a:r>
                <a:r>
                  <a:rPr lang="en-US" sz="2100" dirty="0">
                    <a:effectLst/>
                    <a:ea typeface="Calibri" panose="020F0502020204030204" pitchFamily="34" charset="0"/>
                  </a:rPr>
                  <a:t> = </a:t>
                </a:r>
                <a14:m>
                  <m:oMath xmlns:m="http://schemas.openxmlformats.org/officeDocument/2006/math">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𝛼</m:t>
                                </m:r>
                              </m:e>
                              <m:sub>
                                <m:r>
                                  <a:rPr lang="en-US" sz="2100" i="1">
                                    <a:effectLst/>
                                    <a:latin typeface="Cambria Math" panose="02040503050406030204" pitchFamily="18" charset="0"/>
                                    <a:ea typeface="Calibri" panose="020F0502020204030204" pitchFamily="34" charset="0"/>
                                  </a:rPr>
                                  <m:t>𝑘</m:t>
                                </m:r>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r>
                                      <a:rPr lang="en-US" sz="2100" i="1">
                                        <a:effectLst/>
                                        <a:latin typeface="Cambria Math" panose="02040503050406030204" pitchFamily="18" charset="0"/>
                                        <a:ea typeface="Calibri" panose="020F0502020204030204" pitchFamily="34" charset="0"/>
                                      </a:rPr>
                                      <m:t>+1</m:t>
                                    </m:r>
                                  </m:e>
                                </m:d>
                              </m:sup>
                            </m:sSubSup>
                            <m:r>
                              <a:rPr lang="en-US" sz="2100" i="1">
                                <a:effectLst/>
                                <a:latin typeface="Cambria Math" panose="02040503050406030204" pitchFamily="18" charset="0"/>
                                <a:ea typeface="Calibri" panose="020F0502020204030204" pitchFamily="34" charset="0"/>
                              </a:rPr>
                              <m:t>,</m:t>
                            </m:r>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𝑝</m:t>
                                </m:r>
                              </m:e>
                              <m:sub>
                                <m:r>
                                  <a:rPr lang="en-US" sz="2100" i="1">
                                    <a:effectLst/>
                                    <a:latin typeface="Cambria Math" panose="02040503050406030204" pitchFamily="18" charset="0"/>
                                    <a:ea typeface="Calibri" panose="020F0502020204030204" pitchFamily="34" charset="0"/>
                                  </a:rPr>
                                  <m:t>𝑖</m:t>
                                </m:r>
                                <m:d>
                                  <m:dPr>
                                    <m:begChr m:val="|"/>
                                    <m:endChr m:val=""/>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𝒳</m:t>
                                        </m:r>
                                      </m:sub>
                                    </m:sSub>
                                  </m:e>
                                </m:d>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r>
                                      <a:rPr lang="en-US" sz="2100" i="1">
                                        <a:effectLst/>
                                        <a:latin typeface="Cambria Math" panose="02040503050406030204" pitchFamily="18" charset="0"/>
                                        <a:ea typeface="Calibri" panose="020F0502020204030204" pitchFamily="34" charset="0"/>
                                      </a:rPr>
                                      <m:t>+1</m:t>
                                    </m:r>
                                  </m:e>
                                </m:d>
                              </m:sup>
                            </m:sSubSup>
                            <m:r>
                              <a:rPr lang="en-US" sz="2100" i="1">
                                <a:effectLst/>
                                <a:latin typeface="Cambria Math" panose="02040503050406030204" pitchFamily="18" charset="0"/>
                                <a:ea typeface="Calibri" panose="020F0502020204030204" pitchFamily="34" charset="0"/>
                              </a:rPr>
                              <m:t>,</m:t>
                            </m:r>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𝑞</m:t>
                                </m:r>
                              </m:e>
                              <m:sub>
                                <m:r>
                                  <a:rPr lang="en-US" sz="2100" i="1">
                                    <a:effectLst/>
                                    <a:latin typeface="Cambria Math" panose="02040503050406030204" pitchFamily="18" charset="0"/>
                                    <a:ea typeface="Calibri" panose="020F0502020204030204" pitchFamily="34" charset="0"/>
                                  </a:rPr>
                                  <m:t>𝑗</m:t>
                                </m:r>
                                <m:d>
                                  <m:dPr>
                                    <m:begChr m:val="|"/>
                                    <m:endChr m:val=""/>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𝑘</m:t>
                                        </m:r>
                                      </m:e>
                                      <m:sub>
                                        <m:r>
                                          <a:rPr lang="en-US" sz="2100" i="1">
                                            <a:effectLst/>
                                            <a:latin typeface="Cambria Math" panose="02040503050406030204" pitchFamily="18" charset="0"/>
                                            <a:ea typeface="Calibri" panose="020F0502020204030204" pitchFamily="34" charset="0"/>
                                          </a:rPr>
                                          <m:t>𝒴</m:t>
                                        </m:r>
                                      </m:sub>
                                    </m:sSub>
                                  </m:e>
                                </m:d>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r>
                                      <a:rPr lang="en-US" sz="2100" i="1">
                                        <a:effectLst/>
                                        <a:latin typeface="Cambria Math" panose="02040503050406030204" pitchFamily="18" charset="0"/>
                                        <a:ea typeface="Calibri" panose="020F0502020204030204" pitchFamily="34" charset="0"/>
                                      </a:rPr>
                                      <m:t>+1</m:t>
                                    </m:r>
                                  </m:e>
                                </m:d>
                              </m:sup>
                            </m:sSubSup>
                          </m:e>
                        </m:d>
                      </m:e>
                      <m:sup>
                        <m:r>
                          <a:rPr lang="en-US" sz="2100" i="1">
                            <a:effectLst/>
                            <a:latin typeface="Cambria Math" panose="02040503050406030204" pitchFamily="18" charset="0"/>
                            <a:ea typeface="Calibri" panose="020F0502020204030204" pitchFamily="34" charset="0"/>
                          </a:rPr>
                          <m:t>𝑇</m:t>
                        </m:r>
                      </m:sup>
                    </m:sSup>
                  </m:oMath>
                </a14:m>
                <a:r>
                  <a:rPr lang="en-US" sz="2100" dirty="0">
                    <a:effectLst/>
                    <a:ea typeface="Calibri" panose="020F0502020204030204" pitchFamily="34" charset="0"/>
                  </a:rPr>
                  <a:t> of PMM is calculated at M-step mentioned in the next slide with Eq. 1.16, 1.17, and 1.18.</a:t>
                </a:r>
                <a:endParaRPr lang="en-US" sz="2100" dirty="0">
                  <a:ea typeface="Calibri" panose="020F0502020204030204" pitchFamily="34" charset="0"/>
                </a:endParaRPr>
              </a:p>
              <a:p>
                <a:endParaRPr lang="en-US" sz="2100" dirty="0"/>
              </a:p>
            </p:txBody>
          </p:sp>
        </mc:Choice>
        <mc:Fallback>
          <p:sp>
            <p:nvSpPr>
              <p:cNvPr id="3" name="Content Placeholder 2">
                <a:extLst>
                  <a:ext uri="{FF2B5EF4-FFF2-40B4-BE49-F238E27FC236}">
                    <a16:creationId xmlns:a16="http://schemas.microsoft.com/office/drawing/2014/main" id="{A5725407-D16F-4ED8-AE02-407B038D8C4C}"/>
                  </a:ext>
                </a:extLst>
              </p:cNvPr>
              <p:cNvSpPr>
                <a:spLocks noGrp="1" noRot="1" noChangeAspect="1" noMove="1" noResize="1" noEditPoints="1" noAdjustHandles="1" noChangeArrowheads="1" noChangeShapeType="1" noTextEdit="1"/>
              </p:cNvSpPr>
              <p:nvPr>
                <p:ph idx="1"/>
              </p:nvPr>
            </p:nvSpPr>
            <p:spPr>
              <a:blipFill>
                <a:blip r:embed="rId2"/>
                <a:stretch>
                  <a:fillRect l="-696" t="-707" r="-63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8C21371-0F25-4A12-B714-B201F6116786}"/>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8CAD5BCB-8CBD-4CAE-9217-F7C14F90FA66}"/>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956B2D41-BECC-4185-8FC3-355CDC2072EE}"/>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1160854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45E-6089-4C3F-AC9E-E06FC49E0167}"/>
              </a:ext>
            </a:extLst>
          </p:cNvPr>
          <p:cNvSpPr>
            <a:spLocks noGrp="1"/>
          </p:cNvSpPr>
          <p:nvPr>
            <p:ph type="title"/>
          </p:nvPr>
        </p:nvSpPr>
        <p:spPr/>
        <p:txBody>
          <a:bodyPr/>
          <a:lstStyle/>
          <a:p>
            <a:r>
              <a:rPr lang="en-US" dirty="0"/>
              <a:t>1. Introduction to dyadic data and mixture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D45AEC-12C6-458B-95B6-E5CBE94F1798}"/>
                  </a:ext>
                </a:extLst>
              </p:cNvPr>
              <p:cNvSpPr>
                <a:spLocks noGrp="1"/>
              </p:cNvSpPr>
              <p:nvPr>
                <p:ph idx="1"/>
              </p:nvPr>
            </p:nvSpPr>
            <p:spPr>
              <a:xfrm>
                <a:off x="126610" y="914399"/>
                <a:ext cx="5608320" cy="5176066"/>
              </a:xfrm>
            </p:spPr>
            <p:txBody>
              <a:bodyPr>
                <a:normAutofit/>
              </a:bodyPr>
              <a:lstStyle/>
              <a:p>
                <a:pPr marL="0" indent="0">
                  <a:buNone/>
                </a:pPr>
                <a14:m>
                  <m:oMathPara xmlns:m="http://schemas.openxmlformats.org/officeDocument/2006/math">
                    <m:oMathParaPr>
                      <m:jc m:val="right"/>
                    </m:oMathParaPr>
                    <m:oMath xmlns:m="http://schemas.openxmlformats.org/officeDocument/2006/math">
                      <m:sSubSup>
                        <m:sSubSupPr>
                          <m:ctrlPr>
                            <a:rPr lang="en-US" sz="1900" i="1" smtClean="0">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𝛼</m:t>
                          </m:r>
                        </m:e>
                        <m:sub>
                          <m:r>
                            <a:rPr lang="en-US" sz="1900" i="1">
                              <a:effectLst/>
                              <a:latin typeface="Cambria Math" panose="02040503050406030204" pitchFamily="18" charset="0"/>
                              <a:ea typeface="Calibri" panose="020F0502020204030204" pitchFamily="34" charset="0"/>
                            </a:rPr>
                            <m:t>𝑘</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r>
                                <a:rPr lang="en-US" sz="1900" i="1">
                                  <a:effectLst/>
                                  <a:latin typeface="Cambria Math" panose="02040503050406030204" pitchFamily="18" charset="0"/>
                                  <a:ea typeface="Calibri" panose="020F0502020204030204" pitchFamily="34" charset="0"/>
                                </a:rPr>
                                <m:t>+1</m:t>
                              </m:r>
                            </m:e>
                          </m:d>
                        </m:sup>
                      </m:sSubSup>
                      <m:r>
                        <m:rPr>
                          <m:aln/>
                        </m:rPr>
                        <a:rPr lang="en-US" sz="1900" i="1">
                          <a:effectLst/>
                          <a:latin typeface="Cambria Math" panose="02040503050406030204" pitchFamily="18" charset="0"/>
                          <a:ea typeface="Calibri" panose="020F0502020204030204" pitchFamily="34" charset="0"/>
                        </a:rPr>
                        <m:t>=</m:t>
                      </m:r>
                      <m:f>
                        <m:fPr>
                          <m:ctrlPr>
                            <a:rPr lang="en-US" sz="1900" i="1">
                              <a:effectLst/>
                              <a:latin typeface="Cambria Math" panose="02040503050406030204" pitchFamily="18" charset="0"/>
                            </a:rPr>
                          </m:ctrlPr>
                        </m:fPr>
                        <m:num>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𝑖</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𝒳</m:t>
                                  </m:r>
                                </m:e>
                              </m:d>
                            </m:sup>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𝑗</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𝒴</m:t>
                                      </m:r>
                                    </m:e>
                                  </m:d>
                                </m:sup>
                                <m:e>
                                  <m:r>
                                    <a:rPr lang="en-US" sz="1900" i="1">
                                      <a:effectLst/>
                                      <a:latin typeface="Cambria Math" panose="02040503050406030204" pitchFamily="18" charset="0"/>
                                      <a:ea typeface="Calibri" panose="020F0502020204030204" pitchFamily="34" charset="0"/>
                                    </a:rPr>
                                    <m:t>𝑛</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e>
                                  </m:d>
                                  <m:r>
                                    <a:rPr lang="en-US" sz="1900" i="1">
                                      <a:effectLst/>
                                      <a:latin typeface="Cambria Math" panose="02040503050406030204" pitchFamily="18" charset="0"/>
                                      <a:ea typeface="Calibri" panose="020F0502020204030204" pitchFamily="34"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e>
                              </m:nary>
                            </m:e>
                          </m:nary>
                        </m:num>
                        <m:den>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𝑖</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𝒳</m:t>
                                  </m:r>
                                </m:e>
                              </m:d>
                            </m:sup>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𝑗</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𝒴</m:t>
                                      </m:r>
                                    </m:e>
                                  </m:d>
                                </m:sup>
                                <m:e>
                                  <m:r>
                                    <a:rPr lang="en-US" sz="1900" i="1">
                                      <a:effectLst/>
                                      <a:latin typeface="Cambria Math" panose="02040503050406030204" pitchFamily="18" charset="0"/>
                                      <a:ea typeface="Calibri" panose="020F0502020204030204" pitchFamily="34" charset="0"/>
                                    </a:rPr>
                                    <m:t>𝑛</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e>
                                  </m:d>
                                </m:e>
                              </m:nary>
                            </m:e>
                          </m:nary>
                        </m:den>
                      </m:f>
                      <m:r>
                        <a:rPr lang="en-US" sz="1900" b="0" i="1" smtClean="0">
                          <a:effectLst/>
                          <a:latin typeface="Cambria Math" panose="02040503050406030204" pitchFamily="18" charset="0"/>
                          <a:ea typeface="Calibri" panose="020F0502020204030204" pitchFamily="34" charset="0"/>
                        </a:rPr>
                        <m:t>   (1.16)</m:t>
                      </m:r>
                    </m:oMath>
                  </m:oMathPara>
                </a14:m>
                <a:endParaRPr lang="en-US" sz="1900" dirty="0"/>
              </a:p>
              <a:p>
                <a:pPr marL="0" indent="0">
                  <a:buNone/>
                </a:pPr>
                <a14:m>
                  <m:oMathPara xmlns:m="http://schemas.openxmlformats.org/officeDocument/2006/math">
                    <m:oMathParaPr>
                      <m:jc m:val="right"/>
                    </m:oMathParaPr>
                    <m:oMath xmlns:m="http://schemas.openxmlformats.org/officeDocument/2006/math">
                      <m:sSubSup>
                        <m:sSubSupPr>
                          <m:ctrlPr>
                            <a:rPr lang="en-US" sz="1900" i="1" smtClean="0">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𝑝</m:t>
                          </m:r>
                        </m:e>
                        <m:sub>
                          <m:r>
                            <a:rPr lang="en-US" sz="1900" i="1">
                              <a:effectLst/>
                              <a:latin typeface="Cambria Math" panose="02040503050406030204" pitchFamily="18" charset="0"/>
                              <a:ea typeface="Calibri" panose="020F0502020204030204" pitchFamily="34" charset="0"/>
                            </a:rPr>
                            <m:t>𝑖</m:t>
                          </m:r>
                          <m:d>
                            <m:dPr>
                              <m:begChr m:val="|"/>
                              <m:endChr m:val=""/>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𝒳</m:t>
                                  </m:r>
                                </m:sub>
                              </m:sSub>
                            </m:e>
                          </m:d>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r>
                                <a:rPr lang="en-US" sz="1900" i="1">
                                  <a:effectLst/>
                                  <a:latin typeface="Cambria Math" panose="02040503050406030204" pitchFamily="18" charset="0"/>
                                  <a:ea typeface="Calibri" panose="020F0502020204030204" pitchFamily="34" charset="0"/>
                                </a:rPr>
                                <m:t>+1</m:t>
                              </m:r>
                            </m:e>
                          </m:d>
                        </m:sup>
                      </m:sSubSup>
                      <m:r>
                        <m:rPr>
                          <m:aln/>
                        </m:rPr>
                        <a:rPr lang="en-US" sz="1900" i="1">
                          <a:effectLst/>
                          <a:latin typeface="Cambria Math" panose="02040503050406030204" pitchFamily="18" charset="0"/>
                          <a:ea typeface="Calibri" panose="020F0502020204030204" pitchFamily="34" charset="0"/>
                        </a:rPr>
                        <m:t>=</m:t>
                      </m:r>
                      <m:f>
                        <m:fPr>
                          <m:ctrlPr>
                            <a:rPr lang="en-US" sz="1900" i="1">
                              <a:effectLst/>
                              <a:latin typeface="Cambria Math" panose="02040503050406030204" pitchFamily="18" charset="0"/>
                            </a:rPr>
                          </m:ctrlPr>
                        </m:fPr>
                        <m:num>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𝑗</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𝒴</m:t>
                                  </m:r>
                                </m:e>
                              </m:d>
                            </m:sup>
                            <m:e>
                              <m:r>
                                <a:rPr lang="en-US" sz="1900" i="1">
                                  <a:effectLst/>
                                  <a:latin typeface="Cambria Math" panose="02040503050406030204" pitchFamily="18" charset="0"/>
                                  <a:ea typeface="Calibri" panose="020F0502020204030204" pitchFamily="34" charset="0"/>
                                </a:rPr>
                                <m:t>𝑛</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e>
                              </m:d>
                              <m:r>
                                <a:rPr lang="en-US" sz="1900" i="1">
                                  <a:effectLst/>
                                  <a:latin typeface="Cambria Math" panose="02040503050406030204" pitchFamily="18" charset="0"/>
                                  <a:ea typeface="Calibri" panose="020F0502020204030204" pitchFamily="34" charset="0"/>
                                </a:rPr>
                                <m:t>𝑃</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𝒳</m:t>
                                      </m:r>
                                    </m:sub>
                                  </m:sSub>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e>
                          </m:nary>
                        </m:num>
                        <m:den>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𝑖</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𝒳</m:t>
                                  </m:r>
                                </m:e>
                              </m:d>
                            </m:sup>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𝑗</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𝒴</m:t>
                                      </m:r>
                                    </m:e>
                                  </m:d>
                                </m:sup>
                                <m:e>
                                  <m:r>
                                    <a:rPr lang="en-US" sz="1900" i="1">
                                      <a:effectLst/>
                                      <a:latin typeface="Cambria Math" panose="02040503050406030204" pitchFamily="18" charset="0"/>
                                      <a:ea typeface="Calibri" panose="020F0502020204030204" pitchFamily="34" charset="0"/>
                                    </a:rPr>
                                    <m:t>𝑛</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e>
                                  </m:d>
                                  <m:r>
                                    <a:rPr lang="en-US" sz="1900" i="1">
                                      <a:effectLst/>
                                      <a:latin typeface="Cambria Math" panose="02040503050406030204" pitchFamily="18" charset="0"/>
                                      <a:ea typeface="Calibri" panose="020F0502020204030204" pitchFamily="34" charset="0"/>
                                    </a:rPr>
                                    <m:t>𝑃</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𝒳</m:t>
                                          </m:r>
                                        </m:sub>
                                      </m:sSub>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e>
                              </m:nary>
                            </m:e>
                          </m:nary>
                        </m:den>
                      </m:f>
                      <m:r>
                        <a:rPr lang="en-US" sz="1900" b="0" i="1" smtClean="0">
                          <a:effectLst/>
                          <a:latin typeface="Cambria Math" panose="02040503050406030204" pitchFamily="18" charset="0"/>
                          <a:ea typeface="Calibri" panose="020F0502020204030204" pitchFamily="34" charset="0"/>
                        </a:rPr>
                        <m:t>   (1.17)</m:t>
                      </m:r>
                    </m:oMath>
                  </m:oMathPara>
                </a14:m>
                <a:endParaRPr lang="en-US" sz="1900" dirty="0"/>
              </a:p>
              <a:p>
                <a:pPr marL="0" indent="0">
                  <a:buNone/>
                </a:pPr>
                <a14:m>
                  <m:oMathPara xmlns:m="http://schemas.openxmlformats.org/officeDocument/2006/math">
                    <m:oMathParaPr>
                      <m:jc m:val="right"/>
                    </m:oMathParaPr>
                    <m:oMath xmlns:m="http://schemas.openxmlformats.org/officeDocument/2006/math">
                      <m:sSubSup>
                        <m:sSubSupPr>
                          <m:ctrlPr>
                            <a:rPr lang="en-US" sz="1900" i="1" smtClean="0">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𝑞</m:t>
                          </m:r>
                        </m:e>
                        <m:sub>
                          <m:r>
                            <a:rPr lang="en-US" sz="1900" i="1">
                              <a:effectLst/>
                              <a:latin typeface="Cambria Math" panose="02040503050406030204" pitchFamily="18" charset="0"/>
                              <a:ea typeface="Calibri" panose="020F0502020204030204" pitchFamily="34" charset="0"/>
                            </a:rPr>
                            <m:t>𝑗</m:t>
                          </m:r>
                          <m:d>
                            <m:dPr>
                              <m:begChr m:val="|"/>
                              <m:endChr m:val=""/>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𝒴</m:t>
                                  </m:r>
                                </m:sub>
                              </m:sSub>
                            </m:e>
                          </m:d>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r>
                                <a:rPr lang="en-US" sz="1900" i="1">
                                  <a:effectLst/>
                                  <a:latin typeface="Cambria Math" panose="02040503050406030204" pitchFamily="18" charset="0"/>
                                  <a:ea typeface="Calibri" panose="020F0502020204030204" pitchFamily="34" charset="0"/>
                                </a:rPr>
                                <m:t>+1</m:t>
                              </m:r>
                            </m:e>
                          </m:d>
                        </m:sup>
                      </m:sSubSup>
                      <m:r>
                        <m:rPr>
                          <m:aln/>
                        </m:rPr>
                        <a:rPr lang="en-US" sz="1900" i="1">
                          <a:effectLst/>
                          <a:latin typeface="Cambria Math" panose="02040503050406030204" pitchFamily="18" charset="0"/>
                          <a:ea typeface="Calibri" panose="020F0502020204030204" pitchFamily="34" charset="0"/>
                        </a:rPr>
                        <m:t>=</m:t>
                      </m:r>
                      <m:f>
                        <m:fPr>
                          <m:ctrlPr>
                            <a:rPr lang="en-US" sz="1900" i="1">
                              <a:effectLst/>
                              <a:latin typeface="Cambria Math" panose="02040503050406030204" pitchFamily="18" charset="0"/>
                            </a:rPr>
                          </m:ctrlPr>
                        </m:fPr>
                        <m:num>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𝑖</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𝒳</m:t>
                                  </m:r>
                                </m:e>
                              </m:d>
                            </m:sup>
                            <m:e>
                              <m:r>
                                <a:rPr lang="en-US" sz="1900" i="1">
                                  <a:effectLst/>
                                  <a:latin typeface="Cambria Math" panose="02040503050406030204" pitchFamily="18" charset="0"/>
                                  <a:ea typeface="Calibri" panose="020F0502020204030204" pitchFamily="34" charset="0"/>
                                </a:rPr>
                                <m:t>𝑛</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e>
                              </m:d>
                              <m:r>
                                <a:rPr lang="en-US" sz="1900" i="1">
                                  <a:effectLst/>
                                  <a:latin typeface="Cambria Math" panose="02040503050406030204" pitchFamily="18" charset="0"/>
                                  <a:ea typeface="Calibri" panose="020F0502020204030204" pitchFamily="34" charset="0"/>
                                </a:rPr>
                                <m:t>𝑃</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𝒴</m:t>
                                      </m:r>
                                    </m:sub>
                                  </m:sSub>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e>
                          </m:nary>
                        </m:num>
                        <m:den>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𝑖</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𝒳</m:t>
                                  </m:r>
                                </m:e>
                              </m:d>
                            </m:sup>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𝑗</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𝒴</m:t>
                                      </m:r>
                                    </m:e>
                                  </m:d>
                                </m:sup>
                                <m:e>
                                  <m:r>
                                    <a:rPr lang="en-US" sz="1900" i="1">
                                      <a:effectLst/>
                                      <a:latin typeface="Cambria Math" panose="02040503050406030204" pitchFamily="18" charset="0"/>
                                      <a:ea typeface="Calibri" panose="020F0502020204030204" pitchFamily="34" charset="0"/>
                                    </a:rPr>
                                    <m:t>𝑛</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e>
                                  </m:d>
                                  <m:r>
                                    <a:rPr lang="en-US" sz="1900" i="1">
                                      <a:effectLst/>
                                      <a:latin typeface="Cambria Math" panose="02040503050406030204" pitchFamily="18" charset="0"/>
                                      <a:ea typeface="Calibri" panose="020F0502020204030204" pitchFamily="34" charset="0"/>
                                    </a:rPr>
                                    <m:t>𝑃</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𝒴</m:t>
                                          </m:r>
                                        </m:sub>
                                      </m:sSub>
                                    </m:e>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𝑥</m:t>
                                          </m:r>
                                        </m:e>
                                        <m:sub>
                                          <m:r>
                                            <a:rPr lang="en-US" sz="1900" i="1">
                                              <a:effectLst/>
                                              <a:latin typeface="Cambria Math" panose="02040503050406030204" pitchFamily="18" charset="0"/>
                                              <a:ea typeface="Calibri" panose="020F0502020204030204" pitchFamily="34" charset="0"/>
                                            </a:rPr>
                                            <m:t>𝑖</m:t>
                                          </m:r>
                                        </m:sub>
                                      </m:sSub>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𝑦</m:t>
                                          </m:r>
                                        </m:e>
                                        <m:sub>
                                          <m:r>
                                            <a:rPr lang="en-US" sz="1900" i="1">
                                              <a:effectLst/>
                                              <a:latin typeface="Cambria Math" panose="02040503050406030204" pitchFamily="18" charset="0"/>
                                              <a:ea typeface="Calibri" panose="020F0502020204030204" pitchFamily="34" charset="0"/>
                                            </a:rPr>
                                            <m:t>𝑗</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e>
                              </m:nary>
                            </m:e>
                          </m:nary>
                        </m:den>
                      </m:f>
                      <m:r>
                        <a:rPr lang="en-US" sz="1900" b="0" i="1" smtClean="0">
                          <a:effectLst/>
                          <a:latin typeface="Cambria Math" panose="02040503050406030204" pitchFamily="18" charset="0"/>
                          <a:ea typeface="Calibri" panose="020F0502020204030204" pitchFamily="34" charset="0"/>
                        </a:rPr>
                        <m:t>   (1.18)</m:t>
                      </m:r>
                    </m:oMath>
                  </m:oMathPara>
                </a14:m>
                <a:endParaRPr lang="en-US" sz="1900" dirty="0"/>
              </a:p>
            </p:txBody>
          </p:sp>
        </mc:Choice>
        <mc:Fallback xmlns="">
          <p:sp>
            <p:nvSpPr>
              <p:cNvPr id="3" name="Content Placeholder 2">
                <a:extLst>
                  <a:ext uri="{FF2B5EF4-FFF2-40B4-BE49-F238E27FC236}">
                    <a16:creationId xmlns:a16="http://schemas.microsoft.com/office/drawing/2014/main" id="{3ED45AEC-12C6-458B-95B6-E5CBE94F1798}"/>
                  </a:ext>
                </a:extLst>
              </p:cNvPr>
              <p:cNvSpPr>
                <a:spLocks noGrp="1" noRot="1" noChangeAspect="1" noMove="1" noResize="1" noEditPoints="1" noAdjustHandles="1" noChangeArrowheads="1" noChangeShapeType="1" noTextEdit="1"/>
              </p:cNvSpPr>
              <p:nvPr>
                <p:ph idx="1"/>
              </p:nvPr>
            </p:nvSpPr>
            <p:spPr>
              <a:xfrm>
                <a:off x="126610" y="914399"/>
                <a:ext cx="5608320" cy="5176066"/>
              </a:xfrm>
              <a:blipFill>
                <a:blip r:embed="rId2"/>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79B2FDA-8577-46CE-80C5-CCD17327D35C}"/>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EA81D9C1-5B2A-4240-89DA-417583793F7A}"/>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8A655E0D-7E02-4627-8BCE-4266B1E16D5B}"/>
              </a:ext>
            </a:extLst>
          </p:cNvPr>
          <p:cNvSpPr>
            <a:spLocks noGrp="1"/>
          </p:cNvSpPr>
          <p:nvPr>
            <p:ph type="sldNum" sz="quarter" idx="12"/>
          </p:nvPr>
        </p:nvSpPr>
        <p:spPr/>
        <p:txBody>
          <a:bodyPr/>
          <a:lstStyle/>
          <a:p>
            <a:fld id="{5DB5036F-1FF2-46C4-8D2B-59C7E3B91952}" type="slidenum">
              <a:rPr lang="en-US" smtClean="0"/>
              <a:pPr/>
              <a:t>11</a:t>
            </a:fld>
            <a:endParaRPr lang="en-US"/>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7C485AD-04C5-4243-BE76-BD3146DA5354}"/>
                  </a:ext>
                </a:extLst>
              </p:cNvPr>
              <p:cNvSpPr txBox="1">
                <a:spLocks/>
              </p:cNvSpPr>
              <p:nvPr/>
            </p:nvSpPr>
            <p:spPr>
              <a:xfrm>
                <a:off x="5922498" y="914400"/>
                <a:ext cx="5781823" cy="5176066"/>
              </a:xfrm>
              <a:prstGeom prst="rect">
                <a:avLst/>
              </a:prstGeom>
            </p:spPr>
            <p:txBody>
              <a:bodyPr vert="horz" lIns="91440" tIns="45720" rIns="91440" bIns="45720" rtlCol="0">
                <a:normAutofit/>
              </a:bodyPr>
              <a:lstStyle>
                <a:lvl1pPr marL="228600" indent="-228600" algn="just"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ea typeface="Calibri" panose="020F0502020204030204" pitchFamily="34" charset="0"/>
                  </a:rPr>
                  <a:t>Where [3, p. 10],</a:t>
                </a:r>
              </a:p>
              <a:p>
                <a:pPr marL="0" indent="0">
                  <a:buFont typeface="Arial" panose="020B0604020202020204" pitchFamily="34" charset="0"/>
                  <a:buNone/>
                </a:pPr>
                <a14:m>
                  <m:oMathPara xmlns:m="http://schemas.openxmlformats.org/officeDocument/2006/math">
                    <m:oMathParaPr>
                      <m:jc m:val="right"/>
                    </m:oMathParaPr>
                    <m:oMath xmlns:m="http://schemas.openxmlformats.org/officeDocument/2006/math">
                      <m:r>
                        <a:rPr lang="en-US" sz="2000" i="1" smtClean="0">
                          <a:latin typeface="Cambria Math" panose="02040503050406030204" pitchFamily="18" charset="0"/>
                          <a:ea typeface="Calibri" panose="020F0502020204030204" pitchFamily="34" charset="0"/>
                        </a:rPr>
                        <m:t>𝑃</m:t>
                      </m:r>
                      <m:d>
                        <m:dPr>
                          <m:ctrlPr>
                            <a:rPr lang="en-US" sz="2000" i="1">
                              <a:latin typeface="Cambria Math" panose="02040503050406030204" pitchFamily="18" charset="0"/>
                            </a:rPr>
                          </m:ctrlPr>
                        </m:dPr>
                        <m:e>
                          <m:r>
                            <a:rPr lang="en-US" sz="2000" i="1">
                              <a:latin typeface="Cambria Math" panose="02040503050406030204" pitchFamily="18" charset="0"/>
                              <a:ea typeface="Calibri" panose="020F0502020204030204" pitchFamily="34"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rPr>
                                <m:t>𝑥</m:t>
                              </m:r>
                            </m:e>
                            <m:sub>
                              <m:r>
                                <a:rPr lang="en-US" sz="2000" i="1">
                                  <a:latin typeface="Cambria Math" panose="02040503050406030204" pitchFamily="18" charset="0"/>
                                  <a:ea typeface="Calibri" panose="020F0502020204030204" pitchFamily="34" charset="0"/>
                                </a:rPr>
                                <m:t>𝑖</m:t>
                              </m:r>
                            </m:sub>
                          </m:sSub>
                          <m:r>
                            <a:rPr lang="en-US" sz="2000" i="1">
                              <a:latin typeface="Cambria Math" panose="02040503050406030204" pitchFamily="18" charset="0"/>
                              <a:ea typeface="Calibri" panose="020F0502020204030204" pitchFamily="34"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rPr>
                                <m:t>𝑦</m:t>
                              </m:r>
                            </m:e>
                            <m:sub>
                              <m:r>
                                <a:rPr lang="en-US" sz="2000" i="1">
                                  <a:latin typeface="Cambria Math" panose="02040503050406030204" pitchFamily="18" charset="0"/>
                                  <a:ea typeface="Calibri" panose="020F0502020204030204" pitchFamily="34" charset="0"/>
                                </a:rPr>
                                <m:t>𝑗</m:t>
                              </m:r>
                            </m:sub>
                          </m:sSub>
                          <m:r>
                            <a:rPr lang="en-US" sz="2000">
                              <a:latin typeface="Cambria Math" panose="02040503050406030204" pitchFamily="18" charset="0"/>
                              <a:ea typeface="Calibri" panose="020F0502020204030204" pitchFamily="34"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ea typeface="Calibri" panose="020F0502020204030204" pitchFamily="34" charset="0"/>
                                </a:rPr>
                                <m:t>Θ</m:t>
                              </m:r>
                            </m:e>
                            <m:sup>
                              <m:d>
                                <m:dPr>
                                  <m:ctrlPr>
                                    <a:rPr lang="en-US" sz="2000" i="1">
                                      <a:latin typeface="Cambria Math" panose="02040503050406030204" pitchFamily="18" charset="0"/>
                                    </a:rPr>
                                  </m:ctrlPr>
                                </m:dPr>
                                <m:e>
                                  <m:r>
                                    <a:rPr lang="en-US" sz="2000" i="1">
                                      <a:latin typeface="Cambria Math" panose="02040503050406030204" pitchFamily="18" charset="0"/>
                                      <a:ea typeface="Calibri" panose="020F0502020204030204" pitchFamily="34" charset="0"/>
                                    </a:rPr>
                                    <m:t>𝑡</m:t>
                                  </m:r>
                                </m:e>
                              </m:d>
                            </m:sup>
                          </m:sSup>
                        </m:e>
                      </m:d>
                      <m:r>
                        <a:rPr lang="en-US" sz="2000" i="1">
                          <a:latin typeface="Cambria Math" panose="02040503050406030204" pitchFamily="18" charset="0"/>
                          <a:ea typeface="Calibri" panose="020F0502020204030204" pitchFamily="34"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ea typeface="Calibri" panose="020F0502020204030204" pitchFamily="34" charset="0"/>
                                </a:rPr>
                                <m:t>𝛼</m:t>
                              </m:r>
                            </m:e>
                            <m:sub>
                              <m:r>
                                <a:rPr lang="en-US" sz="2000" i="1">
                                  <a:latin typeface="Cambria Math" panose="02040503050406030204" pitchFamily="18" charset="0"/>
                                  <a:ea typeface="Calibri" panose="020F0502020204030204" pitchFamily="34" charset="0"/>
                                </a:rPr>
                                <m:t>𝑘</m:t>
                              </m:r>
                            </m:sub>
                            <m:sup>
                              <m:d>
                                <m:dPr>
                                  <m:ctrlPr>
                                    <a:rPr lang="en-US" sz="2000" i="1">
                                      <a:latin typeface="Cambria Math" panose="02040503050406030204" pitchFamily="18" charset="0"/>
                                    </a:rPr>
                                  </m:ctrlPr>
                                </m:dPr>
                                <m:e>
                                  <m:r>
                                    <a:rPr lang="en-US" sz="2000" i="1">
                                      <a:latin typeface="Cambria Math" panose="02040503050406030204" pitchFamily="18" charset="0"/>
                                      <a:ea typeface="Calibri" panose="020F0502020204030204" pitchFamily="34" charset="0"/>
                                    </a:rPr>
                                    <m:t>𝑡</m:t>
                                  </m:r>
                                </m:e>
                              </m:d>
                            </m:sup>
                          </m:sSubSup>
                          <m:sSubSup>
                            <m:sSubSupPr>
                              <m:ctrlPr>
                                <a:rPr lang="en-US" sz="2000" i="1">
                                  <a:latin typeface="Cambria Math" panose="02040503050406030204" pitchFamily="18" charset="0"/>
                                </a:rPr>
                              </m:ctrlPr>
                            </m:sSubSupPr>
                            <m:e>
                              <m:r>
                                <a:rPr lang="en-US" sz="2000" i="1">
                                  <a:latin typeface="Cambria Math" panose="02040503050406030204" pitchFamily="18" charset="0"/>
                                  <a:ea typeface="Calibri" panose="020F0502020204030204" pitchFamily="34" charset="0"/>
                                </a:rPr>
                                <m:t>𝑝</m:t>
                              </m:r>
                            </m:e>
                            <m:sub>
                              <m:r>
                                <a:rPr lang="en-US" sz="2000" i="1">
                                  <a:latin typeface="Cambria Math" panose="02040503050406030204" pitchFamily="18" charset="0"/>
                                  <a:ea typeface="Calibri" panose="020F0502020204030204" pitchFamily="34" charset="0"/>
                                </a:rPr>
                                <m:t>𝑖</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rPr>
                                        <m:t>𝑘</m:t>
                                      </m:r>
                                    </m:e>
                                    <m:sub>
                                      <m:r>
                                        <a:rPr lang="en-US" sz="2000" i="1">
                                          <a:latin typeface="Cambria Math" panose="02040503050406030204" pitchFamily="18" charset="0"/>
                                          <a:ea typeface="Calibri" panose="020F0502020204030204" pitchFamily="34" charset="0"/>
                                        </a:rPr>
                                        <m:t>𝒳</m:t>
                                      </m:r>
                                    </m:sub>
                                  </m:sSub>
                                </m:e>
                              </m:d>
                            </m:sub>
                            <m:sup>
                              <m:d>
                                <m:dPr>
                                  <m:ctrlPr>
                                    <a:rPr lang="en-US" sz="2000" i="1">
                                      <a:latin typeface="Cambria Math" panose="02040503050406030204" pitchFamily="18" charset="0"/>
                                    </a:rPr>
                                  </m:ctrlPr>
                                </m:dPr>
                                <m:e>
                                  <m:r>
                                    <a:rPr lang="en-US" sz="2000" i="1">
                                      <a:latin typeface="Cambria Math" panose="02040503050406030204" pitchFamily="18" charset="0"/>
                                      <a:ea typeface="Calibri" panose="020F0502020204030204" pitchFamily="34" charset="0"/>
                                    </a:rPr>
                                    <m:t>𝑡</m:t>
                                  </m:r>
                                </m:e>
                              </m:d>
                            </m:sup>
                          </m:sSubSup>
                          <m:sSubSup>
                            <m:sSubSupPr>
                              <m:ctrlPr>
                                <a:rPr lang="en-US" sz="2000" i="1">
                                  <a:latin typeface="Cambria Math" panose="02040503050406030204" pitchFamily="18" charset="0"/>
                                </a:rPr>
                              </m:ctrlPr>
                            </m:sSubSupPr>
                            <m:e>
                              <m:r>
                                <a:rPr lang="en-US" sz="2000" i="1">
                                  <a:latin typeface="Cambria Math" panose="02040503050406030204" pitchFamily="18" charset="0"/>
                                  <a:ea typeface="Calibri" panose="020F0502020204030204" pitchFamily="34" charset="0"/>
                                </a:rPr>
                                <m:t>𝑞</m:t>
                              </m:r>
                            </m:e>
                            <m:sub>
                              <m:r>
                                <a:rPr lang="en-US" sz="2000" i="1">
                                  <a:latin typeface="Cambria Math" panose="02040503050406030204" pitchFamily="18" charset="0"/>
                                  <a:ea typeface="Calibri" panose="020F0502020204030204" pitchFamily="34" charset="0"/>
                                </a:rPr>
                                <m:t>𝑗</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rPr>
                                        <m:t>𝑘</m:t>
                                      </m:r>
                                    </m:e>
                                    <m:sub>
                                      <m:r>
                                        <a:rPr lang="en-US" sz="2000" i="1">
                                          <a:latin typeface="Cambria Math" panose="02040503050406030204" pitchFamily="18" charset="0"/>
                                          <a:ea typeface="Calibri" panose="020F0502020204030204" pitchFamily="34" charset="0"/>
                                        </a:rPr>
                                        <m:t>𝒴</m:t>
                                      </m:r>
                                    </m:sub>
                                  </m:sSub>
                                </m:e>
                              </m:d>
                            </m:sub>
                            <m:sup>
                              <m:d>
                                <m:dPr>
                                  <m:ctrlPr>
                                    <a:rPr lang="en-US" sz="2000" i="1">
                                      <a:latin typeface="Cambria Math" panose="02040503050406030204" pitchFamily="18" charset="0"/>
                                    </a:rPr>
                                  </m:ctrlPr>
                                </m:dPr>
                                <m:e>
                                  <m:r>
                                    <a:rPr lang="en-US" sz="2000" i="1">
                                      <a:latin typeface="Cambria Math" panose="02040503050406030204" pitchFamily="18" charset="0"/>
                                      <a:ea typeface="Calibri" panose="020F0502020204030204" pitchFamily="34" charset="0"/>
                                    </a:rPr>
                                    <m:t>𝑡</m:t>
                                  </m:r>
                                </m:e>
                              </m:d>
                            </m:sup>
                          </m:sSubSup>
                        </m:num>
                        <m:den>
                          <m:nary>
                            <m:naryPr>
                              <m:chr m:val="∑"/>
                              <m:limLoc m:val="undOvr"/>
                              <m:ctrlPr>
                                <a:rPr lang="en-US" sz="2000" i="1">
                                  <a:latin typeface="Cambria Math" panose="02040503050406030204" pitchFamily="18" charset="0"/>
                                </a:rPr>
                              </m:ctrlPr>
                            </m:naryPr>
                            <m:sub>
                              <m:r>
                                <a:rPr lang="en-US" sz="2000" i="1">
                                  <a:latin typeface="Cambria Math" panose="02040503050406030204" pitchFamily="18" charset="0"/>
                                  <a:ea typeface="Calibri" panose="020F0502020204030204" pitchFamily="34" charset="0"/>
                                </a:rPr>
                                <m:t>𝑙</m:t>
                              </m:r>
                              <m:r>
                                <a:rPr lang="en-US" sz="2000" i="1">
                                  <a:latin typeface="Cambria Math" panose="02040503050406030204" pitchFamily="18" charset="0"/>
                                  <a:ea typeface="Calibri" panose="020F0502020204030204" pitchFamily="34" charset="0"/>
                                </a:rPr>
                                <m:t>=1</m:t>
                              </m:r>
                            </m:sub>
                            <m:sup>
                              <m:r>
                                <a:rPr lang="en-US" sz="2000" i="1">
                                  <a:latin typeface="Cambria Math" panose="02040503050406030204" pitchFamily="18" charset="0"/>
                                  <a:ea typeface="Calibri" panose="020F0502020204030204" pitchFamily="34" charset="0"/>
                                </a:rPr>
                                <m:t>𝐾</m:t>
                              </m:r>
                            </m:sup>
                            <m:e>
                              <m:sSubSup>
                                <m:sSubSupPr>
                                  <m:ctrlPr>
                                    <a:rPr lang="en-US" sz="2000" i="1">
                                      <a:latin typeface="Cambria Math" panose="02040503050406030204" pitchFamily="18" charset="0"/>
                                    </a:rPr>
                                  </m:ctrlPr>
                                </m:sSubSupPr>
                                <m:e>
                                  <m:r>
                                    <a:rPr lang="en-US" sz="2000" i="1">
                                      <a:latin typeface="Cambria Math" panose="02040503050406030204" pitchFamily="18" charset="0"/>
                                      <a:ea typeface="Calibri" panose="020F0502020204030204" pitchFamily="34" charset="0"/>
                                    </a:rPr>
                                    <m:t>𝛼</m:t>
                                  </m:r>
                                </m:e>
                                <m:sub>
                                  <m:r>
                                    <a:rPr lang="en-US" sz="2000" i="1">
                                      <a:latin typeface="Cambria Math" panose="02040503050406030204" pitchFamily="18" charset="0"/>
                                      <a:ea typeface="Calibri" panose="020F0502020204030204" pitchFamily="34" charset="0"/>
                                    </a:rPr>
                                    <m:t>𝑙</m:t>
                                  </m:r>
                                </m:sub>
                                <m:sup>
                                  <m:d>
                                    <m:dPr>
                                      <m:ctrlPr>
                                        <a:rPr lang="en-US" sz="2000" i="1">
                                          <a:latin typeface="Cambria Math" panose="02040503050406030204" pitchFamily="18" charset="0"/>
                                        </a:rPr>
                                      </m:ctrlPr>
                                    </m:dPr>
                                    <m:e>
                                      <m:r>
                                        <a:rPr lang="en-US" sz="2000" i="1">
                                          <a:latin typeface="Cambria Math" panose="02040503050406030204" pitchFamily="18" charset="0"/>
                                          <a:ea typeface="Calibri" panose="020F0502020204030204" pitchFamily="34" charset="0"/>
                                        </a:rPr>
                                        <m:t>𝑡</m:t>
                                      </m:r>
                                    </m:e>
                                  </m:d>
                                </m:sup>
                              </m:sSubSup>
                              <m:sSubSup>
                                <m:sSubSupPr>
                                  <m:ctrlPr>
                                    <a:rPr lang="en-US" sz="2000" i="1">
                                      <a:latin typeface="Cambria Math" panose="02040503050406030204" pitchFamily="18" charset="0"/>
                                    </a:rPr>
                                  </m:ctrlPr>
                                </m:sSubSupPr>
                                <m:e>
                                  <m:r>
                                    <a:rPr lang="en-US" sz="2000" i="1">
                                      <a:latin typeface="Cambria Math" panose="02040503050406030204" pitchFamily="18" charset="0"/>
                                      <a:ea typeface="Calibri" panose="020F0502020204030204" pitchFamily="34" charset="0"/>
                                    </a:rPr>
                                    <m:t>𝑝</m:t>
                                  </m:r>
                                </m:e>
                                <m:sub>
                                  <m:r>
                                    <a:rPr lang="en-US" sz="2000" i="1">
                                      <a:latin typeface="Cambria Math" panose="02040503050406030204" pitchFamily="18" charset="0"/>
                                      <a:ea typeface="Calibri" panose="020F0502020204030204" pitchFamily="34" charset="0"/>
                                    </a:rPr>
                                    <m:t>𝑖</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rPr>
                                            <m:t>𝑙</m:t>
                                          </m:r>
                                        </m:e>
                                        <m:sub>
                                          <m:r>
                                            <a:rPr lang="en-US" sz="2000" i="1">
                                              <a:latin typeface="Cambria Math" panose="02040503050406030204" pitchFamily="18" charset="0"/>
                                              <a:ea typeface="Calibri" panose="020F0502020204030204" pitchFamily="34" charset="0"/>
                                            </a:rPr>
                                            <m:t>𝒳</m:t>
                                          </m:r>
                                        </m:sub>
                                      </m:sSub>
                                    </m:e>
                                  </m:d>
                                </m:sub>
                                <m:sup>
                                  <m:d>
                                    <m:dPr>
                                      <m:ctrlPr>
                                        <a:rPr lang="en-US" sz="2000" i="1">
                                          <a:latin typeface="Cambria Math" panose="02040503050406030204" pitchFamily="18" charset="0"/>
                                        </a:rPr>
                                      </m:ctrlPr>
                                    </m:dPr>
                                    <m:e>
                                      <m:r>
                                        <a:rPr lang="en-US" sz="2000" i="1">
                                          <a:latin typeface="Cambria Math" panose="02040503050406030204" pitchFamily="18" charset="0"/>
                                          <a:ea typeface="Calibri" panose="020F0502020204030204" pitchFamily="34" charset="0"/>
                                        </a:rPr>
                                        <m:t>𝑡</m:t>
                                      </m:r>
                                    </m:e>
                                  </m:d>
                                </m:sup>
                              </m:sSubSup>
                              <m:sSubSup>
                                <m:sSubSupPr>
                                  <m:ctrlPr>
                                    <a:rPr lang="en-US" sz="2000" i="1">
                                      <a:latin typeface="Cambria Math" panose="02040503050406030204" pitchFamily="18" charset="0"/>
                                    </a:rPr>
                                  </m:ctrlPr>
                                </m:sSubSupPr>
                                <m:e>
                                  <m:r>
                                    <a:rPr lang="en-US" sz="2000" i="1">
                                      <a:latin typeface="Cambria Math" panose="02040503050406030204" pitchFamily="18" charset="0"/>
                                      <a:ea typeface="Calibri" panose="020F0502020204030204" pitchFamily="34" charset="0"/>
                                    </a:rPr>
                                    <m:t>𝑞</m:t>
                                  </m:r>
                                </m:e>
                                <m:sub>
                                  <m:r>
                                    <a:rPr lang="en-US" sz="2000" i="1">
                                      <a:latin typeface="Cambria Math" panose="02040503050406030204" pitchFamily="18" charset="0"/>
                                      <a:ea typeface="Calibri" panose="020F0502020204030204" pitchFamily="34" charset="0"/>
                                    </a:rPr>
                                    <m:t>𝑗</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rPr>
                                            <m:t>𝑙</m:t>
                                          </m:r>
                                        </m:e>
                                        <m:sub>
                                          <m:r>
                                            <a:rPr lang="en-US" sz="2000" i="1">
                                              <a:latin typeface="Cambria Math" panose="02040503050406030204" pitchFamily="18" charset="0"/>
                                              <a:ea typeface="Calibri" panose="020F0502020204030204" pitchFamily="34" charset="0"/>
                                            </a:rPr>
                                            <m:t>𝒴</m:t>
                                          </m:r>
                                        </m:sub>
                                      </m:sSub>
                                    </m:e>
                                  </m:d>
                                </m:sub>
                                <m:sup>
                                  <m:d>
                                    <m:dPr>
                                      <m:ctrlPr>
                                        <a:rPr lang="en-US" sz="2000" i="1">
                                          <a:latin typeface="Cambria Math" panose="02040503050406030204" pitchFamily="18" charset="0"/>
                                        </a:rPr>
                                      </m:ctrlPr>
                                    </m:dPr>
                                    <m:e>
                                      <m:r>
                                        <a:rPr lang="en-US" sz="2000" i="1">
                                          <a:latin typeface="Cambria Math" panose="02040503050406030204" pitchFamily="18" charset="0"/>
                                          <a:ea typeface="Calibri" panose="020F0502020204030204" pitchFamily="34" charset="0"/>
                                        </a:rPr>
                                        <m:t>𝑡</m:t>
                                      </m:r>
                                    </m:e>
                                  </m:d>
                                </m:sup>
                              </m:sSubSup>
                            </m:e>
                          </m:nary>
                        </m:den>
                      </m:f>
                      <m:r>
                        <a:rPr lang="en-US" sz="2000" b="0" i="1" smtClean="0">
                          <a:latin typeface="Cambria Math" panose="02040503050406030204" pitchFamily="18" charset="0"/>
                          <a:ea typeface="Calibri" panose="020F0502020204030204" pitchFamily="34" charset="0"/>
                        </a:rPr>
                        <m:t>   (1.19)</m:t>
                      </m:r>
                    </m:oMath>
                  </m:oMathPara>
                </a14:m>
                <a:endParaRPr lang="en-US" sz="2000" dirty="0"/>
              </a:p>
              <a:p>
                <a:pPr marL="0" indent="0">
                  <a:buFont typeface="Arial" panose="020B0604020202020204" pitchFamily="34" charset="0"/>
                  <a:buNone/>
                </a:pPr>
                <a14:m>
                  <m:oMathPara xmlns:m="http://schemas.openxmlformats.org/officeDocument/2006/math">
                    <m:oMathParaPr>
                      <m:jc m:val="right"/>
                    </m:oMathParaPr>
                    <m:oMath xmlns:m="http://schemas.openxmlformats.org/officeDocument/2006/math">
                      <m:r>
                        <a:rPr lang="en-US" sz="2000" i="1" smtClean="0">
                          <a:latin typeface="Cambria Math" panose="02040503050406030204" pitchFamily="18" charset="0"/>
                          <a:ea typeface="Calibri" panose="020F0502020204030204" pitchFamily="34"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rPr>
                                <m:t>𝑘</m:t>
                              </m:r>
                            </m:e>
                            <m:sub>
                              <m:r>
                                <a:rPr lang="en-US" sz="2000" i="1">
                                  <a:latin typeface="Cambria Math" panose="02040503050406030204" pitchFamily="18" charset="0"/>
                                  <a:ea typeface="Calibri" panose="020F0502020204030204" pitchFamily="34" charset="0"/>
                                </a:rPr>
                                <m:t>𝒳</m:t>
                              </m:r>
                            </m:sub>
                          </m:sSub>
                        </m:e>
                        <m:e>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rPr>
                                <m:t>𝑥</m:t>
                              </m:r>
                            </m:e>
                            <m:sub>
                              <m:r>
                                <a:rPr lang="en-US" sz="2000" i="1">
                                  <a:latin typeface="Cambria Math" panose="02040503050406030204" pitchFamily="18" charset="0"/>
                                  <a:ea typeface="Calibri" panose="020F0502020204030204" pitchFamily="34" charset="0"/>
                                </a:rPr>
                                <m:t>𝑖</m:t>
                              </m:r>
                            </m:sub>
                          </m:sSub>
                          <m:r>
                            <a:rPr lang="en-US" sz="2000" i="1">
                              <a:latin typeface="Cambria Math" panose="02040503050406030204" pitchFamily="18" charset="0"/>
                              <a:ea typeface="Calibri" panose="020F0502020204030204" pitchFamily="34"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rPr>
                                <m:t>𝑦</m:t>
                              </m:r>
                            </m:e>
                            <m:sub>
                              <m:r>
                                <a:rPr lang="en-US" sz="2000" i="1">
                                  <a:latin typeface="Cambria Math" panose="02040503050406030204" pitchFamily="18" charset="0"/>
                                  <a:ea typeface="Calibri" panose="020F0502020204030204" pitchFamily="34" charset="0"/>
                                </a:rPr>
                                <m:t>𝑗</m:t>
                              </m:r>
                            </m:sub>
                          </m:sSub>
                          <m:r>
                            <a:rPr lang="en-US" sz="2000">
                              <a:latin typeface="Cambria Math" panose="02040503050406030204" pitchFamily="18" charset="0"/>
                              <a:ea typeface="Calibri" panose="020F0502020204030204" pitchFamily="34"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ea typeface="Calibri" panose="020F0502020204030204" pitchFamily="34" charset="0"/>
                                </a:rPr>
                                <m:t>Θ</m:t>
                              </m:r>
                            </m:e>
                            <m:sup>
                              <m:d>
                                <m:dPr>
                                  <m:ctrlPr>
                                    <a:rPr lang="en-US" sz="2000" i="1">
                                      <a:latin typeface="Cambria Math" panose="02040503050406030204" pitchFamily="18" charset="0"/>
                                    </a:rPr>
                                  </m:ctrlPr>
                                </m:dPr>
                                <m:e>
                                  <m:r>
                                    <a:rPr lang="en-US" sz="2000" i="1">
                                      <a:latin typeface="Cambria Math" panose="02040503050406030204" pitchFamily="18" charset="0"/>
                                      <a:ea typeface="Calibri" panose="020F0502020204030204" pitchFamily="34" charset="0"/>
                                    </a:rPr>
                                    <m:t>𝑡</m:t>
                                  </m:r>
                                </m:e>
                              </m:d>
                            </m:sup>
                          </m:sSup>
                        </m:e>
                      </m:d>
                      <m:r>
                        <a:rPr lang="en-US" sz="2000" i="1">
                          <a:latin typeface="Cambria Math" panose="02040503050406030204" pitchFamily="18" charset="0"/>
                          <a:ea typeface="Calibri" panose="020F0502020204030204" pitchFamily="34"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ea typeface="Calibri" panose="020F0502020204030204" pitchFamily="34" charset="0"/>
                            </a:rPr>
                            <m:t>𝑘</m:t>
                          </m:r>
                          <m:r>
                            <a:rPr lang="en-US" sz="2000" i="1">
                              <a:latin typeface="Cambria Math" panose="02040503050406030204" pitchFamily="18" charset="0"/>
                              <a:ea typeface="Calibri" panose="020F0502020204030204" pitchFamily="34"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rPr>
                                <m:t>𝑘</m:t>
                              </m:r>
                            </m:e>
                            <m:sub>
                              <m:r>
                                <a:rPr lang="en-US" sz="2000" i="1">
                                  <a:latin typeface="Cambria Math" panose="02040503050406030204" pitchFamily="18" charset="0"/>
                                  <a:ea typeface="Calibri" panose="020F0502020204030204" pitchFamily="34" charset="0"/>
                                </a:rPr>
                                <m:t>𝒳</m:t>
                              </m:r>
                            </m:sub>
                          </m:sSub>
                          <m:r>
                            <a:rPr lang="en-US" sz="2000" i="1">
                              <a:latin typeface="Cambria Math" panose="02040503050406030204" pitchFamily="18" charset="0"/>
                              <a:ea typeface="Calibri" panose="020F0502020204030204" pitchFamily="34" charset="0"/>
                            </a:rPr>
                            <m:t>~</m:t>
                          </m:r>
                          <m:r>
                            <a:rPr lang="en-US" sz="2000" i="1">
                              <a:latin typeface="Cambria Math" panose="02040503050406030204" pitchFamily="18" charset="0"/>
                              <a:ea typeface="Calibri" panose="020F0502020204030204" pitchFamily="34" charset="0"/>
                            </a:rPr>
                            <m:t>𝑘</m:t>
                          </m:r>
                        </m:sub>
                        <m:sup/>
                        <m:e>
                          <m:r>
                            <a:rPr lang="en-US" sz="2000" i="1">
                              <a:latin typeface="Cambria Math" panose="02040503050406030204" pitchFamily="18" charset="0"/>
                              <a:ea typeface="Calibri" panose="020F0502020204030204" pitchFamily="34" charset="0"/>
                            </a:rPr>
                            <m:t>𝑃</m:t>
                          </m:r>
                          <m:d>
                            <m:dPr>
                              <m:ctrlPr>
                                <a:rPr lang="en-US" sz="2000" i="1">
                                  <a:latin typeface="Cambria Math" panose="02040503050406030204" pitchFamily="18" charset="0"/>
                                </a:rPr>
                              </m:ctrlPr>
                            </m:dPr>
                            <m:e>
                              <m:r>
                                <a:rPr lang="en-US" sz="2000" i="1">
                                  <a:latin typeface="Cambria Math" panose="02040503050406030204" pitchFamily="18" charset="0"/>
                                  <a:ea typeface="Calibri" panose="020F0502020204030204" pitchFamily="34"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rPr>
                                    <m:t>𝑥</m:t>
                                  </m:r>
                                </m:e>
                                <m:sub>
                                  <m:r>
                                    <a:rPr lang="en-US" sz="2000" i="1">
                                      <a:latin typeface="Cambria Math" panose="02040503050406030204" pitchFamily="18" charset="0"/>
                                      <a:ea typeface="Calibri" panose="020F0502020204030204" pitchFamily="34" charset="0"/>
                                    </a:rPr>
                                    <m:t>𝑖</m:t>
                                  </m:r>
                                </m:sub>
                              </m:sSub>
                              <m:r>
                                <a:rPr lang="en-US" sz="2000" i="1">
                                  <a:latin typeface="Cambria Math" panose="02040503050406030204" pitchFamily="18" charset="0"/>
                                  <a:ea typeface="Calibri" panose="020F0502020204030204" pitchFamily="34"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rPr>
                                    <m:t>𝑦</m:t>
                                  </m:r>
                                </m:e>
                                <m:sub>
                                  <m:r>
                                    <a:rPr lang="en-US" sz="2000" i="1">
                                      <a:latin typeface="Cambria Math" panose="02040503050406030204" pitchFamily="18" charset="0"/>
                                      <a:ea typeface="Calibri" panose="020F0502020204030204" pitchFamily="34" charset="0"/>
                                    </a:rPr>
                                    <m:t>𝑗</m:t>
                                  </m:r>
                                </m:sub>
                              </m:sSub>
                              <m:r>
                                <a:rPr lang="en-US" sz="2000">
                                  <a:latin typeface="Cambria Math" panose="02040503050406030204" pitchFamily="18" charset="0"/>
                                  <a:ea typeface="Calibri" panose="020F0502020204030204" pitchFamily="34"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ea typeface="Calibri" panose="020F0502020204030204" pitchFamily="34" charset="0"/>
                                    </a:rPr>
                                    <m:t>Θ</m:t>
                                  </m:r>
                                </m:e>
                                <m:sup>
                                  <m:d>
                                    <m:dPr>
                                      <m:ctrlPr>
                                        <a:rPr lang="en-US" sz="2000" i="1">
                                          <a:latin typeface="Cambria Math" panose="02040503050406030204" pitchFamily="18" charset="0"/>
                                        </a:rPr>
                                      </m:ctrlPr>
                                    </m:dPr>
                                    <m:e>
                                      <m:r>
                                        <a:rPr lang="en-US" sz="2000" i="1">
                                          <a:latin typeface="Cambria Math" panose="02040503050406030204" pitchFamily="18" charset="0"/>
                                          <a:ea typeface="Calibri" panose="020F0502020204030204" pitchFamily="34" charset="0"/>
                                        </a:rPr>
                                        <m:t>𝑡</m:t>
                                      </m:r>
                                    </m:e>
                                  </m:d>
                                </m:sup>
                              </m:sSup>
                            </m:e>
                          </m:d>
                        </m:e>
                      </m:nary>
                      <m:r>
                        <a:rPr lang="en-US" sz="2000" b="0" i="1" smtClean="0">
                          <a:latin typeface="Cambria Math" panose="02040503050406030204" pitchFamily="18" charset="0"/>
                          <a:ea typeface="Calibri" panose="020F0502020204030204" pitchFamily="34" charset="0"/>
                        </a:rPr>
                        <m:t>   (1.20)</m:t>
                      </m:r>
                    </m:oMath>
                  </m:oMathPara>
                </a14:m>
                <a:endParaRPr lang="en-US" sz="2000" dirty="0"/>
              </a:p>
              <a:p>
                <a:pPr marL="0" indent="0">
                  <a:buFont typeface="Arial" panose="020B0604020202020204" pitchFamily="34" charset="0"/>
                  <a:buNone/>
                </a:pPr>
                <a14:m>
                  <m:oMathPara xmlns:m="http://schemas.openxmlformats.org/officeDocument/2006/math">
                    <m:oMathParaPr>
                      <m:jc m:val="right"/>
                    </m:oMathParaPr>
                    <m:oMath xmlns:m="http://schemas.openxmlformats.org/officeDocument/2006/math">
                      <m:r>
                        <a:rPr lang="en-US" sz="2000" i="1" smtClean="0">
                          <a:latin typeface="Cambria Math" panose="02040503050406030204" pitchFamily="18" charset="0"/>
                          <a:ea typeface="Calibri" panose="020F0502020204030204" pitchFamily="34" charset="0"/>
                        </a:rPr>
                        <m:t>𝑃</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rPr>
                                <m:t>𝑘</m:t>
                              </m:r>
                            </m:e>
                            <m:sub>
                              <m:r>
                                <a:rPr lang="en-US" sz="2000" i="1">
                                  <a:latin typeface="Cambria Math" panose="02040503050406030204" pitchFamily="18" charset="0"/>
                                  <a:ea typeface="Calibri" panose="020F0502020204030204" pitchFamily="34" charset="0"/>
                                </a:rPr>
                                <m:t>𝒴</m:t>
                              </m:r>
                            </m:sub>
                          </m:sSub>
                        </m:e>
                        <m:e>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rPr>
                                <m:t>𝑥</m:t>
                              </m:r>
                            </m:e>
                            <m:sub>
                              <m:r>
                                <a:rPr lang="en-US" sz="2000" i="1">
                                  <a:latin typeface="Cambria Math" panose="02040503050406030204" pitchFamily="18" charset="0"/>
                                  <a:ea typeface="Calibri" panose="020F0502020204030204" pitchFamily="34" charset="0"/>
                                </a:rPr>
                                <m:t>𝑖</m:t>
                              </m:r>
                            </m:sub>
                          </m:sSub>
                          <m:r>
                            <a:rPr lang="en-US" sz="2000" i="1">
                              <a:latin typeface="Cambria Math" panose="02040503050406030204" pitchFamily="18" charset="0"/>
                              <a:ea typeface="Calibri" panose="020F0502020204030204" pitchFamily="34"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rPr>
                                <m:t>𝑦</m:t>
                              </m:r>
                            </m:e>
                            <m:sub>
                              <m:r>
                                <a:rPr lang="en-US" sz="2000" i="1">
                                  <a:latin typeface="Cambria Math" panose="02040503050406030204" pitchFamily="18" charset="0"/>
                                  <a:ea typeface="Calibri" panose="020F0502020204030204" pitchFamily="34" charset="0"/>
                                </a:rPr>
                                <m:t>𝑗</m:t>
                              </m:r>
                            </m:sub>
                          </m:sSub>
                          <m:r>
                            <a:rPr lang="en-US" sz="2000">
                              <a:latin typeface="Cambria Math" panose="02040503050406030204" pitchFamily="18" charset="0"/>
                              <a:ea typeface="Calibri" panose="020F0502020204030204" pitchFamily="34"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ea typeface="Calibri" panose="020F0502020204030204" pitchFamily="34" charset="0"/>
                                </a:rPr>
                                <m:t>Θ</m:t>
                              </m:r>
                            </m:e>
                            <m:sup>
                              <m:d>
                                <m:dPr>
                                  <m:ctrlPr>
                                    <a:rPr lang="en-US" sz="2000" i="1">
                                      <a:latin typeface="Cambria Math" panose="02040503050406030204" pitchFamily="18" charset="0"/>
                                    </a:rPr>
                                  </m:ctrlPr>
                                </m:dPr>
                                <m:e>
                                  <m:r>
                                    <a:rPr lang="en-US" sz="2000" i="1">
                                      <a:latin typeface="Cambria Math" panose="02040503050406030204" pitchFamily="18" charset="0"/>
                                      <a:ea typeface="Calibri" panose="020F0502020204030204" pitchFamily="34" charset="0"/>
                                    </a:rPr>
                                    <m:t>𝑡</m:t>
                                  </m:r>
                                </m:e>
                              </m:d>
                            </m:sup>
                          </m:sSup>
                        </m:e>
                      </m:d>
                      <m:r>
                        <a:rPr lang="en-US" sz="2000" i="1">
                          <a:latin typeface="Cambria Math" panose="02040503050406030204" pitchFamily="18" charset="0"/>
                          <a:ea typeface="Calibri" panose="020F0502020204030204" pitchFamily="34" charset="0"/>
                        </a:rPr>
                        <m:t>=</m:t>
                      </m:r>
                      <m:nary>
                        <m:naryPr>
                          <m:chr m:val="∑"/>
                          <m:limLoc m:val="undOvr"/>
                          <m:supHide m:val="on"/>
                          <m:ctrlPr>
                            <a:rPr lang="en-US" sz="2000" i="1">
                              <a:latin typeface="Cambria Math" panose="02040503050406030204" pitchFamily="18" charset="0"/>
                            </a:rPr>
                          </m:ctrlPr>
                        </m:naryPr>
                        <m:sub>
                          <m:r>
                            <a:rPr lang="en-US" sz="2000" i="1">
                              <a:latin typeface="Cambria Math" panose="02040503050406030204" pitchFamily="18" charset="0"/>
                              <a:ea typeface="Calibri" panose="020F0502020204030204" pitchFamily="34" charset="0"/>
                            </a:rPr>
                            <m:t>𝑘</m:t>
                          </m:r>
                          <m:r>
                            <a:rPr lang="en-US" sz="2000" i="1">
                              <a:latin typeface="Cambria Math" panose="02040503050406030204" pitchFamily="18" charset="0"/>
                              <a:ea typeface="Calibri" panose="020F0502020204030204" pitchFamily="34"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rPr>
                                <m:t>𝑘</m:t>
                              </m:r>
                            </m:e>
                            <m:sub>
                              <m:r>
                                <a:rPr lang="en-US" sz="2000" i="1">
                                  <a:latin typeface="Cambria Math" panose="02040503050406030204" pitchFamily="18" charset="0"/>
                                  <a:ea typeface="Calibri" panose="020F0502020204030204" pitchFamily="34" charset="0"/>
                                </a:rPr>
                                <m:t>𝒴</m:t>
                              </m:r>
                            </m:sub>
                          </m:sSub>
                          <m:r>
                            <a:rPr lang="en-US" sz="2000" i="1">
                              <a:latin typeface="Cambria Math" panose="02040503050406030204" pitchFamily="18" charset="0"/>
                              <a:ea typeface="Calibri" panose="020F0502020204030204" pitchFamily="34" charset="0"/>
                            </a:rPr>
                            <m:t>~</m:t>
                          </m:r>
                          <m:r>
                            <a:rPr lang="en-US" sz="2000" i="1">
                              <a:latin typeface="Cambria Math" panose="02040503050406030204" pitchFamily="18" charset="0"/>
                              <a:ea typeface="Calibri" panose="020F0502020204030204" pitchFamily="34" charset="0"/>
                            </a:rPr>
                            <m:t>𝑘</m:t>
                          </m:r>
                        </m:sub>
                        <m:sup/>
                        <m:e>
                          <m:r>
                            <a:rPr lang="en-US" sz="2000" i="1">
                              <a:latin typeface="Cambria Math" panose="02040503050406030204" pitchFamily="18" charset="0"/>
                              <a:ea typeface="Calibri" panose="020F0502020204030204" pitchFamily="34" charset="0"/>
                            </a:rPr>
                            <m:t>𝑃</m:t>
                          </m:r>
                          <m:d>
                            <m:dPr>
                              <m:ctrlPr>
                                <a:rPr lang="en-US" sz="2000" i="1">
                                  <a:latin typeface="Cambria Math" panose="02040503050406030204" pitchFamily="18" charset="0"/>
                                </a:rPr>
                              </m:ctrlPr>
                            </m:dPr>
                            <m:e>
                              <m:r>
                                <a:rPr lang="en-US" sz="2000" i="1">
                                  <a:latin typeface="Cambria Math" panose="02040503050406030204" pitchFamily="18" charset="0"/>
                                  <a:ea typeface="Calibri" panose="020F0502020204030204" pitchFamily="34" charset="0"/>
                                </a:rPr>
                                <m:t>𝑘</m:t>
                              </m:r>
                            </m:e>
                            <m:e>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rPr>
                                    <m:t>𝑥</m:t>
                                  </m:r>
                                </m:e>
                                <m:sub>
                                  <m:r>
                                    <a:rPr lang="en-US" sz="2000" i="1">
                                      <a:latin typeface="Cambria Math" panose="02040503050406030204" pitchFamily="18" charset="0"/>
                                      <a:ea typeface="Calibri" panose="020F0502020204030204" pitchFamily="34" charset="0"/>
                                    </a:rPr>
                                    <m:t>𝑖</m:t>
                                  </m:r>
                                </m:sub>
                              </m:sSub>
                              <m:r>
                                <a:rPr lang="en-US" sz="2000" i="1">
                                  <a:latin typeface="Cambria Math" panose="02040503050406030204" pitchFamily="18" charset="0"/>
                                  <a:ea typeface="Calibri" panose="020F0502020204030204" pitchFamily="34" charset="0"/>
                                </a:rPr>
                                <m:t>,</m:t>
                              </m:r>
                              <m:sSub>
                                <m:sSubPr>
                                  <m:ctrlPr>
                                    <a:rPr lang="en-US" sz="2000" i="1">
                                      <a:latin typeface="Cambria Math" panose="02040503050406030204" pitchFamily="18" charset="0"/>
                                    </a:rPr>
                                  </m:ctrlPr>
                                </m:sSubPr>
                                <m:e>
                                  <m:r>
                                    <a:rPr lang="en-US" sz="2000" i="1">
                                      <a:latin typeface="Cambria Math" panose="02040503050406030204" pitchFamily="18" charset="0"/>
                                      <a:ea typeface="Calibri" panose="020F0502020204030204" pitchFamily="34" charset="0"/>
                                    </a:rPr>
                                    <m:t>𝑦</m:t>
                                  </m:r>
                                </m:e>
                                <m:sub>
                                  <m:r>
                                    <a:rPr lang="en-US" sz="2000" i="1">
                                      <a:latin typeface="Cambria Math" panose="02040503050406030204" pitchFamily="18" charset="0"/>
                                      <a:ea typeface="Calibri" panose="020F0502020204030204" pitchFamily="34" charset="0"/>
                                    </a:rPr>
                                    <m:t>𝑗</m:t>
                                  </m:r>
                                </m:sub>
                              </m:sSub>
                              <m:r>
                                <a:rPr lang="en-US" sz="2000">
                                  <a:latin typeface="Cambria Math" panose="02040503050406030204" pitchFamily="18" charset="0"/>
                                  <a:ea typeface="Calibri" panose="020F0502020204030204" pitchFamily="34" charset="0"/>
                                </a:rPr>
                                <m:t>,</m:t>
                              </m:r>
                              <m:sSup>
                                <m:sSupPr>
                                  <m:ctrlPr>
                                    <a:rPr lang="en-US" sz="2000" i="1">
                                      <a:latin typeface="Cambria Math" panose="02040503050406030204" pitchFamily="18" charset="0"/>
                                    </a:rPr>
                                  </m:ctrlPr>
                                </m:sSupPr>
                                <m:e>
                                  <m:r>
                                    <m:rPr>
                                      <m:sty m:val="p"/>
                                    </m:rPr>
                                    <a:rPr lang="en-US" sz="2000">
                                      <a:latin typeface="Cambria Math" panose="02040503050406030204" pitchFamily="18" charset="0"/>
                                      <a:ea typeface="Calibri" panose="020F0502020204030204" pitchFamily="34" charset="0"/>
                                    </a:rPr>
                                    <m:t>Θ</m:t>
                                  </m:r>
                                </m:e>
                                <m:sup>
                                  <m:d>
                                    <m:dPr>
                                      <m:ctrlPr>
                                        <a:rPr lang="en-US" sz="2000" i="1">
                                          <a:latin typeface="Cambria Math" panose="02040503050406030204" pitchFamily="18" charset="0"/>
                                        </a:rPr>
                                      </m:ctrlPr>
                                    </m:dPr>
                                    <m:e>
                                      <m:r>
                                        <a:rPr lang="en-US" sz="2000" i="1">
                                          <a:latin typeface="Cambria Math" panose="02040503050406030204" pitchFamily="18" charset="0"/>
                                          <a:ea typeface="Calibri" panose="020F0502020204030204" pitchFamily="34" charset="0"/>
                                        </a:rPr>
                                        <m:t>𝑡</m:t>
                                      </m:r>
                                    </m:e>
                                  </m:d>
                                </m:sup>
                              </m:sSup>
                            </m:e>
                          </m:d>
                        </m:e>
                      </m:nary>
                      <m:r>
                        <a:rPr lang="en-US" sz="2000" b="0" i="1" smtClean="0">
                          <a:latin typeface="Cambria Math" panose="02040503050406030204" pitchFamily="18" charset="0"/>
                          <a:ea typeface="Calibri" panose="020F0502020204030204" pitchFamily="34" charset="0"/>
                        </a:rPr>
                        <m:t>   (1.21)</m:t>
                      </m:r>
                    </m:oMath>
                  </m:oMathPara>
                </a14:m>
                <a:endParaRPr lang="en-US" sz="2000" dirty="0"/>
              </a:p>
            </p:txBody>
          </p:sp>
        </mc:Choice>
        <mc:Fallback xmlns="">
          <p:sp>
            <p:nvSpPr>
              <p:cNvPr id="7" name="Content Placeholder 2">
                <a:extLst>
                  <a:ext uri="{FF2B5EF4-FFF2-40B4-BE49-F238E27FC236}">
                    <a16:creationId xmlns:a16="http://schemas.microsoft.com/office/drawing/2014/main" id="{B7C485AD-04C5-4243-BE76-BD3146DA5354}"/>
                  </a:ext>
                </a:extLst>
              </p:cNvPr>
              <p:cNvSpPr txBox="1">
                <a:spLocks noRot="1" noChangeAspect="1" noMove="1" noResize="1" noEditPoints="1" noAdjustHandles="1" noChangeArrowheads="1" noChangeShapeType="1" noTextEdit="1"/>
              </p:cNvSpPr>
              <p:nvPr/>
            </p:nvSpPr>
            <p:spPr>
              <a:xfrm>
                <a:off x="5922498" y="914400"/>
                <a:ext cx="5781823" cy="5176066"/>
              </a:xfrm>
              <a:prstGeom prst="rect">
                <a:avLst/>
              </a:prstGeom>
              <a:blipFill>
                <a:blip r:embed="rId3"/>
                <a:stretch>
                  <a:fillRect l="-1160" t="-589"/>
                </a:stretch>
              </a:blipFill>
            </p:spPr>
            <p:txBody>
              <a:bodyPr/>
              <a:lstStyle/>
              <a:p>
                <a:r>
                  <a:rPr lang="en-US">
                    <a:noFill/>
                  </a:rPr>
                  <a:t> </a:t>
                </a:r>
              </a:p>
            </p:txBody>
          </p:sp>
        </mc:Fallback>
      </mc:AlternateContent>
    </p:spTree>
    <p:extLst>
      <p:ext uri="{BB962C8B-B14F-4D97-AF65-F5344CB8AC3E}">
        <p14:creationId xmlns:p14="http://schemas.microsoft.com/office/powerpoint/2010/main" val="3350989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BC91-21D8-424C-B511-6478A1F2087D}"/>
              </a:ext>
            </a:extLst>
          </p:cNvPr>
          <p:cNvSpPr>
            <a:spLocks noGrp="1"/>
          </p:cNvSpPr>
          <p:nvPr>
            <p:ph type="title"/>
          </p:nvPr>
        </p:nvSpPr>
        <p:spPr/>
        <p:txBody>
          <a:bodyPr/>
          <a:lstStyle/>
          <a:p>
            <a:r>
              <a:rPr lang="en-US" dirty="0"/>
              <a:t>1. Introduction to dyadic data and mixture model</a:t>
            </a:r>
          </a:p>
        </p:txBody>
      </p:sp>
      <p:sp>
        <p:nvSpPr>
          <p:cNvPr id="3" name="Content Placeholder 2">
            <a:extLst>
              <a:ext uri="{FF2B5EF4-FFF2-40B4-BE49-F238E27FC236}">
                <a16:creationId xmlns:a16="http://schemas.microsoft.com/office/drawing/2014/main" id="{7E437649-9F1B-4C2E-A019-7941C71657D4}"/>
              </a:ext>
            </a:extLst>
          </p:cNvPr>
          <p:cNvSpPr>
            <a:spLocks noGrp="1"/>
          </p:cNvSpPr>
          <p:nvPr>
            <p:ph idx="1"/>
          </p:nvPr>
        </p:nvSpPr>
        <p:spPr/>
        <p:txBody>
          <a:bodyPr>
            <a:normAutofit/>
          </a:bodyPr>
          <a:lstStyle/>
          <a:p>
            <a:r>
              <a:rPr lang="en-US" sz="3500" dirty="0">
                <a:effectLst/>
                <a:latin typeface="Times New Roman" panose="02020603050405020304" pitchFamily="18" charset="0"/>
                <a:ea typeface="Calibri" panose="020F0502020204030204" pitchFamily="34" charset="0"/>
              </a:rPr>
              <a:t>SMM, AMM, and PMM are defined in case of traditional dyadic data.</a:t>
            </a:r>
          </a:p>
          <a:p>
            <a:r>
              <a:rPr lang="en-US" sz="3500" dirty="0">
                <a:effectLst/>
                <a:latin typeface="Times New Roman" panose="02020603050405020304" pitchFamily="18" charset="0"/>
                <a:ea typeface="Calibri" panose="020F0502020204030204" pitchFamily="34" charset="0"/>
              </a:rPr>
              <a:t>The next section is main subject of this research where the so-called attributed dyadic data (</a:t>
            </a:r>
            <a:r>
              <a:rPr lang="en-US" sz="3500" b="1" dirty="0">
                <a:effectLst/>
                <a:latin typeface="Times New Roman" panose="02020603050405020304" pitchFamily="18" charset="0"/>
                <a:ea typeface="Calibri" panose="020F0502020204030204" pitchFamily="34" charset="0"/>
              </a:rPr>
              <a:t>ADD</a:t>
            </a:r>
            <a:r>
              <a:rPr lang="en-US" sz="3500" dirty="0">
                <a:effectLst/>
                <a:latin typeface="Times New Roman" panose="02020603050405020304" pitchFamily="18" charset="0"/>
                <a:ea typeface="Calibri" panose="020F0502020204030204" pitchFamily="34" charset="0"/>
              </a:rPr>
              <a:t>) is modeled by conditional mixture model (</a:t>
            </a:r>
            <a:r>
              <a:rPr lang="en-US" sz="3500" b="1" dirty="0">
                <a:effectLst/>
                <a:latin typeface="Times New Roman" panose="02020603050405020304" pitchFamily="18" charset="0"/>
                <a:ea typeface="Calibri" panose="020F0502020204030204" pitchFamily="34" charset="0"/>
              </a:rPr>
              <a:t>CMM</a:t>
            </a:r>
            <a:r>
              <a:rPr lang="en-US" sz="3500" dirty="0">
                <a:effectLst/>
                <a:latin typeface="Times New Roman" panose="02020603050405020304" pitchFamily="18" charset="0"/>
                <a:ea typeface="Calibri" panose="020F0502020204030204" pitchFamily="34" charset="0"/>
              </a:rPr>
              <a:t>).</a:t>
            </a:r>
            <a:endParaRPr lang="en-US" sz="3500" dirty="0"/>
          </a:p>
        </p:txBody>
      </p:sp>
      <p:sp>
        <p:nvSpPr>
          <p:cNvPr id="4" name="Date Placeholder 3">
            <a:extLst>
              <a:ext uri="{FF2B5EF4-FFF2-40B4-BE49-F238E27FC236}">
                <a16:creationId xmlns:a16="http://schemas.microsoft.com/office/drawing/2014/main" id="{F2449AA8-DD45-484B-A608-1F034D4148DF}"/>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F6E54F8A-F5FB-4C03-952E-AC5C9799DFB5}"/>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A1C7FCF2-D72F-4969-BA41-8EA0176EBEBD}"/>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240939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63AE7-AC6B-4D63-8EA0-3FC426483C48}"/>
              </a:ext>
            </a:extLst>
          </p:cNvPr>
          <p:cNvSpPr>
            <a:spLocks noGrp="1"/>
          </p:cNvSpPr>
          <p:nvPr>
            <p:ph type="title"/>
          </p:nvPr>
        </p:nvSpPr>
        <p:spPr/>
        <p:txBody>
          <a:bodyPr>
            <a:normAutofit/>
          </a:bodyPr>
          <a:lstStyle/>
          <a:p>
            <a:r>
              <a:rPr lang="en-US" dirty="0"/>
              <a:t>2. Learning ADD by CMM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576ABA3-1737-4521-80A2-1AF0E831BC27}"/>
                  </a:ext>
                </a:extLst>
              </p:cNvPr>
              <p:cNvSpPr>
                <a:spLocks noGrp="1"/>
              </p:cNvSpPr>
              <p:nvPr>
                <p:ph idx="1"/>
              </p:nvPr>
            </p:nvSpPr>
            <p:spPr/>
            <p:txBody>
              <a:bodyPr>
                <a:noAutofit/>
              </a:bodyPr>
              <a:lstStyle/>
              <a:p>
                <a:pPr marL="0" indent="0">
                  <a:buNone/>
                </a:pPr>
                <a:r>
                  <a:rPr lang="en-US" sz="2500" dirty="0">
                    <a:effectLst/>
                    <a:ea typeface="Calibri" panose="020F0502020204030204" pitchFamily="34" charset="0"/>
                  </a:rPr>
                  <a:t>In dyadic data </a:t>
                </a:r>
                <a14:m>
                  <m:oMath xmlns:m="http://schemas.openxmlformats.org/officeDocument/2006/math">
                    <m:r>
                      <a:rPr lang="en-US" sz="2500" i="1">
                        <a:effectLst/>
                        <a:latin typeface="Cambria Math" panose="02040503050406030204" pitchFamily="18" charset="0"/>
                        <a:ea typeface="Calibri" panose="020F0502020204030204" pitchFamily="34" charset="0"/>
                      </a:rPr>
                      <m:t>𝒮</m:t>
                    </m:r>
                  </m:oMath>
                </a14:m>
                <a:r>
                  <a:rPr lang="en-US" sz="2500" dirty="0">
                    <a:effectLst/>
                    <a:ea typeface="Calibri" panose="020F0502020204030204" pitchFamily="34" charset="0"/>
                  </a:rPr>
                  <a:t>, if each co-occurrence of </a:t>
                </a:r>
                <a:r>
                  <a:rPr lang="en-US" sz="2500" i="1" dirty="0">
                    <a:effectLst/>
                    <a:ea typeface="Calibri" panose="020F0502020204030204" pitchFamily="34" charset="0"/>
                  </a:rPr>
                  <a:t>x</a:t>
                </a:r>
                <a:r>
                  <a:rPr lang="en-US" sz="2500" i="1" baseline="-25000" dirty="0">
                    <a:effectLst/>
                    <a:ea typeface="Calibri" panose="020F0502020204030204" pitchFamily="34" charset="0"/>
                  </a:rPr>
                  <a:t>i</a:t>
                </a:r>
                <a:r>
                  <a:rPr lang="en-US" sz="2500" dirty="0">
                    <a:effectLst/>
                    <a:ea typeface="Calibri" panose="020F0502020204030204" pitchFamily="34" charset="0"/>
                  </a:rPr>
                  <a:t> and </a:t>
                </a:r>
                <a:r>
                  <a:rPr lang="en-US" sz="2500" i="1" dirty="0" err="1">
                    <a:effectLst/>
                    <a:ea typeface="Calibri" panose="020F0502020204030204" pitchFamily="34" charset="0"/>
                  </a:rPr>
                  <a:t>y</a:t>
                </a:r>
                <a:r>
                  <a:rPr lang="en-US" sz="2500" i="1" baseline="-25000" dirty="0" err="1">
                    <a:effectLst/>
                    <a:ea typeface="Calibri" panose="020F0502020204030204" pitchFamily="34" charset="0"/>
                  </a:rPr>
                  <a:t>j</a:t>
                </a:r>
                <a:r>
                  <a:rPr lang="en-US" sz="2500" dirty="0">
                    <a:effectLst/>
                    <a:ea typeface="Calibri" panose="020F0502020204030204" pitchFamily="34" charset="0"/>
                  </a:rPr>
                  <a:t> is associated with a value </a:t>
                </a:r>
                <a:r>
                  <a:rPr lang="en-US" sz="2500" i="1" dirty="0">
                    <a:effectLst/>
                    <a:ea typeface="Calibri" panose="020F0502020204030204" pitchFamily="34" charset="0"/>
                  </a:rPr>
                  <a:t>z </a:t>
                </a:r>
                <a:r>
                  <a:rPr lang="en-US" sz="2500" i="0" dirty="0">
                    <a:effectLst/>
                    <a:ea typeface="Calibri" panose="020F0502020204030204" pitchFamily="34" charset="0"/>
                  </a:rPr>
                  <a:t>[4, p. 1]</a:t>
                </a:r>
                <a:r>
                  <a:rPr lang="en-US" sz="2500" dirty="0">
                    <a:effectLst/>
                    <a:ea typeface="Calibri" panose="020F0502020204030204" pitchFamily="34" charset="0"/>
                  </a:rPr>
                  <a:t>, the triple (</a:t>
                </a:r>
                <a:r>
                  <a:rPr lang="en-US" sz="2500" i="1" dirty="0">
                    <a:effectLst/>
                    <a:ea typeface="Calibri" panose="020F0502020204030204" pitchFamily="34" charset="0"/>
                  </a:rPr>
                  <a:t>x</a:t>
                </a:r>
                <a:r>
                  <a:rPr lang="en-US" sz="2500" i="1" baseline="-25000" dirty="0">
                    <a:effectLst/>
                    <a:ea typeface="Calibri" panose="020F0502020204030204" pitchFamily="34" charset="0"/>
                  </a:rPr>
                  <a:t>i</a:t>
                </a:r>
                <a:r>
                  <a:rPr lang="en-US" sz="2500" dirty="0">
                    <a:effectLst/>
                    <a:ea typeface="Calibri" panose="020F0502020204030204" pitchFamily="34" charset="0"/>
                  </a:rPr>
                  <a:t>, </a:t>
                </a:r>
                <a:r>
                  <a:rPr lang="en-US" sz="2500" i="1" dirty="0" err="1">
                    <a:effectLst/>
                    <a:ea typeface="Calibri" panose="020F0502020204030204" pitchFamily="34" charset="0"/>
                  </a:rPr>
                  <a:t>y</a:t>
                </a:r>
                <a:r>
                  <a:rPr lang="en-US" sz="2500" i="1" baseline="-25000" dirty="0" err="1">
                    <a:effectLst/>
                    <a:ea typeface="Calibri" panose="020F0502020204030204" pitchFamily="34" charset="0"/>
                  </a:rPr>
                  <a:t>j</a:t>
                </a:r>
                <a:r>
                  <a:rPr lang="en-US" sz="2500" dirty="0">
                    <a:effectLst/>
                    <a:ea typeface="Calibri" panose="020F0502020204030204" pitchFamily="34" charset="0"/>
                  </a:rPr>
                  <a:t>, </a:t>
                </a:r>
                <a:r>
                  <a:rPr lang="en-US" sz="2500" i="1" dirty="0">
                    <a:effectLst/>
                    <a:ea typeface="Calibri" panose="020F0502020204030204" pitchFamily="34" charset="0"/>
                  </a:rPr>
                  <a:t>r</a:t>
                </a:r>
                <a:r>
                  <a:rPr lang="en-US" sz="2500" dirty="0">
                    <a:effectLst/>
                    <a:ea typeface="Calibri" panose="020F0502020204030204" pitchFamily="34" charset="0"/>
                  </a:rPr>
                  <a:t>) becomes the quadruplet (</a:t>
                </a:r>
                <a:r>
                  <a:rPr lang="en-US" sz="2500" i="1" dirty="0">
                    <a:effectLst/>
                    <a:ea typeface="Calibri" panose="020F0502020204030204" pitchFamily="34" charset="0"/>
                  </a:rPr>
                  <a:t>x</a:t>
                </a:r>
                <a:r>
                  <a:rPr lang="en-US" sz="2500" i="1" baseline="-25000" dirty="0">
                    <a:effectLst/>
                    <a:ea typeface="Calibri" panose="020F0502020204030204" pitchFamily="34" charset="0"/>
                  </a:rPr>
                  <a:t>i</a:t>
                </a:r>
                <a:r>
                  <a:rPr lang="en-US" sz="2500" dirty="0">
                    <a:effectLst/>
                    <a:ea typeface="Calibri" panose="020F0502020204030204" pitchFamily="34" charset="0"/>
                  </a:rPr>
                  <a:t>, </a:t>
                </a:r>
                <a:r>
                  <a:rPr lang="en-US" sz="2500" i="1" dirty="0" err="1">
                    <a:effectLst/>
                    <a:ea typeface="Calibri" panose="020F0502020204030204" pitchFamily="34" charset="0"/>
                  </a:rPr>
                  <a:t>y</a:t>
                </a:r>
                <a:r>
                  <a:rPr lang="en-US" sz="2500" i="1" baseline="-25000" dirty="0" err="1">
                    <a:effectLst/>
                    <a:ea typeface="Calibri" panose="020F0502020204030204" pitchFamily="34" charset="0"/>
                  </a:rPr>
                  <a:t>j</a:t>
                </a:r>
                <a:r>
                  <a:rPr lang="en-US" sz="2500" dirty="0">
                    <a:effectLst/>
                    <a:ea typeface="Calibri" panose="020F0502020204030204" pitchFamily="34" charset="0"/>
                  </a:rPr>
                  <a:t>, </a:t>
                </a:r>
                <a:r>
                  <a:rPr lang="en-US" sz="2500" i="1" dirty="0">
                    <a:effectLst/>
                    <a:ea typeface="Calibri" panose="020F0502020204030204" pitchFamily="34" charset="0"/>
                  </a:rPr>
                  <a:t>z</a:t>
                </a:r>
                <a:r>
                  <a:rPr lang="en-US" sz="2500" dirty="0">
                    <a:effectLst/>
                    <a:ea typeface="Calibri" panose="020F0502020204030204" pitchFamily="34" charset="0"/>
                  </a:rPr>
                  <a:t>, </a:t>
                </a:r>
                <a:r>
                  <a:rPr lang="en-US" sz="2500" i="1" dirty="0">
                    <a:effectLst/>
                    <a:ea typeface="Calibri" panose="020F0502020204030204" pitchFamily="34" charset="0"/>
                  </a:rPr>
                  <a:t>r</a:t>
                </a:r>
                <a:r>
                  <a:rPr lang="en-US" sz="2500" dirty="0">
                    <a:effectLst/>
                    <a:ea typeface="Calibri" panose="020F0502020204030204" pitchFamily="34" charset="0"/>
                  </a:rPr>
                  <a:t>) which is called valued co-occurrence of </a:t>
                </a:r>
                <a:r>
                  <a:rPr lang="en-US" sz="2500" i="1" dirty="0">
                    <a:effectLst/>
                    <a:ea typeface="Calibri" panose="020F0502020204030204" pitchFamily="34" charset="0"/>
                  </a:rPr>
                  <a:t>x</a:t>
                </a:r>
                <a:r>
                  <a:rPr lang="en-US" sz="2500" i="1" baseline="-25000" dirty="0">
                    <a:effectLst/>
                    <a:ea typeface="Calibri" panose="020F0502020204030204" pitchFamily="34" charset="0"/>
                  </a:rPr>
                  <a:t>i</a:t>
                </a:r>
                <a:r>
                  <a:rPr lang="en-US" sz="2500" dirty="0">
                    <a:effectLst/>
                    <a:ea typeface="Calibri" panose="020F0502020204030204" pitchFamily="34" charset="0"/>
                  </a:rPr>
                  <a:t> and </a:t>
                </a:r>
                <a:r>
                  <a:rPr lang="en-US" sz="2500" i="1" dirty="0" err="1">
                    <a:effectLst/>
                    <a:ea typeface="Calibri" panose="020F0502020204030204" pitchFamily="34" charset="0"/>
                  </a:rPr>
                  <a:t>y</a:t>
                </a:r>
                <a:r>
                  <a:rPr lang="en-US" sz="2500" i="1" baseline="-25000" dirty="0" err="1">
                    <a:effectLst/>
                    <a:ea typeface="Calibri" panose="020F0502020204030204" pitchFamily="34" charset="0"/>
                  </a:rPr>
                  <a:t>j</a:t>
                </a:r>
                <a:r>
                  <a:rPr lang="en-US" sz="2500" dirty="0">
                    <a:effectLst/>
                    <a:ea typeface="Calibri" panose="020F0502020204030204" pitchFamily="34" charset="0"/>
                  </a:rPr>
                  <a:t>. The value </a:t>
                </a:r>
                <a:r>
                  <a:rPr lang="en-US" sz="2500" i="1" dirty="0">
                    <a:effectLst/>
                    <a:ea typeface="Calibri" panose="020F0502020204030204" pitchFamily="34" charset="0"/>
                  </a:rPr>
                  <a:t>z</a:t>
                </a:r>
                <a:r>
                  <a:rPr lang="en-US" sz="2500" dirty="0">
                    <a:effectLst/>
                    <a:ea typeface="Calibri" panose="020F0502020204030204" pitchFamily="34" charset="0"/>
                  </a:rPr>
                  <a:t> is called associative value or co-occurrent value. If </a:t>
                </a:r>
                <a:r>
                  <a:rPr lang="en-US" sz="2500" i="1" dirty="0">
                    <a:effectLst/>
                    <a:ea typeface="Calibri" panose="020F0502020204030204" pitchFamily="34" charset="0"/>
                  </a:rPr>
                  <a:t>z</a:t>
                </a:r>
                <a:r>
                  <a:rPr lang="en-US" sz="2500" dirty="0">
                    <a:effectLst/>
                    <a:ea typeface="Calibri" panose="020F0502020204030204" pitchFamily="34" charset="0"/>
                  </a:rPr>
                  <a:t> is value of a variable </a:t>
                </a:r>
                <a:r>
                  <a:rPr lang="en-US" sz="2500" i="1" dirty="0">
                    <a:effectLst/>
                    <a:ea typeface="Calibri" panose="020F0502020204030204" pitchFamily="34" charset="0"/>
                  </a:rPr>
                  <a:t>Z</a:t>
                </a:r>
                <a:r>
                  <a:rPr lang="en-US" sz="2500" dirty="0">
                    <a:effectLst/>
                    <a:ea typeface="Calibri" panose="020F0502020204030204" pitchFamily="34" charset="0"/>
                  </a:rPr>
                  <a:t> then, </a:t>
                </a:r>
                <a:r>
                  <a:rPr lang="en-US" sz="2500" i="1" dirty="0">
                    <a:effectLst/>
                    <a:ea typeface="Calibri" panose="020F0502020204030204" pitchFamily="34" charset="0"/>
                  </a:rPr>
                  <a:t>Z</a:t>
                </a:r>
                <a:r>
                  <a:rPr lang="en-US" sz="2500" dirty="0">
                    <a:effectLst/>
                    <a:ea typeface="Calibri" panose="020F0502020204030204" pitchFamily="34" charset="0"/>
                  </a:rPr>
                  <a:t> is called </a:t>
                </a:r>
                <a:r>
                  <a:rPr lang="en-US" sz="2500" i="1" dirty="0">
                    <a:effectLst/>
                    <a:ea typeface="Calibri" panose="020F0502020204030204" pitchFamily="34" charset="0"/>
                  </a:rPr>
                  <a:t>associative variable</a:t>
                </a:r>
                <a:r>
                  <a:rPr lang="en-US" sz="2500" dirty="0">
                    <a:effectLst/>
                    <a:ea typeface="Calibri" panose="020F0502020204030204" pitchFamily="34" charset="0"/>
                  </a:rPr>
                  <a:t>. As a result, the sample </a:t>
                </a:r>
                <a14:m>
                  <m:oMath xmlns:m="http://schemas.openxmlformats.org/officeDocument/2006/math">
                    <m:r>
                      <a:rPr lang="en-US" sz="2500" i="1">
                        <a:effectLst/>
                        <a:latin typeface="Cambria Math" panose="02040503050406030204" pitchFamily="18" charset="0"/>
                        <a:ea typeface="Calibri" panose="020F0502020204030204" pitchFamily="34" charset="0"/>
                      </a:rPr>
                      <m:t>𝒮</m:t>
                    </m:r>
                  </m:oMath>
                </a14:m>
                <a:r>
                  <a:rPr lang="en-US" sz="2500" dirty="0">
                    <a:effectLst/>
                    <a:ea typeface="Calibri" panose="020F0502020204030204" pitchFamily="34" charset="0"/>
                  </a:rPr>
                  <a:t> is called </a:t>
                </a:r>
                <a:r>
                  <a:rPr lang="en-US" sz="2500" i="1" dirty="0">
                    <a:effectLst/>
                    <a:ea typeface="Calibri" panose="020F0502020204030204" pitchFamily="34" charset="0"/>
                  </a:rPr>
                  <a:t>valued dyadic data</a:t>
                </a:r>
                <a:r>
                  <a:rPr lang="en-US" sz="2500" dirty="0">
                    <a:effectLst/>
                    <a:ea typeface="Calibri" panose="020F0502020204030204" pitchFamily="34" charset="0"/>
                  </a:rPr>
                  <a:t>. </a:t>
                </a:r>
                <a:r>
                  <a:rPr lang="en-US" sz="2500" dirty="0"/>
                  <a:t>Note, </a:t>
                </a:r>
                <a:r>
                  <a:rPr lang="en-US" sz="2500" i="1" dirty="0"/>
                  <a:t>Z</a:t>
                </a:r>
                <a:r>
                  <a:rPr lang="en-US" sz="2500" dirty="0"/>
                  <a:t> can be univariate or multivariate (vector).</a:t>
                </a:r>
              </a:p>
              <a:p>
                <a:pPr marL="0" indent="0">
                  <a:buNone/>
                </a:pPr>
                <a14:m>
                  <m:oMathPara xmlns:m="http://schemas.openxmlformats.org/officeDocument/2006/math">
                    <m:oMathParaPr>
                      <m:jc m:val="right"/>
                    </m:oMathParaPr>
                    <m:oMath xmlns:m="http://schemas.openxmlformats.org/officeDocument/2006/math">
                      <m:r>
                        <a:rPr lang="en-US" sz="2500" i="1" smtClean="0">
                          <a:effectLst/>
                          <a:latin typeface="Cambria Math" panose="02040503050406030204" pitchFamily="18" charset="0"/>
                          <a:ea typeface="Calibri" panose="020F0502020204030204" pitchFamily="34" charset="0"/>
                        </a:rPr>
                        <m:t>𝒮</m:t>
                      </m:r>
                      <m:r>
                        <a:rPr lang="en-US" sz="2500" i="1" smtClean="0">
                          <a:effectLst/>
                          <a:latin typeface="Cambria Math" panose="02040503050406030204" pitchFamily="18" charset="0"/>
                          <a:ea typeface="Calibri" panose="020F0502020204030204" pitchFamily="34" charset="0"/>
                        </a:rPr>
                        <m:t>=</m:t>
                      </m:r>
                      <m:d>
                        <m:dPr>
                          <m:begChr m:val="{"/>
                          <m:endChr m:val="}"/>
                          <m:ctrlPr>
                            <a:rPr lang="en-US" sz="2500" i="1">
                              <a:effectLst/>
                              <a:latin typeface="Cambria Math" panose="02040503050406030204" pitchFamily="18" charset="0"/>
                            </a:rPr>
                          </m:ctrlPr>
                        </m:dPr>
                        <m:e>
                          <m:d>
                            <m:dPr>
                              <m:ctrlPr>
                                <a:rPr lang="en-US" sz="2500" i="1">
                                  <a:effectLst/>
                                  <a:latin typeface="Cambria Math" panose="02040503050406030204" pitchFamily="18" charset="0"/>
                                </a:rPr>
                              </m:ctrlPr>
                            </m:dPr>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𝑥</m:t>
                                  </m:r>
                                </m:e>
                                <m:sub>
                                  <m:r>
                                    <a:rPr lang="en-US" sz="2500" i="1">
                                      <a:effectLst/>
                                      <a:latin typeface="Cambria Math" panose="02040503050406030204" pitchFamily="18" charset="0"/>
                                      <a:ea typeface="Calibri" panose="020F0502020204030204" pitchFamily="34" charset="0"/>
                                    </a:rPr>
                                    <m:t>𝑖</m:t>
                                  </m:r>
                                </m:sub>
                              </m:sSub>
                              <m:r>
                                <a:rPr lang="en-US" sz="2500" i="1">
                                  <a:effectLst/>
                                  <a:latin typeface="Cambria Math" panose="02040503050406030204" pitchFamily="18" charset="0"/>
                                  <a:ea typeface="Calibri" panose="020F0502020204030204" pitchFamily="34" charset="0"/>
                                </a:rPr>
                                <m:t>,</m:t>
                              </m:r>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𝑦</m:t>
                                  </m:r>
                                </m:e>
                                <m:sub>
                                  <m:r>
                                    <a:rPr lang="en-US" sz="2500" i="1">
                                      <a:effectLst/>
                                      <a:latin typeface="Cambria Math" panose="02040503050406030204" pitchFamily="18" charset="0"/>
                                      <a:ea typeface="Calibri" panose="020F0502020204030204" pitchFamily="34" charset="0"/>
                                    </a:rPr>
                                    <m:t>𝑗</m:t>
                                  </m:r>
                                </m:sub>
                              </m:sSub>
                              <m:r>
                                <a:rPr lang="en-US" sz="2500" i="1">
                                  <a:effectLst/>
                                  <a:latin typeface="Cambria Math" panose="02040503050406030204" pitchFamily="18" charset="0"/>
                                  <a:ea typeface="Calibri" panose="020F0502020204030204" pitchFamily="34" charset="0"/>
                                </a:rPr>
                                <m:t>,</m:t>
                              </m:r>
                              <m:r>
                                <a:rPr lang="en-US" sz="2500" i="1">
                                  <a:effectLst/>
                                  <a:latin typeface="Cambria Math" panose="02040503050406030204" pitchFamily="18" charset="0"/>
                                  <a:ea typeface="Calibri" panose="020F0502020204030204" pitchFamily="34" charset="0"/>
                                </a:rPr>
                                <m:t>𝑍</m:t>
                              </m:r>
                              <m:r>
                                <a:rPr lang="en-US" sz="2500" i="1">
                                  <a:effectLst/>
                                  <a:latin typeface="Cambria Math" panose="02040503050406030204" pitchFamily="18" charset="0"/>
                                  <a:ea typeface="Calibri" panose="020F0502020204030204" pitchFamily="34" charset="0"/>
                                </a:rPr>
                                <m:t>,</m:t>
                              </m:r>
                              <m:r>
                                <a:rPr lang="en-US" sz="2500" i="1">
                                  <a:effectLst/>
                                  <a:latin typeface="Cambria Math" panose="02040503050406030204" pitchFamily="18" charset="0"/>
                                  <a:ea typeface="Calibri" panose="020F0502020204030204" pitchFamily="34" charset="0"/>
                                </a:rPr>
                                <m:t>𝑟</m:t>
                              </m:r>
                            </m:e>
                          </m:d>
                          <m:r>
                            <a:rPr lang="en-US" sz="2500" i="1">
                              <a:effectLst/>
                              <a:latin typeface="Cambria Math" panose="02040503050406030204" pitchFamily="18" charset="0"/>
                              <a:ea typeface="Calibri" panose="020F0502020204030204" pitchFamily="34" charset="0"/>
                            </a:rPr>
                            <m:t>:1≤</m:t>
                          </m:r>
                          <m:r>
                            <a:rPr lang="en-US" sz="2500" i="1">
                              <a:effectLst/>
                              <a:latin typeface="Cambria Math" panose="02040503050406030204" pitchFamily="18" charset="0"/>
                              <a:ea typeface="Calibri" panose="020F0502020204030204" pitchFamily="34" charset="0"/>
                            </a:rPr>
                            <m:t>𝑟</m:t>
                          </m:r>
                          <m:r>
                            <a:rPr lang="en-US" sz="2500" i="1">
                              <a:effectLst/>
                              <a:latin typeface="Cambria Math" panose="02040503050406030204" pitchFamily="18" charset="0"/>
                              <a:ea typeface="Calibri" panose="020F0502020204030204" pitchFamily="34" charset="0"/>
                            </a:rPr>
                            <m:t>≤</m:t>
                          </m:r>
                          <m:d>
                            <m:dPr>
                              <m:begChr m:val="|"/>
                              <m:endChr m:val="|"/>
                              <m:ctrlPr>
                                <a:rPr lang="en-US" sz="2500" i="1">
                                  <a:effectLst/>
                                  <a:latin typeface="Cambria Math" panose="02040503050406030204" pitchFamily="18" charset="0"/>
                                </a:rPr>
                              </m:ctrlPr>
                            </m:dPr>
                            <m:e>
                              <m:r>
                                <a:rPr lang="en-US" sz="2500" i="1">
                                  <a:effectLst/>
                                  <a:latin typeface="Cambria Math" panose="02040503050406030204" pitchFamily="18" charset="0"/>
                                  <a:ea typeface="Calibri" panose="020F0502020204030204" pitchFamily="34" charset="0"/>
                                </a:rPr>
                                <m:t>𝒮</m:t>
                              </m:r>
                            </m:e>
                          </m:d>
                        </m:e>
                      </m:d>
                      <m:r>
                        <a:rPr lang="en-US" sz="2500" b="0" i="1" smtClean="0">
                          <a:effectLst/>
                          <a:latin typeface="Cambria Math" panose="02040503050406030204" pitchFamily="18" charset="0"/>
                          <a:ea typeface="Calibri" panose="020F0502020204030204" pitchFamily="34" charset="0"/>
                        </a:rPr>
                        <m:t>    (2.1)</m:t>
                      </m:r>
                    </m:oMath>
                  </m:oMathPara>
                </a14:m>
                <a:endParaRPr lang="en-US" sz="2500" dirty="0">
                  <a:effectLst/>
                  <a:ea typeface="Calibri" panose="020F0502020204030204" pitchFamily="34" charset="0"/>
                </a:endParaRPr>
              </a:p>
              <a:p>
                <a:pPr marR="0" algn="just">
                  <a:spcBef>
                    <a:spcPts val="0"/>
                  </a:spcBef>
                  <a:spcAft>
                    <a:spcPts val="0"/>
                  </a:spcAft>
                  <a:buNone/>
                </a:pPr>
                <a:r>
                  <a:rPr lang="en-US" sz="2500" dirty="0">
                    <a:effectLst/>
                    <a:ea typeface="Calibri" panose="020F0502020204030204" pitchFamily="34" charset="0"/>
                  </a:rPr>
                  <a:t>Where,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500" i="1">
                              <a:effectLst/>
                              <a:latin typeface="Cambria Math" panose="02040503050406030204" pitchFamily="18" charset="0"/>
                              <a:ea typeface="Calibri" panose="020F0502020204030204" pitchFamily="34" charset="0"/>
                            </a:rPr>
                          </m:ctrlPr>
                        </m:mPr>
                        <m:mr>
                          <m:e>
                            <m:sSub>
                              <m:sSubPr>
                                <m:ctrlPr>
                                  <a:rPr lang="en-US" sz="2500" i="1">
                                    <a:effectLst/>
                                    <a:latin typeface="Cambria Math" panose="02040503050406030204" pitchFamily="18" charset="0"/>
                                    <a:ea typeface="Calibri" panose="020F0502020204030204" pitchFamily="34" charset="0"/>
                                  </a:rPr>
                                </m:ctrlPr>
                              </m:sSubPr>
                              <m:e>
                                <m:r>
                                  <a:rPr lang="en-US" sz="2500" i="1">
                                    <a:effectLst/>
                                    <a:latin typeface="Cambria Math" panose="02040503050406030204" pitchFamily="18" charset="0"/>
                                    <a:ea typeface="Calibri" panose="020F0502020204030204" pitchFamily="34" charset="0"/>
                                  </a:rPr>
                                  <m:t>𝑥</m:t>
                                </m:r>
                              </m:e>
                              <m:sub>
                                <m:r>
                                  <a:rPr lang="en-US" sz="2500" i="1">
                                    <a:effectLst/>
                                    <a:latin typeface="Cambria Math" panose="02040503050406030204" pitchFamily="18" charset="0"/>
                                    <a:ea typeface="Calibri" panose="020F0502020204030204" pitchFamily="34" charset="0"/>
                                  </a:rPr>
                                  <m:t>𝑖</m:t>
                                </m:r>
                              </m:sub>
                            </m:sSub>
                            <m:r>
                              <a:rPr lang="en-US" sz="2500" i="1">
                                <a:effectLst/>
                                <a:latin typeface="Cambria Math" panose="02040503050406030204" pitchFamily="18" charset="0"/>
                                <a:ea typeface="Calibri" panose="020F0502020204030204" pitchFamily="34" charset="0"/>
                              </a:rPr>
                              <m:t>∈</m:t>
                            </m:r>
                            <m:r>
                              <a:rPr lang="en-US" sz="2500" i="1">
                                <a:effectLst/>
                                <a:latin typeface="Cambria Math" panose="02040503050406030204" pitchFamily="18" charset="0"/>
                                <a:ea typeface="Calibri" panose="020F0502020204030204" pitchFamily="34" charset="0"/>
                              </a:rPr>
                              <m:t>𝒳</m:t>
                            </m:r>
                            <m:r>
                              <a:rPr lang="en-US" sz="2500" i="1">
                                <a:effectLst/>
                                <a:latin typeface="Cambria Math" panose="02040503050406030204" pitchFamily="18" charset="0"/>
                                <a:ea typeface="Calibri" panose="020F0502020204030204" pitchFamily="34" charset="0"/>
                              </a:rPr>
                              <m:t>=</m:t>
                            </m:r>
                            <m:d>
                              <m:dPr>
                                <m:begChr m:val="{"/>
                                <m:endChr m:val="}"/>
                                <m:ctrlPr>
                                  <a:rPr lang="en-US" sz="2500" i="1">
                                    <a:effectLst/>
                                    <a:latin typeface="Cambria Math" panose="02040503050406030204" pitchFamily="18" charset="0"/>
                                    <a:ea typeface="Calibri" panose="020F0502020204030204" pitchFamily="34" charset="0"/>
                                  </a:rPr>
                                </m:ctrlPr>
                              </m:dPr>
                              <m:e>
                                <m:sSub>
                                  <m:sSubPr>
                                    <m:ctrlPr>
                                      <a:rPr lang="en-US" sz="2500" i="1">
                                        <a:effectLst/>
                                        <a:latin typeface="Cambria Math" panose="02040503050406030204" pitchFamily="18" charset="0"/>
                                        <a:ea typeface="Calibri" panose="020F0502020204030204" pitchFamily="34" charset="0"/>
                                      </a:rPr>
                                    </m:ctrlPr>
                                  </m:sSubPr>
                                  <m:e>
                                    <m:r>
                                      <a:rPr lang="en-US" sz="2500" i="1">
                                        <a:effectLst/>
                                        <a:latin typeface="Cambria Math" panose="02040503050406030204" pitchFamily="18" charset="0"/>
                                        <a:ea typeface="Calibri" panose="020F0502020204030204" pitchFamily="34" charset="0"/>
                                      </a:rPr>
                                      <m:t>𝑥</m:t>
                                    </m:r>
                                  </m:e>
                                  <m:sub>
                                    <m:r>
                                      <a:rPr lang="en-US" sz="2500" i="1">
                                        <a:effectLst/>
                                        <a:latin typeface="Cambria Math" panose="02040503050406030204" pitchFamily="18" charset="0"/>
                                        <a:ea typeface="Calibri" panose="020F0502020204030204" pitchFamily="34" charset="0"/>
                                      </a:rPr>
                                      <m:t>1</m:t>
                                    </m:r>
                                  </m:sub>
                                </m:sSub>
                                <m:r>
                                  <a:rPr lang="en-US" sz="2500" i="1">
                                    <a:effectLst/>
                                    <a:latin typeface="Cambria Math" panose="02040503050406030204" pitchFamily="18" charset="0"/>
                                    <a:ea typeface="Calibri" panose="020F0502020204030204" pitchFamily="34" charset="0"/>
                                  </a:rPr>
                                  <m:t>,</m:t>
                                </m:r>
                                <m:sSub>
                                  <m:sSubPr>
                                    <m:ctrlPr>
                                      <a:rPr lang="en-US" sz="2500" i="1">
                                        <a:effectLst/>
                                        <a:latin typeface="Cambria Math" panose="02040503050406030204" pitchFamily="18" charset="0"/>
                                        <a:ea typeface="Calibri" panose="020F0502020204030204" pitchFamily="34" charset="0"/>
                                      </a:rPr>
                                    </m:ctrlPr>
                                  </m:sSubPr>
                                  <m:e>
                                    <m:r>
                                      <a:rPr lang="en-US" sz="2500" i="1">
                                        <a:effectLst/>
                                        <a:latin typeface="Cambria Math" panose="02040503050406030204" pitchFamily="18" charset="0"/>
                                        <a:ea typeface="Calibri" panose="020F0502020204030204" pitchFamily="34" charset="0"/>
                                      </a:rPr>
                                      <m:t>𝑥</m:t>
                                    </m:r>
                                  </m:e>
                                  <m:sub>
                                    <m:r>
                                      <a:rPr lang="en-US" sz="2500" i="1">
                                        <a:effectLst/>
                                        <a:latin typeface="Cambria Math" panose="02040503050406030204" pitchFamily="18" charset="0"/>
                                        <a:ea typeface="Calibri" panose="020F0502020204030204" pitchFamily="34" charset="0"/>
                                      </a:rPr>
                                      <m:t>2</m:t>
                                    </m:r>
                                  </m:sub>
                                </m:sSub>
                                <m:r>
                                  <a:rPr lang="en-US" sz="2500" i="1">
                                    <a:effectLst/>
                                    <a:latin typeface="Cambria Math" panose="02040503050406030204" pitchFamily="18" charset="0"/>
                                    <a:ea typeface="Calibri" panose="020F0502020204030204" pitchFamily="34" charset="0"/>
                                  </a:rPr>
                                  <m:t>,…,</m:t>
                                </m:r>
                                <m:sSub>
                                  <m:sSubPr>
                                    <m:ctrlPr>
                                      <a:rPr lang="en-US" sz="2500" i="1">
                                        <a:effectLst/>
                                        <a:latin typeface="Cambria Math" panose="02040503050406030204" pitchFamily="18" charset="0"/>
                                        <a:ea typeface="Calibri" panose="020F0502020204030204" pitchFamily="34" charset="0"/>
                                      </a:rPr>
                                    </m:ctrlPr>
                                  </m:sSubPr>
                                  <m:e>
                                    <m:r>
                                      <a:rPr lang="en-US" sz="2500" i="1">
                                        <a:effectLst/>
                                        <a:latin typeface="Cambria Math" panose="02040503050406030204" pitchFamily="18" charset="0"/>
                                        <a:ea typeface="Calibri" panose="020F0502020204030204" pitchFamily="34" charset="0"/>
                                      </a:rPr>
                                      <m:t>𝑥</m:t>
                                    </m:r>
                                  </m:e>
                                  <m:sub>
                                    <m:d>
                                      <m:dPr>
                                        <m:begChr m:val="|"/>
                                        <m:endChr m:val="|"/>
                                        <m:ctrlPr>
                                          <a:rPr lang="en-US" sz="2500" i="1">
                                            <a:effectLst/>
                                            <a:latin typeface="Cambria Math" panose="02040503050406030204" pitchFamily="18" charset="0"/>
                                            <a:ea typeface="Calibri" panose="020F0502020204030204" pitchFamily="34" charset="0"/>
                                          </a:rPr>
                                        </m:ctrlPr>
                                      </m:dPr>
                                      <m:e>
                                        <m:r>
                                          <a:rPr lang="en-US" sz="2500" i="1">
                                            <a:effectLst/>
                                            <a:latin typeface="Cambria Math" panose="02040503050406030204" pitchFamily="18" charset="0"/>
                                            <a:ea typeface="Calibri" panose="020F0502020204030204" pitchFamily="34" charset="0"/>
                                          </a:rPr>
                                          <m:t>𝒳</m:t>
                                        </m:r>
                                      </m:e>
                                    </m:d>
                                  </m:sub>
                                </m:sSub>
                              </m:e>
                            </m:d>
                          </m:e>
                        </m:mr>
                        <m:mr>
                          <m:e>
                            <m:sSub>
                              <m:sSubPr>
                                <m:ctrlPr>
                                  <a:rPr lang="en-US" sz="2500" i="1">
                                    <a:effectLst/>
                                    <a:latin typeface="Cambria Math" panose="02040503050406030204" pitchFamily="18" charset="0"/>
                                    <a:ea typeface="Calibri" panose="020F0502020204030204" pitchFamily="34" charset="0"/>
                                  </a:rPr>
                                </m:ctrlPr>
                              </m:sSubPr>
                              <m:e>
                                <m:r>
                                  <a:rPr lang="en-US" sz="2500" i="1">
                                    <a:effectLst/>
                                    <a:latin typeface="Cambria Math" panose="02040503050406030204" pitchFamily="18" charset="0"/>
                                    <a:ea typeface="Calibri" panose="020F0502020204030204" pitchFamily="34" charset="0"/>
                                  </a:rPr>
                                  <m:t>𝑦</m:t>
                                </m:r>
                              </m:e>
                              <m:sub>
                                <m:r>
                                  <a:rPr lang="en-US" sz="2500" i="1">
                                    <a:effectLst/>
                                    <a:latin typeface="Cambria Math" panose="02040503050406030204" pitchFamily="18" charset="0"/>
                                    <a:ea typeface="Calibri" panose="020F0502020204030204" pitchFamily="34" charset="0"/>
                                  </a:rPr>
                                  <m:t>𝑗</m:t>
                                </m:r>
                              </m:sub>
                            </m:sSub>
                            <m:r>
                              <a:rPr lang="en-US" sz="2500" i="1">
                                <a:effectLst/>
                                <a:latin typeface="Cambria Math" panose="02040503050406030204" pitchFamily="18" charset="0"/>
                                <a:ea typeface="Calibri" panose="020F0502020204030204" pitchFamily="34" charset="0"/>
                              </a:rPr>
                              <m:t>∈</m:t>
                            </m:r>
                            <m:r>
                              <a:rPr lang="en-US" sz="2500" i="1">
                                <a:effectLst/>
                                <a:latin typeface="Cambria Math" panose="02040503050406030204" pitchFamily="18" charset="0"/>
                                <a:ea typeface="Calibri" panose="020F0502020204030204" pitchFamily="34" charset="0"/>
                              </a:rPr>
                              <m:t>𝒴</m:t>
                            </m:r>
                            <m:r>
                              <a:rPr lang="en-US" sz="2500" i="1">
                                <a:effectLst/>
                                <a:latin typeface="Cambria Math" panose="02040503050406030204" pitchFamily="18" charset="0"/>
                                <a:ea typeface="Calibri" panose="020F0502020204030204" pitchFamily="34" charset="0"/>
                              </a:rPr>
                              <m:t>=</m:t>
                            </m:r>
                            <m:d>
                              <m:dPr>
                                <m:begChr m:val="{"/>
                                <m:endChr m:val="}"/>
                                <m:ctrlPr>
                                  <a:rPr lang="en-US" sz="2500" i="1">
                                    <a:effectLst/>
                                    <a:latin typeface="Cambria Math" panose="02040503050406030204" pitchFamily="18" charset="0"/>
                                    <a:ea typeface="Calibri" panose="020F0502020204030204" pitchFamily="34" charset="0"/>
                                  </a:rPr>
                                </m:ctrlPr>
                              </m:dPr>
                              <m:e>
                                <m:sSub>
                                  <m:sSubPr>
                                    <m:ctrlPr>
                                      <a:rPr lang="en-US" sz="2500" i="1">
                                        <a:effectLst/>
                                        <a:latin typeface="Cambria Math" panose="02040503050406030204" pitchFamily="18" charset="0"/>
                                        <a:ea typeface="Calibri" panose="020F0502020204030204" pitchFamily="34" charset="0"/>
                                      </a:rPr>
                                    </m:ctrlPr>
                                  </m:sSubPr>
                                  <m:e>
                                    <m:r>
                                      <a:rPr lang="en-US" sz="2500" i="1">
                                        <a:effectLst/>
                                        <a:latin typeface="Cambria Math" panose="02040503050406030204" pitchFamily="18" charset="0"/>
                                        <a:ea typeface="Calibri" panose="020F0502020204030204" pitchFamily="34" charset="0"/>
                                      </a:rPr>
                                      <m:t>𝑦</m:t>
                                    </m:r>
                                  </m:e>
                                  <m:sub>
                                    <m:r>
                                      <a:rPr lang="en-US" sz="2500" i="1">
                                        <a:effectLst/>
                                        <a:latin typeface="Cambria Math" panose="02040503050406030204" pitchFamily="18" charset="0"/>
                                        <a:ea typeface="Calibri" panose="020F0502020204030204" pitchFamily="34" charset="0"/>
                                      </a:rPr>
                                      <m:t>1</m:t>
                                    </m:r>
                                  </m:sub>
                                </m:sSub>
                                <m:r>
                                  <a:rPr lang="en-US" sz="2500" i="1">
                                    <a:effectLst/>
                                    <a:latin typeface="Cambria Math" panose="02040503050406030204" pitchFamily="18" charset="0"/>
                                    <a:ea typeface="Calibri" panose="020F0502020204030204" pitchFamily="34" charset="0"/>
                                  </a:rPr>
                                  <m:t>,</m:t>
                                </m:r>
                                <m:sSub>
                                  <m:sSubPr>
                                    <m:ctrlPr>
                                      <a:rPr lang="en-US" sz="2500" i="1">
                                        <a:effectLst/>
                                        <a:latin typeface="Cambria Math" panose="02040503050406030204" pitchFamily="18" charset="0"/>
                                        <a:ea typeface="Calibri" panose="020F0502020204030204" pitchFamily="34" charset="0"/>
                                      </a:rPr>
                                    </m:ctrlPr>
                                  </m:sSubPr>
                                  <m:e>
                                    <m:r>
                                      <a:rPr lang="en-US" sz="2500" i="1">
                                        <a:effectLst/>
                                        <a:latin typeface="Cambria Math" panose="02040503050406030204" pitchFamily="18" charset="0"/>
                                        <a:ea typeface="Calibri" panose="020F0502020204030204" pitchFamily="34" charset="0"/>
                                      </a:rPr>
                                      <m:t>𝑦</m:t>
                                    </m:r>
                                  </m:e>
                                  <m:sub>
                                    <m:r>
                                      <a:rPr lang="en-US" sz="2500" i="1">
                                        <a:effectLst/>
                                        <a:latin typeface="Cambria Math" panose="02040503050406030204" pitchFamily="18" charset="0"/>
                                        <a:ea typeface="Calibri" panose="020F0502020204030204" pitchFamily="34" charset="0"/>
                                      </a:rPr>
                                      <m:t>2</m:t>
                                    </m:r>
                                  </m:sub>
                                </m:sSub>
                                <m:r>
                                  <a:rPr lang="en-US" sz="2500" i="1">
                                    <a:effectLst/>
                                    <a:latin typeface="Cambria Math" panose="02040503050406030204" pitchFamily="18" charset="0"/>
                                    <a:ea typeface="Calibri" panose="020F0502020204030204" pitchFamily="34" charset="0"/>
                                  </a:rPr>
                                  <m:t>,…,</m:t>
                                </m:r>
                                <m:sSub>
                                  <m:sSubPr>
                                    <m:ctrlPr>
                                      <a:rPr lang="en-US" sz="2500" i="1">
                                        <a:effectLst/>
                                        <a:latin typeface="Cambria Math" panose="02040503050406030204" pitchFamily="18" charset="0"/>
                                        <a:ea typeface="Calibri" panose="020F0502020204030204" pitchFamily="34" charset="0"/>
                                      </a:rPr>
                                    </m:ctrlPr>
                                  </m:sSubPr>
                                  <m:e>
                                    <m:r>
                                      <a:rPr lang="en-US" sz="2500" i="1">
                                        <a:effectLst/>
                                        <a:latin typeface="Cambria Math" panose="02040503050406030204" pitchFamily="18" charset="0"/>
                                        <a:ea typeface="Calibri" panose="020F0502020204030204" pitchFamily="34" charset="0"/>
                                      </a:rPr>
                                      <m:t>𝑦</m:t>
                                    </m:r>
                                  </m:e>
                                  <m:sub>
                                    <m:d>
                                      <m:dPr>
                                        <m:begChr m:val="|"/>
                                        <m:endChr m:val="|"/>
                                        <m:ctrlPr>
                                          <a:rPr lang="en-US" sz="2500" i="1">
                                            <a:effectLst/>
                                            <a:latin typeface="Cambria Math" panose="02040503050406030204" pitchFamily="18" charset="0"/>
                                            <a:ea typeface="Calibri" panose="020F0502020204030204" pitchFamily="34" charset="0"/>
                                          </a:rPr>
                                        </m:ctrlPr>
                                      </m:dPr>
                                      <m:e>
                                        <m:r>
                                          <a:rPr lang="en-US" sz="2500" i="1">
                                            <a:effectLst/>
                                            <a:latin typeface="Cambria Math" panose="02040503050406030204" pitchFamily="18" charset="0"/>
                                            <a:ea typeface="Calibri" panose="020F0502020204030204" pitchFamily="34" charset="0"/>
                                          </a:rPr>
                                          <m:t>𝒴</m:t>
                                        </m:r>
                                      </m:e>
                                    </m:d>
                                  </m:sub>
                                </m:sSub>
                              </m:e>
                            </m:d>
                          </m:e>
                        </m:mr>
                      </m:m>
                    </m:oMath>
                  </m:oMathPara>
                </a14:m>
                <a:endParaRPr lang="en-US" sz="2500" dirty="0">
                  <a:effectLst/>
                  <a:ea typeface="Calibri" panose="020F0502020204030204" pitchFamily="34" charset="0"/>
                </a:endParaRPr>
              </a:p>
              <a:p>
                <a:pPr marL="0" indent="0">
                  <a:buNone/>
                </a:pPr>
                <a:r>
                  <a:rPr lang="en-US" sz="2500" dirty="0">
                    <a:effectLst/>
                    <a:ea typeface="Calibri" panose="020F0502020204030204" pitchFamily="34" charset="0"/>
                  </a:rPr>
                  <a:t>As a convention, </a:t>
                </a:r>
                <a:r>
                  <a:rPr lang="en-US" sz="2500" i="1" dirty="0">
                    <a:effectLst/>
                    <a:ea typeface="Calibri" panose="020F0502020204030204" pitchFamily="34" charset="0"/>
                  </a:rPr>
                  <a:t>Z</a:t>
                </a:r>
                <a:r>
                  <a:rPr lang="en-US" sz="2500" dirty="0">
                    <a:effectLst/>
                    <a:ea typeface="Calibri" panose="020F0502020204030204" pitchFamily="34" charset="0"/>
                  </a:rPr>
                  <a:t>(</a:t>
                </a:r>
                <a:r>
                  <a:rPr lang="en-US" sz="2500" i="1" dirty="0">
                    <a:effectLst/>
                    <a:ea typeface="Calibri" panose="020F0502020204030204" pitchFamily="34" charset="0"/>
                  </a:rPr>
                  <a:t>r</a:t>
                </a:r>
                <a:r>
                  <a:rPr lang="en-US" sz="2500" dirty="0">
                    <a:effectLst/>
                    <a:ea typeface="Calibri" panose="020F0502020204030204" pitchFamily="34" charset="0"/>
                  </a:rPr>
                  <a:t>) or </a:t>
                </a:r>
                <a:r>
                  <a:rPr lang="en-US" sz="2500" i="1" dirty="0">
                    <a:effectLst/>
                    <a:ea typeface="Calibri" panose="020F0502020204030204" pitchFamily="34" charset="0"/>
                  </a:rPr>
                  <a:t>z</a:t>
                </a:r>
                <a:r>
                  <a:rPr lang="en-US" sz="2500" dirty="0">
                    <a:effectLst/>
                    <a:ea typeface="Calibri" panose="020F0502020204030204" pitchFamily="34" charset="0"/>
                  </a:rPr>
                  <a:t>(</a:t>
                </a:r>
                <a:r>
                  <a:rPr lang="en-US" sz="2500" i="1" dirty="0">
                    <a:effectLst/>
                    <a:ea typeface="Calibri" panose="020F0502020204030204" pitchFamily="34" charset="0"/>
                  </a:rPr>
                  <a:t>r</a:t>
                </a:r>
                <a:r>
                  <a:rPr lang="en-US" sz="2500" dirty="0">
                    <a:effectLst/>
                    <a:ea typeface="Calibri" panose="020F0502020204030204" pitchFamily="34" charset="0"/>
                  </a:rPr>
                  <a:t>) indicates that the associative value at </a:t>
                </a:r>
                <a:r>
                  <a:rPr lang="en-US" sz="2500" i="1" dirty="0" err="1">
                    <a:effectLst/>
                    <a:ea typeface="Calibri" panose="020F0502020204030204" pitchFamily="34" charset="0"/>
                  </a:rPr>
                  <a:t>r</a:t>
                </a:r>
                <a:r>
                  <a:rPr lang="en-US" sz="2500" baseline="30000" dirty="0" err="1">
                    <a:effectLst/>
                    <a:ea typeface="Calibri" panose="020F0502020204030204" pitchFamily="34" charset="0"/>
                  </a:rPr>
                  <a:t>th</a:t>
                </a:r>
                <a:r>
                  <a:rPr lang="en-US" sz="2500" dirty="0">
                    <a:effectLst/>
                    <a:ea typeface="Calibri" panose="020F0502020204030204" pitchFamily="34" charset="0"/>
                  </a:rPr>
                  <a:t> co-occurrence is </a:t>
                </a:r>
                <a:r>
                  <a:rPr lang="en-US" sz="2500" i="1" dirty="0">
                    <a:effectLst/>
                    <a:ea typeface="Calibri" panose="020F0502020204030204" pitchFamily="34" charset="0"/>
                  </a:rPr>
                  <a:t>Z</a:t>
                </a:r>
                <a:r>
                  <a:rPr lang="en-US" sz="2500" dirty="0">
                    <a:effectLst/>
                    <a:ea typeface="Calibri" panose="020F0502020204030204" pitchFamily="34" charset="0"/>
                  </a:rPr>
                  <a:t>=</a:t>
                </a:r>
                <a:r>
                  <a:rPr lang="en-US" sz="2500" i="1" dirty="0">
                    <a:effectLst/>
                    <a:ea typeface="Calibri" panose="020F0502020204030204" pitchFamily="34" charset="0"/>
                  </a:rPr>
                  <a:t>z</a:t>
                </a:r>
                <a:r>
                  <a:rPr lang="en-US" sz="2500" dirty="0">
                    <a:effectLst/>
                    <a:ea typeface="Calibri" panose="020F0502020204030204" pitchFamily="34" charset="0"/>
                  </a:rPr>
                  <a:t>. Thus, the quadruplet (</a:t>
                </a:r>
                <a:r>
                  <a:rPr lang="en-US" sz="2500" i="1" dirty="0">
                    <a:effectLst/>
                    <a:ea typeface="Calibri" panose="020F0502020204030204" pitchFamily="34" charset="0"/>
                  </a:rPr>
                  <a:t>x</a:t>
                </a:r>
                <a:r>
                  <a:rPr lang="en-US" sz="2500" i="1" baseline="-25000" dirty="0">
                    <a:effectLst/>
                    <a:ea typeface="Calibri" panose="020F0502020204030204" pitchFamily="34" charset="0"/>
                  </a:rPr>
                  <a:t>i</a:t>
                </a:r>
                <a:r>
                  <a:rPr lang="en-US" sz="2500" dirty="0">
                    <a:effectLst/>
                    <a:ea typeface="Calibri" panose="020F0502020204030204" pitchFamily="34" charset="0"/>
                  </a:rPr>
                  <a:t>, </a:t>
                </a:r>
                <a:r>
                  <a:rPr lang="en-US" sz="2500" i="1" dirty="0" err="1">
                    <a:effectLst/>
                    <a:ea typeface="Calibri" panose="020F0502020204030204" pitchFamily="34" charset="0"/>
                  </a:rPr>
                  <a:t>y</a:t>
                </a:r>
                <a:r>
                  <a:rPr lang="en-US" sz="2500" i="1" baseline="-25000" dirty="0" err="1">
                    <a:effectLst/>
                    <a:ea typeface="Calibri" panose="020F0502020204030204" pitchFamily="34" charset="0"/>
                  </a:rPr>
                  <a:t>j</a:t>
                </a:r>
                <a:r>
                  <a:rPr lang="en-US" sz="2500" dirty="0">
                    <a:effectLst/>
                    <a:ea typeface="Calibri" panose="020F0502020204030204" pitchFamily="34" charset="0"/>
                  </a:rPr>
                  <a:t>, </a:t>
                </a:r>
                <a:r>
                  <a:rPr lang="en-US" sz="2500" i="1" dirty="0">
                    <a:effectLst/>
                    <a:ea typeface="Calibri" panose="020F0502020204030204" pitchFamily="34" charset="0"/>
                  </a:rPr>
                  <a:t>Z</a:t>
                </a:r>
                <a:r>
                  <a:rPr lang="en-US" sz="2500" dirty="0">
                    <a:effectLst/>
                    <a:ea typeface="Calibri" panose="020F0502020204030204" pitchFamily="34" charset="0"/>
                  </a:rPr>
                  <a:t>, </a:t>
                </a:r>
                <a:r>
                  <a:rPr lang="en-US" sz="2500" i="1" dirty="0">
                    <a:effectLst/>
                    <a:ea typeface="Calibri" panose="020F0502020204030204" pitchFamily="34" charset="0"/>
                  </a:rPr>
                  <a:t>r</a:t>
                </a:r>
                <a:r>
                  <a:rPr lang="en-US" sz="2500" dirty="0">
                    <a:effectLst/>
                    <a:ea typeface="Calibri" panose="020F0502020204030204" pitchFamily="34" charset="0"/>
                  </a:rPr>
                  <a:t>) can be denoted as (</a:t>
                </a:r>
                <a:r>
                  <a:rPr lang="en-US" sz="2500" i="1" dirty="0">
                    <a:effectLst/>
                    <a:ea typeface="Calibri" panose="020F0502020204030204" pitchFamily="34" charset="0"/>
                  </a:rPr>
                  <a:t>x</a:t>
                </a:r>
                <a:r>
                  <a:rPr lang="en-US" sz="2500" i="1" baseline="-25000" dirty="0">
                    <a:effectLst/>
                    <a:ea typeface="Calibri" panose="020F0502020204030204" pitchFamily="34" charset="0"/>
                  </a:rPr>
                  <a:t>i</a:t>
                </a:r>
                <a:r>
                  <a:rPr lang="en-US" sz="2500" dirty="0">
                    <a:effectLst/>
                    <a:ea typeface="Calibri" panose="020F0502020204030204" pitchFamily="34" charset="0"/>
                  </a:rPr>
                  <a:t>(</a:t>
                </a:r>
                <a:r>
                  <a:rPr lang="en-US" sz="2500" i="1" dirty="0">
                    <a:effectLst/>
                    <a:ea typeface="Calibri" panose="020F0502020204030204" pitchFamily="34" charset="0"/>
                  </a:rPr>
                  <a:t>r</a:t>
                </a:r>
                <a:r>
                  <a:rPr lang="en-US" sz="2500" dirty="0">
                    <a:effectLst/>
                    <a:ea typeface="Calibri" panose="020F0502020204030204" pitchFamily="34" charset="0"/>
                  </a:rPr>
                  <a:t>), </a:t>
                </a:r>
                <a:r>
                  <a:rPr lang="en-US" sz="2500" i="1" dirty="0" err="1">
                    <a:effectLst/>
                    <a:ea typeface="Calibri" panose="020F0502020204030204" pitchFamily="34" charset="0"/>
                  </a:rPr>
                  <a:t>y</a:t>
                </a:r>
                <a:r>
                  <a:rPr lang="en-US" sz="2500" i="1" baseline="-25000" dirty="0" err="1">
                    <a:effectLst/>
                    <a:ea typeface="Calibri" panose="020F0502020204030204" pitchFamily="34" charset="0"/>
                  </a:rPr>
                  <a:t>j</a:t>
                </a:r>
                <a:r>
                  <a:rPr lang="en-US" sz="2500" dirty="0">
                    <a:effectLst/>
                    <a:ea typeface="Calibri" panose="020F0502020204030204" pitchFamily="34" charset="0"/>
                  </a:rPr>
                  <a:t>(</a:t>
                </a:r>
                <a:r>
                  <a:rPr lang="en-US" sz="2500" i="1" dirty="0">
                    <a:effectLst/>
                    <a:ea typeface="Calibri" panose="020F0502020204030204" pitchFamily="34" charset="0"/>
                  </a:rPr>
                  <a:t>r</a:t>
                </a:r>
                <a:r>
                  <a:rPr lang="en-US" sz="2500" dirty="0">
                    <a:effectLst/>
                    <a:ea typeface="Calibri" panose="020F0502020204030204" pitchFamily="34" charset="0"/>
                  </a:rPr>
                  <a:t>), </a:t>
                </a:r>
                <a:r>
                  <a:rPr lang="en-US" sz="2500" i="1" dirty="0">
                    <a:effectLst/>
                    <a:ea typeface="Calibri" panose="020F0502020204030204" pitchFamily="34" charset="0"/>
                  </a:rPr>
                  <a:t>Z</a:t>
                </a:r>
                <a:r>
                  <a:rPr lang="en-US" sz="2500" dirty="0">
                    <a:effectLst/>
                    <a:ea typeface="Calibri" panose="020F0502020204030204" pitchFamily="34" charset="0"/>
                  </a:rPr>
                  <a:t>(</a:t>
                </a:r>
                <a:r>
                  <a:rPr lang="en-US" sz="2500" i="1" dirty="0">
                    <a:effectLst/>
                    <a:ea typeface="Calibri" panose="020F0502020204030204" pitchFamily="34" charset="0"/>
                  </a:rPr>
                  <a:t>r</a:t>
                </a:r>
                <a:r>
                  <a:rPr lang="en-US" sz="2500" dirty="0">
                    <a:effectLst/>
                    <a:ea typeface="Calibri" panose="020F0502020204030204" pitchFamily="34" charset="0"/>
                  </a:rPr>
                  <a:t>), </a:t>
                </a:r>
                <a:r>
                  <a:rPr lang="en-US" sz="2500" i="1" dirty="0">
                    <a:effectLst/>
                    <a:ea typeface="Calibri" panose="020F0502020204030204" pitchFamily="34" charset="0"/>
                  </a:rPr>
                  <a:t>r</a:t>
                </a:r>
                <a:r>
                  <a:rPr lang="en-US" sz="2500" dirty="0">
                    <a:effectLst/>
                    <a:ea typeface="Calibri" panose="020F0502020204030204" pitchFamily="34" charset="0"/>
                  </a:rPr>
                  <a:t>).</a:t>
                </a:r>
                <a:endParaRPr lang="en-US" sz="2500" dirty="0"/>
              </a:p>
            </p:txBody>
          </p:sp>
        </mc:Choice>
        <mc:Fallback>
          <p:sp>
            <p:nvSpPr>
              <p:cNvPr id="3" name="Content Placeholder 2">
                <a:extLst>
                  <a:ext uri="{FF2B5EF4-FFF2-40B4-BE49-F238E27FC236}">
                    <a16:creationId xmlns:a16="http://schemas.microsoft.com/office/drawing/2014/main" id="{2576ABA3-1737-4521-80A2-1AF0E831BC27}"/>
                  </a:ext>
                </a:extLst>
              </p:cNvPr>
              <p:cNvSpPr>
                <a:spLocks noGrp="1" noRot="1" noChangeAspect="1" noMove="1" noResize="1" noEditPoints="1" noAdjustHandles="1" noChangeArrowheads="1" noChangeShapeType="1" noTextEdit="1"/>
              </p:cNvSpPr>
              <p:nvPr>
                <p:ph idx="1"/>
              </p:nvPr>
            </p:nvSpPr>
            <p:spPr>
              <a:blipFill>
                <a:blip r:embed="rId2"/>
                <a:stretch>
                  <a:fillRect l="-986" t="-942" r="-928" b="-459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415B53C-A540-4FE1-93B2-A57C7425E849}"/>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B609B12F-93F0-4655-8F77-C812E905437F}"/>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967E487A-9E93-4B91-A702-880F903118F4}"/>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3324979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1EDE-1B20-4254-B216-2AC620F07F21}"/>
              </a:ext>
            </a:extLst>
          </p:cNvPr>
          <p:cNvSpPr>
            <a:spLocks noGrp="1"/>
          </p:cNvSpPr>
          <p:nvPr>
            <p:ph type="title"/>
          </p:nvPr>
        </p:nvSpPr>
        <p:spPr/>
        <p:txBody>
          <a:bodyPr/>
          <a:lstStyle/>
          <a:p>
            <a:r>
              <a:rPr lang="en-US" dirty="0"/>
              <a:t>2. Learning ADD by CMM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8B7F09E-7A4C-4463-95F9-A2E6D1E08067}"/>
                  </a:ext>
                </a:extLst>
              </p:cNvPr>
              <p:cNvSpPr>
                <a:spLocks noGrp="1"/>
              </p:cNvSpPr>
              <p:nvPr>
                <p:ph idx="1"/>
              </p:nvPr>
            </p:nvSpPr>
            <p:spPr/>
            <p:txBody>
              <a:bodyPr>
                <a:noAutofit/>
              </a:bodyPr>
              <a:lstStyle/>
              <a:p>
                <a:pPr marL="0" indent="0">
                  <a:buNone/>
                </a:pPr>
                <a:r>
                  <a:rPr lang="en-US" sz="2300" dirty="0">
                    <a:effectLst/>
                    <a:ea typeface="Calibri" panose="020F0502020204030204" pitchFamily="34" charset="0"/>
                  </a:rPr>
                  <a:t>An extension of valued dyadic data is called attributed dyadic data in every </a:t>
                </a:r>
                <a:r>
                  <a:rPr lang="en-US" sz="2300" i="1" dirty="0">
                    <a:effectLst/>
                    <a:ea typeface="Calibri" panose="020F0502020204030204" pitchFamily="34" charset="0"/>
                  </a:rPr>
                  <a:t>x</a:t>
                </a:r>
                <a:r>
                  <a:rPr lang="en-US" sz="2300" i="1" baseline="-25000" dirty="0">
                    <a:effectLst/>
                    <a:ea typeface="Calibri" panose="020F0502020204030204" pitchFamily="34" charset="0"/>
                  </a:rPr>
                  <a:t>i</a:t>
                </a:r>
                <a:r>
                  <a:rPr lang="en-US" sz="2300" dirty="0">
                    <a:effectLst/>
                    <a:ea typeface="Calibri" panose="020F0502020204030204" pitchFamily="34" charset="0"/>
                  </a:rPr>
                  <a:t> has an attribute </a:t>
                </a:r>
                <a:r>
                  <a:rPr lang="en-US" sz="2300" i="1" dirty="0">
                    <a:effectLst/>
                    <a:ea typeface="Calibri" panose="020F0502020204030204" pitchFamily="34" charset="0"/>
                  </a:rPr>
                  <a:t>X</a:t>
                </a:r>
                <a:r>
                  <a:rPr lang="en-US" sz="2300" i="1" baseline="-25000" dirty="0">
                    <a:effectLst/>
                    <a:ea typeface="Calibri" panose="020F0502020204030204" pitchFamily="34" charset="0"/>
                  </a:rPr>
                  <a:t>i</a:t>
                </a:r>
                <a:r>
                  <a:rPr lang="en-US" sz="2300" dirty="0">
                    <a:effectLst/>
                    <a:ea typeface="Calibri" panose="020F0502020204030204" pitchFamily="34" charset="0"/>
                  </a:rPr>
                  <a:t> and every </a:t>
                </a:r>
                <a:r>
                  <a:rPr lang="en-US" sz="2300" i="1" dirty="0" err="1">
                    <a:effectLst/>
                    <a:ea typeface="Calibri" panose="020F0502020204030204" pitchFamily="34" charset="0"/>
                  </a:rPr>
                  <a:t>y</a:t>
                </a:r>
                <a:r>
                  <a:rPr lang="en-US" sz="2300" i="1" baseline="-25000" dirty="0" err="1">
                    <a:effectLst/>
                    <a:ea typeface="Calibri" panose="020F0502020204030204" pitchFamily="34" charset="0"/>
                  </a:rPr>
                  <a:t>j</a:t>
                </a:r>
                <a:r>
                  <a:rPr lang="en-US" sz="2300" dirty="0">
                    <a:effectLst/>
                    <a:ea typeface="Calibri" panose="020F0502020204030204" pitchFamily="34" charset="0"/>
                  </a:rPr>
                  <a:t> has an attribute </a:t>
                </a:r>
                <a:r>
                  <a:rPr lang="en-US" sz="2300" i="1" dirty="0" err="1">
                    <a:effectLst/>
                    <a:ea typeface="Calibri" panose="020F0502020204030204" pitchFamily="34" charset="0"/>
                  </a:rPr>
                  <a:t>Y</a:t>
                </a:r>
                <a:r>
                  <a:rPr lang="en-US" sz="2300" i="1" baseline="-25000" dirty="0" err="1">
                    <a:effectLst/>
                    <a:ea typeface="Calibri" panose="020F0502020204030204" pitchFamily="34" charset="0"/>
                  </a:rPr>
                  <a:t>j</a:t>
                </a:r>
                <a:r>
                  <a:rPr lang="en-US" sz="2300" dirty="0">
                    <a:effectLst/>
                    <a:ea typeface="Calibri" panose="020F0502020204030204" pitchFamily="34" charset="0"/>
                  </a:rPr>
                  <a:t> with constraint that all </a:t>
                </a:r>
                <a:r>
                  <a:rPr lang="en-US" sz="2300" i="1" dirty="0">
                    <a:effectLst/>
                    <a:ea typeface="Calibri" panose="020F0502020204030204" pitchFamily="34" charset="0"/>
                  </a:rPr>
                  <a:t>X</a:t>
                </a:r>
                <a:r>
                  <a:rPr lang="en-US" sz="2300" i="1" baseline="-25000" dirty="0">
                    <a:effectLst/>
                    <a:ea typeface="Calibri" panose="020F0502020204030204" pitchFamily="34" charset="0"/>
                  </a:rPr>
                  <a:t>i</a:t>
                </a:r>
                <a:r>
                  <a:rPr lang="en-US" sz="2300" dirty="0">
                    <a:effectLst/>
                    <a:ea typeface="Calibri" panose="020F0502020204030204" pitchFamily="34" charset="0"/>
                  </a:rPr>
                  <a:t> (s) are </a:t>
                </a:r>
                <a:r>
                  <a:rPr lang="en-US" sz="2300" dirty="0" err="1">
                    <a:effectLst/>
                    <a:ea typeface="Calibri" panose="020F0502020204030204" pitchFamily="34" charset="0"/>
                  </a:rPr>
                  <a:t>iid</a:t>
                </a:r>
                <a:r>
                  <a:rPr lang="en-US" sz="2300" dirty="0">
                    <a:effectLst/>
                    <a:ea typeface="Calibri" panose="020F0502020204030204" pitchFamily="34" charset="0"/>
                  </a:rPr>
                  <a:t> and all </a:t>
                </a:r>
                <a:r>
                  <a:rPr lang="en-US" sz="2300" i="1" dirty="0" err="1">
                    <a:effectLst/>
                    <a:ea typeface="Calibri" panose="020F0502020204030204" pitchFamily="34" charset="0"/>
                  </a:rPr>
                  <a:t>Y</a:t>
                </a:r>
                <a:r>
                  <a:rPr lang="en-US" sz="2300" i="1" baseline="-25000" dirty="0" err="1">
                    <a:effectLst/>
                    <a:ea typeface="Calibri" panose="020F0502020204030204" pitchFamily="34" charset="0"/>
                  </a:rPr>
                  <a:t>j</a:t>
                </a:r>
                <a:r>
                  <a:rPr lang="en-US" sz="2300" dirty="0">
                    <a:effectLst/>
                    <a:ea typeface="Calibri" panose="020F0502020204030204" pitchFamily="34" charset="0"/>
                  </a:rPr>
                  <a:t> (s) are </a:t>
                </a:r>
                <a:r>
                  <a:rPr lang="en-US" sz="2300" dirty="0" err="1">
                    <a:effectLst/>
                    <a:ea typeface="Calibri" panose="020F0502020204030204" pitchFamily="34" charset="0"/>
                  </a:rPr>
                  <a:t>iid</a:t>
                </a:r>
                <a:r>
                  <a:rPr lang="en-US" sz="2300" dirty="0">
                    <a:effectLst/>
                    <a:ea typeface="Calibri" panose="020F0502020204030204" pitchFamily="34" charset="0"/>
                  </a:rPr>
                  <a:t>. Of course, these attributes are considered as random variables. Let </a:t>
                </a:r>
                <a:r>
                  <a:rPr lang="en-US" sz="2300" i="1" dirty="0">
                    <a:effectLst/>
                    <a:ea typeface="Calibri" panose="020F0502020204030204" pitchFamily="34" charset="0"/>
                  </a:rPr>
                  <a:t>X</a:t>
                </a:r>
                <a:r>
                  <a:rPr lang="en-US" sz="2300" dirty="0">
                    <a:effectLst/>
                    <a:ea typeface="Calibri" panose="020F0502020204030204" pitchFamily="34" charset="0"/>
                  </a:rPr>
                  <a:t> and </a:t>
                </a:r>
                <a:r>
                  <a:rPr lang="en-US" sz="2300" i="1" dirty="0">
                    <a:effectLst/>
                    <a:ea typeface="Calibri" panose="020F0502020204030204" pitchFamily="34" charset="0"/>
                  </a:rPr>
                  <a:t>Y</a:t>
                </a:r>
                <a:r>
                  <a:rPr lang="en-US" sz="2300" dirty="0">
                    <a:effectLst/>
                    <a:ea typeface="Calibri" panose="020F0502020204030204" pitchFamily="34" charset="0"/>
                  </a:rPr>
                  <a:t> be random variable representing every </a:t>
                </a:r>
                <a:r>
                  <a:rPr lang="en-US" sz="2300" i="1" dirty="0">
                    <a:effectLst/>
                    <a:ea typeface="Calibri" panose="020F0502020204030204" pitchFamily="34" charset="0"/>
                  </a:rPr>
                  <a:t>X</a:t>
                </a:r>
                <a:r>
                  <a:rPr lang="en-US" sz="2300" i="1" baseline="-25000" dirty="0">
                    <a:effectLst/>
                    <a:ea typeface="Calibri" panose="020F0502020204030204" pitchFamily="34" charset="0"/>
                  </a:rPr>
                  <a:t>i</a:t>
                </a:r>
                <a:r>
                  <a:rPr lang="en-US" sz="2300" dirty="0">
                    <a:effectLst/>
                    <a:ea typeface="Calibri" panose="020F0502020204030204" pitchFamily="34" charset="0"/>
                  </a:rPr>
                  <a:t> and every </a:t>
                </a:r>
                <a:r>
                  <a:rPr lang="en-US" sz="2300" i="1" dirty="0" err="1">
                    <a:effectLst/>
                    <a:ea typeface="Calibri" panose="020F0502020204030204" pitchFamily="34" charset="0"/>
                  </a:rPr>
                  <a:t>Y</a:t>
                </a:r>
                <a:r>
                  <a:rPr lang="en-US" sz="2300" i="1" baseline="-25000" dirty="0" err="1">
                    <a:effectLst/>
                    <a:ea typeface="Calibri" panose="020F0502020204030204" pitchFamily="34" charset="0"/>
                  </a:rPr>
                  <a:t>j</a:t>
                </a:r>
                <a:r>
                  <a:rPr lang="en-US" sz="2300" dirty="0">
                    <a:effectLst/>
                    <a:ea typeface="Calibri" panose="020F0502020204030204" pitchFamily="34" charset="0"/>
                  </a:rPr>
                  <a:t>, respectively. Note, </a:t>
                </a:r>
                <a:r>
                  <a:rPr lang="en-US" sz="2300" i="1" dirty="0">
                    <a:effectLst/>
                    <a:ea typeface="Calibri" panose="020F0502020204030204" pitchFamily="34" charset="0"/>
                  </a:rPr>
                  <a:t>X </a:t>
                </a:r>
                <a:r>
                  <a:rPr lang="en-US" sz="2300" dirty="0">
                    <a:effectLst/>
                    <a:ea typeface="Calibri" panose="020F0502020204030204" pitchFamily="34" charset="0"/>
                  </a:rPr>
                  <a:t>and </a:t>
                </a:r>
                <a:r>
                  <a:rPr lang="en-US" sz="2300" i="1" dirty="0">
                    <a:effectLst/>
                    <a:ea typeface="Calibri" panose="020F0502020204030204" pitchFamily="34" charset="0"/>
                  </a:rPr>
                  <a:t>Y</a:t>
                </a:r>
                <a:r>
                  <a:rPr lang="en-US" sz="2300" dirty="0">
                    <a:effectLst/>
                    <a:ea typeface="Calibri" panose="020F0502020204030204" pitchFamily="34" charset="0"/>
                  </a:rPr>
                  <a:t> can be univariate or multivariate (vector), which are called </a:t>
                </a:r>
                <a:r>
                  <a:rPr lang="en-US" sz="2300" i="1" dirty="0">
                    <a:effectLst/>
                    <a:ea typeface="Calibri" panose="020F0502020204030204" pitchFamily="34" charset="0"/>
                  </a:rPr>
                  <a:t>attribute variable</a:t>
                </a:r>
                <a:r>
                  <a:rPr lang="en-US" sz="2300" dirty="0">
                    <a:effectLst/>
                    <a:ea typeface="Calibri" panose="020F0502020204030204" pitchFamily="34" charset="0"/>
                  </a:rPr>
                  <a:t>. As a result, the sample </a:t>
                </a:r>
                <a14:m>
                  <m:oMath xmlns:m="http://schemas.openxmlformats.org/officeDocument/2006/math">
                    <m:r>
                      <a:rPr lang="en-US" sz="2300" i="1">
                        <a:effectLst/>
                        <a:latin typeface="Cambria Math" panose="02040503050406030204" pitchFamily="18" charset="0"/>
                        <a:ea typeface="Calibri" panose="020F0502020204030204" pitchFamily="34" charset="0"/>
                      </a:rPr>
                      <m:t>𝒮</m:t>
                    </m:r>
                  </m:oMath>
                </a14:m>
                <a:r>
                  <a:rPr lang="en-US" sz="2300" dirty="0">
                    <a:effectLst/>
                    <a:ea typeface="Calibri" panose="020F0502020204030204" pitchFamily="34" charset="0"/>
                  </a:rPr>
                  <a:t> is called </a:t>
                </a:r>
                <a:r>
                  <a:rPr lang="en-US" sz="2300" i="1" dirty="0">
                    <a:effectLst/>
                    <a:ea typeface="Calibri" panose="020F0502020204030204" pitchFamily="34" charset="0"/>
                  </a:rPr>
                  <a:t>attributed dyadic data</a:t>
                </a:r>
                <a:r>
                  <a:rPr lang="en-US" sz="2300" dirty="0">
                    <a:effectLst/>
                    <a:ea typeface="Calibri" panose="020F0502020204030204" pitchFamily="34" charset="0"/>
                  </a:rPr>
                  <a:t> (ADD).</a:t>
                </a:r>
              </a:p>
              <a:p>
                <a:pPr marL="0" indent="0">
                  <a:buNone/>
                </a:pPr>
                <a14:m>
                  <m:oMathPara xmlns:m="http://schemas.openxmlformats.org/officeDocument/2006/math">
                    <m:oMathParaPr>
                      <m:jc m:val="centerGroup"/>
                    </m:oMathParaPr>
                    <m:oMath xmlns:m="http://schemas.openxmlformats.org/officeDocument/2006/math">
                      <m:r>
                        <a:rPr lang="en-US" sz="2300" i="1" smtClean="0">
                          <a:effectLst/>
                          <a:latin typeface="Cambria Math" panose="02040503050406030204" pitchFamily="18" charset="0"/>
                          <a:ea typeface="Calibri" panose="020F0502020204030204" pitchFamily="34" charset="0"/>
                        </a:rPr>
                        <m:t>𝒮</m:t>
                      </m:r>
                      <m:r>
                        <a:rPr lang="en-US" sz="2300" i="1" smtClean="0">
                          <a:effectLst/>
                          <a:latin typeface="Cambria Math" panose="02040503050406030204" pitchFamily="18" charset="0"/>
                          <a:ea typeface="Calibri" panose="020F0502020204030204" pitchFamily="34" charset="0"/>
                        </a:rPr>
                        <m:t>=</m:t>
                      </m:r>
                      <m:d>
                        <m:dPr>
                          <m:begChr m:val="{"/>
                          <m:endChr m:val="}"/>
                          <m:ctrlPr>
                            <a:rPr lang="en-US" sz="2300" i="1">
                              <a:effectLst/>
                              <a:latin typeface="Cambria Math" panose="02040503050406030204" pitchFamily="18" charset="0"/>
                            </a:rPr>
                          </m:ctrlPr>
                        </m:dPr>
                        <m:e>
                          <m:d>
                            <m:dPr>
                              <m:ctrlPr>
                                <a:rPr lang="en-US" sz="2300" i="1">
                                  <a:effectLst/>
                                  <a:latin typeface="Cambria Math" panose="02040503050406030204" pitchFamily="18" charset="0"/>
                                </a:rPr>
                              </m:ctrlPr>
                            </m:dPr>
                            <m:e>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rPr>
                                    <m:t>𝑥</m:t>
                                  </m:r>
                                </m:e>
                                <m:sub>
                                  <m:r>
                                    <a:rPr lang="en-US" sz="2300" i="1">
                                      <a:effectLst/>
                                      <a:latin typeface="Cambria Math" panose="02040503050406030204" pitchFamily="18" charset="0"/>
                                      <a:ea typeface="Calibri" panose="020F0502020204030204" pitchFamily="34" charset="0"/>
                                    </a:rPr>
                                    <m:t>𝑖</m:t>
                                  </m:r>
                                </m:sub>
                              </m:sSub>
                              <m:r>
                                <a:rPr lang="en-US" sz="2300" i="1">
                                  <a:effectLst/>
                                  <a:latin typeface="Cambria Math" panose="02040503050406030204" pitchFamily="18" charset="0"/>
                                  <a:ea typeface="Calibri" panose="020F0502020204030204" pitchFamily="34" charset="0"/>
                                </a:rPr>
                                <m:t>,</m:t>
                              </m:r>
                              <m:r>
                                <a:rPr lang="en-US" sz="2300" i="1">
                                  <a:effectLst/>
                                  <a:latin typeface="Cambria Math" panose="02040503050406030204" pitchFamily="18" charset="0"/>
                                  <a:ea typeface="Calibri" panose="020F0502020204030204" pitchFamily="34" charset="0"/>
                                </a:rPr>
                                <m:t>𝑋</m:t>
                              </m:r>
                              <m:r>
                                <a:rPr lang="en-US" sz="2300" i="1">
                                  <a:effectLst/>
                                  <a:latin typeface="Cambria Math" panose="02040503050406030204" pitchFamily="18" charset="0"/>
                                  <a:ea typeface="Calibri" panose="020F0502020204030204" pitchFamily="34"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rPr>
                                    <m:t>𝑦</m:t>
                                  </m:r>
                                </m:e>
                                <m:sub>
                                  <m:r>
                                    <a:rPr lang="en-US" sz="2300" i="1">
                                      <a:effectLst/>
                                      <a:latin typeface="Cambria Math" panose="02040503050406030204" pitchFamily="18" charset="0"/>
                                      <a:ea typeface="Calibri" panose="020F0502020204030204" pitchFamily="34" charset="0"/>
                                    </a:rPr>
                                    <m:t>𝑗</m:t>
                                  </m:r>
                                </m:sub>
                              </m:sSub>
                              <m:r>
                                <a:rPr lang="en-US" sz="2300" i="1">
                                  <a:effectLst/>
                                  <a:latin typeface="Cambria Math" panose="02040503050406030204" pitchFamily="18" charset="0"/>
                                  <a:ea typeface="Calibri" panose="020F0502020204030204" pitchFamily="34" charset="0"/>
                                </a:rPr>
                                <m:t>,</m:t>
                              </m:r>
                              <m:r>
                                <a:rPr lang="en-US" sz="2300" i="1">
                                  <a:effectLst/>
                                  <a:latin typeface="Cambria Math" panose="02040503050406030204" pitchFamily="18" charset="0"/>
                                  <a:ea typeface="Calibri" panose="020F0502020204030204" pitchFamily="34" charset="0"/>
                                </a:rPr>
                                <m:t>𝑌</m:t>
                              </m:r>
                              <m:r>
                                <a:rPr lang="en-US" sz="2300" i="1">
                                  <a:effectLst/>
                                  <a:latin typeface="Cambria Math" panose="02040503050406030204" pitchFamily="18" charset="0"/>
                                  <a:ea typeface="Calibri" panose="020F0502020204030204" pitchFamily="34" charset="0"/>
                                </a:rPr>
                                <m:t>,</m:t>
                              </m:r>
                              <m:r>
                                <a:rPr lang="en-US" sz="2300" i="1">
                                  <a:effectLst/>
                                  <a:latin typeface="Cambria Math" panose="02040503050406030204" pitchFamily="18" charset="0"/>
                                  <a:ea typeface="Calibri" panose="020F0502020204030204" pitchFamily="34" charset="0"/>
                                </a:rPr>
                                <m:t>𝑍</m:t>
                              </m:r>
                              <m:r>
                                <a:rPr lang="en-US" sz="2300" i="1">
                                  <a:effectLst/>
                                  <a:latin typeface="Cambria Math" panose="02040503050406030204" pitchFamily="18" charset="0"/>
                                  <a:ea typeface="Calibri" panose="020F0502020204030204" pitchFamily="34" charset="0"/>
                                </a:rPr>
                                <m:t>,</m:t>
                              </m:r>
                              <m:r>
                                <a:rPr lang="en-US" sz="2300" i="1">
                                  <a:effectLst/>
                                  <a:latin typeface="Cambria Math" panose="02040503050406030204" pitchFamily="18" charset="0"/>
                                  <a:ea typeface="Calibri" panose="020F0502020204030204" pitchFamily="34" charset="0"/>
                                </a:rPr>
                                <m:t>𝑟</m:t>
                              </m:r>
                            </m:e>
                          </m:d>
                          <m:r>
                            <a:rPr lang="en-US" sz="2300" i="1">
                              <a:effectLst/>
                              <a:latin typeface="Cambria Math" panose="02040503050406030204" pitchFamily="18" charset="0"/>
                              <a:ea typeface="Calibri" panose="020F0502020204030204" pitchFamily="34" charset="0"/>
                            </a:rPr>
                            <m:t>:1≤</m:t>
                          </m:r>
                          <m:r>
                            <a:rPr lang="en-US" sz="2300" i="1">
                              <a:effectLst/>
                              <a:latin typeface="Cambria Math" panose="02040503050406030204" pitchFamily="18" charset="0"/>
                              <a:ea typeface="Calibri" panose="020F0502020204030204" pitchFamily="34" charset="0"/>
                            </a:rPr>
                            <m:t>𝑟</m:t>
                          </m:r>
                          <m:r>
                            <a:rPr lang="en-US" sz="2300" i="1">
                              <a:effectLst/>
                              <a:latin typeface="Cambria Math" panose="02040503050406030204" pitchFamily="18" charset="0"/>
                              <a:ea typeface="Calibri" panose="020F0502020204030204" pitchFamily="34" charset="0"/>
                            </a:rPr>
                            <m:t>≤</m:t>
                          </m:r>
                          <m:d>
                            <m:dPr>
                              <m:begChr m:val="|"/>
                              <m:endChr m:val="|"/>
                              <m:ctrlPr>
                                <a:rPr lang="en-US" sz="2300" i="1">
                                  <a:effectLst/>
                                  <a:latin typeface="Cambria Math" panose="02040503050406030204" pitchFamily="18" charset="0"/>
                                </a:rPr>
                              </m:ctrlPr>
                            </m:dPr>
                            <m:e>
                              <m:r>
                                <a:rPr lang="en-US" sz="2300" i="1">
                                  <a:effectLst/>
                                  <a:latin typeface="Cambria Math" panose="02040503050406030204" pitchFamily="18" charset="0"/>
                                  <a:ea typeface="Calibri" panose="020F0502020204030204" pitchFamily="34" charset="0"/>
                                </a:rPr>
                                <m:t>𝒮</m:t>
                              </m:r>
                            </m:e>
                          </m:d>
                        </m:e>
                      </m:d>
                    </m:oMath>
                  </m:oMathPara>
                </a14:m>
                <a:endParaRPr lang="en-US" sz="2300" dirty="0">
                  <a:effectLst/>
                  <a:ea typeface="Calibri" panose="020F0502020204030204" pitchFamily="34" charset="0"/>
                </a:endParaRPr>
              </a:p>
              <a:p>
                <a:pPr marL="0" indent="0">
                  <a:buNone/>
                </a:pPr>
                <a:r>
                  <a:rPr lang="en-US" sz="2300" dirty="0">
                    <a:effectLst/>
                    <a:ea typeface="Calibri" panose="020F0502020204030204" pitchFamily="34" charset="0"/>
                  </a:rPr>
                  <a:t>As a convention, </a:t>
                </a:r>
                <a:r>
                  <a:rPr lang="en-US" sz="2300" i="1" dirty="0" err="1">
                    <a:effectLst/>
                    <a:ea typeface="Calibri" panose="020F0502020204030204" pitchFamily="34" charset="0"/>
                  </a:rPr>
                  <a:t>X</a:t>
                </a:r>
                <a:r>
                  <a:rPr lang="en-US" sz="2300" i="1" baseline="-25000" dirty="0" err="1">
                    <a:effectLst/>
                    <a:ea typeface="Calibri" panose="020F0502020204030204" pitchFamily="34" charset="0"/>
                  </a:rPr>
                  <a:t>r</a:t>
                </a:r>
                <a:r>
                  <a:rPr lang="en-US" sz="2300" dirty="0">
                    <a:effectLst/>
                    <a:ea typeface="Calibri" panose="020F0502020204030204" pitchFamily="34" charset="0"/>
                  </a:rPr>
                  <a:t> and </a:t>
                </a:r>
                <a:r>
                  <a:rPr lang="en-US" sz="2300" i="1" dirty="0" err="1">
                    <a:effectLst/>
                    <a:ea typeface="Calibri" panose="020F0502020204030204" pitchFamily="34" charset="0"/>
                  </a:rPr>
                  <a:t>Y</a:t>
                </a:r>
                <a:r>
                  <a:rPr lang="en-US" sz="2300" i="1" baseline="-25000" dirty="0" err="1">
                    <a:effectLst/>
                    <a:ea typeface="Calibri" panose="020F0502020204030204" pitchFamily="34" charset="0"/>
                  </a:rPr>
                  <a:t>r</a:t>
                </a:r>
                <a:r>
                  <a:rPr lang="en-US" sz="2300" dirty="0">
                    <a:effectLst/>
                    <a:ea typeface="Calibri" panose="020F0502020204030204" pitchFamily="34" charset="0"/>
                  </a:rPr>
                  <a:t> indicate that </a:t>
                </a:r>
                <a14:m>
                  <m:oMath xmlns:m="http://schemas.openxmlformats.org/officeDocument/2006/math">
                    <m:r>
                      <a:rPr lang="en-US" sz="2300" i="1">
                        <a:effectLst/>
                        <a:latin typeface="Cambria Math" panose="02040503050406030204" pitchFamily="18" charset="0"/>
                        <a:ea typeface="Calibri" panose="020F0502020204030204" pitchFamily="34" charset="0"/>
                      </a:rPr>
                      <m:t>𝒳</m:t>
                    </m:r>
                  </m:oMath>
                </a14:m>
                <a:r>
                  <a:rPr lang="en-US" sz="2300" dirty="0">
                    <a:effectLst/>
                    <a:ea typeface="Calibri" panose="020F0502020204030204" pitchFamily="34" charset="0"/>
                  </a:rPr>
                  <a:t>-object attribute and </a:t>
                </a:r>
                <a14:m>
                  <m:oMath xmlns:m="http://schemas.openxmlformats.org/officeDocument/2006/math">
                    <m:r>
                      <a:rPr lang="en-US" sz="2300" i="1">
                        <a:effectLst/>
                        <a:latin typeface="Cambria Math" panose="02040503050406030204" pitchFamily="18" charset="0"/>
                        <a:ea typeface="Calibri" panose="020F0502020204030204" pitchFamily="34" charset="0"/>
                      </a:rPr>
                      <m:t>𝒴</m:t>
                    </m:r>
                  </m:oMath>
                </a14:m>
                <a:r>
                  <a:rPr lang="en-US" sz="2300" dirty="0">
                    <a:effectLst/>
                    <a:ea typeface="Calibri" panose="020F0502020204030204" pitchFamily="34" charset="0"/>
                  </a:rPr>
                  <a:t>-object attribute at the </a:t>
                </a:r>
                <a:r>
                  <a:rPr lang="en-US" sz="2300" i="1" dirty="0" err="1">
                    <a:effectLst/>
                    <a:ea typeface="Calibri" panose="020F0502020204030204" pitchFamily="34" charset="0"/>
                  </a:rPr>
                  <a:t>r</a:t>
                </a:r>
                <a:r>
                  <a:rPr lang="en-US" sz="2300" baseline="30000" dirty="0" err="1">
                    <a:effectLst/>
                    <a:ea typeface="Calibri" panose="020F0502020204030204" pitchFamily="34" charset="0"/>
                  </a:rPr>
                  <a:t>th</a:t>
                </a:r>
                <a:r>
                  <a:rPr lang="en-US" sz="2300" dirty="0">
                    <a:effectLst/>
                    <a:ea typeface="Calibri" panose="020F0502020204030204" pitchFamily="34" charset="0"/>
                  </a:rPr>
                  <a:t> co-occurrence, respectively whereas </a:t>
                </a:r>
                <a:r>
                  <a:rPr lang="en-US" sz="2300" i="1" dirty="0">
                    <a:effectLst/>
                    <a:ea typeface="Calibri" panose="020F0502020204030204" pitchFamily="34" charset="0"/>
                  </a:rPr>
                  <a:t>Z</a:t>
                </a:r>
                <a:r>
                  <a:rPr lang="en-US" sz="2300" i="1" baseline="-25000" dirty="0">
                    <a:effectLst/>
                    <a:ea typeface="Calibri" panose="020F0502020204030204" pitchFamily="34" charset="0"/>
                  </a:rPr>
                  <a:t>r</a:t>
                </a:r>
                <a:r>
                  <a:rPr lang="en-US" sz="2300" dirty="0">
                    <a:effectLst/>
                    <a:ea typeface="Calibri" panose="020F0502020204030204" pitchFamily="34" charset="0"/>
                  </a:rPr>
                  <a:t> indicates associative variable at the </a:t>
                </a:r>
                <a:r>
                  <a:rPr lang="en-US" sz="2300" i="1" dirty="0" err="1">
                    <a:effectLst/>
                    <a:ea typeface="Calibri" panose="020F0502020204030204" pitchFamily="34" charset="0"/>
                  </a:rPr>
                  <a:t>r</a:t>
                </a:r>
                <a:r>
                  <a:rPr lang="en-US" sz="2300" baseline="30000" dirty="0" err="1">
                    <a:effectLst/>
                    <a:ea typeface="Calibri" panose="020F0502020204030204" pitchFamily="34" charset="0"/>
                  </a:rPr>
                  <a:t>th</a:t>
                </a:r>
                <a:r>
                  <a:rPr lang="en-US" sz="2300" dirty="0">
                    <a:effectLst/>
                    <a:ea typeface="Calibri" panose="020F0502020204030204" pitchFamily="34" charset="0"/>
                  </a:rPr>
                  <a:t> co-occurrence. The attributed dyadic data </a:t>
                </a:r>
                <a14:m>
                  <m:oMath xmlns:m="http://schemas.openxmlformats.org/officeDocument/2006/math">
                    <m:r>
                      <a:rPr lang="en-US" sz="2300" i="1">
                        <a:effectLst/>
                        <a:latin typeface="Cambria Math" panose="02040503050406030204" pitchFamily="18" charset="0"/>
                        <a:ea typeface="Calibri" panose="020F0502020204030204" pitchFamily="34" charset="0"/>
                      </a:rPr>
                      <m:t>𝒮</m:t>
                    </m:r>
                  </m:oMath>
                </a14:m>
                <a:r>
                  <a:rPr lang="en-US" sz="2300" dirty="0">
                    <a:effectLst/>
                    <a:ea typeface="Calibri" panose="020F0502020204030204" pitchFamily="34" charset="0"/>
                  </a:rPr>
                  <a:t> is represented as follows:</a:t>
                </a:r>
              </a:p>
              <a:p>
                <a:pPr marL="0" indent="0">
                  <a:buNone/>
                </a:pPr>
                <a14:m>
                  <m:oMathPara xmlns:m="http://schemas.openxmlformats.org/officeDocument/2006/math">
                    <m:oMathParaPr>
                      <m:jc m:val="right"/>
                    </m:oMathParaPr>
                    <m:oMath xmlns:m="http://schemas.openxmlformats.org/officeDocument/2006/math">
                      <m:r>
                        <a:rPr lang="en-US" sz="2300" i="1" smtClean="0">
                          <a:effectLst/>
                          <a:latin typeface="Cambria Math" panose="02040503050406030204" pitchFamily="18" charset="0"/>
                          <a:ea typeface="Calibri" panose="020F0502020204030204" pitchFamily="34" charset="0"/>
                        </a:rPr>
                        <m:t>𝒮</m:t>
                      </m:r>
                      <m:r>
                        <a:rPr lang="en-US" sz="2300" i="1" smtClean="0">
                          <a:effectLst/>
                          <a:latin typeface="Cambria Math" panose="02040503050406030204" pitchFamily="18" charset="0"/>
                          <a:ea typeface="Calibri" panose="020F0502020204030204" pitchFamily="34" charset="0"/>
                        </a:rPr>
                        <m:t>=</m:t>
                      </m:r>
                      <m:d>
                        <m:dPr>
                          <m:begChr m:val="{"/>
                          <m:endChr m:val="}"/>
                          <m:ctrlPr>
                            <a:rPr lang="en-US" sz="2300" i="1">
                              <a:effectLst/>
                              <a:latin typeface="Cambria Math" panose="02040503050406030204" pitchFamily="18" charset="0"/>
                            </a:rPr>
                          </m:ctrlPr>
                        </m:dPr>
                        <m:e>
                          <m:d>
                            <m:dPr>
                              <m:ctrlPr>
                                <a:rPr lang="en-US" sz="2300" i="1">
                                  <a:effectLst/>
                                  <a:latin typeface="Cambria Math" panose="02040503050406030204" pitchFamily="18" charset="0"/>
                                </a:rPr>
                              </m:ctrlPr>
                            </m:dPr>
                            <m:e>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rPr>
                                    <m:t>𝑋</m:t>
                                  </m:r>
                                </m:e>
                                <m:sub>
                                  <m:r>
                                    <a:rPr lang="en-US" sz="2300" i="1">
                                      <a:effectLst/>
                                      <a:latin typeface="Cambria Math" panose="02040503050406030204" pitchFamily="18" charset="0"/>
                                      <a:ea typeface="Calibri" panose="020F0502020204030204" pitchFamily="34" charset="0"/>
                                    </a:rPr>
                                    <m:t>𝑟</m:t>
                                  </m:r>
                                </m:sub>
                              </m:sSub>
                              <m:r>
                                <a:rPr lang="en-US" sz="2300" i="1">
                                  <a:effectLst/>
                                  <a:latin typeface="Cambria Math" panose="02040503050406030204" pitchFamily="18" charset="0"/>
                                  <a:ea typeface="Calibri" panose="020F0502020204030204" pitchFamily="34"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rPr>
                                    <m:t>𝑌</m:t>
                                  </m:r>
                                </m:e>
                                <m:sub>
                                  <m:r>
                                    <a:rPr lang="en-US" sz="2300" i="1">
                                      <a:effectLst/>
                                      <a:latin typeface="Cambria Math" panose="02040503050406030204" pitchFamily="18" charset="0"/>
                                      <a:ea typeface="Calibri" panose="020F0502020204030204" pitchFamily="34" charset="0"/>
                                    </a:rPr>
                                    <m:t>𝑟</m:t>
                                  </m:r>
                                </m:sub>
                              </m:sSub>
                              <m:r>
                                <a:rPr lang="en-US" sz="2300" i="1">
                                  <a:effectLst/>
                                  <a:latin typeface="Cambria Math" panose="02040503050406030204" pitchFamily="18" charset="0"/>
                                  <a:ea typeface="Calibri" panose="020F0502020204030204" pitchFamily="34"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rPr>
                                    <m:t>𝑍</m:t>
                                  </m:r>
                                </m:e>
                                <m:sub>
                                  <m:r>
                                    <a:rPr lang="en-US" sz="2300" i="1">
                                      <a:effectLst/>
                                      <a:latin typeface="Cambria Math" panose="02040503050406030204" pitchFamily="18" charset="0"/>
                                      <a:ea typeface="Calibri" panose="020F0502020204030204" pitchFamily="34" charset="0"/>
                                    </a:rPr>
                                    <m:t>𝑟</m:t>
                                  </m:r>
                                </m:sub>
                              </m:sSub>
                            </m:e>
                          </m:d>
                          <m:r>
                            <a:rPr lang="en-US" sz="2300" i="1">
                              <a:effectLst/>
                              <a:latin typeface="Cambria Math" panose="02040503050406030204" pitchFamily="18" charset="0"/>
                              <a:ea typeface="Calibri" panose="020F0502020204030204" pitchFamily="34" charset="0"/>
                            </a:rPr>
                            <m:t>:1≤</m:t>
                          </m:r>
                          <m:r>
                            <a:rPr lang="en-US" sz="2300" i="1">
                              <a:effectLst/>
                              <a:latin typeface="Cambria Math" panose="02040503050406030204" pitchFamily="18" charset="0"/>
                              <a:ea typeface="Calibri" panose="020F0502020204030204" pitchFamily="34" charset="0"/>
                            </a:rPr>
                            <m:t>𝑟</m:t>
                          </m:r>
                          <m:r>
                            <a:rPr lang="en-US" sz="2300" i="1">
                              <a:effectLst/>
                              <a:latin typeface="Cambria Math" panose="02040503050406030204" pitchFamily="18" charset="0"/>
                              <a:ea typeface="Calibri" panose="020F0502020204030204" pitchFamily="34" charset="0"/>
                            </a:rPr>
                            <m:t>≤</m:t>
                          </m:r>
                          <m:d>
                            <m:dPr>
                              <m:begChr m:val="|"/>
                              <m:endChr m:val="|"/>
                              <m:ctrlPr>
                                <a:rPr lang="en-US" sz="2300" i="1">
                                  <a:effectLst/>
                                  <a:latin typeface="Cambria Math" panose="02040503050406030204" pitchFamily="18" charset="0"/>
                                </a:rPr>
                              </m:ctrlPr>
                            </m:dPr>
                            <m:e>
                              <m:r>
                                <a:rPr lang="en-US" sz="2300" i="1">
                                  <a:effectLst/>
                                  <a:latin typeface="Cambria Math" panose="02040503050406030204" pitchFamily="18" charset="0"/>
                                  <a:ea typeface="Calibri" panose="020F0502020204030204" pitchFamily="34" charset="0"/>
                                </a:rPr>
                                <m:t>𝒮</m:t>
                              </m:r>
                            </m:e>
                          </m:d>
                        </m:e>
                      </m:d>
                      <m:r>
                        <a:rPr lang="en-US" sz="2300" b="0" i="1" smtClean="0">
                          <a:effectLst/>
                          <a:latin typeface="Cambria Math" panose="02040503050406030204" pitchFamily="18" charset="0"/>
                          <a:ea typeface="Calibri" panose="020F0502020204030204" pitchFamily="34" charset="0"/>
                        </a:rPr>
                        <m:t>    (2.2)</m:t>
                      </m:r>
                    </m:oMath>
                  </m:oMathPara>
                </a14:m>
                <a:endParaRPr lang="en-US" sz="2300" dirty="0">
                  <a:ea typeface="Calibri" panose="020F0502020204030204" pitchFamily="34" charset="0"/>
                </a:endParaRPr>
              </a:p>
              <a:p>
                <a:pPr marL="0" indent="0">
                  <a:buNone/>
                </a:pPr>
                <a:r>
                  <a:rPr lang="en-US" sz="2300" dirty="0">
                    <a:effectLst/>
                    <a:ea typeface="Calibri" panose="020F0502020204030204" pitchFamily="34" charset="0"/>
                  </a:rPr>
                  <a:t>Thus, each co-occurrence in attributed dyadic data is denoted as a triplet (</a:t>
                </a:r>
                <a:r>
                  <a:rPr lang="en-US" sz="2300" i="1" dirty="0" err="1">
                    <a:effectLst/>
                    <a:ea typeface="Calibri" panose="020F0502020204030204" pitchFamily="34" charset="0"/>
                  </a:rPr>
                  <a:t>X</a:t>
                </a:r>
                <a:r>
                  <a:rPr lang="en-US" sz="2300" i="1" baseline="-25000" dirty="0" err="1">
                    <a:effectLst/>
                    <a:ea typeface="Calibri" panose="020F0502020204030204" pitchFamily="34" charset="0"/>
                  </a:rPr>
                  <a:t>r</a:t>
                </a:r>
                <a:r>
                  <a:rPr lang="en-US" sz="2300" dirty="0">
                    <a:effectLst/>
                    <a:ea typeface="Calibri" panose="020F0502020204030204" pitchFamily="34" charset="0"/>
                  </a:rPr>
                  <a:t>, </a:t>
                </a:r>
                <a:r>
                  <a:rPr lang="en-US" sz="2300" i="1" dirty="0" err="1">
                    <a:effectLst/>
                    <a:ea typeface="Calibri" panose="020F0502020204030204" pitchFamily="34" charset="0"/>
                  </a:rPr>
                  <a:t>Y</a:t>
                </a:r>
                <a:r>
                  <a:rPr lang="en-US" sz="2300" i="1" baseline="-25000" dirty="0" err="1">
                    <a:effectLst/>
                    <a:ea typeface="Calibri" panose="020F0502020204030204" pitchFamily="34" charset="0"/>
                  </a:rPr>
                  <a:t>r</a:t>
                </a:r>
                <a:r>
                  <a:rPr lang="en-US" sz="2300" dirty="0">
                    <a:effectLst/>
                    <a:ea typeface="Calibri" panose="020F0502020204030204" pitchFamily="34" charset="0"/>
                  </a:rPr>
                  <a:t>, </a:t>
                </a:r>
                <a:r>
                  <a:rPr lang="en-US" sz="2300" i="1" dirty="0">
                    <a:effectLst/>
                    <a:ea typeface="Calibri" panose="020F0502020204030204" pitchFamily="34" charset="0"/>
                  </a:rPr>
                  <a:t>Z</a:t>
                </a:r>
                <a:r>
                  <a:rPr lang="en-US" sz="2300" i="1" baseline="-25000" dirty="0">
                    <a:effectLst/>
                    <a:ea typeface="Calibri" panose="020F0502020204030204" pitchFamily="34" charset="0"/>
                  </a:rPr>
                  <a:t>r</a:t>
                </a:r>
                <a:r>
                  <a:rPr lang="en-US" sz="2300" dirty="0">
                    <a:effectLst/>
                    <a:ea typeface="Calibri" panose="020F0502020204030204" pitchFamily="34" charset="0"/>
                  </a:rPr>
                  <a:t>). The </a:t>
                </a:r>
                <a14:m>
                  <m:oMath xmlns:m="http://schemas.openxmlformats.org/officeDocument/2006/math">
                    <m:r>
                      <a:rPr lang="en-US" sz="2300" i="1">
                        <a:effectLst/>
                        <a:latin typeface="Cambria Math" panose="02040503050406030204" pitchFamily="18" charset="0"/>
                        <a:ea typeface="Calibri" panose="020F0502020204030204" pitchFamily="34" charset="0"/>
                      </a:rPr>
                      <m:t>𝒳</m:t>
                    </m:r>
                  </m:oMath>
                </a14:m>
                <a:r>
                  <a:rPr lang="en-US" sz="2300" dirty="0">
                    <a:effectLst/>
                    <a:ea typeface="SimSun" panose="02010600030101010101" pitchFamily="2" charset="-122"/>
                  </a:rPr>
                  <a:t>-</a:t>
                </a:r>
                <a:r>
                  <a:rPr lang="en-US" sz="2300" dirty="0">
                    <a:effectLst/>
                    <a:ea typeface="Calibri" panose="020F0502020204030204" pitchFamily="34" charset="0"/>
                  </a:rPr>
                  <a:t>object and </a:t>
                </a:r>
                <a14:m>
                  <m:oMath xmlns:m="http://schemas.openxmlformats.org/officeDocument/2006/math">
                    <m:r>
                      <a:rPr lang="en-US" sz="2300" i="1">
                        <a:effectLst/>
                        <a:latin typeface="Cambria Math" panose="02040503050406030204" pitchFamily="18" charset="0"/>
                        <a:ea typeface="Calibri" panose="020F0502020204030204" pitchFamily="34" charset="0"/>
                      </a:rPr>
                      <m:t>𝒴</m:t>
                    </m:r>
                  </m:oMath>
                </a14:m>
                <a:r>
                  <a:rPr lang="en-US" sz="2300" dirty="0">
                    <a:effectLst/>
                    <a:ea typeface="SimSun" panose="02010600030101010101" pitchFamily="2" charset="-122"/>
                  </a:rPr>
                  <a:t>-</a:t>
                </a:r>
                <a:r>
                  <a:rPr lang="en-US" sz="2300" dirty="0">
                    <a:effectLst/>
                    <a:ea typeface="Calibri" panose="020F0502020204030204" pitchFamily="34" charset="0"/>
                  </a:rPr>
                  <a:t>object of </a:t>
                </a:r>
                <a:r>
                  <a:rPr lang="en-US" sz="2300" i="1" dirty="0" err="1">
                    <a:effectLst/>
                    <a:ea typeface="Calibri" panose="020F0502020204030204" pitchFamily="34" charset="0"/>
                  </a:rPr>
                  <a:t>X</a:t>
                </a:r>
                <a:r>
                  <a:rPr lang="en-US" sz="2300" i="1" baseline="-25000" dirty="0" err="1">
                    <a:effectLst/>
                    <a:ea typeface="Calibri" panose="020F0502020204030204" pitchFamily="34" charset="0"/>
                  </a:rPr>
                  <a:t>r</a:t>
                </a:r>
                <a:r>
                  <a:rPr lang="en-US" sz="2300" dirty="0">
                    <a:effectLst/>
                    <a:ea typeface="Calibri" panose="020F0502020204030204" pitchFamily="34" charset="0"/>
                  </a:rPr>
                  <a:t> and </a:t>
                </a:r>
                <a:r>
                  <a:rPr lang="en-US" sz="2300" i="1" dirty="0" err="1">
                    <a:effectLst/>
                    <a:ea typeface="Calibri" panose="020F0502020204030204" pitchFamily="34" charset="0"/>
                  </a:rPr>
                  <a:t>Y</a:t>
                </a:r>
                <a:r>
                  <a:rPr lang="en-US" sz="2300" i="1" baseline="-25000" dirty="0" err="1">
                    <a:effectLst/>
                    <a:ea typeface="Calibri" panose="020F0502020204030204" pitchFamily="34" charset="0"/>
                  </a:rPr>
                  <a:t>r</a:t>
                </a:r>
                <a:r>
                  <a:rPr lang="en-US" sz="2300" dirty="0">
                    <a:effectLst/>
                    <a:ea typeface="Calibri" panose="020F0502020204030204" pitchFamily="34" charset="0"/>
                  </a:rPr>
                  <a:t> are denoted </a:t>
                </a:r>
                <a14:m>
                  <m:oMath xmlns:m="http://schemas.openxmlformats.org/officeDocument/2006/math">
                    <m:r>
                      <a:rPr lang="en-US" sz="2300" i="1">
                        <a:effectLst/>
                        <a:latin typeface="Cambria Math" panose="02040503050406030204" pitchFamily="18" charset="0"/>
                        <a:ea typeface="Calibri" panose="020F0502020204030204" pitchFamily="34" charset="0"/>
                      </a:rPr>
                      <m:t>𝒳</m:t>
                    </m:r>
                  </m:oMath>
                </a14:m>
                <a:r>
                  <a:rPr lang="en-US" sz="2300" dirty="0">
                    <a:effectLst/>
                    <a:ea typeface="Calibri" panose="020F0502020204030204" pitchFamily="34" charset="0"/>
                  </a:rPr>
                  <a:t>(</a:t>
                </a:r>
                <a:r>
                  <a:rPr lang="en-US" sz="2300" i="1" dirty="0">
                    <a:effectLst/>
                    <a:ea typeface="Calibri" panose="020F0502020204030204" pitchFamily="34" charset="0"/>
                  </a:rPr>
                  <a:t>r</a:t>
                </a:r>
                <a:r>
                  <a:rPr lang="en-US" sz="2300" dirty="0">
                    <a:effectLst/>
                    <a:ea typeface="Calibri" panose="020F0502020204030204" pitchFamily="34" charset="0"/>
                  </a:rPr>
                  <a:t>) and </a:t>
                </a:r>
                <a14:m>
                  <m:oMath xmlns:m="http://schemas.openxmlformats.org/officeDocument/2006/math">
                    <m:r>
                      <a:rPr lang="en-US" sz="2300" i="1">
                        <a:effectLst/>
                        <a:latin typeface="Cambria Math" panose="02040503050406030204" pitchFamily="18" charset="0"/>
                        <a:ea typeface="Calibri" panose="020F0502020204030204" pitchFamily="34" charset="0"/>
                      </a:rPr>
                      <m:t>𝒴</m:t>
                    </m:r>
                  </m:oMath>
                </a14:m>
                <a:r>
                  <a:rPr lang="en-US" sz="2300" dirty="0">
                    <a:effectLst/>
                    <a:ea typeface="Calibri" panose="020F0502020204030204" pitchFamily="34" charset="0"/>
                  </a:rPr>
                  <a:t>(</a:t>
                </a:r>
                <a:r>
                  <a:rPr lang="en-US" sz="2300" i="1" dirty="0">
                    <a:effectLst/>
                    <a:ea typeface="Calibri" panose="020F0502020204030204" pitchFamily="34" charset="0"/>
                  </a:rPr>
                  <a:t>r</a:t>
                </a:r>
                <a:r>
                  <a:rPr lang="en-US" sz="2300" dirty="0">
                    <a:effectLst/>
                    <a:ea typeface="Calibri" panose="020F0502020204030204" pitchFamily="34" charset="0"/>
                  </a:rPr>
                  <a:t>) which are some </a:t>
                </a:r>
                <a:r>
                  <a:rPr lang="en-US" sz="2300" i="1" dirty="0">
                    <a:effectLst/>
                    <a:ea typeface="Calibri" panose="020F0502020204030204" pitchFamily="34" charset="0"/>
                  </a:rPr>
                  <a:t>x</a:t>
                </a:r>
                <a:r>
                  <a:rPr lang="en-US" sz="2300" i="1" baseline="-25000" dirty="0">
                    <a:effectLst/>
                    <a:ea typeface="Calibri" panose="020F0502020204030204" pitchFamily="34" charset="0"/>
                  </a:rPr>
                  <a:t>i</a:t>
                </a:r>
                <a:r>
                  <a:rPr lang="en-US" sz="2300" dirty="0">
                    <a:effectLst/>
                    <a:ea typeface="Calibri" panose="020F0502020204030204" pitchFamily="34" charset="0"/>
                  </a:rPr>
                  <a:t> and </a:t>
                </a:r>
                <a:r>
                  <a:rPr lang="en-US" sz="2300" i="1" dirty="0" err="1">
                    <a:effectLst/>
                    <a:ea typeface="Calibri" panose="020F0502020204030204" pitchFamily="34" charset="0"/>
                  </a:rPr>
                  <a:t>y</a:t>
                </a:r>
                <a:r>
                  <a:rPr lang="en-US" sz="2300" i="1" baseline="-25000" dirty="0" err="1">
                    <a:effectLst/>
                    <a:ea typeface="Calibri" panose="020F0502020204030204" pitchFamily="34" charset="0"/>
                  </a:rPr>
                  <a:t>j</a:t>
                </a:r>
                <a:r>
                  <a:rPr lang="en-US" sz="2300" dirty="0">
                    <a:effectLst/>
                    <a:ea typeface="Calibri" panose="020F0502020204030204" pitchFamily="34" charset="0"/>
                  </a:rPr>
                  <a:t>, respectively. Here it is required to extends SMM, AMM, and PMM to represent ADD.</a:t>
                </a:r>
                <a:endParaRPr lang="en-US" sz="2300" dirty="0"/>
              </a:p>
            </p:txBody>
          </p:sp>
        </mc:Choice>
        <mc:Fallback>
          <p:sp>
            <p:nvSpPr>
              <p:cNvPr id="3" name="Content Placeholder 2">
                <a:extLst>
                  <a:ext uri="{FF2B5EF4-FFF2-40B4-BE49-F238E27FC236}">
                    <a16:creationId xmlns:a16="http://schemas.microsoft.com/office/drawing/2014/main" id="{78B7F09E-7A4C-4463-95F9-A2E6D1E08067}"/>
                  </a:ext>
                </a:extLst>
              </p:cNvPr>
              <p:cNvSpPr>
                <a:spLocks noGrp="1" noRot="1" noChangeAspect="1" noMove="1" noResize="1" noEditPoints="1" noAdjustHandles="1" noChangeArrowheads="1" noChangeShapeType="1" noTextEdit="1"/>
              </p:cNvSpPr>
              <p:nvPr>
                <p:ph idx="1"/>
              </p:nvPr>
            </p:nvSpPr>
            <p:spPr>
              <a:blipFill>
                <a:blip r:embed="rId2"/>
                <a:stretch>
                  <a:fillRect l="-870" t="-942" r="-812" b="-694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4DD4FDD-5FB2-40CB-B6F5-779D06C983E8}"/>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E35C2CCF-562C-411D-8B28-25860FE90B24}"/>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7E9E5C24-9B02-4A35-9DD1-90D2DA3398C6}"/>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57005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9E56-5219-4FE3-B880-4C1751B0117A}"/>
              </a:ext>
            </a:extLst>
          </p:cNvPr>
          <p:cNvSpPr>
            <a:spLocks noGrp="1"/>
          </p:cNvSpPr>
          <p:nvPr>
            <p:ph type="title"/>
          </p:nvPr>
        </p:nvSpPr>
        <p:spPr/>
        <p:txBody>
          <a:bodyPr/>
          <a:lstStyle/>
          <a:p>
            <a:r>
              <a:rPr lang="en-US" dirty="0"/>
              <a:t>2. Learning ADD by CMM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75F87A-ECED-468D-A479-C2A47D1663ED}"/>
                  </a:ext>
                </a:extLst>
              </p:cNvPr>
              <p:cNvSpPr>
                <a:spLocks noGrp="1"/>
              </p:cNvSpPr>
              <p:nvPr>
                <p:ph idx="1"/>
              </p:nvPr>
            </p:nvSpPr>
            <p:spPr>
              <a:xfrm>
                <a:off x="239151" y="914399"/>
                <a:ext cx="11535507" cy="5176066"/>
              </a:xfrm>
            </p:spPr>
            <p:txBody>
              <a:bodyPr>
                <a:noAutofit/>
              </a:bodyPr>
              <a:lstStyle/>
              <a:p>
                <a:pPr marL="0" indent="0">
                  <a:buNone/>
                </a:pPr>
                <a:r>
                  <a:rPr lang="en-US" sz="2200" dirty="0">
                    <a:effectLst/>
                    <a:ea typeface="Calibri" panose="020F0502020204030204" pitchFamily="34" charset="0"/>
                  </a:rPr>
                  <a:t>The joint probability density function (PDF) of </a:t>
                </a:r>
                <a14:m>
                  <m:oMath xmlns:m="http://schemas.openxmlformats.org/officeDocument/2006/math">
                    <m:r>
                      <a:rPr lang="en-US" sz="2200" i="1">
                        <a:effectLst/>
                        <a:latin typeface="Cambria Math" panose="02040503050406030204" pitchFamily="18" charset="0"/>
                        <a:ea typeface="Calibri" panose="020F0502020204030204" pitchFamily="34" charset="0"/>
                      </a:rPr>
                      <m:t>𝒳</m:t>
                    </m:r>
                  </m:oMath>
                </a14:m>
                <a:r>
                  <a:rPr lang="en-US" sz="2200" dirty="0">
                    <a:effectLst/>
                    <a:ea typeface="SimSun" panose="02010600030101010101" pitchFamily="2" charset="-122"/>
                  </a:rPr>
                  <a:t>-object attribute </a:t>
                </a:r>
                <a:r>
                  <a:rPr lang="en-US" sz="2200" i="1" dirty="0">
                    <a:effectLst/>
                    <a:ea typeface="SimSun" panose="02010600030101010101" pitchFamily="2" charset="-122"/>
                  </a:rPr>
                  <a:t>X</a:t>
                </a:r>
                <a:r>
                  <a:rPr lang="en-US" sz="2200" dirty="0">
                    <a:effectLst/>
                    <a:ea typeface="SimSun" panose="02010600030101010101" pitchFamily="2" charset="-122"/>
                  </a:rPr>
                  <a:t> = (</a:t>
                </a:r>
                <a:r>
                  <a:rPr lang="en-US" sz="2200" i="1" dirty="0">
                    <a:effectLst/>
                    <a:ea typeface="SimSun" panose="02010600030101010101" pitchFamily="2" charset="-122"/>
                  </a:rPr>
                  <a:t>x</a:t>
                </a:r>
                <a:r>
                  <a:rPr lang="en-US" sz="2200" baseline="-25000" dirty="0">
                    <a:effectLst/>
                    <a:ea typeface="SimSun" panose="02010600030101010101" pitchFamily="2" charset="-122"/>
                  </a:rPr>
                  <a:t>1</a:t>
                </a:r>
                <a:r>
                  <a:rPr lang="en-US" sz="2200" dirty="0">
                    <a:effectLst/>
                    <a:ea typeface="SimSun" panose="02010600030101010101" pitchFamily="2" charset="-122"/>
                  </a:rPr>
                  <a:t>, </a:t>
                </a:r>
                <a:r>
                  <a:rPr lang="en-US" sz="2200" i="1" dirty="0">
                    <a:effectLst/>
                    <a:ea typeface="SimSun" panose="02010600030101010101" pitchFamily="2" charset="-122"/>
                  </a:rPr>
                  <a:t>x</a:t>
                </a:r>
                <a:r>
                  <a:rPr lang="en-US" sz="2200" baseline="-25000" dirty="0">
                    <a:effectLst/>
                    <a:ea typeface="SimSun" panose="02010600030101010101" pitchFamily="2" charset="-122"/>
                  </a:rPr>
                  <a:t>2</a:t>
                </a:r>
                <a:r>
                  <a:rPr lang="en-US" sz="2200" dirty="0">
                    <a:effectLst/>
                    <a:ea typeface="SimSun" panose="02010600030101010101" pitchFamily="2" charset="-122"/>
                  </a:rPr>
                  <a:t>,…, </a:t>
                </a:r>
                <a:r>
                  <a:rPr lang="en-US" sz="2200" i="1" dirty="0" err="1">
                    <a:effectLst/>
                    <a:ea typeface="SimSun" panose="02010600030101010101" pitchFamily="2" charset="-122"/>
                  </a:rPr>
                  <a:t>x</a:t>
                </a:r>
                <a:r>
                  <a:rPr lang="en-US" sz="2200" i="1" baseline="-25000" dirty="0" err="1">
                    <a:effectLst/>
                    <a:ea typeface="SimSun" panose="02010600030101010101" pitchFamily="2" charset="-122"/>
                  </a:rPr>
                  <a:t>n</a:t>
                </a:r>
                <a:r>
                  <a:rPr lang="en-US" sz="2200" dirty="0">
                    <a:effectLst/>
                    <a:ea typeface="SimSun" panose="02010600030101010101" pitchFamily="2" charset="-122"/>
                  </a:rPr>
                  <a:t>)</a:t>
                </a:r>
                <a:r>
                  <a:rPr lang="en-US" sz="2200" i="1" baseline="30000" dirty="0">
                    <a:effectLst/>
                    <a:ea typeface="SimSun" panose="02010600030101010101" pitchFamily="2" charset="-122"/>
                  </a:rPr>
                  <a:t>T</a:t>
                </a:r>
                <a:r>
                  <a:rPr lang="en-US" sz="2200" dirty="0">
                    <a:effectLst/>
                    <a:ea typeface="SimSun" panose="02010600030101010101" pitchFamily="2" charset="-122"/>
                  </a:rPr>
                  <a:t>, </a:t>
                </a:r>
                <a14:m>
                  <m:oMath xmlns:m="http://schemas.openxmlformats.org/officeDocument/2006/math">
                    <m:r>
                      <a:rPr lang="en-US" sz="2200" i="1">
                        <a:effectLst/>
                        <a:latin typeface="Cambria Math" panose="02040503050406030204" pitchFamily="18" charset="0"/>
                        <a:ea typeface="SimSun" panose="02010600030101010101" pitchFamily="2" charset="-122"/>
                      </a:rPr>
                      <m:t>𝒴</m:t>
                    </m:r>
                  </m:oMath>
                </a14:m>
                <a:r>
                  <a:rPr lang="en-US" sz="2200" dirty="0">
                    <a:effectLst/>
                    <a:ea typeface="SimSun" panose="02010600030101010101" pitchFamily="2" charset="-122"/>
                  </a:rPr>
                  <a:t>-object attribute </a:t>
                </a:r>
                <a:r>
                  <a:rPr lang="en-US" sz="2200" i="1" dirty="0">
                    <a:effectLst/>
                    <a:ea typeface="SimSun" panose="02010600030101010101" pitchFamily="2" charset="-122"/>
                  </a:rPr>
                  <a:t>Y</a:t>
                </a:r>
                <a:r>
                  <a:rPr lang="en-US" sz="2200" dirty="0">
                    <a:effectLst/>
                    <a:ea typeface="SimSun" panose="02010600030101010101" pitchFamily="2" charset="-122"/>
                  </a:rPr>
                  <a:t> = (</a:t>
                </a:r>
                <a:r>
                  <a:rPr lang="en-US" sz="2200" i="1" dirty="0">
                    <a:effectLst/>
                    <a:ea typeface="SimSun" panose="02010600030101010101" pitchFamily="2" charset="-122"/>
                  </a:rPr>
                  <a:t>y</a:t>
                </a:r>
                <a:r>
                  <a:rPr lang="en-US" sz="2200" baseline="-25000" dirty="0">
                    <a:effectLst/>
                    <a:ea typeface="SimSun" panose="02010600030101010101" pitchFamily="2" charset="-122"/>
                  </a:rPr>
                  <a:t>1</a:t>
                </a:r>
                <a:r>
                  <a:rPr lang="en-US" sz="2200" dirty="0">
                    <a:effectLst/>
                    <a:ea typeface="SimSun" panose="02010600030101010101" pitchFamily="2" charset="-122"/>
                  </a:rPr>
                  <a:t>, </a:t>
                </a:r>
                <a:r>
                  <a:rPr lang="en-US" sz="2200" i="1" dirty="0">
                    <a:effectLst/>
                    <a:ea typeface="SimSun" panose="02010600030101010101" pitchFamily="2" charset="-122"/>
                  </a:rPr>
                  <a:t>y</a:t>
                </a:r>
                <a:r>
                  <a:rPr lang="en-US" sz="2200" baseline="-25000" dirty="0">
                    <a:effectLst/>
                    <a:ea typeface="SimSun" panose="02010600030101010101" pitchFamily="2" charset="-122"/>
                  </a:rPr>
                  <a:t>2</a:t>
                </a:r>
                <a:r>
                  <a:rPr lang="en-US" sz="2200" dirty="0">
                    <a:effectLst/>
                    <a:ea typeface="SimSun" panose="02010600030101010101" pitchFamily="2" charset="-122"/>
                  </a:rPr>
                  <a:t>,…, </a:t>
                </a:r>
                <a:r>
                  <a:rPr lang="en-US" sz="2200" i="1" dirty="0" err="1">
                    <a:effectLst/>
                    <a:ea typeface="SimSun" panose="02010600030101010101" pitchFamily="2" charset="-122"/>
                  </a:rPr>
                  <a:t>y</a:t>
                </a:r>
                <a:r>
                  <a:rPr lang="en-US" sz="2200" i="1" baseline="-25000" dirty="0" err="1">
                    <a:effectLst/>
                    <a:ea typeface="SimSun" panose="02010600030101010101" pitchFamily="2" charset="-122"/>
                  </a:rPr>
                  <a:t>m</a:t>
                </a:r>
                <a:r>
                  <a:rPr lang="en-US" sz="2200" dirty="0">
                    <a:effectLst/>
                    <a:ea typeface="SimSun" panose="02010600030101010101" pitchFamily="2" charset="-122"/>
                  </a:rPr>
                  <a:t>)</a:t>
                </a:r>
                <a:r>
                  <a:rPr lang="en-US" sz="2200" i="1" baseline="30000" dirty="0">
                    <a:effectLst/>
                    <a:ea typeface="SimSun" panose="02010600030101010101" pitchFamily="2" charset="-122"/>
                  </a:rPr>
                  <a:t>T</a:t>
                </a:r>
                <a:r>
                  <a:rPr lang="en-US" sz="2200" dirty="0">
                    <a:effectLst/>
                    <a:ea typeface="SimSun" panose="02010600030101010101" pitchFamily="2" charset="-122"/>
                  </a:rPr>
                  <a:t>, aspect </a:t>
                </a:r>
                <a:r>
                  <a:rPr lang="en-US" sz="2200" i="1" dirty="0">
                    <a:effectLst/>
                    <a:ea typeface="SimSun" panose="02010600030101010101" pitchFamily="2" charset="-122"/>
                  </a:rPr>
                  <a:t>k</a:t>
                </a:r>
                <a:r>
                  <a:rPr lang="en-US" sz="2200" dirty="0">
                    <a:effectLst/>
                    <a:ea typeface="SimSun" panose="02010600030101010101" pitchFamily="2" charset="-122"/>
                  </a:rPr>
                  <a:t>, and associative variable </a:t>
                </a:r>
                <a:r>
                  <a:rPr lang="en-US" sz="2200" i="1" dirty="0">
                    <a:effectLst/>
                    <a:ea typeface="SimSun" panose="02010600030101010101" pitchFamily="2" charset="-122"/>
                  </a:rPr>
                  <a:t>Z</a:t>
                </a:r>
                <a:r>
                  <a:rPr lang="en-US" sz="2200" dirty="0">
                    <a:effectLst/>
                    <a:ea typeface="SimSun" panose="02010600030101010101" pitchFamily="2" charset="-122"/>
                  </a:rPr>
                  <a:t> = (</a:t>
                </a:r>
                <a:r>
                  <a:rPr lang="en-US" sz="2200" i="1" dirty="0">
                    <a:effectLst/>
                    <a:ea typeface="SimSun" panose="02010600030101010101" pitchFamily="2" charset="-122"/>
                  </a:rPr>
                  <a:t>z</a:t>
                </a:r>
                <a:r>
                  <a:rPr lang="en-US" sz="2200" baseline="-25000" dirty="0">
                    <a:effectLst/>
                    <a:ea typeface="SimSun" panose="02010600030101010101" pitchFamily="2" charset="-122"/>
                  </a:rPr>
                  <a:t>1</a:t>
                </a:r>
                <a:r>
                  <a:rPr lang="en-US" sz="2200" dirty="0">
                    <a:effectLst/>
                    <a:ea typeface="SimSun" panose="02010600030101010101" pitchFamily="2" charset="-122"/>
                  </a:rPr>
                  <a:t>, </a:t>
                </a:r>
                <a:r>
                  <a:rPr lang="en-US" sz="2200" i="1" dirty="0">
                    <a:effectLst/>
                    <a:ea typeface="SimSun" panose="02010600030101010101" pitchFamily="2" charset="-122"/>
                  </a:rPr>
                  <a:t>z</a:t>
                </a:r>
                <a:r>
                  <a:rPr lang="en-US" sz="2200" baseline="-25000" dirty="0">
                    <a:effectLst/>
                    <a:ea typeface="SimSun" panose="02010600030101010101" pitchFamily="2" charset="-122"/>
                  </a:rPr>
                  <a:t>2</a:t>
                </a:r>
                <a:r>
                  <a:rPr lang="en-US" sz="2200" dirty="0">
                    <a:effectLst/>
                    <a:ea typeface="SimSun" panose="02010600030101010101" pitchFamily="2" charset="-122"/>
                  </a:rPr>
                  <a:t>,…, </a:t>
                </a:r>
                <a:r>
                  <a:rPr lang="en-US" sz="2200" i="1" dirty="0">
                    <a:effectLst/>
                    <a:ea typeface="SimSun" panose="02010600030101010101" pitchFamily="2" charset="-122"/>
                  </a:rPr>
                  <a:t>z</a:t>
                </a:r>
                <a:r>
                  <a:rPr lang="en-US" sz="2200" i="1" baseline="-25000" dirty="0">
                    <a:effectLst/>
                    <a:ea typeface="SimSun" panose="02010600030101010101" pitchFamily="2" charset="-122"/>
                  </a:rPr>
                  <a:t>a</a:t>
                </a:r>
                <a:r>
                  <a:rPr lang="en-US" sz="2200" dirty="0">
                    <a:effectLst/>
                    <a:ea typeface="SimSun" panose="02010600030101010101" pitchFamily="2" charset="-122"/>
                  </a:rPr>
                  <a:t>)</a:t>
                </a:r>
                <a:r>
                  <a:rPr lang="en-US" sz="2200" i="1" baseline="30000" dirty="0">
                    <a:effectLst/>
                    <a:ea typeface="SimSun" panose="02010600030101010101" pitchFamily="2" charset="-122"/>
                  </a:rPr>
                  <a:t>T</a:t>
                </a:r>
                <a:r>
                  <a:rPr lang="en-US" sz="2200" dirty="0">
                    <a:effectLst/>
                    <a:ea typeface="SimSun" panose="02010600030101010101" pitchFamily="2" charset="-122"/>
                  </a:rPr>
                  <a:t> given conditional variable </a:t>
                </a:r>
                <a:r>
                  <a:rPr lang="en-US" sz="2200" i="1" dirty="0">
                    <a:effectLst/>
                    <a:ea typeface="SimSun" panose="02010600030101010101" pitchFamily="2" charset="-122"/>
                  </a:rPr>
                  <a:t>W</a:t>
                </a:r>
                <a:r>
                  <a:rPr lang="en-US" sz="2200" dirty="0">
                    <a:effectLst/>
                    <a:ea typeface="SimSun" panose="02010600030101010101" pitchFamily="2" charset="-122"/>
                  </a:rPr>
                  <a:t>  = (</a:t>
                </a:r>
                <a:r>
                  <a:rPr lang="en-US" sz="2200" i="1" dirty="0">
                    <a:effectLst/>
                    <a:ea typeface="SimSun" panose="02010600030101010101" pitchFamily="2" charset="-122"/>
                  </a:rPr>
                  <a:t>w</a:t>
                </a:r>
                <a:r>
                  <a:rPr lang="en-US" sz="2200" baseline="-25000" dirty="0">
                    <a:effectLst/>
                    <a:ea typeface="SimSun" panose="02010600030101010101" pitchFamily="2" charset="-122"/>
                  </a:rPr>
                  <a:t>1</a:t>
                </a:r>
                <a:r>
                  <a:rPr lang="en-US" sz="2200" dirty="0">
                    <a:effectLst/>
                    <a:ea typeface="SimSun" panose="02010600030101010101" pitchFamily="2" charset="-122"/>
                  </a:rPr>
                  <a:t>, </a:t>
                </a:r>
                <a:r>
                  <a:rPr lang="en-US" sz="2200" i="1" dirty="0">
                    <a:effectLst/>
                    <a:ea typeface="SimSun" panose="02010600030101010101" pitchFamily="2" charset="-122"/>
                  </a:rPr>
                  <a:t>w</a:t>
                </a:r>
                <a:r>
                  <a:rPr lang="en-US" sz="2200" baseline="-25000" dirty="0">
                    <a:effectLst/>
                    <a:ea typeface="SimSun" panose="02010600030101010101" pitchFamily="2" charset="-122"/>
                  </a:rPr>
                  <a:t>2</a:t>
                </a:r>
                <a:r>
                  <a:rPr lang="en-US" sz="2200" dirty="0">
                    <a:effectLst/>
                    <a:ea typeface="SimSun" panose="02010600030101010101" pitchFamily="2" charset="-122"/>
                  </a:rPr>
                  <a:t>,…, </a:t>
                </a:r>
                <a:r>
                  <a:rPr lang="en-US" sz="2200" i="1" dirty="0" err="1">
                    <a:effectLst/>
                    <a:ea typeface="SimSun" panose="02010600030101010101" pitchFamily="2" charset="-122"/>
                  </a:rPr>
                  <a:t>w</a:t>
                </a:r>
                <a:r>
                  <a:rPr lang="en-US" sz="2200" i="1" baseline="-25000" dirty="0" err="1">
                    <a:effectLst/>
                    <a:ea typeface="SimSun" panose="02010600030101010101" pitchFamily="2" charset="-122"/>
                  </a:rPr>
                  <a:t>b</a:t>
                </a:r>
                <a:r>
                  <a:rPr lang="en-US" sz="2200" dirty="0">
                    <a:effectLst/>
                    <a:ea typeface="SimSun" panose="02010600030101010101" pitchFamily="2" charset="-122"/>
                  </a:rPr>
                  <a:t>)</a:t>
                </a:r>
                <a:r>
                  <a:rPr lang="en-US" sz="2200" i="1" baseline="30000" dirty="0">
                    <a:effectLst/>
                    <a:ea typeface="SimSun" panose="02010600030101010101" pitchFamily="2" charset="-122"/>
                  </a:rPr>
                  <a:t>T</a:t>
                </a:r>
                <a:r>
                  <a:rPr lang="en-US" sz="2200" dirty="0">
                    <a:effectLst/>
                    <a:ea typeface="SimSun" panose="02010600030101010101" pitchFamily="2" charset="-122"/>
                  </a:rPr>
                  <a:t> is:</a:t>
                </a:r>
              </a:p>
              <a:p>
                <a:pPr marL="0" indent="0">
                  <a:buNone/>
                </a:pPr>
                <a14:m>
                  <m:oMathPara xmlns:m="http://schemas.openxmlformats.org/officeDocument/2006/math">
                    <m:oMathParaPr>
                      <m:jc m:val="centerGroup"/>
                    </m:oMathParaPr>
                    <m:oMath xmlns:m="http://schemas.openxmlformats.org/officeDocument/2006/math">
                      <m:r>
                        <a:rPr lang="en-US" sz="2200" i="1" smtClean="0">
                          <a:effectLst/>
                          <a:latin typeface="Cambria Math" panose="02040503050406030204" pitchFamily="18" charset="0"/>
                          <a:ea typeface="SimSun" panose="02010600030101010101" pitchFamily="2" charset="-122"/>
                        </a:rPr>
                        <m:t>𝑓</m:t>
                      </m:r>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𝑋</m:t>
                          </m:r>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𝑌</m:t>
                          </m:r>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𝑘</m:t>
                          </m:r>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𝑍</m:t>
                          </m:r>
                        </m:e>
                        <m:e>
                          <m:r>
                            <a:rPr lang="en-US" sz="2200" i="1">
                              <a:effectLst/>
                              <a:latin typeface="Cambria Math" panose="02040503050406030204" pitchFamily="18" charset="0"/>
                              <a:ea typeface="SimSun" panose="02010600030101010101" pitchFamily="2" charset="-122"/>
                            </a:rPr>
                            <m:t>𝑊</m:t>
                          </m:r>
                        </m:e>
                      </m:d>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𝑓</m:t>
                      </m:r>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𝑋</m:t>
                          </m:r>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𝑌</m:t>
                          </m:r>
                        </m:e>
                        <m:e>
                          <m:r>
                            <a:rPr lang="en-US" sz="2200" i="1">
                              <a:effectLst/>
                              <a:latin typeface="Cambria Math" panose="02040503050406030204" pitchFamily="18" charset="0"/>
                              <a:ea typeface="SimSun" panose="02010600030101010101" pitchFamily="2" charset="-122"/>
                            </a:rPr>
                            <m:t>𝑘</m:t>
                          </m:r>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𝑍</m:t>
                          </m:r>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𝑊</m:t>
                          </m:r>
                        </m:e>
                      </m:d>
                      <m:r>
                        <a:rPr lang="en-US" sz="2200" i="1">
                          <a:effectLst/>
                          <a:latin typeface="Cambria Math" panose="02040503050406030204" pitchFamily="18" charset="0"/>
                          <a:ea typeface="SimSun" panose="02010600030101010101" pitchFamily="2" charset="-122"/>
                        </a:rPr>
                        <m:t>𝑓</m:t>
                      </m:r>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𝑘</m:t>
                          </m:r>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𝑍</m:t>
                          </m:r>
                        </m:e>
                        <m:e>
                          <m:r>
                            <a:rPr lang="en-US" sz="2200" i="1">
                              <a:effectLst/>
                              <a:latin typeface="Cambria Math" panose="02040503050406030204" pitchFamily="18" charset="0"/>
                              <a:ea typeface="SimSun" panose="02010600030101010101" pitchFamily="2" charset="-122"/>
                            </a:rPr>
                            <m:t>𝑊</m:t>
                          </m:r>
                        </m:e>
                      </m:d>
                    </m:oMath>
                  </m:oMathPara>
                </a14:m>
                <a:endParaRPr lang="en-US" sz="2200" dirty="0">
                  <a:effectLst/>
                  <a:ea typeface="SimSun" panose="02010600030101010101" pitchFamily="2" charset="-122"/>
                </a:endParaRPr>
              </a:p>
              <a:p>
                <a:pPr marL="0" indent="0">
                  <a:buNone/>
                </a:pPr>
                <a:r>
                  <a:rPr lang="en-US" sz="2200" dirty="0">
                    <a:effectLst/>
                    <a:ea typeface="Calibri" panose="020F0502020204030204" pitchFamily="34" charset="0"/>
                  </a:rPr>
                  <a:t>Thus, the joint PDF of </a:t>
                </a:r>
                <a14:m>
                  <m:oMath xmlns:m="http://schemas.openxmlformats.org/officeDocument/2006/math">
                    <m:r>
                      <a:rPr lang="en-US" sz="2200" i="1">
                        <a:effectLst/>
                        <a:latin typeface="Cambria Math" panose="02040503050406030204" pitchFamily="18" charset="0"/>
                        <a:ea typeface="Calibri" panose="020F0502020204030204" pitchFamily="34" charset="0"/>
                      </a:rPr>
                      <m:t>𝒳</m:t>
                    </m:r>
                  </m:oMath>
                </a14:m>
                <a:r>
                  <a:rPr lang="en-US" sz="2200" dirty="0">
                    <a:effectLst/>
                    <a:ea typeface="SimSun" panose="02010600030101010101" pitchFamily="2" charset="-122"/>
                  </a:rPr>
                  <a:t>-object attribute </a:t>
                </a:r>
                <a:r>
                  <a:rPr lang="en-US" sz="2200" i="1" dirty="0">
                    <a:effectLst/>
                    <a:ea typeface="SimSun" panose="02010600030101010101" pitchFamily="2" charset="-122"/>
                  </a:rPr>
                  <a:t>X</a:t>
                </a:r>
                <a:r>
                  <a:rPr lang="en-US" sz="2200" dirty="0">
                    <a:effectLst/>
                    <a:ea typeface="SimSun" panose="02010600030101010101" pitchFamily="2" charset="-122"/>
                  </a:rPr>
                  <a:t>, </a:t>
                </a:r>
                <a14:m>
                  <m:oMath xmlns:m="http://schemas.openxmlformats.org/officeDocument/2006/math">
                    <m:r>
                      <a:rPr lang="en-US" sz="2200" i="1">
                        <a:effectLst/>
                        <a:latin typeface="Cambria Math" panose="02040503050406030204" pitchFamily="18" charset="0"/>
                        <a:ea typeface="SimSun" panose="02010600030101010101" pitchFamily="2" charset="-122"/>
                      </a:rPr>
                      <m:t>𝒴</m:t>
                    </m:r>
                  </m:oMath>
                </a14:m>
                <a:r>
                  <a:rPr lang="en-US" sz="2200" dirty="0">
                    <a:effectLst/>
                    <a:ea typeface="SimSun" panose="02010600030101010101" pitchFamily="2" charset="-122"/>
                  </a:rPr>
                  <a:t>-object attribute </a:t>
                </a:r>
                <a:r>
                  <a:rPr lang="en-US" sz="2200" i="1" dirty="0">
                    <a:effectLst/>
                    <a:ea typeface="SimSun" panose="02010600030101010101" pitchFamily="2" charset="-122"/>
                  </a:rPr>
                  <a:t>Y</a:t>
                </a:r>
                <a:r>
                  <a:rPr lang="en-US" sz="2200" dirty="0">
                    <a:effectLst/>
                    <a:ea typeface="SimSun" panose="02010600030101010101" pitchFamily="2" charset="-122"/>
                  </a:rPr>
                  <a:t>, aspect </a:t>
                </a:r>
                <a:r>
                  <a:rPr lang="en-US" sz="2200" i="1" dirty="0">
                    <a:effectLst/>
                    <a:ea typeface="SimSun" panose="02010600030101010101" pitchFamily="2" charset="-122"/>
                  </a:rPr>
                  <a:t>k</a:t>
                </a:r>
                <a:r>
                  <a:rPr lang="en-US" sz="2200" dirty="0">
                    <a:effectLst/>
                    <a:ea typeface="SimSun" panose="02010600030101010101" pitchFamily="2" charset="-122"/>
                  </a:rPr>
                  <a:t>, and associative variable </a:t>
                </a:r>
                <a:r>
                  <a:rPr lang="en-US" sz="2200" i="1" dirty="0">
                    <a:effectLst/>
                    <a:ea typeface="SimSun" panose="02010600030101010101" pitchFamily="2" charset="-122"/>
                  </a:rPr>
                  <a:t>Z</a:t>
                </a:r>
                <a:r>
                  <a:rPr lang="en-US" sz="2200" dirty="0">
                    <a:effectLst/>
                    <a:ea typeface="SimSun" panose="02010600030101010101" pitchFamily="2" charset="-122"/>
                  </a:rPr>
                  <a:t> given conditional variable </a:t>
                </a:r>
                <a:r>
                  <a:rPr lang="en-US" sz="2200" i="1" dirty="0">
                    <a:effectLst/>
                    <a:ea typeface="SimSun" panose="02010600030101010101" pitchFamily="2" charset="-122"/>
                  </a:rPr>
                  <a:t>W</a:t>
                </a:r>
                <a:r>
                  <a:rPr lang="en-US" sz="2200" dirty="0">
                    <a:effectLst/>
                    <a:ea typeface="SimSun" panose="02010600030101010101" pitchFamily="2" charset="-122"/>
                  </a:rPr>
                  <a:t> is defined as follows:</a:t>
                </a:r>
              </a:p>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SimSun" panose="02010600030101010101" pitchFamily="2" charset="-122"/>
                        </a:rPr>
                        <m:t>𝑓</m:t>
                      </m:r>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𝑋</m:t>
                          </m:r>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𝑌</m:t>
                          </m:r>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𝑘</m:t>
                          </m:r>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𝑍</m:t>
                          </m:r>
                        </m:e>
                        <m:e>
                          <m:r>
                            <a:rPr lang="en-US" sz="2200" i="1">
                              <a:effectLst/>
                              <a:latin typeface="Cambria Math" panose="02040503050406030204" pitchFamily="18" charset="0"/>
                              <a:ea typeface="SimSun" panose="02010600030101010101" pitchFamily="2" charset="-122"/>
                            </a:rPr>
                            <m:t>𝑊</m:t>
                          </m:r>
                          <m:r>
                            <a:rPr lang="en-US" sz="2200" i="1">
                              <a:effectLst/>
                              <a:latin typeface="Cambria Math" panose="02040503050406030204" pitchFamily="18" charset="0"/>
                              <a:ea typeface="SimSun" panose="02010600030101010101" pitchFamily="2" charset="-122"/>
                            </a:rPr>
                            <m:t>,</m:t>
                          </m:r>
                          <m:r>
                            <m:rPr>
                              <m:sty m:val="p"/>
                            </m:rPr>
                            <a:rPr lang="en-US" sz="2200">
                              <a:effectLst/>
                              <a:latin typeface="Cambria Math" panose="02040503050406030204" pitchFamily="18" charset="0"/>
                              <a:ea typeface="SimSun" panose="02010600030101010101" pitchFamily="2" charset="-122"/>
                            </a:rPr>
                            <m:t>Θ</m:t>
                          </m:r>
                        </m:e>
                      </m:d>
                      <m:r>
                        <a:rPr lang="en-US" sz="2200" i="1">
                          <a:effectLst/>
                          <a:latin typeface="Cambria Math" panose="02040503050406030204" pitchFamily="18" charset="0"/>
                          <a:ea typeface="SimSun" panose="02010600030101010101" pitchFamily="2" charset="-122"/>
                        </a:rPr>
                        <m:t>=</m:t>
                      </m:r>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𝑓</m:t>
                          </m:r>
                        </m:e>
                        <m:sub>
                          <m:r>
                            <a:rPr lang="en-US" sz="2200" i="1">
                              <a:effectLst/>
                              <a:latin typeface="Cambria Math" panose="02040503050406030204" pitchFamily="18" charset="0"/>
                              <a:ea typeface="SimSun" panose="02010600030101010101" pitchFamily="2" charset="-122"/>
                            </a:rPr>
                            <m:t>𝑘</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𝑊</m:t>
                          </m:r>
                        </m:e>
                        <m:e>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𝛼</m:t>
                              </m:r>
                            </m:e>
                            <m:sub>
                              <m:r>
                                <a:rPr lang="en-US" sz="2200" i="1">
                                  <a:effectLst/>
                                  <a:latin typeface="Cambria Math" panose="02040503050406030204" pitchFamily="18" charset="0"/>
                                  <a:ea typeface="SimSun" panose="02010600030101010101" pitchFamily="2" charset="-122"/>
                                </a:rPr>
                                <m:t>𝑘</m:t>
                              </m:r>
                            </m:sub>
                          </m:sSub>
                        </m:e>
                      </m:d>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𝑔</m:t>
                          </m:r>
                        </m:e>
                        <m:sub>
                          <m:r>
                            <a:rPr lang="en-US" sz="2200" i="1">
                              <a:effectLst/>
                              <a:latin typeface="Cambria Math" panose="02040503050406030204" pitchFamily="18" charset="0"/>
                              <a:ea typeface="SimSun" panose="02010600030101010101" pitchFamily="2" charset="-122"/>
                            </a:rPr>
                            <m:t>𝑘</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𝑋</m:t>
                          </m:r>
                        </m:e>
                        <m:e>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𝛽</m:t>
                              </m:r>
                            </m:e>
                            <m:sub>
                              <m:r>
                                <a:rPr lang="en-US" sz="2200" i="1">
                                  <a:effectLst/>
                                  <a:latin typeface="Cambria Math" panose="02040503050406030204" pitchFamily="18" charset="0"/>
                                  <a:ea typeface="SimSun" panose="02010600030101010101" pitchFamily="2" charset="-122"/>
                                </a:rPr>
                                <m:t>𝑘</m:t>
                              </m:r>
                            </m:sub>
                          </m:sSub>
                        </m:e>
                      </m:d>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h</m:t>
                          </m:r>
                        </m:e>
                        <m:sub>
                          <m:r>
                            <a:rPr lang="en-US" sz="2200" i="1">
                              <a:effectLst/>
                              <a:latin typeface="Cambria Math" panose="02040503050406030204" pitchFamily="18" charset="0"/>
                              <a:ea typeface="SimSun" panose="02010600030101010101" pitchFamily="2" charset="-122"/>
                            </a:rPr>
                            <m:t>𝑘</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𝑌</m:t>
                          </m:r>
                        </m:e>
                        <m:e>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𝛾</m:t>
                              </m:r>
                            </m:e>
                            <m:sub>
                              <m:r>
                                <a:rPr lang="en-US" sz="2200" i="1">
                                  <a:effectLst/>
                                  <a:latin typeface="Cambria Math" panose="02040503050406030204" pitchFamily="18" charset="0"/>
                                  <a:ea typeface="SimSun" panose="02010600030101010101" pitchFamily="2" charset="-122"/>
                                </a:rPr>
                                <m:t>𝑘</m:t>
                              </m:r>
                            </m:sub>
                          </m:sSub>
                        </m:e>
                      </m:d>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𝑣</m:t>
                          </m:r>
                        </m:e>
                        <m:sub>
                          <m:r>
                            <a:rPr lang="en-US" sz="2200" i="1">
                              <a:effectLst/>
                              <a:latin typeface="Cambria Math" panose="02040503050406030204" pitchFamily="18" charset="0"/>
                              <a:ea typeface="SimSun" panose="02010600030101010101" pitchFamily="2" charset="-122"/>
                            </a:rPr>
                            <m:t>𝑘</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𝑍</m:t>
                          </m:r>
                        </m:e>
                        <m:e>
                          <m:r>
                            <a:rPr lang="en-US" sz="2200" i="1">
                              <a:effectLst/>
                              <a:latin typeface="Cambria Math" panose="02040503050406030204" pitchFamily="18" charset="0"/>
                              <a:ea typeface="SimSun" panose="02010600030101010101" pitchFamily="2" charset="-122"/>
                            </a:rPr>
                            <m:t>𝑊</m:t>
                          </m:r>
                          <m:r>
                            <a:rPr lang="en-US" sz="2200" i="1">
                              <a:effectLst/>
                              <a:latin typeface="Cambria Math" panose="02040503050406030204" pitchFamily="18" charset="0"/>
                              <a:ea typeface="SimSun" panose="02010600030101010101" pitchFamily="2" charset="-122"/>
                            </a:rPr>
                            <m:t>,</m:t>
                          </m:r>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𝜃</m:t>
                              </m:r>
                            </m:e>
                            <m:sub>
                              <m:r>
                                <a:rPr lang="en-US" sz="2200" i="1">
                                  <a:effectLst/>
                                  <a:latin typeface="Cambria Math" panose="02040503050406030204" pitchFamily="18" charset="0"/>
                                  <a:ea typeface="SimSun" panose="02010600030101010101" pitchFamily="2" charset="-122"/>
                                </a:rPr>
                                <m:t>𝑘</m:t>
                              </m:r>
                            </m:sub>
                          </m:sSub>
                        </m:e>
                      </m:d>
                      <m:r>
                        <a:rPr lang="en-US" sz="2200" b="0" i="1" smtClean="0">
                          <a:effectLst/>
                          <a:latin typeface="Cambria Math" panose="02040503050406030204" pitchFamily="18" charset="0"/>
                          <a:ea typeface="SimSun" panose="02010600030101010101" pitchFamily="2" charset="-122"/>
                        </a:rPr>
                        <m:t>   (2.3)</m:t>
                      </m:r>
                    </m:oMath>
                  </m:oMathPara>
                </a14:m>
                <a:endParaRPr lang="en-US" sz="2200" dirty="0">
                  <a:effectLst/>
                  <a:ea typeface="SimSun" panose="02010600030101010101" pitchFamily="2" charset="-122"/>
                </a:endParaRPr>
              </a:p>
              <a:p>
                <a:pPr>
                  <a:buNone/>
                </a:pPr>
                <a:r>
                  <a:rPr lang="en-US" sz="2200" dirty="0">
                    <a:ea typeface="SimSun" panose="02010600030101010101" pitchFamily="2" charset="-122"/>
                  </a:rPr>
                  <a:t>Where,</a:t>
                </a:r>
              </a:p>
              <a:p>
                <a:pPr marL="0" indent="0">
                  <a:buNone/>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𝑓</m:t>
                          </m:r>
                        </m:e>
                        <m:sub>
                          <m:r>
                            <a:rPr lang="en-US" sz="2200" i="1">
                              <a:effectLst/>
                              <a:latin typeface="Cambria Math" panose="02040503050406030204" pitchFamily="18" charset="0"/>
                              <a:ea typeface="SimSun" panose="02010600030101010101" pitchFamily="2" charset="-122"/>
                            </a:rPr>
                            <m:t>𝑘</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𝑊</m:t>
                          </m:r>
                        </m:e>
                        <m:e>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𝛼</m:t>
                              </m:r>
                            </m:e>
                            <m:sub>
                              <m:r>
                                <a:rPr lang="en-US" sz="2200" i="1">
                                  <a:effectLst/>
                                  <a:latin typeface="Cambria Math" panose="02040503050406030204" pitchFamily="18" charset="0"/>
                                  <a:ea typeface="SimSun" panose="02010600030101010101" pitchFamily="2" charset="-122"/>
                                </a:rPr>
                                <m:t>𝑘</m:t>
                              </m:r>
                            </m:sub>
                          </m:sSub>
                        </m:e>
                      </m:d>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𝑓</m:t>
                      </m:r>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𝑘</m:t>
                          </m:r>
                        </m:e>
                        <m:e>
                          <m:r>
                            <a:rPr lang="en-US" sz="2200" i="1">
                              <a:effectLst/>
                              <a:latin typeface="Cambria Math" panose="02040503050406030204" pitchFamily="18" charset="0"/>
                              <a:ea typeface="SimSun" panose="02010600030101010101" pitchFamily="2" charset="-122"/>
                            </a:rPr>
                            <m:t>𝑊</m:t>
                          </m:r>
                        </m:e>
                      </m:d>
                      <m:r>
                        <a:rPr lang="en-US" sz="2200" i="1">
                          <a:effectLst/>
                          <a:latin typeface="Cambria Math" panose="02040503050406030204" pitchFamily="18" charset="0"/>
                          <a:ea typeface="SimSun" panose="02010600030101010101" pitchFamily="2" charset="-122"/>
                        </a:rPr>
                        <m:t>,</m:t>
                      </m:r>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𝑔</m:t>
                          </m:r>
                        </m:e>
                        <m:sub>
                          <m:r>
                            <a:rPr lang="en-US" sz="2200" i="1">
                              <a:effectLst/>
                              <a:latin typeface="Cambria Math" panose="02040503050406030204" pitchFamily="18" charset="0"/>
                              <a:ea typeface="SimSun" panose="02010600030101010101" pitchFamily="2" charset="-122"/>
                            </a:rPr>
                            <m:t>𝑘</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𝑋</m:t>
                          </m:r>
                        </m:e>
                        <m:e>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𝛽</m:t>
                              </m:r>
                            </m:e>
                            <m:sub>
                              <m:r>
                                <a:rPr lang="en-US" sz="2200" i="1">
                                  <a:effectLst/>
                                  <a:latin typeface="Cambria Math" panose="02040503050406030204" pitchFamily="18" charset="0"/>
                                  <a:ea typeface="SimSun" panose="02010600030101010101" pitchFamily="2" charset="-122"/>
                                </a:rPr>
                                <m:t>𝑘</m:t>
                              </m:r>
                            </m:sub>
                          </m:sSub>
                        </m:e>
                      </m:d>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𝑓</m:t>
                      </m:r>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𝑋</m:t>
                          </m:r>
                        </m:e>
                        <m:e>
                          <m:r>
                            <a:rPr lang="en-US" sz="2200" i="1">
                              <a:effectLst/>
                              <a:latin typeface="Cambria Math" panose="02040503050406030204" pitchFamily="18" charset="0"/>
                              <a:ea typeface="SimSun" panose="02010600030101010101" pitchFamily="2" charset="-122"/>
                            </a:rPr>
                            <m:t>𝑘</m:t>
                          </m:r>
                        </m:e>
                      </m:d>
                      <m:r>
                        <a:rPr lang="en-US" sz="2200" i="1">
                          <a:effectLst/>
                          <a:latin typeface="Cambria Math" panose="02040503050406030204" pitchFamily="18" charset="0"/>
                          <a:ea typeface="SimSun" panose="02010600030101010101" pitchFamily="2" charset="-122"/>
                        </a:rPr>
                        <m:t>,</m:t>
                      </m:r>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h</m:t>
                          </m:r>
                        </m:e>
                        <m:sub>
                          <m:r>
                            <a:rPr lang="en-US" sz="2200" i="1">
                              <a:effectLst/>
                              <a:latin typeface="Cambria Math" panose="02040503050406030204" pitchFamily="18" charset="0"/>
                              <a:ea typeface="SimSun" panose="02010600030101010101" pitchFamily="2" charset="-122"/>
                            </a:rPr>
                            <m:t>𝑘</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𝑌</m:t>
                          </m:r>
                        </m:e>
                        <m:e>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𝛾</m:t>
                              </m:r>
                            </m:e>
                            <m:sub>
                              <m:r>
                                <a:rPr lang="en-US" sz="2200" i="1">
                                  <a:effectLst/>
                                  <a:latin typeface="Cambria Math" panose="02040503050406030204" pitchFamily="18" charset="0"/>
                                  <a:ea typeface="SimSun" panose="02010600030101010101" pitchFamily="2" charset="-122"/>
                                </a:rPr>
                                <m:t>𝑘</m:t>
                              </m:r>
                            </m:sub>
                          </m:sSub>
                        </m:e>
                      </m:d>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𝑓</m:t>
                      </m:r>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𝑌</m:t>
                          </m:r>
                        </m:e>
                        <m:e>
                          <m:r>
                            <a:rPr lang="en-US" sz="2200" i="1">
                              <a:effectLst/>
                              <a:latin typeface="Cambria Math" panose="02040503050406030204" pitchFamily="18" charset="0"/>
                              <a:ea typeface="SimSun" panose="02010600030101010101" pitchFamily="2" charset="-122"/>
                            </a:rPr>
                            <m:t>𝑘</m:t>
                          </m:r>
                        </m:e>
                      </m:d>
                      <m:r>
                        <a:rPr lang="en-US" sz="2200" i="1">
                          <a:effectLst/>
                          <a:latin typeface="Cambria Math" panose="02040503050406030204" pitchFamily="18" charset="0"/>
                          <a:ea typeface="SimSun" panose="02010600030101010101" pitchFamily="2" charset="-122"/>
                        </a:rPr>
                        <m:t>,</m:t>
                      </m:r>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𝑣</m:t>
                          </m:r>
                        </m:e>
                        <m:sub>
                          <m:r>
                            <a:rPr lang="en-US" sz="2200" i="1">
                              <a:effectLst/>
                              <a:latin typeface="Cambria Math" panose="02040503050406030204" pitchFamily="18" charset="0"/>
                              <a:ea typeface="SimSun" panose="02010600030101010101" pitchFamily="2" charset="-122"/>
                            </a:rPr>
                            <m:t>𝑘</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𝑍</m:t>
                          </m:r>
                        </m:e>
                        <m:e>
                          <m:r>
                            <a:rPr lang="en-US" sz="2200" i="1">
                              <a:effectLst/>
                              <a:latin typeface="Cambria Math" panose="02040503050406030204" pitchFamily="18" charset="0"/>
                              <a:ea typeface="SimSun" panose="02010600030101010101" pitchFamily="2" charset="-122"/>
                            </a:rPr>
                            <m:t>𝑊</m:t>
                          </m:r>
                          <m:r>
                            <a:rPr lang="en-US" sz="2200" i="1">
                              <a:effectLst/>
                              <a:latin typeface="Cambria Math" panose="02040503050406030204" pitchFamily="18" charset="0"/>
                              <a:ea typeface="SimSun" panose="02010600030101010101" pitchFamily="2" charset="-122"/>
                            </a:rPr>
                            <m:t>,</m:t>
                          </m:r>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𝜃</m:t>
                              </m:r>
                            </m:e>
                            <m:sub>
                              <m:r>
                                <a:rPr lang="en-US" sz="2200" i="1">
                                  <a:effectLst/>
                                  <a:latin typeface="Cambria Math" panose="02040503050406030204" pitchFamily="18" charset="0"/>
                                  <a:ea typeface="SimSun" panose="02010600030101010101" pitchFamily="2" charset="-122"/>
                                </a:rPr>
                                <m:t>𝑘</m:t>
                              </m:r>
                            </m:sub>
                          </m:sSub>
                        </m:e>
                      </m:d>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𝑓</m:t>
                      </m:r>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𝑍</m:t>
                          </m:r>
                        </m:e>
                        <m:e>
                          <m:r>
                            <a:rPr lang="en-US" sz="2200" i="1">
                              <a:effectLst/>
                              <a:latin typeface="Cambria Math" panose="02040503050406030204" pitchFamily="18" charset="0"/>
                              <a:ea typeface="SimSun" panose="02010600030101010101" pitchFamily="2" charset="-122"/>
                            </a:rPr>
                            <m:t>𝑘</m:t>
                          </m:r>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𝑊</m:t>
                          </m:r>
                        </m:e>
                      </m:d>
                    </m:oMath>
                  </m:oMathPara>
                </a14:m>
                <a:endParaRPr lang="en-US" sz="2200" dirty="0">
                  <a:effectLst/>
                  <a:ea typeface="SimSun" panose="02010600030101010101" pitchFamily="2" charset="-122"/>
                </a:endParaRPr>
              </a:p>
              <a:p>
                <a:pPr marL="0" indent="0">
                  <a:buNone/>
                </a:pPr>
                <a:r>
                  <a:rPr lang="en-US" sz="2200" dirty="0">
                    <a:effectLst/>
                    <a:ea typeface="SimSun" panose="02010600030101010101" pitchFamily="2" charset="-122"/>
                  </a:rPr>
                  <a:t>Of course, </a:t>
                </a:r>
                <a:r>
                  <a:rPr lang="en-US" sz="2200" i="1" dirty="0">
                    <a:effectLst/>
                    <a:ea typeface="SimSun" panose="02010600030101010101" pitchFamily="2" charset="-122"/>
                  </a:rPr>
                  <a:t>α</a:t>
                </a:r>
                <a:r>
                  <a:rPr lang="en-US" sz="2200" i="1" baseline="-25000" dirty="0">
                    <a:effectLst/>
                    <a:ea typeface="SimSun" panose="02010600030101010101" pitchFamily="2" charset="-122"/>
                  </a:rPr>
                  <a:t>k</a:t>
                </a:r>
                <a:r>
                  <a:rPr lang="en-US" sz="2200" dirty="0">
                    <a:effectLst/>
                    <a:ea typeface="SimSun" panose="02010600030101010101" pitchFamily="2" charset="-122"/>
                  </a:rPr>
                  <a:t>, </a:t>
                </a:r>
                <a:r>
                  <a:rPr lang="en-US" sz="2200" i="1" dirty="0">
                    <a:effectLst/>
                    <a:ea typeface="SimSun" panose="02010600030101010101" pitchFamily="2" charset="-122"/>
                  </a:rPr>
                  <a:t>β</a:t>
                </a:r>
                <a:r>
                  <a:rPr lang="en-US" sz="2200" i="1" baseline="-25000" dirty="0">
                    <a:effectLst/>
                    <a:ea typeface="SimSun" panose="02010600030101010101" pitchFamily="2" charset="-122"/>
                  </a:rPr>
                  <a:t>k</a:t>
                </a:r>
                <a:r>
                  <a:rPr lang="en-US" sz="2200" dirty="0">
                    <a:effectLst/>
                    <a:ea typeface="SimSun" panose="02010600030101010101" pitchFamily="2" charset="-122"/>
                  </a:rPr>
                  <a:t>, </a:t>
                </a:r>
                <a:r>
                  <a:rPr lang="en-US" sz="2200" i="1" dirty="0" err="1">
                    <a:effectLst/>
                    <a:ea typeface="SimSun" panose="02010600030101010101" pitchFamily="2" charset="-122"/>
                  </a:rPr>
                  <a:t>γ</a:t>
                </a:r>
                <a:r>
                  <a:rPr lang="en-US" sz="2200" i="1" baseline="-25000" dirty="0" err="1">
                    <a:effectLst/>
                    <a:ea typeface="SimSun" panose="02010600030101010101" pitchFamily="2" charset="-122"/>
                  </a:rPr>
                  <a:t>k</a:t>
                </a:r>
                <a:r>
                  <a:rPr lang="en-US" sz="2200" dirty="0">
                    <a:effectLst/>
                    <a:ea typeface="SimSun" panose="02010600030101010101" pitchFamily="2" charset="-122"/>
                  </a:rPr>
                  <a:t>, and </a:t>
                </a:r>
                <a:r>
                  <a:rPr lang="en-US" sz="2200" i="1" dirty="0" err="1">
                    <a:effectLst/>
                    <a:ea typeface="SimSun" panose="02010600030101010101" pitchFamily="2" charset="-122"/>
                  </a:rPr>
                  <a:t>θ</a:t>
                </a:r>
                <a:r>
                  <a:rPr lang="en-US" sz="2200" i="1" baseline="-25000" dirty="0" err="1">
                    <a:effectLst/>
                    <a:ea typeface="SimSun" panose="02010600030101010101" pitchFamily="2" charset="-122"/>
                  </a:rPr>
                  <a:t>k</a:t>
                </a:r>
                <a:r>
                  <a:rPr lang="en-US" sz="2200" dirty="0">
                    <a:effectLst/>
                    <a:ea typeface="SimSun" panose="02010600030101010101" pitchFamily="2" charset="-122"/>
                  </a:rPr>
                  <a:t> are partial parameters of </a:t>
                </a:r>
                <a:r>
                  <a:rPr lang="en-US" sz="2200" i="1" dirty="0" err="1">
                    <a:effectLst/>
                    <a:ea typeface="SimSun" panose="02010600030101010101" pitchFamily="2" charset="-122"/>
                  </a:rPr>
                  <a:t>f</a:t>
                </a:r>
                <a:r>
                  <a:rPr lang="en-US" sz="2200" i="1" baseline="-25000" dirty="0" err="1">
                    <a:effectLst/>
                    <a:ea typeface="SimSun" panose="02010600030101010101" pitchFamily="2" charset="-122"/>
                  </a:rPr>
                  <a:t>k</a:t>
                </a:r>
                <a:r>
                  <a:rPr lang="en-US" sz="2200" dirty="0">
                    <a:effectLst/>
                    <a:ea typeface="SimSun" panose="02010600030101010101" pitchFamily="2" charset="-122"/>
                  </a:rPr>
                  <a:t>(</a:t>
                </a:r>
                <a:r>
                  <a:rPr lang="en-US" sz="2200" i="1" dirty="0">
                    <a:effectLst/>
                    <a:ea typeface="SimSun" panose="02010600030101010101" pitchFamily="2" charset="-122"/>
                  </a:rPr>
                  <a:t>W</a:t>
                </a:r>
                <a:r>
                  <a:rPr lang="en-US" sz="2200" dirty="0">
                    <a:effectLst/>
                    <a:ea typeface="SimSun" panose="02010600030101010101" pitchFamily="2" charset="-122"/>
                  </a:rPr>
                  <a:t>|</a:t>
                </a:r>
                <a:r>
                  <a:rPr lang="en-US" sz="2200" i="1" dirty="0">
                    <a:effectLst/>
                    <a:ea typeface="SimSun" panose="02010600030101010101" pitchFamily="2" charset="-122"/>
                  </a:rPr>
                  <a:t>α</a:t>
                </a:r>
                <a:r>
                  <a:rPr lang="en-US" sz="2200" i="1" baseline="-25000" dirty="0">
                    <a:effectLst/>
                    <a:ea typeface="SimSun" panose="02010600030101010101" pitchFamily="2" charset="-122"/>
                  </a:rPr>
                  <a:t>k</a:t>
                </a:r>
                <a:r>
                  <a:rPr lang="en-US" sz="2200" dirty="0">
                    <a:effectLst/>
                    <a:ea typeface="SimSun" panose="02010600030101010101" pitchFamily="2" charset="-122"/>
                  </a:rPr>
                  <a:t>), </a:t>
                </a:r>
                <a:r>
                  <a:rPr lang="en-US" sz="2200" i="1" dirty="0" err="1">
                    <a:effectLst/>
                    <a:ea typeface="SimSun" panose="02010600030101010101" pitchFamily="2" charset="-122"/>
                  </a:rPr>
                  <a:t>g</a:t>
                </a:r>
                <a:r>
                  <a:rPr lang="en-US" sz="2200" i="1" baseline="-25000" dirty="0" err="1">
                    <a:effectLst/>
                    <a:ea typeface="SimSun" panose="02010600030101010101" pitchFamily="2" charset="-122"/>
                  </a:rPr>
                  <a:t>k</a:t>
                </a:r>
                <a:r>
                  <a:rPr lang="en-US" sz="2200" dirty="0">
                    <a:effectLst/>
                    <a:ea typeface="SimSun" panose="02010600030101010101" pitchFamily="2" charset="-122"/>
                  </a:rPr>
                  <a:t>(</a:t>
                </a:r>
                <a:r>
                  <a:rPr lang="en-US" sz="2200" i="1" dirty="0">
                    <a:effectLst/>
                    <a:ea typeface="SimSun" panose="02010600030101010101" pitchFamily="2" charset="-122"/>
                  </a:rPr>
                  <a:t>X</a:t>
                </a:r>
                <a:r>
                  <a:rPr lang="en-US" sz="2200" dirty="0">
                    <a:effectLst/>
                    <a:ea typeface="SimSun" panose="02010600030101010101" pitchFamily="2" charset="-122"/>
                  </a:rPr>
                  <a:t>|</a:t>
                </a:r>
                <a:r>
                  <a:rPr lang="en-US" sz="2200" i="1" dirty="0">
                    <a:effectLst/>
                    <a:ea typeface="SimSun" panose="02010600030101010101" pitchFamily="2" charset="-122"/>
                  </a:rPr>
                  <a:t>β</a:t>
                </a:r>
                <a:r>
                  <a:rPr lang="en-US" sz="2200" i="1" baseline="-25000" dirty="0">
                    <a:effectLst/>
                    <a:ea typeface="SimSun" panose="02010600030101010101" pitchFamily="2" charset="-122"/>
                  </a:rPr>
                  <a:t>k</a:t>
                </a:r>
                <a:r>
                  <a:rPr lang="en-US" sz="2200" dirty="0">
                    <a:effectLst/>
                    <a:ea typeface="SimSun" panose="02010600030101010101" pitchFamily="2" charset="-122"/>
                  </a:rPr>
                  <a:t>), </a:t>
                </a:r>
                <a:r>
                  <a:rPr lang="en-US" sz="2200" i="1" dirty="0" err="1">
                    <a:effectLst/>
                    <a:ea typeface="SimSun" panose="02010600030101010101" pitchFamily="2" charset="-122"/>
                  </a:rPr>
                  <a:t>h</a:t>
                </a:r>
                <a:r>
                  <a:rPr lang="en-US" sz="2200" i="1" baseline="-25000" dirty="0" err="1">
                    <a:effectLst/>
                    <a:ea typeface="SimSun" panose="02010600030101010101" pitchFamily="2" charset="-122"/>
                  </a:rPr>
                  <a:t>k</a:t>
                </a:r>
                <a:r>
                  <a:rPr lang="en-US" sz="2200" dirty="0">
                    <a:effectLst/>
                    <a:ea typeface="SimSun" panose="02010600030101010101" pitchFamily="2" charset="-122"/>
                  </a:rPr>
                  <a:t>(</a:t>
                </a:r>
                <a:r>
                  <a:rPr lang="en-US" sz="2200" i="1" dirty="0" err="1">
                    <a:effectLst/>
                    <a:ea typeface="SimSun" panose="02010600030101010101" pitchFamily="2" charset="-122"/>
                  </a:rPr>
                  <a:t>Y</a:t>
                </a:r>
                <a:r>
                  <a:rPr lang="en-US" sz="2200" dirty="0" err="1">
                    <a:effectLst/>
                    <a:ea typeface="SimSun" panose="02010600030101010101" pitchFamily="2" charset="-122"/>
                  </a:rPr>
                  <a:t>|</a:t>
                </a:r>
                <a:r>
                  <a:rPr lang="en-US" sz="2200" i="1" dirty="0" err="1">
                    <a:effectLst/>
                    <a:ea typeface="SimSun" panose="02010600030101010101" pitchFamily="2" charset="-122"/>
                  </a:rPr>
                  <a:t>γ</a:t>
                </a:r>
                <a:r>
                  <a:rPr lang="en-US" sz="2200" i="1" baseline="-25000" dirty="0" err="1">
                    <a:effectLst/>
                    <a:ea typeface="SimSun" panose="02010600030101010101" pitchFamily="2" charset="-122"/>
                  </a:rPr>
                  <a:t>k</a:t>
                </a:r>
                <a:r>
                  <a:rPr lang="en-US" sz="2200" dirty="0">
                    <a:effectLst/>
                    <a:ea typeface="SimSun" panose="02010600030101010101" pitchFamily="2" charset="-122"/>
                  </a:rPr>
                  <a:t>), and </a:t>
                </a:r>
                <a:r>
                  <a:rPr lang="en-US" sz="2200" i="1" dirty="0" err="1">
                    <a:effectLst/>
                    <a:ea typeface="SimSun" panose="02010600030101010101" pitchFamily="2" charset="-122"/>
                  </a:rPr>
                  <a:t>v</a:t>
                </a:r>
                <a:r>
                  <a:rPr lang="en-US" sz="2200" i="1" baseline="-25000" dirty="0" err="1">
                    <a:effectLst/>
                    <a:ea typeface="SimSun" panose="02010600030101010101" pitchFamily="2" charset="-122"/>
                  </a:rPr>
                  <a:t>k</a:t>
                </a:r>
                <a:r>
                  <a:rPr lang="en-US" sz="2200" dirty="0">
                    <a:effectLst/>
                    <a:ea typeface="SimSun" panose="02010600030101010101" pitchFamily="2" charset="-122"/>
                  </a:rPr>
                  <a:t>(</a:t>
                </a:r>
                <a:r>
                  <a:rPr lang="en-US" sz="2200" i="1" dirty="0">
                    <a:effectLst/>
                    <a:ea typeface="SimSun" panose="02010600030101010101" pitchFamily="2" charset="-122"/>
                  </a:rPr>
                  <a:t>Z</a:t>
                </a:r>
                <a:r>
                  <a:rPr lang="en-US" sz="2200" dirty="0">
                    <a:effectLst/>
                    <a:ea typeface="SimSun" panose="02010600030101010101" pitchFamily="2" charset="-122"/>
                  </a:rPr>
                  <a:t> | </a:t>
                </a:r>
                <a:r>
                  <a:rPr lang="en-US" sz="2200" i="1" dirty="0">
                    <a:effectLst/>
                    <a:ea typeface="SimSun" panose="02010600030101010101" pitchFamily="2" charset="-122"/>
                  </a:rPr>
                  <a:t>W</a:t>
                </a:r>
                <a:r>
                  <a:rPr lang="en-US" sz="2200" dirty="0">
                    <a:effectLst/>
                    <a:ea typeface="SimSun" panose="02010600030101010101" pitchFamily="2" charset="-122"/>
                  </a:rPr>
                  <a:t>, </a:t>
                </a:r>
                <a:r>
                  <a:rPr lang="en-US" sz="2200" i="1" dirty="0" err="1">
                    <a:effectLst/>
                    <a:ea typeface="SimSun" panose="02010600030101010101" pitchFamily="2" charset="-122"/>
                  </a:rPr>
                  <a:t>θ</a:t>
                </a:r>
                <a:r>
                  <a:rPr lang="en-US" sz="2200" i="1" baseline="-25000" dirty="0" err="1">
                    <a:effectLst/>
                    <a:ea typeface="SimSun" panose="02010600030101010101" pitchFamily="2" charset="-122"/>
                  </a:rPr>
                  <a:t>k</a:t>
                </a:r>
                <a:r>
                  <a:rPr lang="en-US" sz="2200" dirty="0">
                    <a:effectLst/>
                    <a:ea typeface="SimSun" panose="02010600030101010101" pitchFamily="2" charset="-122"/>
                  </a:rPr>
                  <a:t>), respectively. These functions are PDFs. The whole parameter is Θ = (</a:t>
                </a:r>
                <a:r>
                  <a:rPr lang="en-US" sz="2200" i="1" dirty="0">
                    <a:effectLst/>
                    <a:ea typeface="SimSun" panose="02010600030101010101" pitchFamily="2" charset="-122"/>
                  </a:rPr>
                  <a:t>α</a:t>
                </a:r>
                <a:r>
                  <a:rPr lang="en-US" sz="2200" i="1" baseline="-25000" dirty="0">
                    <a:effectLst/>
                    <a:ea typeface="SimSun" panose="02010600030101010101" pitchFamily="2" charset="-122"/>
                  </a:rPr>
                  <a:t>k</a:t>
                </a:r>
                <a:r>
                  <a:rPr lang="en-US" sz="2200" dirty="0">
                    <a:effectLst/>
                    <a:ea typeface="SimSun" panose="02010600030101010101" pitchFamily="2" charset="-122"/>
                  </a:rPr>
                  <a:t>, </a:t>
                </a:r>
                <a:r>
                  <a:rPr lang="en-US" sz="2200" i="1" dirty="0">
                    <a:effectLst/>
                    <a:ea typeface="SimSun" panose="02010600030101010101" pitchFamily="2" charset="-122"/>
                  </a:rPr>
                  <a:t>β</a:t>
                </a:r>
                <a:r>
                  <a:rPr lang="en-US" sz="2200" i="1" baseline="-25000" dirty="0">
                    <a:effectLst/>
                    <a:ea typeface="SimSun" panose="02010600030101010101" pitchFamily="2" charset="-122"/>
                  </a:rPr>
                  <a:t>k</a:t>
                </a:r>
                <a:r>
                  <a:rPr lang="en-US" sz="2200" dirty="0">
                    <a:effectLst/>
                    <a:ea typeface="SimSun" panose="02010600030101010101" pitchFamily="2" charset="-122"/>
                  </a:rPr>
                  <a:t>, </a:t>
                </a:r>
                <a:r>
                  <a:rPr lang="en-US" sz="2200" i="1" dirty="0" err="1">
                    <a:effectLst/>
                    <a:ea typeface="SimSun" panose="02010600030101010101" pitchFamily="2" charset="-122"/>
                  </a:rPr>
                  <a:t>γ</a:t>
                </a:r>
                <a:r>
                  <a:rPr lang="en-US" sz="2200" i="1" baseline="-25000" dirty="0" err="1">
                    <a:effectLst/>
                    <a:ea typeface="SimSun" panose="02010600030101010101" pitchFamily="2" charset="-122"/>
                  </a:rPr>
                  <a:t>k</a:t>
                </a:r>
                <a:r>
                  <a:rPr lang="en-US" sz="2200" dirty="0">
                    <a:effectLst/>
                    <a:ea typeface="SimSun" panose="02010600030101010101" pitchFamily="2" charset="-122"/>
                  </a:rPr>
                  <a:t>, </a:t>
                </a:r>
                <a:r>
                  <a:rPr lang="en-US" sz="2200" i="1" dirty="0" err="1">
                    <a:effectLst/>
                    <a:ea typeface="SimSun" panose="02010600030101010101" pitchFamily="2" charset="-122"/>
                  </a:rPr>
                  <a:t>θ</a:t>
                </a:r>
                <a:r>
                  <a:rPr lang="en-US" sz="2200" i="1" baseline="-25000" dirty="0" err="1">
                    <a:effectLst/>
                    <a:ea typeface="SimSun" panose="02010600030101010101" pitchFamily="2" charset="-122"/>
                  </a:rPr>
                  <a:t>k</a:t>
                </a:r>
                <a:r>
                  <a:rPr lang="en-US" sz="2200" dirty="0">
                    <a:effectLst/>
                    <a:ea typeface="SimSun" panose="02010600030101010101" pitchFamily="2" charset="-122"/>
                  </a:rPr>
                  <a:t>)</a:t>
                </a:r>
                <a:r>
                  <a:rPr lang="en-US" sz="2200" i="1" baseline="30000" dirty="0">
                    <a:effectLst/>
                    <a:ea typeface="SimSun" panose="02010600030101010101" pitchFamily="2" charset="-122"/>
                  </a:rPr>
                  <a:t>T</a:t>
                </a:r>
                <a:r>
                  <a:rPr lang="en-US" sz="2200" dirty="0">
                    <a:effectLst/>
                    <a:ea typeface="SimSun" panose="02010600030101010101" pitchFamily="2" charset="-122"/>
                  </a:rPr>
                  <a:t>. The PDF </a:t>
                </a:r>
                <a:r>
                  <a:rPr lang="en-US" sz="2200" i="1" dirty="0" err="1">
                    <a:effectLst/>
                    <a:ea typeface="SimSun" panose="02010600030101010101" pitchFamily="2" charset="-122"/>
                  </a:rPr>
                  <a:t>f</a:t>
                </a:r>
                <a:r>
                  <a:rPr lang="en-US" sz="2200" i="1" baseline="-25000" dirty="0" err="1">
                    <a:effectLst/>
                    <a:ea typeface="SimSun" panose="02010600030101010101" pitchFamily="2" charset="-122"/>
                  </a:rPr>
                  <a:t>k</a:t>
                </a:r>
                <a:r>
                  <a:rPr lang="en-US" sz="2200" dirty="0">
                    <a:effectLst/>
                    <a:ea typeface="SimSun" panose="02010600030101010101" pitchFamily="2" charset="-122"/>
                  </a:rPr>
                  <a:t>(</a:t>
                </a:r>
                <a:r>
                  <a:rPr lang="en-US" sz="2200" i="1" dirty="0">
                    <a:effectLst/>
                    <a:ea typeface="SimSun" panose="02010600030101010101" pitchFamily="2" charset="-122"/>
                  </a:rPr>
                  <a:t>W</a:t>
                </a:r>
                <a:r>
                  <a:rPr lang="en-US" sz="2200" dirty="0">
                    <a:effectLst/>
                    <a:ea typeface="SimSun" panose="02010600030101010101" pitchFamily="2" charset="-122"/>
                  </a:rPr>
                  <a:t>|</a:t>
                </a:r>
                <a:r>
                  <a:rPr lang="en-US" sz="2200" i="1" dirty="0">
                    <a:effectLst/>
                    <a:ea typeface="SimSun" panose="02010600030101010101" pitchFamily="2" charset="-122"/>
                  </a:rPr>
                  <a:t>α</a:t>
                </a:r>
                <a:r>
                  <a:rPr lang="en-US" sz="2200" i="1" baseline="-25000" dirty="0">
                    <a:effectLst/>
                    <a:ea typeface="SimSun" panose="02010600030101010101" pitchFamily="2" charset="-122"/>
                  </a:rPr>
                  <a:t>k</a:t>
                </a:r>
                <a:r>
                  <a:rPr lang="en-US" sz="2200" dirty="0">
                    <a:effectLst/>
                    <a:ea typeface="SimSun" panose="02010600030101010101" pitchFamily="2" charset="-122"/>
                  </a:rPr>
                  <a:t>) implies distribution of aspect </a:t>
                </a:r>
                <a:r>
                  <a:rPr lang="en-US" sz="2200" i="1" dirty="0">
                    <a:effectLst/>
                    <a:ea typeface="SimSun" panose="02010600030101010101" pitchFamily="2" charset="-122"/>
                  </a:rPr>
                  <a:t>k</a:t>
                </a:r>
                <a:r>
                  <a:rPr lang="en-US" sz="2200" dirty="0">
                    <a:effectLst/>
                    <a:ea typeface="SimSun" panose="02010600030101010101" pitchFamily="2" charset="-122"/>
                  </a:rPr>
                  <a:t> given conditional </a:t>
                </a:r>
                <a:r>
                  <a:rPr lang="en-US" sz="2200" i="1" dirty="0">
                    <a:effectLst/>
                    <a:ea typeface="SimSun" panose="02010600030101010101" pitchFamily="2" charset="-122"/>
                  </a:rPr>
                  <a:t>W</a:t>
                </a:r>
                <a:r>
                  <a:rPr lang="en-US" sz="2200" dirty="0">
                    <a:effectLst/>
                    <a:ea typeface="SimSun" panose="02010600030101010101" pitchFamily="2" charset="-122"/>
                  </a:rPr>
                  <a:t>. The two PDFs </a:t>
                </a:r>
                <a:r>
                  <a:rPr lang="en-US" sz="2200" i="1" dirty="0" err="1">
                    <a:effectLst/>
                    <a:ea typeface="SimSun" panose="02010600030101010101" pitchFamily="2" charset="-122"/>
                  </a:rPr>
                  <a:t>g</a:t>
                </a:r>
                <a:r>
                  <a:rPr lang="en-US" sz="2200" i="1" baseline="-25000" dirty="0" err="1">
                    <a:effectLst/>
                    <a:ea typeface="SimSun" panose="02010600030101010101" pitchFamily="2" charset="-122"/>
                  </a:rPr>
                  <a:t>k</a:t>
                </a:r>
                <a:r>
                  <a:rPr lang="en-US" sz="2200" dirty="0">
                    <a:effectLst/>
                    <a:ea typeface="SimSun" panose="02010600030101010101" pitchFamily="2" charset="-122"/>
                  </a:rPr>
                  <a:t>(</a:t>
                </a:r>
                <a:r>
                  <a:rPr lang="en-US" sz="2200" i="1" dirty="0">
                    <a:effectLst/>
                    <a:ea typeface="SimSun" panose="02010600030101010101" pitchFamily="2" charset="-122"/>
                  </a:rPr>
                  <a:t>X</a:t>
                </a:r>
                <a:r>
                  <a:rPr lang="en-US" sz="2200" dirty="0">
                    <a:effectLst/>
                    <a:ea typeface="SimSun" panose="02010600030101010101" pitchFamily="2" charset="-122"/>
                  </a:rPr>
                  <a:t>|</a:t>
                </a:r>
                <a:r>
                  <a:rPr lang="en-US" sz="2200" i="1" dirty="0">
                    <a:effectLst/>
                    <a:ea typeface="SimSun" panose="02010600030101010101" pitchFamily="2" charset="-122"/>
                  </a:rPr>
                  <a:t>β</a:t>
                </a:r>
                <a:r>
                  <a:rPr lang="en-US" sz="2200" i="1" baseline="-25000" dirty="0">
                    <a:effectLst/>
                    <a:ea typeface="SimSun" panose="02010600030101010101" pitchFamily="2" charset="-122"/>
                  </a:rPr>
                  <a:t>k</a:t>
                </a:r>
                <a:r>
                  <a:rPr lang="en-US" sz="2200" dirty="0">
                    <a:effectLst/>
                    <a:ea typeface="SimSun" panose="02010600030101010101" pitchFamily="2" charset="-122"/>
                  </a:rPr>
                  <a:t>) and </a:t>
                </a:r>
                <a:r>
                  <a:rPr lang="en-US" sz="2200" i="1" dirty="0" err="1">
                    <a:effectLst/>
                    <a:ea typeface="SimSun" panose="02010600030101010101" pitchFamily="2" charset="-122"/>
                  </a:rPr>
                  <a:t>h</a:t>
                </a:r>
                <a:r>
                  <a:rPr lang="en-US" sz="2200" i="1" baseline="-25000" dirty="0" err="1">
                    <a:effectLst/>
                    <a:ea typeface="SimSun" panose="02010600030101010101" pitchFamily="2" charset="-122"/>
                  </a:rPr>
                  <a:t>k</a:t>
                </a:r>
                <a:r>
                  <a:rPr lang="en-US" sz="2200" dirty="0">
                    <a:effectLst/>
                    <a:ea typeface="SimSun" panose="02010600030101010101" pitchFamily="2" charset="-122"/>
                  </a:rPr>
                  <a:t>(</a:t>
                </a:r>
                <a:r>
                  <a:rPr lang="en-US" sz="2200" i="1" dirty="0" err="1">
                    <a:effectLst/>
                    <a:ea typeface="SimSun" panose="02010600030101010101" pitchFamily="2" charset="-122"/>
                  </a:rPr>
                  <a:t>Y</a:t>
                </a:r>
                <a:r>
                  <a:rPr lang="en-US" sz="2200" dirty="0" err="1">
                    <a:effectLst/>
                    <a:ea typeface="SimSun" panose="02010600030101010101" pitchFamily="2" charset="-122"/>
                  </a:rPr>
                  <a:t>|</a:t>
                </a:r>
                <a:r>
                  <a:rPr lang="en-US" sz="2200" i="1" dirty="0" err="1">
                    <a:effectLst/>
                    <a:ea typeface="SimSun" panose="02010600030101010101" pitchFamily="2" charset="-122"/>
                  </a:rPr>
                  <a:t>γ</a:t>
                </a:r>
                <a:r>
                  <a:rPr lang="en-US" sz="2200" i="1" baseline="-25000" dirty="0" err="1">
                    <a:effectLst/>
                    <a:ea typeface="SimSun" panose="02010600030101010101" pitchFamily="2" charset="-122"/>
                  </a:rPr>
                  <a:t>k</a:t>
                </a:r>
                <a:r>
                  <a:rPr lang="en-US" sz="2200" dirty="0">
                    <a:effectLst/>
                    <a:ea typeface="SimSun" panose="02010600030101010101" pitchFamily="2" charset="-122"/>
                  </a:rPr>
                  <a:t>) imply distributions of attributes with regard to </a:t>
                </a:r>
                <a14:m>
                  <m:oMath xmlns:m="http://schemas.openxmlformats.org/officeDocument/2006/math">
                    <m:r>
                      <a:rPr lang="en-US" sz="2200" i="1">
                        <a:effectLst/>
                        <a:latin typeface="Cambria Math" panose="02040503050406030204" pitchFamily="18" charset="0"/>
                        <a:ea typeface="Calibri" panose="020F0502020204030204" pitchFamily="34" charset="0"/>
                      </a:rPr>
                      <m:t>𝒳</m:t>
                    </m:r>
                  </m:oMath>
                </a14:m>
                <a:r>
                  <a:rPr lang="en-US" sz="2200" dirty="0">
                    <a:effectLst/>
                    <a:ea typeface="SimSun" panose="02010600030101010101" pitchFamily="2" charset="-122"/>
                  </a:rPr>
                  <a:t>-object, </a:t>
                </a:r>
                <a14:m>
                  <m:oMath xmlns:m="http://schemas.openxmlformats.org/officeDocument/2006/math">
                    <m:r>
                      <a:rPr lang="en-US" sz="2200" i="1">
                        <a:effectLst/>
                        <a:latin typeface="Cambria Math" panose="02040503050406030204" pitchFamily="18" charset="0"/>
                        <a:ea typeface="SimSun" panose="02010600030101010101" pitchFamily="2" charset="-122"/>
                      </a:rPr>
                      <m:t>𝒴</m:t>
                    </m:r>
                  </m:oMath>
                </a14:m>
                <a:r>
                  <a:rPr lang="en-US" sz="2200" dirty="0">
                    <a:effectLst/>
                    <a:ea typeface="SimSun" panose="02010600030101010101" pitchFamily="2" charset="-122"/>
                  </a:rPr>
                  <a:t>-object, and aspect </a:t>
                </a:r>
                <a:r>
                  <a:rPr lang="en-US" sz="2200" i="1" dirty="0">
                    <a:effectLst/>
                    <a:ea typeface="SimSun" panose="02010600030101010101" pitchFamily="2" charset="-122"/>
                  </a:rPr>
                  <a:t>k</a:t>
                </a:r>
                <a:r>
                  <a:rPr lang="en-US" sz="2200" dirty="0">
                    <a:effectLst/>
                    <a:ea typeface="SimSun" panose="02010600030101010101" pitchFamily="2" charset="-122"/>
                  </a:rPr>
                  <a:t>. The PDF </a:t>
                </a:r>
                <a:r>
                  <a:rPr lang="en-US" sz="2200" i="1" dirty="0" err="1">
                    <a:effectLst/>
                    <a:ea typeface="SimSun" panose="02010600030101010101" pitchFamily="2" charset="-122"/>
                  </a:rPr>
                  <a:t>v</a:t>
                </a:r>
                <a:r>
                  <a:rPr lang="en-US" sz="2200" i="1" baseline="-25000" dirty="0" err="1">
                    <a:effectLst/>
                    <a:ea typeface="SimSun" panose="02010600030101010101" pitchFamily="2" charset="-122"/>
                  </a:rPr>
                  <a:t>k</a:t>
                </a:r>
                <a:r>
                  <a:rPr lang="en-US" sz="2200" dirty="0">
                    <a:effectLst/>
                    <a:ea typeface="SimSun" panose="02010600030101010101" pitchFamily="2" charset="-122"/>
                  </a:rPr>
                  <a:t>(</a:t>
                </a:r>
                <a:r>
                  <a:rPr lang="en-US" sz="2200" i="1" dirty="0">
                    <a:effectLst/>
                    <a:ea typeface="SimSun" panose="02010600030101010101" pitchFamily="2" charset="-122"/>
                  </a:rPr>
                  <a:t>Z</a:t>
                </a:r>
                <a:r>
                  <a:rPr lang="en-US" sz="2200" dirty="0">
                    <a:effectLst/>
                    <a:ea typeface="SimSun" panose="02010600030101010101" pitchFamily="2" charset="-122"/>
                  </a:rPr>
                  <a:t> | </a:t>
                </a:r>
                <a:r>
                  <a:rPr lang="en-US" sz="2200" i="1" dirty="0">
                    <a:effectLst/>
                    <a:ea typeface="SimSun" panose="02010600030101010101" pitchFamily="2" charset="-122"/>
                  </a:rPr>
                  <a:t>W</a:t>
                </a:r>
                <a:r>
                  <a:rPr lang="en-US" sz="2200" dirty="0">
                    <a:effectLst/>
                    <a:ea typeface="SimSun" panose="02010600030101010101" pitchFamily="2" charset="-122"/>
                  </a:rPr>
                  <a:t>, </a:t>
                </a:r>
                <a:r>
                  <a:rPr lang="en-US" sz="2200" i="1" dirty="0" err="1">
                    <a:effectLst/>
                    <a:ea typeface="SimSun" panose="02010600030101010101" pitchFamily="2" charset="-122"/>
                  </a:rPr>
                  <a:t>θ</a:t>
                </a:r>
                <a:r>
                  <a:rPr lang="en-US" sz="2200" i="1" baseline="-25000" dirty="0" err="1">
                    <a:effectLst/>
                    <a:ea typeface="SimSun" panose="02010600030101010101" pitchFamily="2" charset="-122"/>
                  </a:rPr>
                  <a:t>k</a:t>
                </a:r>
                <a:r>
                  <a:rPr lang="en-US" sz="2200" dirty="0">
                    <a:effectLst/>
                    <a:ea typeface="SimSun" panose="02010600030101010101" pitchFamily="2" charset="-122"/>
                  </a:rPr>
                  <a:t>) is conditional PDF of </a:t>
                </a:r>
                <a:r>
                  <a:rPr lang="en-US" sz="2200" i="1" dirty="0">
                    <a:effectLst/>
                    <a:ea typeface="SimSun" panose="02010600030101010101" pitchFamily="2" charset="-122"/>
                  </a:rPr>
                  <a:t>Z</a:t>
                </a:r>
                <a:r>
                  <a:rPr lang="en-US" sz="2200" dirty="0">
                    <a:effectLst/>
                    <a:ea typeface="SimSun" panose="02010600030101010101" pitchFamily="2" charset="-122"/>
                  </a:rPr>
                  <a:t> given </a:t>
                </a:r>
                <a:r>
                  <a:rPr lang="en-US" sz="2200" i="1" dirty="0">
                    <a:effectLst/>
                    <a:ea typeface="SimSun" panose="02010600030101010101" pitchFamily="2" charset="-122"/>
                  </a:rPr>
                  <a:t>W</a:t>
                </a:r>
                <a:r>
                  <a:rPr lang="en-US" sz="2200" dirty="0">
                    <a:effectLst/>
                    <a:ea typeface="SimSun" panose="02010600030101010101" pitchFamily="2" charset="-122"/>
                  </a:rPr>
                  <a:t> with regard to aspect </a:t>
                </a:r>
                <a:r>
                  <a:rPr lang="en-US" sz="2200" i="1" dirty="0">
                    <a:effectLst/>
                    <a:ea typeface="SimSun" panose="02010600030101010101" pitchFamily="2" charset="-122"/>
                  </a:rPr>
                  <a:t>k</a:t>
                </a:r>
                <a:r>
                  <a:rPr lang="en-US" sz="2200" dirty="0">
                    <a:effectLst/>
                    <a:ea typeface="SimSun" panose="02010600030101010101" pitchFamily="2" charset="-122"/>
                  </a:rPr>
                  <a:t>; later on we will know that it is more useful if it is considered as regression model.</a:t>
                </a:r>
                <a:endParaRPr lang="en-US" sz="2200" dirty="0"/>
              </a:p>
            </p:txBody>
          </p:sp>
        </mc:Choice>
        <mc:Fallback>
          <p:sp>
            <p:nvSpPr>
              <p:cNvPr id="3" name="Content Placeholder 2">
                <a:extLst>
                  <a:ext uri="{FF2B5EF4-FFF2-40B4-BE49-F238E27FC236}">
                    <a16:creationId xmlns:a16="http://schemas.microsoft.com/office/drawing/2014/main" id="{6075F87A-ECED-468D-A479-C2A47D1663ED}"/>
                  </a:ext>
                </a:extLst>
              </p:cNvPr>
              <p:cNvSpPr>
                <a:spLocks noGrp="1" noRot="1" noChangeAspect="1" noMove="1" noResize="1" noEditPoints="1" noAdjustHandles="1" noChangeArrowheads="1" noChangeShapeType="1" noTextEdit="1"/>
              </p:cNvSpPr>
              <p:nvPr>
                <p:ph idx="1"/>
              </p:nvPr>
            </p:nvSpPr>
            <p:spPr>
              <a:xfrm>
                <a:off x="239151" y="914399"/>
                <a:ext cx="11535507" cy="5176066"/>
              </a:xfrm>
              <a:blipFill>
                <a:blip r:embed="rId2"/>
                <a:stretch>
                  <a:fillRect l="-687" t="-824" r="-634" b="-129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6027074-06FD-4E92-BABE-33D20AFC22DD}"/>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46F7831E-A4D0-4034-A864-E84DD2818DAF}"/>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BB268C6A-69A0-4BE1-98F9-599DBE918954}"/>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2499588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354F2-568A-4D04-B84C-50029D387B32}"/>
              </a:ext>
            </a:extLst>
          </p:cNvPr>
          <p:cNvSpPr>
            <a:spLocks noGrp="1"/>
          </p:cNvSpPr>
          <p:nvPr>
            <p:ph type="title"/>
          </p:nvPr>
        </p:nvSpPr>
        <p:spPr/>
        <p:txBody>
          <a:bodyPr/>
          <a:lstStyle/>
          <a:p>
            <a:r>
              <a:rPr lang="en-US" dirty="0"/>
              <a:t>2. Learning ADD by CMM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0DD0E2B-1975-40C6-A0BE-E0BD2368429B}"/>
                  </a:ext>
                </a:extLst>
              </p:cNvPr>
              <p:cNvSpPr>
                <a:spLocks noGrp="1"/>
              </p:cNvSpPr>
              <p:nvPr>
                <p:ph idx="1"/>
              </p:nvPr>
            </p:nvSpPr>
            <p:spPr>
              <a:xfrm>
                <a:off x="337625" y="914399"/>
                <a:ext cx="11451101" cy="5176066"/>
              </a:xfrm>
            </p:spPr>
            <p:txBody>
              <a:bodyPr>
                <a:noAutofit/>
              </a:bodyPr>
              <a:lstStyle/>
              <a:p>
                <a:pPr marL="0" indent="0">
                  <a:buNone/>
                </a:pPr>
                <a:r>
                  <a:rPr lang="en-US" sz="2200" dirty="0">
                    <a:effectLst/>
                    <a:ea typeface="SimSun" panose="02010600030101010101" pitchFamily="2" charset="-122"/>
                  </a:rPr>
                  <a:t>According to Bayes’ rule, the conditional probability of </a:t>
                </a:r>
                <a:r>
                  <a:rPr lang="en-US" sz="2200" i="1" dirty="0">
                    <a:effectLst/>
                    <a:ea typeface="SimSun" panose="02010600030101010101" pitchFamily="2" charset="-122"/>
                  </a:rPr>
                  <a:t>k</a:t>
                </a:r>
                <a:r>
                  <a:rPr lang="en-US" sz="2200" dirty="0">
                    <a:effectLst/>
                    <a:ea typeface="SimSun" panose="02010600030101010101" pitchFamily="2" charset="-122"/>
                  </a:rPr>
                  <a:t> given </a:t>
                </a:r>
                <a14:m>
                  <m:oMath xmlns:m="http://schemas.openxmlformats.org/officeDocument/2006/math">
                    <m:r>
                      <a:rPr lang="en-US" sz="2200" i="1">
                        <a:effectLst/>
                        <a:latin typeface="Cambria Math" panose="02040503050406030204" pitchFamily="18" charset="0"/>
                        <a:ea typeface="Calibri" panose="020F0502020204030204" pitchFamily="34" charset="0"/>
                      </a:rPr>
                      <m:t>𝒳</m:t>
                    </m:r>
                  </m:oMath>
                </a14:m>
                <a:r>
                  <a:rPr lang="en-US" sz="2200" dirty="0">
                    <a:effectLst/>
                    <a:ea typeface="SimSun" panose="02010600030101010101" pitchFamily="2" charset="-122"/>
                  </a:rPr>
                  <a:t>-object attribute </a:t>
                </a:r>
                <a:r>
                  <a:rPr lang="en-US" sz="2200" i="1" dirty="0">
                    <a:effectLst/>
                    <a:ea typeface="SimSun" panose="02010600030101010101" pitchFamily="2" charset="-122"/>
                  </a:rPr>
                  <a:t>X</a:t>
                </a:r>
                <a:r>
                  <a:rPr lang="en-US" sz="2200" dirty="0">
                    <a:effectLst/>
                    <a:ea typeface="SimSun" panose="02010600030101010101" pitchFamily="2" charset="-122"/>
                  </a:rPr>
                  <a:t>, </a:t>
                </a:r>
                <a14:m>
                  <m:oMath xmlns:m="http://schemas.openxmlformats.org/officeDocument/2006/math">
                    <m:r>
                      <a:rPr lang="en-US" sz="2200" i="1">
                        <a:effectLst/>
                        <a:latin typeface="Cambria Math" panose="02040503050406030204" pitchFamily="18" charset="0"/>
                        <a:ea typeface="SimSun" panose="02010600030101010101" pitchFamily="2" charset="-122"/>
                      </a:rPr>
                      <m:t>𝒴</m:t>
                    </m:r>
                  </m:oMath>
                </a14:m>
                <a:r>
                  <a:rPr lang="en-US" sz="2200" dirty="0">
                    <a:effectLst/>
                    <a:ea typeface="SimSun" panose="02010600030101010101" pitchFamily="2" charset="-122"/>
                  </a:rPr>
                  <a:t>-object attribute </a:t>
                </a:r>
                <a:r>
                  <a:rPr lang="en-US" sz="2200" i="1" dirty="0">
                    <a:effectLst/>
                    <a:ea typeface="SimSun" panose="02010600030101010101" pitchFamily="2" charset="-122"/>
                  </a:rPr>
                  <a:t>Y</a:t>
                </a:r>
                <a:r>
                  <a:rPr lang="en-US" sz="2200" dirty="0">
                    <a:effectLst/>
                    <a:ea typeface="SimSun" panose="02010600030101010101" pitchFamily="2" charset="-122"/>
                  </a:rPr>
                  <a:t>, associative variable </a:t>
                </a:r>
                <a:r>
                  <a:rPr lang="en-US" sz="2200" i="1" dirty="0">
                    <a:effectLst/>
                    <a:ea typeface="SimSun" panose="02010600030101010101" pitchFamily="2" charset="-122"/>
                  </a:rPr>
                  <a:t>Z</a:t>
                </a:r>
                <a:r>
                  <a:rPr lang="en-US" sz="2200" dirty="0">
                    <a:effectLst/>
                    <a:ea typeface="SimSun" panose="02010600030101010101" pitchFamily="2" charset="-122"/>
                  </a:rPr>
                  <a:t>, and conditional variable </a:t>
                </a:r>
                <a:r>
                  <a:rPr lang="en-US" sz="2200" i="1" dirty="0">
                    <a:effectLst/>
                    <a:ea typeface="SimSun" panose="02010600030101010101" pitchFamily="2" charset="-122"/>
                  </a:rPr>
                  <a:t>W</a:t>
                </a:r>
                <a:r>
                  <a:rPr lang="en-US" sz="2200" dirty="0">
                    <a:effectLst/>
                    <a:ea typeface="SimSun" panose="02010600030101010101" pitchFamily="2" charset="-122"/>
                  </a:rPr>
                  <a:t> is:</a:t>
                </a:r>
              </a:p>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SimSun" panose="02010600030101010101" pitchFamily="2" charset="-122"/>
                        </a:rPr>
                        <m:t>𝑃</m:t>
                      </m:r>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𝑘</m:t>
                          </m:r>
                        </m:e>
                        <m:e>
                          <m:r>
                            <a:rPr lang="en-US" sz="2200" i="1">
                              <a:effectLst/>
                              <a:latin typeface="Cambria Math" panose="02040503050406030204" pitchFamily="18" charset="0"/>
                              <a:ea typeface="SimSun" panose="02010600030101010101" pitchFamily="2" charset="-122"/>
                            </a:rPr>
                            <m:t>𝑋</m:t>
                          </m:r>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𝑌</m:t>
                          </m:r>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𝑍</m:t>
                          </m:r>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𝑊</m:t>
                          </m:r>
                          <m:r>
                            <a:rPr lang="en-US" sz="2200" i="1">
                              <a:effectLst/>
                              <a:latin typeface="Cambria Math" panose="02040503050406030204" pitchFamily="18" charset="0"/>
                              <a:ea typeface="SimSun" panose="02010600030101010101" pitchFamily="2" charset="-122"/>
                            </a:rPr>
                            <m:t>,</m:t>
                          </m:r>
                          <m:r>
                            <m:rPr>
                              <m:sty m:val="p"/>
                            </m:rPr>
                            <a:rPr lang="en-US" sz="2200">
                              <a:effectLst/>
                              <a:latin typeface="Cambria Math" panose="02040503050406030204" pitchFamily="18" charset="0"/>
                              <a:ea typeface="SimSun" panose="02010600030101010101" pitchFamily="2" charset="-122"/>
                            </a:rPr>
                            <m:t>Θ</m:t>
                          </m:r>
                        </m:e>
                      </m:d>
                      <m:r>
                        <a:rPr lang="en-US" sz="2200" i="1">
                          <a:effectLst/>
                          <a:latin typeface="Cambria Math" panose="02040503050406030204" pitchFamily="18" charset="0"/>
                          <a:ea typeface="SimSun" panose="02010600030101010101" pitchFamily="2" charset="-122"/>
                        </a:rPr>
                        <m:t>=</m:t>
                      </m:r>
                      <m:f>
                        <m:fPr>
                          <m:ctrlPr>
                            <a:rPr lang="en-US" sz="2200" i="1">
                              <a:effectLst/>
                              <a:latin typeface="Cambria Math" panose="02040503050406030204" pitchFamily="18" charset="0"/>
                              <a:ea typeface="SimSun" panose="02010600030101010101" pitchFamily="2" charset="-122"/>
                            </a:rPr>
                          </m:ctrlPr>
                        </m:fPr>
                        <m:num>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𝑓</m:t>
                              </m:r>
                            </m:e>
                            <m:sub>
                              <m:r>
                                <a:rPr lang="en-US" sz="2200" i="1">
                                  <a:effectLst/>
                                  <a:latin typeface="Cambria Math" panose="02040503050406030204" pitchFamily="18" charset="0"/>
                                  <a:ea typeface="SimSun" panose="02010600030101010101" pitchFamily="2" charset="-122"/>
                                </a:rPr>
                                <m:t>𝑘</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𝑊</m:t>
                              </m:r>
                            </m:e>
                            <m:e>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𝛼</m:t>
                                  </m:r>
                                </m:e>
                                <m:sub>
                                  <m:r>
                                    <a:rPr lang="en-US" sz="2200" i="1">
                                      <a:effectLst/>
                                      <a:latin typeface="Cambria Math" panose="02040503050406030204" pitchFamily="18" charset="0"/>
                                      <a:ea typeface="SimSun" panose="02010600030101010101" pitchFamily="2" charset="-122"/>
                                    </a:rPr>
                                    <m:t>𝑘</m:t>
                                  </m:r>
                                </m:sub>
                              </m:sSub>
                            </m:e>
                          </m:d>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𝑔</m:t>
                              </m:r>
                            </m:e>
                            <m:sub>
                              <m:r>
                                <a:rPr lang="en-US" sz="2200" i="1">
                                  <a:effectLst/>
                                  <a:latin typeface="Cambria Math" panose="02040503050406030204" pitchFamily="18" charset="0"/>
                                  <a:ea typeface="SimSun" panose="02010600030101010101" pitchFamily="2" charset="-122"/>
                                </a:rPr>
                                <m:t>𝑘</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𝑋</m:t>
                              </m:r>
                            </m:e>
                            <m:e>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𝛽</m:t>
                                  </m:r>
                                </m:e>
                                <m:sub>
                                  <m:r>
                                    <a:rPr lang="en-US" sz="2200" i="1">
                                      <a:effectLst/>
                                      <a:latin typeface="Cambria Math" panose="02040503050406030204" pitchFamily="18" charset="0"/>
                                      <a:ea typeface="SimSun" panose="02010600030101010101" pitchFamily="2" charset="-122"/>
                                    </a:rPr>
                                    <m:t>𝑘</m:t>
                                  </m:r>
                                </m:sub>
                              </m:sSub>
                            </m:e>
                          </m:d>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h</m:t>
                              </m:r>
                            </m:e>
                            <m:sub>
                              <m:r>
                                <a:rPr lang="en-US" sz="2200" i="1">
                                  <a:effectLst/>
                                  <a:latin typeface="Cambria Math" panose="02040503050406030204" pitchFamily="18" charset="0"/>
                                  <a:ea typeface="SimSun" panose="02010600030101010101" pitchFamily="2" charset="-122"/>
                                </a:rPr>
                                <m:t>𝑘</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𝑌</m:t>
                              </m:r>
                            </m:e>
                            <m:e>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𝛾</m:t>
                                  </m:r>
                                </m:e>
                                <m:sub>
                                  <m:r>
                                    <a:rPr lang="en-US" sz="2200" i="1">
                                      <a:effectLst/>
                                      <a:latin typeface="Cambria Math" panose="02040503050406030204" pitchFamily="18" charset="0"/>
                                      <a:ea typeface="SimSun" panose="02010600030101010101" pitchFamily="2" charset="-122"/>
                                    </a:rPr>
                                    <m:t>𝑘</m:t>
                                  </m:r>
                                </m:sub>
                              </m:sSub>
                            </m:e>
                          </m:d>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𝑣</m:t>
                              </m:r>
                            </m:e>
                            <m:sub>
                              <m:r>
                                <a:rPr lang="en-US" sz="2200" i="1">
                                  <a:effectLst/>
                                  <a:latin typeface="Cambria Math" panose="02040503050406030204" pitchFamily="18" charset="0"/>
                                  <a:ea typeface="SimSun" panose="02010600030101010101" pitchFamily="2" charset="-122"/>
                                </a:rPr>
                                <m:t>𝑘</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𝑍</m:t>
                              </m:r>
                            </m:e>
                            <m:e>
                              <m:r>
                                <a:rPr lang="en-US" sz="2200" i="1">
                                  <a:effectLst/>
                                  <a:latin typeface="Cambria Math" panose="02040503050406030204" pitchFamily="18" charset="0"/>
                                  <a:ea typeface="SimSun" panose="02010600030101010101" pitchFamily="2" charset="-122"/>
                                </a:rPr>
                                <m:t>𝑊</m:t>
                              </m:r>
                              <m:r>
                                <a:rPr lang="en-US" sz="2200" i="1">
                                  <a:effectLst/>
                                  <a:latin typeface="Cambria Math" panose="02040503050406030204" pitchFamily="18" charset="0"/>
                                  <a:ea typeface="SimSun" panose="02010600030101010101" pitchFamily="2" charset="-122"/>
                                </a:rPr>
                                <m:t>,</m:t>
                              </m:r>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𝜃</m:t>
                                  </m:r>
                                </m:e>
                                <m:sub>
                                  <m:r>
                                    <a:rPr lang="en-US" sz="2200" i="1">
                                      <a:effectLst/>
                                      <a:latin typeface="Cambria Math" panose="02040503050406030204" pitchFamily="18" charset="0"/>
                                      <a:ea typeface="SimSun" panose="02010600030101010101" pitchFamily="2" charset="-122"/>
                                    </a:rPr>
                                    <m:t>𝑘</m:t>
                                  </m:r>
                                </m:sub>
                              </m:sSub>
                            </m:e>
                          </m:d>
                        </m:num>
                        <m:den>
                          <m:nary>
                            <m:naryPr>
                              <m:chr m:val="∑"/>
                              <m:limLoc m:val="undOvr"/>
                              <m:ctrlPr>
                                <a:rPr lang="en-US" sz="2200" i="1">
                                  <a:effectLst/>
                                  <a:latin typeface="Cambria Math" panose="02040503050406030204" pitchFamily="18" charset="0"/>
                                  <a:ea typeface="SimSun" panose="02010600030101010101" pitchFamily="2" charset="-122"/>
                                </a:rPr>
                              </m:ctrlPr>
                            </m:naryPr>
                            <m:sub>
                              <m:r>
                                <a:rPr lang="en-US" sz="2200" i="1">
                                  <a:effectLst/>
                                  <a:latin typeface="Cambria Math" panose="02040503050406030204" pitchFamily="18" charset="0"/>
                                  <a:ea typeface="SimSun" panose="02010600030101010101" pitchFamily="2" charset="-122"/>
                                </a:rPr>
                                <m:t>𝑙</m:t>
                              </m:r>
                              <m:r>
                                <a:rPr lang="en-US" sz="2200" i="1">
                                  <a:effectLst/>
                                  <a:latin typeface="Cambria Math" panose="02040503050406030204" pitchFamily="18" charset="0"/>
                                  <a:ea typeface="SimSun" panose="02010600030101010101" pitchFamily="2" charset="-122"/>
                                </a:rPr>
                                <m:t>=1</m:t>
                              </m:r>
                            </m:sub>
                            <m:sup>
                              <m:r>
                                <a:rPr lang="en-US" sz="2200" i="1">
                                  <a:effectLst/>
                                  <a:latin typeface="Cambria Math" panose="02040503050406030204" pitchFamily="18" charset="0"/>
                                  <a:ea typeface="SimSun" panose="02010600030101010101" pitchFamily="2" charset="-122"/>
                                </a:rPr>
                                <m:t>𝐾</m:t>
                              </m:r>
                            </m:sup>
                            <m:e>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𝑓</m:t>
                                  </m:r>
                                </m:e>
                                <m:sub>
                                  <m:r>
                                    <a:rPr lang="en-US" sz="2200" i="1">
                                      <a:effectLst/>
                                      <a:latin typeface="Cambria Math" panose="02040503050406030204" pitchFamily="18" charset="0"/>
                                      <a:ea typeface="SimSun" panose="02010600030101010101" pitchFamily="2" charset="-122"/>
                                    </a:rPr>
                                    <m:t>𝑙</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𝑊</m:t>
                                  </m:r>
                                </m:e>
                                <m:e>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𝛼</m:t>
                                      </m:r>
                                    </m:e>
                                    <m:sub>
                                      <m:r>
                                        <a:rPr lang="en-US" sz="2200" i="1">
                                          <a:effectLst/>
                                          <a:latin typeface="Cambria Math" panose="02040503050406030204" pitchFamily="18" charset="0"/>
                                          <a:ea typeface="SimSun" panose="02010600030101010101" pitchFamily="2" charset="-122"/>
                                        </a:rPr>
                                        <m:t>𝑙</m:t>
                                      </m:r>
                                    </m:sub>
                                  </m:sSub>
                                </m:e>
                              </m:d>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𝑔</m:t>
                                  </m:r>
                                </m:e>
                                <m:sub>
                                  <m:r>
                                    <a:rPr lang="en-US" sz="2200" i="1">
                                      <a:effectLst/>
                                      <a:latin typeface="Cambria Math" panose="02040503050406030204" pitchFamily="18" charset="0"/>
                                      <a:ea typeface="SimSun" panose="02010600030101010101" pitchFamily="2" charset="-122"/>
                                    </a:rPr>
                                    <m:t>𝑙</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𝑋</m:t>
                                  </m:r>
                                </m:e>
                                <m:e>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𝛽</m:t>
                                      </m:r>
                                    </m:e>
                                    <m:sub>
                                      <m:r>
                                        <a:rPr lang="en-US" sz="2200" i="1">
                                          <a:effectLst/>
                                          <a:latin typeface="Cambria Math" panose="02040503050406030204" pitchFamily="18" charset="0"/>
                                          <a:ea typeface="SimSun" panose="02010600030101010101" pitchFamily="2" charset="-122"/>
                                        </a:rPr>
                                        <m:t>𝑙</m:t>
                                      </m:r>
                                    </m:sub>
                                  </m:sSub>
                                </m:e>
                              </m:d>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h</m:t>
                                  </m:r>
                                </m:e>
                                <m:sub>
                                  <m:r>
                                    <a:rPr lang="en-US" sz="2200" i="1">
                                      <a:effectLst/>
                                      <a:latin typeface="Cambria Math" panose="02040503050406030204" pitchFamily="18" charset="0"/>
                                      <a:ea typeface="SimSun" panose="02010600030101010101" pitchFamily="2" charset="-122"/>
                                    </a:rPr>
                                    <m:t>𝑙</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𝑌</m:t>
                                  </m:r>
                                </m:e>
                                <m:e>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𝛾</m:t>
                                      </m:r>
                                    </m:e>
                                    <m:sub>
                                      <m:r>
                                        <a:rPr lang="en-US" sz="2200" i="1">
                                          <a:effectLst/>
                                          <a:latin typeface="Cambria Math" panose="02040503050406030204" pitchFamily="18" charset="0"/>
                                          <a:ea typeface="SimSun" panose="02010600030101010101" pitchFamily="2" charset="-122"/>
                                        </a:rPr>
                                        <m:t>𝑙</m:t>
                                      </m:r>
                                    </m:sub>
                                  </m:sSub>
                                </m:e>
                              </m:d>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𝑣</m:t>
                                  </m:r>
                                </m:e>
                                <m:sub>
                                  <m:r>
                                    <a:rPr lang="en-US" sz="2200" i="1">
                                      <a:effectLst/>
                                      <a:latin typeface="Cambria Math" panose="02040503050406030204" pitchFamily="18" charset="0"/>
                                      <a:ea typeface="SimSun" panose="02010600030101010101" pitchFamily="2" charset="-122"/>
                                    </a:rPr>
                                    <m:t>𝑙</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𝑍</m:t>
                                  </m:r>
                                </m:e>
                                <m:e>
                                  <m:r>
                                    <a:rPr lang="en-US" sz="2200" i="1">
                                      <a:effectLst/>
                                      <a:latin typeface="Cambria Math" panose="02040503050406030204" pitchFamily="18" charset="0"/>
                                      <a:ea typeface="SimSun" panose="02010600030101010101" pitchFamily="2" charset="-122"/>
                                    </a:rPr>
                                    <m:t>𝑊</m:t>
                                  </m:r>
                                  <m:r>
                                    <a:rPr lang="en-US" sz="2200" i="1">
                                      <a:effectLst/>
                                      <a:latin typeface="Cambria Math" panose="02040503050406030204" pitchFamily="18" charset="0"/>
                                      <a:ea typeface="SimSun" panose="02010600030101010101" pitchFamily="2" charset="-122"/>
                                    </a:rPr>
                                    <m:t>,</m:t>
                                  </m:r>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𝜃</m:t>
                                      </m:r>
                                    </m:e>
                                    <m:sub>
                                      <m:r>
                                        <a:rPr lang="en-US" sz="2200" i="1">
                                          <a:effectLst/>
                                          <a:latin typeface="Cambria Math" panose="02040503050406030204" pitchFamily="18" charset="0"/>
                                          <a:ea typeface="SimSun" panose="02010600030101010101" pitchFamily="2" charset="-122"/>
                                        </a:rPr>
                                        <m:t>𝑙</m:t>
                                      </m:r>
                                    </m:sub>
                                  </m:sSub>
                                </m:e>
                              </m:d>
                            </m:e>
                          </m:nary>
                        </m:den>
                      </m:f>
                      <m:r>
                        <a:rPr lang="en-US" sz="2200" b="0" i="1" smtClean="0">
                          <a:effectLst/>
                          <a:latin typeface="Cambria Math" panose="02040503050406030204" pitchFamily="18" charset="0"/>
                          <a:ea typeface="SimSun" panose="02010600030101010101" pitchFamily="2" charset="-122"/>
                        </a:rPr>
                        <m:t>    (2.4)</m:t>
                      </m:r>
                    </m:oMath>
                  </m:oMathPara>
                </a14:m>
                <a:endParaRPr lang="en-US" sz="2200" dirty="0">
                  <a:effectLst/>
                  <a:ea typeface="SimSun" panose="02010600030101010101" pitchFamily="2" charset="-122"/>
                </a:endParaRPr>
              </a:p>
              <a:p>
                <a:pPr marL="0" indent="0">
                  <a:buNone/>
                </a:pPr>
                <a:r>
                  <a:rPr lang="en-US" sz="2200" dirty="0">
                    <a:effectLst/>
                    <a:ea typeface="SimSun" panose="02010600030101010101" pitchFamily="2" charset="-122"/>
                  </a:rPr>
                  <a:t>Symmetric model (SMM) for attributed dyadic data is called symmetric attributed mixture model (</a:t>
                </a:r>
                <a:r>
                  <a:rPr lang="en-US" sz="2200" b="1" dirty="0">
                    <a:effectLst/>
                    <a:ea typeface="SimSun" panose="02010600030101010101" pitchFamily="2" charset="-122"/>
                  </a:rPr>
                  <a:t>SAMM</a:t>
                </a:r>
                <a:r>
                  <a:rPr lang="en-US" sz="2200" dirty="0">
                    <a:effectLst/>
                    <a:ea typeface="SimSun" panose="02010600030101010101" pitchFamily="2" charset="-122"/>
                  </a:rPr>
                  <a:t>), which is defined based on the </a:t>
                </a:r>
                <a:r>
                  <a:rPr lang="en-US" sz="2200" dirty="0">
                    <a:effectLst/>
                    <a:ea typeface="Calibri" panose="020F0502020204030204" pitchFamily="34" charset="0"/>
                  </a:rPr>
                  <a:t>joint PDF </a:t>
                </a:r>
                <a:r>
                  <a:rPr lang="en-US" sz="2200" i="1" dirty="0">
                    <a:effectLst/>
                    <a:ea typeface="Calibri" panose="020F0502020204030204" pitchFamily="34" charset="0"/>
                  </a:rPr>
                  <a:t>f</a:t>
                </a:r>
                <a:r>
                  <a:rPr lang="en-US" sz="2200" dirty="0">
                    <a:effectLst/>
                    <a:ea typeface="Calibri" panose="020F0502020204030204" pitchFamily="34" charset="0"/>
                  </a:rPr>
                  <a:t>(</a:t>
                </a:r>
                <a:r>
                  <a:rPr lang="en-US" sz="2200" i="1" dirty="0">
                    <a:effectLst/>
                    <a:ea typeface="Calibri" panose="020F0502020204030204" pitchFamily="34" charset="0"/>
                  </a:rPr>
                  <a:t>X</a:t>
                </a:r>
                <a:r>
                  <a:rPr lang="en-US" sz="2200" dirty="0">
                    <a:effectLst/>
                    <a:ea typeface="Calibri" panose="020F0502020204030204" pitchFamily="34" charset="0"/>
                  </a:rPr>
                  <a:t>, </a:t>
                </a:r>
                <a:r>
                  <a:rPr lang="en-US" sz="2200" i="1" dirty="0">
                    <a:effectLst/>
                    <a:ea typeface="Calibri" panose="020F0502020204030204" pitchFamily="34" charset="0"/>
                  </a:rPr>
                  <a:t>Y</a:t>
                </a:r>
                <a:r>
                  <a:rPr lang="en-US" sz="2200" dirty="0">
                    <a:effectLst/>
                    <a:ea typeface="Calibri" panose="020F0502020204030204" pitchFamily="34" charset="0"/>
                  </a:rPr>
                  <a:t>, </a:t>
                </a:r>
                <a:r>
                  <a:rPr lang="en-US" sz="2200" i="1" dirty="0">
                    <a:effectLst/>
                    <a:ea typeface="Calibri" panose="020F0502020204030204" pitchFamily="34" charset="0"/>
                  </a:rPr>
                  <a:t>k</a:t>
                </a:r>
                <a:r>
                  <a:rPr lang="en-US" sz="2200" dirty="0">
                    <a:effectLst/>
                    <a:ea typeface="Calibri" panose="020F0502020204030204" pitchFamily="34" charset="0"/>
                  </a:rPr>
                  <a:t>, </a:t>
                </a:r>
                <a:r>
                  <a:rPr lang="en-US" sz="2200" i="1" dirty="0">
                    <a:effectLst/>
                    <a:ea typeface="Calibri" panose="020F0502020204030204" pitchFamily="34" charset="0"/>
                  </a:rPr>
                  <a:t>Z</a:t>
                </a:r>
                <a:r>
                  <a:rPr lang="en-US" sz="2200" dirty="0">
                    <a:effectLst/>
                    <a:ea typeface="Calibri" panose="020F0502020204030204" pitchFamily="34" charset="0"/>
                  </a:rPr>
                  <a:t> | </a:t>
                </a:r>
                <a:r>
                  <a:rPr lang="en-US" sz="2200" i="1" dirty="0">
                    <a:effectLst/>
                    <a:ea typeface="Calibri" panose="020F0502020204030204" pitchFamily="34" charset="0"/>
                  </a:rPr>
                  <a:t>W</a:t>
                </a:r>
                <a:r>
                  <a:rPr lang="en-US" sz="2200" dirty="0">
                    <a:effectLst/>
                    <a:ea typeface="Calibri" panose="020F0502020204030204" pitchFamily="34" charset="0"/>
                  </a:rPr>
                  <a:t>, Θ) and </a:t>
                </a:r>
                <a:r>
                  <a:rPr lang="en-US" sz="2200" i="1" dirty="0">
                    <a:effectLst/>
                    <a:ea typeface="Calibri" panose="020F0502020204030204" pitchFamily="34" charset="0"/>
                  </a:rPr>
                  <a:t>K</a:t>
                </a:r>
                <a:r>
                  <a:rPr lang="en-US" sz="2200" dirty="0">
                    <a:effectLst/>
                    <a:ea typeface="Calibri" panose="020F0502020204030204" pitchFamily="34" charset="0"/>
                  </a:rPr>
                  <a:t> aspects {1, 2,…, </a:t>
                </a:r>
                <a:r>
                  <a:rPr lang="en-US" sz="2200" i="1" dirty="0">
                    <a:effectLst/>
                    <a:ea typeface="Calibri" panose="020F0502020204030204" pitchFamily="34" charset="0"/>
                  </a:rPr>
                  <a:t>K</a:t>
                </a:r>
                <a:r>
                  <a:rPr lang="en-US" sz="2200" dirty="0">
                    <a:effectLst/>
                    <a:ea typeface="Calibri" panose="020F0502020204030204" pitchFamily="34" charset="0"/>
                  </a:rPr>
                  <a:t>} as follows:</a:t>
                </a:r>
              </a:p>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SimSun" panose="02010600030101010101" pitchFamily="2" charset="-122"/>
                        </a:rPr>
                        <m:t>𝑓</m:t>
                      </m:r>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𝑋</m:t>
                          </m:r>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𝑌</m:t>
                          </m:r>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𝑍</m:t>
                          </m:r>
                        </m:e>
                        <m:e>
                          <m:r>
                            <a:rPr lang="en-US" sz="2200" i="1">
                              <a:effectLst/>
                              <a:latin typeface="Cambria Math" panose="02040503050406030204" pitchFamily="18" charset="0"/>
                              <a:ea typeface="SimSun" panose="02010600030101010101" pitchFamily="2" charset="-122"/>
                            </a:rPr>
                            <m:t>𝑊</m:t>
                          </m:r>
                          <m:r>
                            <a:rPr lang="en-US" sz="2200" i="1">
                              <a:effectLst/>
                              <a:latin typeface="Cambria Math" panose="02040503050406030204" pitchFamily="18" charset="0"/>
                              <a:ea typeface="SimSun" panose="02010600030101010101" pitchFamily="2" charset="-122"/>
                            </a:rPr>
                            <m:t>,</m:t>
                          </m:r>
                          <m:r>
                            <m:rPr>
                              <m:sty m:val="p"/>
                            </m:rPr>
                            <a:rPr lang="en-US" sz="2200">
                              <a:effectLst/>
                              <a:latin typeface="Cambria Math" panose="02040503050406030204" pitchFamily="18" charset="0"/>
                              <a:ea typeface="SimSun" panose="02010600030101010101" pitchFamily="2" charset="-122"/>
                            </a:rPr>
                            <m:t>Θ</m:t>
                          </m:r>
                        </m:e>
                      </m:d>
                      <m:r>
                        <a:rPr lang="en-US" sz="2200" i="1">
                          <a:effectLst/>
                          <a:latin typeface="Cambria Math" panose="02040503050406030204" pitchFamily="18" charset="0"/>
                          <a:ea typeface="SimSun" panose="02010600030101010101" pitchFamily="2" charset="-122"/>
                        </a:rPr>
                        <m:t>=</m:t>
                      </m:r>
                      <m:nary>
                        <m:naryPr>
                          <m:chr m:val="∑"/>
                          <m:limLoc m:val="undOvr"/>
                          <m:ctrlPr>
                            <a:rPr lang="en-US" sz="2200" i="1">
                              <a:effectLst/>
                              <a:latin typeface="Cambria Math" panose="02040503050406030204" pitchFamily="18" charset="0"/>
                              <a:ea typeface="SimSun" panose="02010600030101010101" pitchFamily="2" charset="-122"/>
                            </a:rPr>
                          </m:ctrlPr>
                        </m:naryPr>
                        <m:sub>
                          <m:r>
                            <a:rPr lang="en-US" sz="2200" i="1">
                              <a:effectLst/>
                              <a:latin typeface="Cambria Math" panose="02040503050406030204" pitchFamily="18" charset="0"/>
                              <a:ea typeface="SimSun" panose="02010600030101010101" pitchFamily="2" charset="-122"/>
                            </a:rPr>
                            <m:t>𝑘</m:t>
                          </m:r>
                          <m:r>
                            <a:rPr lang="en-US" sz="2200" i="1">
                              <a:effectLst/>
                              <a:latin typeface="Cambria Math" panose="02040503050406030204" pitchFamily="18" charset="0"/>
                              <a:ea typeface="SimSun" panose="02010600030101010101" pitchFamily="2" charset="-122"/>
                            </a:rPr>
                            <m:t>=1</m:t>
                          </m:r>
                        </m:sub>
                        <m:sup>
                          <m:r>
                            <a:rPr lang="en-US" sz="2200" i="1">
                              <a:effectLst/>
                              <a:latin typeface="Cambria Math" panose="02040503050406030204" pitchFamily="18" charset="0"/>
                              <a:ea typeface="SimSun" panose="02010600030101010101" pitchFamily="2" charset="-122"/>
                            </a:rPr>
                            <m:t>𝐾</m:t>
                          </m:r>
                        </m:sup>
                        <m:e>
                          <m:r>
                            <a:rPr lang="en-US" sz="2200" i="1">
                              <a:effectLst/>
                              <a:latin typeface="Cambria Math" panose="02040503050406030204" pitchFamily="18" charset="0"/>
                              <a:ea typeface="SimSun" panose="02010600030101010101" pitchFamily="2" charset="-122"/>
                            </a:rPr>
                            <m:t>𝑓</m:t>
                          </m:r>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𝑋</m:t>
                              </m:r>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𝑌</m:t>
                              </m:r>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𝑘</m:t>
                              </m:r>
                              <m:r>
                                <a:rPr lang="en-US" sz="2200" i="1">
                                  <a:effectLst/>
                                  <a:latin typeface="Cambria Math" panose="02040503050406030204" pitchFamily="18" charset="0"/>
                                  <a:ea typeface="SimSun" panose="02010600030101010101" pitchFamily="2" charset="-122"/>
                                </a:rPr>
                                <m:t>,</m:t>
                              </m:r>
                              <m:r>
                                <a:rPr lang="en-US" sz="2200" i="1">
                                  <a:effectLst/>
                                  <a:latin typeface="Cambria Math" panose="02040503050406030204" pitchFamily="18" charset="0"/>
                                  <a:ea typeface="SimSun" panose="02010600030101010101" pitchFamily="2" charset="-122"/>
                                </a:rPr>
                                <m:t>𝑍</m:t>
                              </m:r>
                            </m:e>
                            <m:e>
                              <m:r>
                                <a:rPr lang="en-US" sz="2200" i="1">
                                  <a:effectLst/>
                                  <a:latin typeface="Cambria Math" panose="02040503050406030204" pitchFamily="18" charset="0"/>
                                  <a:ea typeface="SimSun" panose="02010600030101010101" pitchFamily="2" charset="-122"/>
                                </a:rPr>
                                <m:t>𝑊</m:t>
                              </m:r>
                              <m:r>
                                <a:rPr lang="en-US" sz="2200" i="1">
                                  <a:effectLst/>
                                  <a:latin typeface="Cambria Math" panose="02040503050406030204" pitchFamily="18" charset="0"/>
                                  <a:ea typeface="SimSun" panose="02010600030101010101" pitchFamily="2" charset="-122"/>
                                </a:rPr>
                                <m:t>,</m:t>
                              </m:r>
                              <m:r>
                                <m:rPr>
                                  <m:sty m:val="p"/>
                                </m:rPr>
                                <a:rPr lang="en-US" sz="2200">
                                  <a:effectLst/>
                                  <a:latin typeface="Cambria Math" panose="02040503050406030204" pitchFamily="18" charset="0"/>
                                  <a:ea typeface="SimSun" panose="02010600030101010101" pitchFamily="2" charset="-122"/>
                                </a:rPr>
                                <m:t>Θ</m:t>
                              </m:r>
                            </m:e>
                          </m:d>
                        </m:e>
                      </m:nary>
                      <m:r>
                        <a:rPr lang="en-US" sz="2200" i="1">
                          <a:effectLst/>
                          <a:latin typeface="Cambria Math" panose="02040503050406030204" pitchFamily="18" charset="0"/>
                          <a:ea typeface="SimSun" panose="02010600030101010101" pitchFamily="2" charset="-122"/>
                        </a:rPr>
                        <m:t>=</m:t>
                      </m:r>
                      <m:nary>
                        <m:naryPr>
                          <m:chr m:val="∑"/>
                          <m:limLoc m:val="undOvr"/>
                          <m:ctrlPr>
                            <a:rPr lang="en-US" sz="2200" i="1">
                              <a:effectLst/>
                              <a:latin typeface="Cambria Math" panose="02040503050406030204" pitchFamily="18" charset="0"/>
                              <a:ea typeface="SimSun" panose="02010600030101010101" pitchFamily="2" charset="-122"/>
                            </a:rPr>
                          </m:ctrlPr>
                        </m:naryPr>
                        <m:sub>
                          <m:r>
                            <a:rPr lang="en-US" sz="2200" i="1">
                              <a:effectLst/>
                              <a:latin typeface="Cambria Math" panose="02040503050406030204" pitchFamily="18" charset="0"/>
                              <a:ea typeface="SimSun" panose="02010600030101010101" pitchFamily="2" charset="-122"/>
                            </a:rPr>
                            <m:t>𝑘</m:t>
                          </m:r>
                          <m:r>
                            <a:rPr lang="en-US" sz="2200" i="1">
                              <a:effectLst/>
                              <a:latin typeface="Cambria Math" panose="02040503050406030204" pitchFamily="18" charset="0"/>
                              <a:ea typeface="SimSun" panose="02010600030101010101" pitchFamily="2" charset="-122"/>
                            </a:rPr>
                            <m:t>=1</m:t>
                          </m:r>
                        </m:sub>
                        <m:sup>
                          <m:r>
                            <a:rPr lang="en-US" sz="2200" i="1">
                              <a:effectLst/>
                              <a:latin typeface="Cambria Math" panose="02040503050406030204" pitchFamily="18" charset="0"/>
                              <a:ea typeface="SimSun" panose="02010600030101010101" pitchFamily="2" charset="-122"/>
                            </a:rPr>
                            <m:t>𝐾</m:t>
                          </m:r>
                        </m:sup>
                        <m:e>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𝑓</m:t>
                              </m:r>
                            </m:e>
                            <m:sub>
                              <m:r>
                                <a:rPr lang="en-US" sz="2200" i="1">
                                  <a:effectLst/>
                                  <a:latin typeface="Cambria Math" panose="02040503050406030204" pitchFamily="18" charset="0"/>
                                  <a:ea typeface="SimSun" panose="02010600030101010101" pitchFamily="2" charset="-122"/>
                                </a:rPr>
                                <m:t>𝑘</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𝑊</m:t>
                              </m:r>
                            </m:e>
                            <m:e>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𝛼</m:t>
                                  </m:r>
                                </m:e>
                                <m:sub>
                                  <m:r>
                                    <a:rPr lang="en-US" sz="2200" i="1">
                                      <a:effectLst/>
                                      <a:latin typeface="Cambria Math" panose="02040503050406030204" pitchFamily="18" charset="0"/>
                                      <a:ea typeface="SimSun" panose="02010600030101010101" pitchFamily="2" charset="-122"/>
                                    </a:rPr>
                                    <m:t>𝑘</m:t>
                                  </m:r>
                                </m:sub>
                              </m:sSub>
                            </m:e>
                          </m:d>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𝑔</m:t>
                              </m:r>
                            </m:e>
                            <m:sub>
                              <m:r>
                                <a:rPr lang="en-US" sz="2200" i="1">
                                  <a:effectLst/>
                                  <a:latin typeface="Cambria Math" panose="02040503050406030204" pitchFamily="18" charset="0"/>
                                  <a:ea typeface="SimSun" panose="02010600030101010101" pitchFamily="2" charset="-122"/>
                                </a:rPr>
                                <m:t>𝑘</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𝑋</m:t>
                              </m:r>
                            </m:e>
                            <m:e>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𝛽</m:t>
                                  </m:r>
                                </m:e>
                                <m:sub>
                                  <m:r>
                                    <a:rPr lang="en-US" sz="2200" i="1">
                                      <a:effectLst/>
                                      <a:latin typeface="Cambria Math" panose="02040503050406030204" pitchFamily="18" charset="0"/>
                                      <a:ea typeface="SimSun" panose="02010600030101010101" pitchFamily="2" charset="-122"/>
                                    </a:rPr>
                                    <m:t>𝑘</m:t>
                                  </m:r>
                                </m:sub>
                              </m:sSub>
                            </m:e>
                          </m:d>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h</m:t>
                              </m:r>
                            </m:e>
                            <m:sub>
                              <m:r>
                                <a:rPr lang="en-US" sz="2200" i="1">
                                  <a:effectLst/>
                                  <a:latin typeface="Cambria Math" panose="02040503050406030204" pitchFamily="18" charset="0"/>
                                  <a:ea typeface="SimSun" panose="02010600030101010101" pitchFamily="2" charset="-122"/>
                                </a:rPr>
                                <m:t>𝑘</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𝑌</m:t>
                              </m:r>
                            </m:e>
                            <m:e>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𝛾</m:t>
                                  </m:r>
                                </m:e>
                                <m:sub>
                                  <m:r>
                                    <a:rPr lang="en-US" sz="2200" i="1">
                                      <a:effectLst/>
                                      <a:latin typeface="Cambria Math" panose="02040503050406030204" pitchFamily="18" charset="0"/>
                                      <a:ea typeface="SimSun" panose="02010600030101010101" pitchFamily="2" charset="-122"/>
                                    </a:rPr>
                                    <m:t>𝑘</m:t>
                                  </m:r>
                                </m:sub>
                              </m:sSub>
                            </m:e>
                          </m:d>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𝑣</m:t>
                              </m:r>
                            </m:e>
                            <m:sub>
                              <m:r>
                                <a:rPr lang="en-US" sz="2200" i="1">
                                  <a:effectLst/>
                                  <a:latin typeface="Cambria Math" panose="02040503050406030204" pitchFamily="18" charset="0"/>
                                  <a:ea typeface="SimSun" panose="02010600030101010101" pitchFamily="2" charset="-122"/>
                                </a:rPr>
                                <m:t>𝑘</m:t>
                              </m:r>
                            </m:sub>
                          </m:sSub>
                          <m:d>
                            <m:dPr>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rPr>
                                <m:t>𝑍</m:t>
                              </m:r>
                            </m:e>
                            <m:e>
                              <m:r>
                                <a:rPr lang="en-US" sz="2200" i="1">
                                  <a:effectLst/>
                                  <a:latin typeface="Cambria Math" panose="02040503050406030204" pitchFamily="18" charset="0"/>
                                  <a:ea typeface="SimSun" panose="02010600030101010101" pitchFamily="2" charset="-122"/>
                                </a:rPr>
                                <m:t>𝑊</m:t>
                              </m:r>
                              <m:r>
                                <a:rPr lang="en-US" sz="2200" i="1">
                                  <a:effectLst/>
                                  <a:latin typeface="Cambria Math" panose="02040503050406030204" pitchFamily="18" charset="0"/>
                                  <a:ea typeface="SimSun" panose="02010600030101010101" pitchFamily="2" charset="-122"/>
                                </a:rPr>
                                <m:t>,</m:t>
                              </m:r>
                              <m:sSub>
                                <m:sSubPr>
                                  <m:ctrlPr>
                                    <a:rPr lang="en-US" sz="2200" i="1">
                                      <a:effectLst/>
                                      <a:latin typeface="Cambria Math" panose="02040503050406030204" pitchFamily="18" charset="0"/>
                                      <a:ea typeface="SimSun" panose="02010600030101010101" pitchFamily="2" charset="-122"/>
                                    </a:rPr>
                                  </m:ctrlPr>
                                </m:sSubPr>
                                <m:e>
                                  <m:r>
                                    <a:rPr lang="en-US" sz="2200" i="1">
                                      <a:effectLst/>
                                      <a:latin typeface="Cambria Math" panose="02040503050406030204" pitchFamily="18" charset="0"/>
                                      <a:ea typeface="SimSun" panose="02010600030101010101" pitchFamily="2" charset="-122"/>
                                    </a:rPr>
                                    <m:t>𝜃</m:t>
                                  </m:r>
                                </m:e>
                                <m:sub>
                                  <m:r>
                                    <a:rPr lang="en-US" sz="2200" i="1">
                                      <a:effectLst/>
                                      <a:latin typeface="Cambria Math" panose="02040503050406030204" pitchFamily="18" charset="0"/>
                                      <a:ea typeface="SimSun" panose="02010600030101010101" pitchFamily="2" charset="-122"/>
                                    </a:rPr>
                                    <m:t>𝑘</m:t>
                                  </m:r>
                                </m:sub>
                              </m:sSub>
                            </m:e>
                          </m:d>
                        </m:e>
                      </m:nary>
                      <m:r>
                        <a:rPr lang="en-US" sz="2200" b="0" i="1" smtClean="0">
                          <a:effectLst/>
                          <a:latin typeface="Cambria Math" panose="02040503050406030204" pitchFamily="18" charset="0"/>
                          <a:ea typeface="SimSun" panose="02010600030101010101" pitchFamily="2" charset="-122"/>
                        </a:rPr>
                        <m:t>    (2.5)</m:t>
                      </m:r>
                    </m:oMath>
                  </m:oMathPara>
                </a14:m>
                <a:endParaRPr lang="en-US" sz="2200" dirty="0">
                  <a:ea typeface="SimSun" panose="02010600030101010101" pitchFamily="2" charset="-122"/>
                </a:endParaRPr>
              </a:p>
              <a:p>
                <a:pPr marL="0" indent="0">
                  <a:buNone/>
                </a:pPr>
                <a:r>
                  <a:rPr lang="en-US" sz="2200" dirty="0">
                    <a:effectLst/>
                    <a:ea typeface="SimSun" panose="02010600030101010101" pitchFamily="2" charset="-122"/>
                  </a:rPr>
                  <a:t>Recall that the parameter of SAMM is Θ = (</a:t>
                </a:r>
                <a:r>
                  <a:rPr lang="en-US" sz="2200" i="1" dirty="0">
                    <a:effectLst/>
                    <a:ea typeface="SimSun" panose="02010600030101010101" pitchFamily="2" charset="-122"/>
                  </a:rPr>
                  <a:t>α</a:t>
                </a:r>
                <a:r>
                  <a:rPr lang="en-US" sz="2200" i="1" baseline="-25000" dirty="0">
                    <a:effectLst/>
                    <a:ea typeface="SimSun" panose="02010600030101010101" pitchFamily="2" charset="-122"/>
                  </a:rPr>
                  <a:t>k</a:t>
                </a:r>
                <a:r>
                  <a:rPr lang="en-US" sz="2200" dirty="0">
                    <a:effectLst/>
                    <a:ea typeface="SimSun" panose="02010600030101010101" pitchFamily="2" charset="-122"/>
                  </a:rPr>
                  <a:t>, </a:t>
                </a:r>
                <a:r>
                  <a:rPr lang="en-US" sz="2200" i="1" dirty="0">
                    <a:effectLst/>
                    <a:ea typeface="SimSun" panose="02010600030101010101" pitchFamily="2" charset="-122"/>
                  </a:rPr>
                  <a:t>β</a:t>
                </a:r>
                <a:r>
                  <a:rPr lang="en-US" sz="2200" i="1" baseline="-25000" dirty="0">
                    <a:effectLst/>
                    <a:ea typeface="SimSun" panose="02010600030101010101" pitchFamily="2" charset="-122"/>
                  </a:rPr>
                  <a:t>k</a:t>
                </a:r>
                <a:r>
                  <a:rPr lang="en-US" sz="2200" dirty="0">
                    <a:effectLst/>
                    <a:ea typeface="SimSun" panose="02010600030101010101" pitchFamily="2" charset="-122"/>
                  </a:rPr>
                  <a:t>, </a:t>
                </a:r>
                <a:r>
                  <a:rPr lang="en-US" sz="2200" i="1" dirty="0" err="1">
                    <a:effectLst/>
                    <a:ea typeface="SimSun" panose="02010600030101010101" pitchFamily="2" charset="-122"/>
                  </a:rPr>
                  <a:t>γ</a:t>
                </a:r>
                <a:r>
                  <a:rPr lang="en-US" sz="2200" i="1" baseline="-25000" dirty="0" err="1">
                    <a:effectLst/>
                    <a:ea typeface="SimSun" panose="02010600030101010101" pitchFamily="2" charset="-122"/>
                  </a:rPr>
                  <a:t>k</a:t>
                </a:r>
                <a:r>
                  <a:rPr lang="en-US" sz="2200" dirty="0">
                    <a:effectLst/>
                    <a:ea typeface="SimSun" panose="02010600030101010101" pitchFamily="2" charset="-122"/>
                  </a:rPr>
                  <a:t>, </a:t>
                </a:r>
                <a:r>
                  <a:rPr lang="en-US" sz="2200" i="1" dirty="0" err="1">
                    <a:effectLst/>
                    <a:ea typeface="SimSun" panose="02010600030101010101" pitchFamily="2" charset="-122"/>
                  </a:rPr>
                  <a:t>θ</a:t>
                </a:r>
                <a:r>
                  <a:rPr lang="en-US" sz="2200" i="1" baseline="-25000" dirty="0" err="1">
                    <a:effectLst/>
                    <a:ea typeface="SimSun" panose="02010600030101010101" pitchFamily="2" charset="-122"/>
                  </a:rPr>
                  <a:t>k</a:t>
                </a:r>
                <a:r>
                  <a:rPr lang="en-US" sz="2200" dirty="0">
                    <a:effectLst/>
                    <a:ea typeface="SimSun" panose="02010600030101010101" pitchFamily="2" charset="-122"/>
                  </a:rPr>
                  <a:t>)</a:t>
                </a:r>
                <a:r>
                  <a:rPr lang="en-US" sz="2200" i="1" baseline="30000" dirty="0">
                    <a:effectLst/>
                    <a:ea typeface="SimSun" panose="02010600030101010101" pitchFamily="2" charset="-122"/>
                  </a:rPr>
                  <a:t>T</a:t>
                </a:r>
                <a:r>
                  <a:rPr lang="en-US" sz="2200" dirty="0">
                    <a:effectLst/>
                    <a:ea typeface="SimSun" panose="02010600030101010101" pitchFamily="2" charset="-122"/>
                  </a:rPr>
                  <a:t>. Obviously, SAMM is an extension of conditional mixture model (CMM) [5] when </a:t>
                </a:r>
                <a:r>
                  <a:rPr lang="en-US" sz="2200" i="1" dirty="0" err="1">
                    <a:effectLst/>
                    <a:ea typeface="SimSun" panose="02010600030101010101" pitchFamily="2" charset="-122"/>
                  </a:rPr>
                  <a:t>f</a:t>
                </a:r>
                <a:r>
                  <a:rPr lang="en-US" sz="2200" i="1" baseline="-25000" dirty="0" err="1">
                    <a:effectLst/>
                    <a:ea typeface="SimSun" panose="02010600030101010101" pitchFamily="2" charset="-122"/>
                  </a:rPr>
                  <a:t>k</a:t>
                </a:r>
                <a:r>
                  <a:rPr lang="en-US" sz="2200" dirty="0">
                    <a:effectLst/>
                    <a:ea typeface="SimSun" panose="02010600030101010101" pitchFamily="2" charset="-122"/>
                  </a:rPr>
                  <a:t>(</a:t>
                </a:r>
                <a:r>
                  <a:rPr lang="en-US" sz="2200" i="1" dirty="0">
                    <a:effectLst/>
                    <a:ea typeface="SimSun" panose="02010600030101010101" pitchFamily="2" charset="-122"/>
                  </a:rPr>
                  <a:t>W</a:t>
                </a:r>
                <a:r>
                  <a:rPr lang="en-US" sz="2200" dirty="0">
                    <a:effectLst/>
                    <a:ea typeface="SimSun" panose="02010600030101010101" pitchFamily="2" charset="-122"/>
                  </a:rPr>
                  <a:t>|</a:t>
                </a:r>
                <a:r>
                  <a:rPr lang="en-US" sz="2200" i="1" dirty="0">
                    <a:effectLst/>
                    <a:ea typeface="SimSun" panose="02010600030101010101" pitchFamily="2" charset="-122"/>
                  </a:rPr>
                  <a:t>α</a:t>
                </a:r>
                <a:r>
                  <a:rPr lang="en-US" sz="2200" i="1" baseline="-25000" dirty="0">
                    <a:effectLst/>
                    <a:ea typeface="SimSun" panose="02010600030101010101" pitchFamily="2" charset="-122"/>
                  </a:rPr>
                  <a:t>k</a:t>
                </a:r>
                <a:r>
                  <a:rPr lang="en-US" sz="2200" dirty="0">
                    <a:effectLst/>
                    <a:ea typeface="SimSun" panose="02010600030101010101" pitchFamily="2" charset="-122"/>
                  </a:rPr>
                  <a:t>) and </a:t>
                </a:r>
                <a:r>
                  <a:rPr lang="en-US" sz="2200" i="1" dirty="0" err="1">
                    <a:effectLst/>
                    <a:ea typeface="SimSun" panose="02010600030101010101" pitchFamily="2" charset="-122"/>
                  </a:rPr>
                  <a:t>v</a:t>
                </a:r>
                <a:r>
                  <a:rPr lang="en-US" sz="2200" i="1" baseline="-25000" dirty="0" err="1">
                    <a:effectLst/>
                    <a:ea typeface="SimSun" panose="02010600030101010101" pitchFamily="2" charset="-122"/>
                  </a:rPr>
                  <a:t>k</a:t>
                </a:r>
                <a:r>
                  <a:rPr lang="en-US" sz="2200" dirty="0">
                    <a:effectLst/>
                    <a:ea typeface="SimSun" panose="02010600030101010101" pitchFamily="2" charset="-122"/>
                  </a:rPr>
                  <a:t>(</a:t>
                </a:r>
                <a:r>
                  <a:rPr lang="en-US" sz="2200" i="1" dirty="0">
                    <a:effectLst/>
                    <a:ea typeface="SimSun" panose="02010600030101010101" pitchFamily="2" charset="-122"/>
                  </a:rPr>
                  <a:t>Z</a:t>
                </a:r>
                <a:r>
                  <a:rPr lang="en-US" sz="2200" dirty="0">
                    <a:effectLst/>
                    <a:ea typeface="SimSun" panose="02010600030101010101" pitchFamily="2" charset="-122"/>
                  </a:rPr>
                  <a:t> | </a:t>
                </a:r>
                <a:r>
                  <a:rPr lang="en-US" sz="2200" i="1" dirty="0">
                    <a:effectLst/>
                    <a:ea typeface="SimSun" panose="02010600030101010101" pitchFamily="2" charset="-122"/>
                  </a:rPr>
                  <a:t>W</a:t>
                </a:r>
                <a:r>
                  <a:rPr lang="en-US" sz="2200" dirty="0">
                    <a:effectLst/>
                    <a:ea typeface="SimSun" panose="02010600030101010101" pitchFamily="2" charset="-122"/>
                  </a:rPr>
                  <a:t>, </a:t>
                </a:r>
                <a:r>
                  <a:rPr lang="en-US" sz="2200" i="1" dirty="0" err="1">
                    <a:effectLst/>
                    <a:ea typeface="SimSun" panose="02010600030101010101" pitchFamily="2" charset="-122"/>
                  </a:rPr>
                  <a:t>θ</a:t>
                </a:r>
                <a:r>
                  <a:rPr lang="en-US" sz="2200" i="1" baseline="-25000" dirty="0" err="1">
                    <a:effectLst/>
                    <a:ea typeface="SimSun" panose="02010600030101010101" pitchFamily="2" charset="-122"/>
                  </a:rPr>
                  <a:t>k</a:t>
                </a:r>
                <a:r>
                  <a:rPr lang="en-US" sz="2200" dirty="0">
                    <a:effectLst/>
                    <a:ea typeface="SimSun" panose="02010600030101010101" pitchFamily="2" charset="-122"/>
                  </a:rPr>
                  <a:t>) are based on the condition </a:t>
                </a:r>
                <a:r>
                  <a:rPr lang="en-US" sz="2200" i="1" dirty="0">
                    <a:effectLst/>
                    <a:ea typeface="SimSun" panose="02010600030101010101" pitchFamily="2" charset="-122"/>
                  </a:rPr>
                  <a:t>W</a:t>
                </a:r>
                <a:r>
                  <a:rPr lang="en-US" sz="2200" dirty="0">
                    <a:effectLst/>
                    <a:ea typeface="SimSun" panose="02010600030101010101" pitchFamily="2" charset="-122"/>
                  </a:rPr>
                  <a:t>. </a:t>
                </a:r>
                <a:r>
                  <a:rPr lang="en-US" sz="2200" dirty="0">
                    <a:effectLst/>
                    <a:ea typeface="Calibri" panose="020F0502020204030204" pitchFamily="34" charset="0"/>
                  </a:rPr>
                  <a:t>SAMM is symmetric, which correspond to SMM. Here I focus on building up SAMM by mixture model and EM. Asymmetric model and product-space model for ADD will be mentioned later.</a:t>
                </a:r>
                <a:endParaRPr lang="en-US" sz="2200" dirty="0"/>
              </a:p>
            </p:txBody>
          </p:sp>
        </mc:Choice>
        <mc:Fallback>
          <p:sp>
            <p:nvSpPr>
              <p:cNvPr id="3" name="Content Placeholder 2">
                <a:extLst>
                  <a:ext uri="{FF2B5EF4-FFF2-40B4-BE49-F238E27FC236}">
                    <a16:creationId xmlns:a16="http://schemas.microsoft.com/office/drawing/2014/main" id="{90DD0E2B-1975-40C6-A0BE-E0BD2368429B}"/>
                  </a:ext>
                </a:extLst>
              </p:cNvPr>
              <p:cNvSpPr>
                <a:spLocks noGrp="1" noRot="1" noChangeAspect="1" noMove="1" noResize="1" noEditPoints="1" noAdjustHandles="1" noChangeArrowheads="1" noChangeShapeType="1" noTextEdit="1"/>
              </p:cNvSpPr>
              <p:nvPr>
                <p:ph idx="1"/>
              </p:nvPr>
            </p:nvSpPr>
            <p:spPr>
              <a:xfrm>
                <a:off x="337625" y="914399"/>
                <a:ext cx="11451101" cy="5176066"/>
              </a:xfrm>
              <a:blipFill>
                <a:blip r:embed="rId2"/>
                <a:stretch>
                  <a:fillRect l="-692" t="-824" r="-63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BFF2B4D-57E3-4129-9F5D-0365854DD23D}"/>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AD50BE5A-74AD-4933-AA45-C1A15CE39B87}"/>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8582C1B1-06E4-40D0-9B5A-1C0B9BD31731}"/>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1471314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A423-2AAB-491D-8054-8DB323240AAB}"/>
              </a:ext>
            </a:extLst>
          </p:cNvPr>
          <p:cNvSpPr>
            <a:spLocks noGrp="1"/>
          </p:cNvSpPr>
          <p:nvPr>
            <p:ph type="title"/>
          </p:nvPr>
        </p:nvSpPr>
        <p:spPr/>
        <p:txBody>
          <a:bodyPr/>
          <a:lstStyle/>
          <a:p>
            <a:r>
              <a:rPr lang="en-US" dirty="0"/>
              <a:t>2. Learning ADD by CMM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03FDA6-D451-43E5-8A62-D2774744E778}"/>
                  </a:ext>
                </a:extLst>
              </p:cNvPr>
              <p:cNvSpPr>
                <a:spLocks noGrp="1"/>
              </p:cNvSpPr>
              <p:nvPr>
                <p:ph idx="1"/>
              </p:nvPr>
            </p:nvSpPr>
            <p:spPr/>
            <p:txBody>
              <a:bodyPr>
                <a:noAutofit/>
              </a:bodyPr>
              <a:lstStyle/>
              <a:p>
                <a:pPr marL="0" indent="0">
                  <a:buNone/>
                </a:pPr>
                <a:r>
                  <a:rPr lang="en-US" sz="2100" b="1" dirty="0">
                    <a:effectLst/>
                    <a:latin typeface="Times New Roman" panose="02020603050405020304" pitchFamily="18" charset="0"/>
                    <a:ea typeface="Calibri" panose="020F0502020204030204" pitchFamily="34" charset="0"/>
                  </a:rPr>
                  <a:t>SAMM</a:t>
                </a:r>
                <a:r>
                  <a:rPr lang="en-US" sz="2100" dirty="0">
                    <a:effectLst/>
                    <a:latin typeface="Times New Roman" panose="02020603050405020304" pitchFamily="18" charset="0"/>
                    <a:ea typeface="Calibri" panose="020F0502020204030204" pitchFamily="34" charset="0"/>
                  </a:rPr>
                  <a:t> represented by Eq. 2.5 will be more specific and useful if </a:t>
                </a:r>
                <a:r>
                  <a:rPr lang="en-US" sz="2100" i="1" dirty="0" err="1">
                    <a:effectLst/>
                    <a:latin typeface="Times New Roman" panose="02020603050405020304" pitchFamily="18" charset="0"/>
                    <a:ea typeface="SimSun" panose="02010600030101010101" pitchFamily="2" charset="-122"/>
                  </a:rPr>
                  <a:t>f</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W</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α</a:t>
                </a:r>
                <a:r>
                  <a:rPr lang="en-US" sz="2100" i="1" baseline="-25000" dirty="0">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 </a:t>
                </a:r>
                <a:r>
                  <a:rPr lang="en-US" sz="2100" i="1" dirty="0" err="1">
                    <a:effectLst/>
                    <a:latin typeface="Times New Roman" panose="02020603050405020304" pitchFamily="18" charset="0"/>
                    <a:ea typeface="SimSun" panose="02010600030101010101" pitchFamily="2" charset="-122"/>
                  </a:rPr>
                  <a:t>g</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β</a:t>
                </a:r>
                <a:r>
                  <a:rPr lang="en-US" sz="2100" i="1" baseline="-25000" dirty="0">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 and </a:t>
                </a:r>
                <a:r>
                  <a:rPr lang="en-US" sz="2100" i="1" dirty="0" err="1">
                    <a:effectLst/>
                    <a:latin typeface="Times New Roman" panose="02020603050405020304" pitchFamily="18" charset="0"/>
                    <a:ea typeface="SimSun" panose="02010600030101010101" pitchFamily="2" charset="-122"/>
                  </a:rPr>
                  <a:t>h</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a:t>
                </a:r>
                <a:r>
                  <a:rPr lang="en-US" sz="2100" i="1" dirty="0" err="1">
                    <a:effectLst/>
                    <a:latin typeface="Times New Roman" panose="02020603050405020304" pitchFamily="18" charset="0"/>
                    <a:ea typeface="SimSun" panose="02010600030101010101" pitchFamily="2" charset="-122"/>
                  </a:rPr>
                  <a:t>Y</a:t>
                </a:r>
                <a:r>
                  <a:rPr lang="en-US" sz="2100" dirty="0" err="1">
                    <a:effectLst/>
                    <a:latin typeface="Times New Roman" panose="02020603050405020304" pitchFamily="18" charset="0"/>
                    <a:ea typeface="SimSun" panose="02010600030101010101" pitchFamily="2" charset="-122"/>
                  </a:rPr>
                  <a:t>|</a:t>
                </a:r>
                <a:r>
                  <a:rPr lang="en-US" sz="2100" i="1" dirty="0" err="1">
                    <a:effectLst/>
                    <a:latin typeface="Times New Roman" panose="02020603050405020304" pitchFamily="18" charset="0"/>
                    <a:ea typeface="SimSun" panose="02010600030101010101" pitchFamily="2" charset="-122"/>
                  </a:rPr>
                  <a:t>γ</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 are multinormal PDFs and </a:t>
                </a:r>
                <a:r>
                  <a:rPr lang="en-US" sz="2100" i="1" dirty="0" err="1">
                    <a:effectLst/>
                    <a:latin typeface="Times New Roman" panose="02020603050405020304" pitchFamily="18" charset="0"/>
                    <a:ea typeface="SimSun" panose="02010600030101010101" pitchFamily="2" charset="-122"/>
                  </a:rPr>
                  <a:t>v</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Z</a:t>
                </a:r>
                <a:r>
                  <a:rPr lang="en-US" sz="2100" dirty="0">
                    <a:effectLst/>
                    <a:latin typeface="Times New Roman" panose="02020603050405020304" pitchFamily="18" charset="0"/>
                    <a:ea typeface="SimSun" panose="02010600030101010101" pitchFamily="2" charset="-122"/>
                  </a:rPr>
                  <a:t> | </a:t>
                </a:r>
                <a:r>
                  <a:rPr lang="en-US" sz="2100" i="1" dirty="0">
                    <a:effectLst/>
                    <a:latin typeface="Times New Roman" panose="02020603050405020304" pitchFamily="18" charset="0"/>
                    <a:ea typeface="SimSun" panose="02010600030101010101" pitchFamily="2" charset="-122"/>
                  </a:rPr>
                  <a:t>W</a:t>
                </a:r>
                <a:r>
                  <a:rPr lang="en-US" sz="2100" dirty="0">
                    <a:effectLst/>
                    <a:latin typeface="Times New Roman" panose="02020603050405020304" pitchFamily="18" charset="0"/>
                    <a:ea typeface="SimSun" panose="02010600030101010101" pitchFamily="2" charset="-122"/>
                  </a:rPr>
                  <a:t>, </a:t>
                </a:r>
                <a:r>
                  <a:rPr lang="en-US" sz="2100" i="1" dirty="0" err="1">
                    <a:effectLst/>
                    <a:latin typeface="Times New Roman" panose="02020603050405020304" pitchFamily="18" charset="0"/>
                    <a:ea typeface="SimSun" panose="02010600030101010101" pitchFamily="2" charset="-122"/>
                  </a:rPr>
                  <a:t>θ</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 is regressive PDF which represents regression model. Means and covariance matrices of </a:t>
                </a:r>
                <a:r>
                  <a:rPr lang="en-US" sz="2100" i="1" dirty="0" err="1">
                    <a:effectLst/>
                    <a:latin typeface="Times New Roman" panose="02020603050405020304" pitchFamily="18" charset="0"/>
                    <a:ea typeface="SimSun" panose="02010600030101010101" pitchFamily="2" charset="-122"/>
                  </a:rPr>
                  <a:t>f</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W</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α</a:t>
                </a:r>
                <a:r>
                  <a:rPr lang="en-US" sz="2100" i="1" baseline="-25000" dirty="0">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 </a:t>
                </a:r>
                <a:r>
                  <a:rPr lang="en-US" sz="2100" i="1" dirty="0" err="1">
                    <a:effectLst/>
                    <a:latin typeface="Times New Roman" panose="02020603050405020304" pitchFamily="18" charset="0"/>
                    <a:ea typeface="SimSun" panose="02010600030101010101" pitchFamily="2" charset="-122"/>
                  </a:rPr>
                  <a:t>g</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β</a:t>
                </a:r>
                <a:r>
                  <a:rPr lang="en-US" sz="2100" i="1" baseline="-25000" dirty="0">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 and </a:t>
                </a:r>
                <a:r>
                  <a:rPr lang="en-US" sz="2100" i="1" dirty="0" err="1">
                    <a:effectLst/>
                    <a:latin typeface="Times New Roman" panose="02020603050405020304" pitchFamily="18" charset="0"/>
                    <a:ea typeface="SimSun" panose="02010600030101010101" pitchFamily="2" charset="-122"/>
                  </a:rPr>
                  <a:t>h</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a:t>
                </a:r>
                <a:r>
                  <a:rPr lang="en-US" sz="2100" i="1" dirty="0" err="1">
                    <a:effectLst/>
                    <a:latin typeface="Times New Roman" panose="02020603050405020304" pitchFamily="18" charset="0"/>
                    <a:ea typeface="SimSun" panose="02010600030101010101" pitchFamily="2" charset="-122"/>
                  </a:rPr>
                  <a:t>Y</a:t>
                </a:r>
                <a:r>
                  <a:rPr lang="en-US" sz="2100" dirty="0" err="1">
                    <a:effectLst/>
                    <a:latin typeface="Times New Roman" panose="02020603050405020304" pitchFamily="18" charset="0"/>
                    <a:ea typeface="SimSun" panose="02010600030101010101" pitchFamily="2" charset="-122"/>
                  </a:rPr>
                  <a:t>|</a:t>
                </a:r>
                <a:r>
                  <a:rPr lang="en-US" sz="2100" i="1" dirty="0" err="1">
                    <a:effectLst/>
                    <a:latin typeface="Times New Roman" panose="02020603050405020304" pitchFamily="18" charset="0"/>
                    <a:ea typeface="SimSun" panose="02010600030101010101" pitchFamily="2" charset="-122"/>
                  </a:rPr>
                  <a:t>γ</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 are </a:t>
                </a:r>
                <a:r>
                  <a:rPr lang="en-US" sz="2100" i="1" dirty="0">
                    <a:effectLst/>
                    <a:latin typeface="Times New Roman" panose="02020603050405020304" pitchFamily="18" charset="0"/>
                    <a:ea typeface="SimSun" panose="02010600030101010101" pitchFamily="2" charset="-122"/>
                  </a:rPr>
                  <a:t>α</a:t>
                </a:r>
                <a:r>
                  <a:rPr lang="en-US" sz="2100" i="1" baseline="-25000" dirty="0">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 = (</a:t>
                </a:r>
                <a:r>
                  <a:rPr lang="en-US" sz="2100" i="1" dirty="0">
                    <a:effectLst/>
                    <a:latin typeface="Times New Roman" panose="02020603050405020304" pitchFamily="18" charset="0"/>
                    <a:ea typeface="SimSun" panose="02010600030101010101" pitchFamily="2" charset="-122"/>
                  </a:rPr>
                  <a:t>μ</a:t>
                </a:r>
                <a:r>
                  <a:rPr lang="en-US" sz="2100" i="1" baseline="-25000" dirty="0">
                    <a:effectLst/>
                    <a:latin typeface="Times New Roman" panose="02020603050405020304" pitchFamily="18" charset="0"/>
                    <a:ea typeface="SimSun" panose="02010600030101010101" pitchFamily="2" charset="-122"/>
                  </a:rPr>
                  <a:t>αk</a:t>
                </a:r>
                <a:r>
                  <a:rPr lang="en-US" sz="2100" dirty="0">
                    <a:effectLst/>
                    <a:latin typeface="Times New Roman" panose="02020603050405020304" pitchFamily="18" charset="0"/>
                    <a:ea typeface="SimSun" panose="02010600030101010101" pitchFamily="2" charset="-122"/>
                  </a:rPr>
                  <a:t>, Σ</a:t>
                </a:r>
                <a:r>
                  <a:rPr lang="en-US" sz="2100" i="1" baseline="-25000" dirty="0">
                    <a:effectLst/>
                    <a:latin typeface="Times New Roman" panose="02020603050405020304" pitchFamily="18" charset="0"/>
                    <a:ea typeface="SimSun" panose="02010600030101010101" pitchFamily="2" charset="-122"/>
                  </a:rPr>
                  <a:t>αk</a:t>
                </a:r>
                <a:r>
                  <a:rPr lang="en-US" sz="21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dirty="0">
                    <a:effectLst/>
                    <a:latin typeface="Times New Roman" panose="02020603050405020304" pitchFamily="18" charset="0"/>
                    <a:ea typeface="SimSun" panose="02010600030101010101" pitchFamily="2" charset="-122"/>
                  </a:rPr>
                  <a:t>, </a:t>
                </a:r>
                <a:r>
                  <a:rPr lang="en-US" sz="2100" i="1" dirty="0">
                    <a:effectLst/>
                    <a:latin typeface="Times New Roman" panose="02020603050405020304" pitchFamily="18" charset="0"/>
                    <a:ea typeface="SimSun" panose="02010600030101010101" pitchFamily="2" charset="-122"/>
                  </a:rPr>
                  <a:t>β</a:t>
                </a:r>
                <a:r>
                  <a:rPr lang="en-US" sz="2100" i="1" baseline="-25000" dirty="0">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 = (</a:t>
                </a:r>
                <a:r>
                  <a:rPr lang="en-US" sz="2100" i="1" dirty="0">
                    <a:effectLst/>
                    <a:latin typeface="Times New Roman" panose="02020603050405020304" pitchFamily="18" charset="0"/>
                    <a:ea typeface="SimSun" panose="02010600030101010101" pitchFamily="2" charset="-122"/>
                  </a:rPr>
                  <a:t>μ</a:t>
                </a:r>
                <a:r>
                  <a:rPr lang="en-US" sz="2100" i="1" baseline="-25000" dirty="0">
                    <a:effectLst/>
                    <a:latin typeface="Times New Roman" panose="02020603050405020304" pitchFamily="18" charset="0"/>
                    <a:ea typeface="SimSun" panose="02010600030101010101" pitchFamily="2" charset="-122"/>
                  </a:rPr>
                  <a:t>βk</a:t>
                </a:r>
                <a:r>
                  <a:rPr lang="en-US" sz="2100" dirty="0">
                    <a:effectLst/>
                    <a:latin typeface="Times New Roman" panose="02020603050405020304" pitchFamily="18" charset="0"/>
                    <a:ea typeface="SimSun" panose="02010600030101010101" pitchFamily="2" charset="-122"/>
                  </a:rPr>
                  <a:t>, Σ</a:t>
                </a:r>
                <a:r>
                  <a:rPr lang="en-US" sz="2100" i="1" baseline="-25000" dirty="0">
                    <a:effectLst/>
                    <a:latin typeface="Times New Roman" panose="02020603050405020304" pitchFamily="18" charset="0"/>
                    <a:ea typeface="SimSun" panose="02010600030101010101" pitchFamily="2" charset="-122"/>
                  </a:rPr>
                  <a:t>βk</a:t>
                </a:r>
                <a:r>
                  <a:rPr lang="en-US" sz="21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dirty="0">
                    <a:effectLst/>
                    <a:latin typeface="Times New Roman" panose="02020603050405020304" pitchFamily="18" charset="0"/>
                    <a:ea typeface="SimSun" panose="02010600030101010101" pitchFamily="2" charset="-122"/>
                  </a:rPr>
                  <a:t>, and </a:t>
                </a:r>
                <a:r>
                  <a:rPr lang="en-US" sz="2100" i="1" dirty="0" err="1">
                    <a:effectLst/>
                    <a:latin typeface="Times New Roman" panose="02020603050405020304" pitchFamily="18" charset="0"/>
                    <a:ea typeface="SimSun" panose="02010600030101010101" pitchFamily="2" charset="-122"/>
                  </a:rPr>
                  <a:t>γ</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 = (</a:t>
                </a:r>
                <a:r>
                  <a:rPr lang="en-US" sz="2100" i="1" dirty="0" err="1">
                    <a:effectLst/>
                    <a:latin typeface="Times New Roman" panose="02020603050405020304" pitchFamily="18" charset="0"/>
                    <a:ea typeface="SimSun" panose="02010600030101010101" pitchFamily="2" charset="-122"/>
                  </a:rPr>
                  <a:t>μ</a:t>
                </a:r>
                <a:r>
                  <a:rPr lang="en-US" sz="2100" i="1" baseline="-25000" dirty="0" err="1">
                    <a:effectLst/>
                    <a:latin typeface="Times New Roman" panose="02020603050405020304" pitchFamily="18" charset="0"/>
                    <a:ea typeface="SimSun" panose="02010600030101010101" pitchFamily="2" charset="-122"/>
                  </a:rPr>
                  <a:t>γk</a:t>
                </a:r>
                <a:r>
                  <a:rPr lang="en-US" sz="2100" dirty="0">
                    <a:effectLst/>
                    <a:latin typeface="Times New Roman" panose="02020603050405020304" pitchFamily="18" charset="0"/>
                    <a:ea typeface="SimSun" panose="02010600030101010101" pitchFamily="2" charset="-122"/>
                  </a:rPr>
                  <a:t>, </a:t>
                </a:r>
                <a:r>
                  <a:rPr lang="en-US" sz="2100" dirty="0" err="1">
                    <a:effectLst/>
                    <a:latin typeface="Times New Roman" panose="02020603050405020304" pitchFamily="18" charset="0"/>
                    <a:ea typeface="SimSun" panose="02010600030101010101" pitchFamily="2" charset="-122"/>
                  </a:rPr>
                  <a:t>Σ</a:t>
                </a:r>
                <a:r>
                  <a:rPr lang="en-US" sz="2100" i="1" baseline="-25000" dirty="0" err="1">
                    <a:effectLst/>
                    <a:latin typeface="Times New Roman" panose="02020603050405020304" pitchFamily="18" charset="0"/>
                    <a:ea typeface="SimSun" panose="02010600030101010101" pitchFamily="2" charset="-122"/>
                  </a:rPr>
                  <a:t>γk</a:t>
                </a:r>
                <a:r>
                  <a:rPr lang="en-US" sz="2100" dirty="0">
                    <a:effectLst/>
                    <a:latin typeface="Times New Roman" panose="02020603050405020304" pitchFamily="18" charset="0"/>
                    <a:ea typeface="SimSun" panose="02010600030101010101" pitchFamily="2" charset="-122"/>
                  </a:rPr>
                  <a:t>)</a:t>
                </a:r>
                <a:r>
                  <a:rPr lang="en-US" sz="2100" i="1" baseline="30000" dirty="0">
                    <a:effectLst/>
                    <a:latin typeface="Times New Roman" panose="02020603050405020304" pitchFamily="18" charset="0"/>
                    <a:ea typeface="SimSun" panose="02010600030101010101" pitchFamily="2" charset="-122"/>
                  </a:rPr>
                  <a:t>T</a:t>
                </a:r>
                <a:r>
                  <a:rPr lang="en-US" sz="210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sSub>
                        <m:sSubPr>
                          <m:ctrlPr>
                            <a:rPr lang="en-US" sz="2100" i="1" smtClean="0">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𝑓</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𝑊</m:t>
                          </m:r>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e>
                      </m:d>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r>
                                <a:rPr lang="en-US" sz="2100" i="1">
                                  <a:effectLst/>
                                  <a:latin typeface="Cambria Math" panose="02040503050406030204" pitchFamily="18" charset="0"/>
                                  <a:ea typeface="Calibri" panose="020F0502020204030204" pitchFamily="34" charset="0"/>
                                  <a:cs typeface="Times New Roman" panose="02020603050405020304" pitchFamily="18" charset="0"/>
                                </a:rPr>
                                <m:t>𝜋</m:t>
                              </m:r>
                            </m:e>
                          </m:d>
                        </m:e>
                        <m:sup>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Calibri" panose="020F0502020204030204" pitchFamily="34" charset="0"/>
                                  <a:cs typeface="Times New Roman" panose="02020603050405020304" pitchFamily="18" charset="0"/>
                                </a:rPr>
                                <m:t>𝑏</m:t>
                              </m:r>
                            </m:num>
                            <m:den>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den>
                          </m:f>
                        </m:sup>
                      </m:sSup>
                      <m:sSup>
                        <m:sSupPr>
                          <m:ctrlPr>
                            <a:rPr lang="en-US" sz="2100" i="1">
                              <a:effectLst/>
                              <a:latin typeface="Cambria Math" panose="02040503050406030204" pitchFamily="18" charset="0"/>
                              <a:cs typeface="Times New Roman" panose="02020603050405020304" pitchFamily="18" charset="0"/>
                            </a:rPr>
                          </m:ctrlPr>
                        </m:sSupPr>
                        <m:e>
                          <m:d>
                            <m:dPr>
                              <m:begChr m:val="|"/>
                              <m:endChr m:val="|"/>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Σ</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𝛼</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e>
                          </m:d>
                        </m:e>
                        <m:sup>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den>
                          </m:f>
                        </m:sup>
                      </m:sSup>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exp</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den>
                          </m:f>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𝑊</m:t>
                                  </m:r>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𝛼</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e>
                              </m:d>
                            </m:e>
                            <m:sup>
                              <m:r>
                                <a:rPr lang="en-US" sz="2100" i="1">
                                  <a:effectLst/>
                                  <a:latin typeface="Cambria Math" panose="02040503050406030204" pitchFamily="18" charset="0"/>
                                  <a:ea typeface="Calibri" panose="020F0502020204030204" pitchFamily="34" charset="0"/>
                                  <a:cs typeface="Times New Roman" panose="02020603050405020304" pitchFamily="18" charset="0"/>
                                </a:rPr>
                                <m:t>𝑇</m:t>
                              </m:r>
                            </m:sup>
                          </m:sSup>
                          <m:sSubSup>
                            <m:sSubSupPr>
                              <m:ctrlPr>
                                <a:rPr lang="en-US" sz="2100" i="1">
                                  <a:effectLst/>
                                  <a:latin typeface="Cambria Math" panose="02040503050406030204" pitchFamily="18" charset="0"/>
                                  <a:cs typeface="Times New Roman" panose="02020603050405020304" pitchFamily="18" charset="0"/>
                                </a:rPr>
                              </m:ctrlPr>
                            </m:sSub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Σ</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𝛼</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up>
                              <m:r>
                                <a:rPr lang="en-US" sz="2100" i="1">
                                  <a:effectLst/>
                                  <a:latin typeface="Cambria Math" panose="02040503050406030204" pitchFamily="18" charset="0"/>
                                  <a:ea typeface="Calibri" panose="020F0502020204030204" pitchFamily="34" charset="0"/>
                                </a:rPr>
                                <m:t>−</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2100" i="1">
                              <a:effectLst/>
                              <a:latin typeface="Cambria Math" panose="02040503050406030204" pitchFamily="18" charset="0"/>
                              <a:ea typeface="Calibri" panose="020F0502020204030204" pitchFamily="34" charset="0"/>
                              <a:cs typeface="Times New Roman" panose="02020603050405020304" pitchFamily="18" charset="0"/>
                            </a:rPr>
                            <m:t>(</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𝑊</m:t>
                          </m:r>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𝛼</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e>
                      </m:d>
                      <m:r>
                        <a:rPr lang="en-US" sz="2100" b="0" i="1" smtClean="0">
                          <a:effectLst/>
                          <a:latin typeface="Cambria Math" panose="02040503050406030204" pitchFamily="18" charset="0"/>
                          <a:ea typeface="Calibri" panose="020F0502020204030204" pitchFamily="34" charset="0"/>
                          <a:cs typeface="Times New Roman" panose="02020603050405020304" pitchFamily="18" charset="0"/>
                        </a:rPr>
                        <m:t>    (2.6)</m:t>
                      </m:r>
                    </m:oMath>
                  </m:oMathPara>
                </a14:m>
                <a:endParaRPr lang="en-US" sz="21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sSub>
                        <m:sSubPr>
                          <m:ctrlPr>
                            <a:rPr lang="en-US" sz="2100" i="1" smtClean="0">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𝑔</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𝑋</m:t>
                          </m:r>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e>
                      </m:d>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r>
                                <a:rPr lang="en-US" sz="2100" i="1">
                                  <a:effectLst/>
                                  <a:latin typeface="Cambria Math" panose="02040503050406030204" pitchFamily="18" charset="0"/>
                                  <a:ea typeface="Calibri" panose="020F0502020204030204" pitchFamily="34" charset="0"/>
                                  <a:cs typeface="Times New Roman" panose="02020603050405020304" pitchFamily="18" charset="0"/>
                                </a:rPr>
                                <m:t>𝜋</m:t>
                              </m:r>
                            </m:e>
                          </m:d>
                        </m:e>
                        <m:sup>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Calibri" panose="020F0502020204030204" pitchFamily="34" charset="0"/>
                                  <a:cs typeface="Times New Roman" panose="02020603050405020304" pitchFamily="18" charset="0"/>
                                </a:rPr>
                                <m:t>𝑛</m:t>
                              </m:r>
                            </m:num>
                            <m:den>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den>
                          </m:f>
                        </m:sup>
                      </m:sSup>
                      <m:sSup>
                        <m:sSupPr>
                          <m:ctrlPr>
                            <a:rPr lang="en-US" sz="2100" i="1">
                              <a:effectLst/>
                              <a:latin typeface="Cambria Math" panose="02040503050406030204" pitchFamily="18" charset="0"/>
                              <a:cs typeface="Times New Roman" panose="02020603050405020304" pitchFamily="18" charset="0"/>
                            </a:rPr>
                          </m:ctrlPr>
                        </m:sSupPr>
                        <m:e>
                          <m:d>
                            <m:dPr>
                              <m:begChr m:val="|"/>
                              <m:endChr m:val="|"/>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Σ</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𝛽</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e>
                          </m:d>
                        </m:e>
                        <m:sup>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den>
                          </m:f>
                        </m:sup>
                      </m:sSup>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exp</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den>
                          </m:f>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𝛽</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e>
                              </m:d>
                            </m:e>
                            <m:sup>
                              <m:r>
                                <a:rPr lang="en-US" sz="2100" i="1">
                                  <a:effectLst/>
                                  <a:latin typeface="Cambria Math" panose="02040503050406030204" pitchFamily="18" charset="0"/>
                                  <a:ea typeface="Calibri" panose="020F0502020204030204" pitchFamily="34" charset="0"/>
                                  <a:cs typeface="Times New Roman" panose="02020603050405020304" pitchFamily="18" charset="0"/>
                                </a:rPr>
                                <m:t>𝑇</m:t>
                              </m:r>
                            </m:sup>
                          </m:sSup>
                          <m:sSubSup>
                            <m:sSubSupPr>
                              <m:ctrlPr>
                                <a:rPr lang="en-US" sz="2100" i="1">
                                  <a:effectLst/>
                                  <a:latin typeface="Cambria Math" panose="02040503050406030204" pitchFamily="18" charset="0"/>
                                  <a:cs typeface="Times New Roman" panose="02020603050405020304" pitchFamily="18" charset="0"/>
                                </a:rPr>
                              </m:ctrlPr>
                            </m:sSub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Σ</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𝛽</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up>
                              <m:r>
                                <a:rPr lang="en-US" sz="2100" i="1">
                                  <a:effectLst/>
                                  <a:latin typeface="Cambria Math" panose="02040503050406030204" pitchFamily="18" charset="0"/>
                                  <a:ea typeface="Calibri" panose="020F0502020204030204" pitchFamily="34" charset="0"/>
                                </a:rPr>
                                <m:t>−</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2100" i="1">
                              <a:effectLst/>
                              <a:latin typeface="Cambria Math" panose="02040503050406030204" pitchFamily="18" charset="0"/>
                              <a:ea typeface="Calibri" panose="020F0502020204030204" pitchFamily="34" charset="0"/>
                              <a:cs typeface="Times New Roman" panose="02020603050405020304" pitchFamily="18" charset="0"/>
                            </a:rPr>
                            <m:t>(</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𝛽</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e>
                      </m:d>
                      <m:r>
                        <a:rPr lang="en-US" sz="21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2100" i="1">
                          <a:latin typeface="Cambria Math" panose="02040503050406030204" pitchFamily="18" charset="0"/>
                          <a:ea typeface="Calibri" panose="020F0502020204030204" pitchFamily="34" charset="0"/>
                        </a:rPr>
                        <m:t>(2.</m:t>
                      </m:r>
                      <m:r>
                        <a:rPr lang="en-US" sz="2100" b="0" i="1" smtClean="0">
                          <a:latin typeface="Cambria Math" panose="02040503050406030204" pitchFamily="18" charset="0"/>
                          <a:ea typeface="Calibri" panose="020F0502020204030204" pitchFamily="34" charset="0"/>
                        </a:rPr>
                        <m:t>7</m:t>
                      </m:r>
                      <m:r>
                        <a:rPr lang="en-US" sz="2100" i="1">
                          <a:latin typeface="Cambria Math" panose="02040503050406030204" pitchFamily="18" charset="0"/>
                          <a:ea typeface="Calibri" panose="020F0502020204030204" pitchFamily="34" charset="0"/>
                        </a:rPr>
                        <m:t>)</m:t>
                      </m:r>
                    </m:oMath>
                  </m:oMathPara>
                </a14:m>
                <a:endParaRPr lang="en-US" sz="2100" dirty="0">
                  <a:effectLst/>
                  <a:latin typeface="Times New Roman" panose="02020603050405020304" pitchFamily="18" charset="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sSub>
                        <m:sSubPr>
                          <m:ctrlPr>
                            <a:rPr lang="en-US" sz="2100" i="1" smtClean="0">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h</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𝑌</m:t>
                          </m:r>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𝛾</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e>
                      </m:d>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r>
                                <a:rPr lang="en-US" sz="2100" i="1">
                                  <a:effectLst/>
                                  <a:latin typeface="Cambria Math" panose="02040503050406030204" pitchFamily="18" charset="0"/>
                                  <a:ea typeface="Calibri" panose="020F0502020204030204" pitchFamily="34" charset="0"/>
                                  <a:cs typeface="Times New Roman" panose="02020603050405020304" pitchFamily="18" charset="0"/>
                                </a:rPr>
                                <m:t>𝜋</m:t>
                              </m:r>
                            </m:e>
                          </m:d>
                        </m:e>
                        <m:sup>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den>
                          </m:f>
                        </m:sup>
                      </m:sSup>
                      <m:sSup>
                        <m:sSupPr>
                          <m:ctrlPr>
                            <a:rPr lang="en-US" sz="2100" i="1">
                              <a:effectLst/>
                              <a:latin typeface="Cambria Math" panose="02040503050406030204" pitchFamily="18" charset="0"/>
                              <a:cs typeface="Times New Roman" panose="02020603050405020304" pitchFamily="18" charset="0"/>
                            </a:rPr>
                          </m:ctrlPr>
                        </m:sSupPr>
                        <m:e>
                          <m:d>
                            <m:dPr>
                              <m:begChr m:val="|"/>
                              <m:endChr m:val="|"/>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Σ</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𝛾</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e>
                          </m:d>
                        </m:e>
                        <m:sup>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den>
                          </m:f>
                        </m:sup>
                      </m:sSup>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exp</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den>
                          </m:f>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𝑌</m:t>
                                  </m:r>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𝛾</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e>
                              </m:d>
                            </m:e>
                            <m:sup>
                              <m:r>
                                <a:rPr lang="en-US" sz="2100" i="1">
                                  <a:effectLst/>
                                  <a:latin typeface="Cambria Math" panose="02040503050406030204" pitchFamily="18" charset="0"/>
                                  <a:ea typeface="Calibri" panose="020F0502020204030204" pitchFamily="34" charset="0"/>
                                  <a:cs typeface="Times New Roman" panose="02020603050405020304" pitchFamily="18" charset="0"/>
                                </a:rPr>
                                <m:t>𝑇</m:t>
                              </m:r>
                            </m:sup>
                          </m:sSup>
                          <m:sSubSup>
                            <m:sSubSupPr>
                              <m:ctrlPr>
                                <a:rPr lang="en-US" sz="2100" i="1">
                                  <a:effectLst/>
                                  <a:latin typeface="Cambria Math" panose="02040503050406030204" pitchFamily="18" charset="0"/>
                                  <a:cs typeface="Times New Roman" panose="02020603050405020304" pitchFamily="18" charset="0"/>
                                </a:rPr>
                              </m:ctrlPr>
                            </m:sSub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Σ</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𝛾</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up>
                              <m:r>
                                <a:rPr lang="en-US" sz="2100" i="1">
                                  <a:effectLst/>
                                  <a:latin typeface="Cambria Math" panose="02040503050406030204" pitchFamily="18" charset="0"/>
                                  <a:ea typeface="Calibri" panose="020F0502020204030204" pitchFamily="34" charset="0"/>
                                </a:rPr>
                                <m:t>−</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2100" i="1">
                              <a:effectLst/>
                              <a:latin typeface="Cambria Math" panose="02040503050406030204" pitchFamily="18" charset="0"/>
                              <a:ea typeface="Calibri" panose="020F0502020204030204" pitchFamily="34" charset="0"/>
                              <a:cs typeface="Times New Roman" panose="02020603050405020304" pitchFamily="18" charset="0"/>
                            </a:rPr>
                            <m:t>(</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𝑌</m:t>
                          </m:r>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cs typeface="Times New Roman" panose="020206030504050203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𝜇</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𝛾</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m:t>
                          </m:r>
                        </m:e>
                      </m:d>
                      <m:r>
                        <a:rPr lang="en-US" sz="2100" b="0" i="1" smtClean="0">
                          <a:effectLst/>
                          <a:latin typeface="Cambria Math" panose="02040503050406030204" pitchFamily="18" charset="0"/>
                          <a:ea typeface="Calibri" panose="020F0502020204030204" pitchFamily="34" charset="0"/>
                          <a:cs typeface="Times New Roman" panose="02020603050405020304" pitchFamily="18" charset="0"/>
                        </a:rPr>
                        <m:t>    (2.8)</m:t>
                      </m:r>
                    </m:oMath>
                  </m:oMathPara>
                </a14:m>
                <a:endParaRPr lang="en-US" sz="2100" dirty="0">
                  <a:effectLst/>
                  <a:latin typeface="Times New Roman" panose="02020603050405020304" pitchFamily="18" charset="0"/>
                  <a:ea typeface="SimSun" panose="02010600030101010101" pitchFamily="2" charset="-122"/>
                </a:endParaRPr>
              </a:p>
              <a:p>
                <a:pPr marL="0" indent="0">
                  <a:buNone/>
                </a:pPr>
                <a:r>
                  <a:rPr lang="en-US" sz="2100" dirty="0">
                    <a:effectLst/>
                    <a:latin typeface="Times New Roman" panose="02020603050405020304" pitchFamily="18" charset="0"/>
                    <a:ea typeface="Calibri" panose="020F0502020204030204" pitchFamily="34" charset="0"/>
                  </a:rPr>
                  <a:t>Note, the superscript “</a:t>
                </a:r>
                <a:r>
                  <a:rPr lang="en-US" sz="2100" i="1" baseline="30000" dirty="0">
                    <a:effectLst/>
                    <a:latin typeface="Times New Roman" panose="02020603050405020304" pitchFamily="18" charset="0"/>
                    <a:ea typeface="Calibri" panose="020F0502020204030204" pitchFamily="34" charset="0"/>
                  </a:rPr>
                  <a:t>T</a:t>
                </a:r>
                <a:r>
                  <a:rPr lang="en-US" sz="2100" dirty="0">
                    <a:effectLst/>
                    <a:latin typeface="Times New Roman" panose="02020603050405020304" pitchFamily="18" charset="0"/>
                    <a:ea typeface="Calibri" panose="020F0502020204030204" pitchFamily="34" charset="0"/>
                  </a:rPr>
                  <a:t>” denotes transposition operator for vector and matrix</a:t>
                </a:r>
                <a:r>
                  <a:rPr lang="en-US" sz="2100" dirty="0">
                    <a:effectLst/>
                    <a:latin typeface="Times New Roman" panose="02020603050405020304" pitchFamily="18" charset="0"/>
                    <a:ea typeface="SimSun" panose="02010600030101010101" pitchFamily="2" charset="-122"/>
                  </a:rPr>
                  <a:t>. The regressive PDF of </a:t>
                </a:r>
                <a:r>
                  <a:rPr lang="en-US" sz="2100" i="1" dirty="0">
                    <a:effectLst/>
                    <a:latin typeface="Times New Roman" panose="02020603050405020304" pitchFamily="18" charset="0"/>
                    <a:ea typeface="SimSun" panose="02010600030101010101" pitchFamily="2" charset="-122"/>
                  </a:rPr>
                  <a:t>Z</a:t>
                </a:r>
                <a:r>
                  <a:rPr lang="en-US" sz="2100" dirty="0">
                    <a:effectLst/>
                    <a:latin typeface="Times New Roman" panose="02020603050405020304" pitchFamily="18" charset="0"/>
                    <a:ea typeface="SimSun" panose="02010600030101010101" pitchFamily="2" charset="-122"/>
                  </a:rPr>
                  <a:t> given </a:t>
                </a:r>
                <a:r>
                  <a:rPr lang="en-US" sz="2100" i="1" dirty="0">
                    <a:effectLst/>
                    <a:latin typeface="Times New Roman" panose="02020603050405020304" pitchFamily="18" charset="0"/>
                    <a:ea typeface="SimSun" panose="02010600030101010101" pitchFamily="2" charset="-122"/>
                  </a:rPr>
                  <a:t>W</a:t>
                </a:r>
                <a:r>
                  <a:rPr lang="en-US" sz="2100" dirty="0">
                    <a:effectLst/>
                    <a:latin typeface="Times New Roman" panose="02020603050405020304" pitchFamily="18" charset="0"/>
                    <a:ea typeface="SimSun" panose="02010600030101010101" pitchFamily="2" charset="-122"/>
                  </a:rPr>
                  <a:t> denoted </a:t>
                </a:r>
                <a:r>
                  <a:rPr lang="en-US" sz="2100" i="1" dirty="0" err="1">
                    <a:effectLst/>
                    <a:latin typeface="Times New Roman" panose="02020603050405020304" pitchFamily="18" charset="0"/>
                    <a:ea typeface="SimSun" panose="02010600030101010101" pitchFamily="2" charset="-122"/>
                  </a:rPr>
                  <a:t>v</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Z</a:t>
                </a:r>
                <a:r>
                  <a:rPr lang="en-US" sz="2100" dirty="0">
                    <a:effectLst/>
                    <a:latin typeface="Times New Roman" panose="02020603050405020304" pitchFamily="18" charset="0"/>
                    <a:ea typeface="SimSun" panose="02010600030101010101" pitchFamily="2" charset="-122"/>
                  </a:rPr>
                  <a:t> | </a:t>
                </a:r>
                <a:r>
                  <a:rPr lang="en-US" sz="2100" i="1" dirty="0">
                    <a:effectLst/>
                    <a:latin typeface="Times New Roman" panose="02020603050405020304" pitchFamily="18" charset="0"/>
                    <a:ea typeface="SimSun" panose="02010600030101010101" pitchFamily="2" charset="-122"/>
                  </a:rPr>
                  <a:t>W</a:t>
                </a:r>
                <a:r>
                  <a:rPr lang="en-US" sz="2100" dirty="0">
                    <a:effectLst/>
                    <a:latin typeface="Times New Roman" panose="02020603050405020304" pitchFamily="18" charset="0"/>
                    <a:ea typeface="SimSun" panose="02010600030101010101" pitchFamily="2" charset="-122"/>
                  </a:rPr>
                  <a:t>, </a:t>
                </a:r>
                <a:r>
                  <a:rPr lang="en-US" sz="2100" i="1" dirty="0" err="1">
                    <a:effectLst/>
                    <a:latin typeface="Times New Roman" panose="02020603050405020304" pitchFamily="18" charset="0"/>
                    <a:ea typeface="SimSun" panose="02010600030101010101" pitchFamily="2" charset="-122"/>
                  </a:rPr>
                  <a:t>θ</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 is:</a:t>
                </a:r>
              </a:p>
              <a:p>
                <a:pPr marL="0" indent="0">
                  <a:buNone/>
                </a:pPr>
                <a14:m>
                  <m:oMathPara xmlns:m="http://schemas.openxmlformats.org/officeDocument/2006/math">
                    <m:oMathParaPr>
                      <m:jc m:val="right"/>
                    </m:oMathParaPr>
                    <m:oMath xmlns:m="http://schemas.openxmlformats.org/officeDocument/2006/math">
                      <m:sSub>
                        <m:sSubPr>
                          <m:ctrlPr>
                            <a:rPr lang="en-US" sz="2100" i="1" smtClean="0">
                              <a:effectLst/>
                              <a:latin typeface="Cambria Math" panose="02040503050406030204" pitchFamily="18" charset="0"/>
                              <a:ea typeface="SimSun" panose="02010600030101010101" pitchFamily="2" charset="-122"/>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100" i="1">
                              <a:effectLst/>
                              <a:latin typeface="Cambria Math" panose="02040503050406030204" pitchFamily="18" charset="0"/>
                              <a:ea typeface="SimSun" panose="02010600030101010101" pitchFamily="2" charset="-122"/>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𝑍</m:t>
                          </m:r>
                        </m:e>
                        <m:e>
                          <m:r>
                            <a:rPr lang="en-US" sz="21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ea typeface="SimSun" panose="02010600030101010101" pitchFamily="2" charset="-122"/>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𝑘</m:t>
                              </m:r>
                            </m:sub>
                          </m:sSub>
                        </m:e>
                      </m:d>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r>
                                <a:rPr lang="en-US" sz="2100" i="1">
                                  <a:effectLst/>
                                  <a:latin typeface="Cambria Math" panose="02040503050406030204" pitchFamily="18" charset="0"/>
                                  <a:ea typeface="Calibri" panose="020F0502020204030204" pitchFamily="34" charset="0"/>
                                  <a:cs typeface="Times New Roman" panose="02020603050405020304" pitchFamily="18" charset="0"/>
                                </a:rPr>
                                <m:t>𝜋</m:t>
                              </m:r>
                            </m:e>
                          </m:d>
                        </m:e>
                        <m:sup>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Calibri" panose="020F0502020204030204" pitchFamily="34" charset="0"/>
                                  <a:cs typeface="Times New Roman" panose="02020603050405020304" pitchFamily="18" charset="0"/>
                                </a:rPr>
                                <m:t>𝑎</m:t>
                              </m:r>
                            </m:num>
                            <m:den>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den>
                          </m:f>
                        </m:sup>
                      </m:sSup>
                      <m:sSup>
                        <m:sSupPr>
                          <m:ctrlPr>
                            <a:rPr lang="en-US" sz="2100" i="1">
                              <a:effectLst/>
                              <a:latin typeface="Cambria Math" panose="02040503050406030204" pitchFamily="18" charset="0"/>
                              <a:cs typeface="Times New Roman" panose="02020603050405020304" pitchFamily="18" charset="0"/>
                            </a:rPr>
                          </m:ctrlPr>
                        </m:sSupPr>
                        <m:e>
                          <m:d>
                            <m:dPr>
                              <m:begChr m:val="|"/>
                              <m:endChr m:val="|"/>
                              <m:ctrlPr>
                                <a:rPr lang="en-US" sz="2100" i="1">
                                  <a:effectLst/>
                                  <a:latin typeface="Cambria Math" panose="02040503050406030204" pitchFamily="18" charset="0"/>
                                  <a:cs typeface="Times New Roman" panose="02020603050405020304" pitchFamily="18" charset="0"/>
                                </a:rPr>
                              </m:ctrlPr>
                            </m:dPr>
                            <m:e>
                              <m:sSub>
                                <m:sSubPr>
                                  <m:ctrlPr>
                                    <a:rPr lang="en-US" sz="2100" i="1">
                                      <a:effectLst/>
                                      <a:latin typeface="Cambria Math" panose="02040503050406030204" pitchFamily="18" charset="0"/>
                                      <a:cs typeface="Times New Roman" panose="02020603050405020304" pitchFamily="18" charset="0"/>
                                    </a:rPr>
                                  </m:ctrlPr>
                                </m:sSub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Σ</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𝜃</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e>
                          </m:d>
                        </m:e>
                        <m:sup>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den>
                          </m:f>
                        </m:sup>
                      </m:sSup>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exp</m:t>
                      </m:r>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100" i="1">
                                  <a:effectLst/>
                                  <a:latin typeface="Cambria Math" panose="02040503050406030204" pitchFamily="18" charset="0"/>
                                  <a:cs typeface="Times New Roman" panose="02020603050405020304" pitchFamily="18" charset="0"/>
                                </a:rPr>
                              </m:ctrlPr>
                            </m:fPr>
                            <m:num>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100" i="1">
                                  <a:effectLst/>
                                  <a:latin typeface="Cambria Math" panose="02040503050406030204" pitchFamily="18" charset="0"/>
                                  <a:ea typeface="Calibri" panose="020F0502020204030204" pitchFamily="34" charset="0"/>
                                  <a:cs typeface="Times New Roman" panose="02020603050405020304" pitchFamily="18" charset="0"/>
                                </a:rPr>
                                <m:t>2</m:t>
                              </m:r>
                            </m:den>
                          </m:f>
                          <m:sSup>
                            <m:sSupPr>
                              <m:ctrlPr>
                                <a:rPr lang="en-US" sz="2100" i="1">
                                  <a:effectLst/>
                                  <a:latin typeface="Cambria Math" panose="02040503050406030204" pitchFamily="18" charset="0"/>
                                  <a:cs typeface="Times New Roman" panose="02020603050405020304" pitchFamily="18" charset="0"/>
                                </a:rPr>
                              </m:ctrlPr>
                            </m:sSupPr>
                            <m:e>
                              <m:d>
                                <m:dPr>
                                  <m:ctrlPr>
                                    <a:rPr lang="en-US" sz="2100" i="1">
                                      <a:effectLst/>
                                      <a:latin typeface="Cambria Math" panose="02040503050406030204" pitchFamily="18" charset="0"/>
                                      <a:cs typeface="Times New Roman" panose="02020603050405020304" pitchFamily="18" charset="0"/>
                                    </a:rPr>
                                  </m:ctrlPr>
                                </m:dPr>
                                <m:e>
                                  <m:r>
                                    <a:rPr lang="en-US" sz="2100" i="1">
                                      <a:effectLst/>
                                      <a:latin typeface="Cambria Math" panose="02040503050406030204" pitchFamily="18" charset="0"/>
                                      <a:ea typeface="Calibri" panose="020F0502020204030204" pitchFamily="34" charset="0"/>
                                      <a:cs typeface="Times New Roman" panose="02020603050405020304" pitchFamily="18" charset="0"/>
                                    </a:rPr>
                                    <m:t>𝑍</m:t>
                                  </m:r>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𝑊</m:t>
                                  </m:r>
                                </m:e>
                              </m:d>
                            </m:e>
                            <m:sup>
                              <m:r>
                                <a:rPr lang="en-US" sz="2100" i="1">
                                  <a:effectLst/>
                                  <a:latin typeface="Cambria Math" panose="02040503050406030204" pitchFamily="18" charset="0"/>
                                  <a:ea typeface="Calibri" panose="020F0502020204030204" pitchFamily="34" charset="0"/>
                                  <a:cs typeface="Times New Roman" panose="02020603050405020304" pitchFamily="18" charset="0"/>
                                </a:rPr>
                                <m:t>𝑇</m:t>
                              </m:r>
                            </m:sup>
                          </m:sSup>
                          <m:sSubSup>
                            <m:sSubSupPr>
                              <m:ctrlPr>
                                <a:rPr lang="en-US" sz="2100" i="1">
                                  <a:effectLst/>
                                  <a:latin typeface="Cambria Math" panose="02040503050406030204" pitchFamily="18" charset="0"/>
                                  <a:cs typeface="Times New Roman" panose="02020603050405020304" pitchFamily="18" charset="0"/>
                                </a:rPr>
                              </m:ctrlPr>
                            </m:sSubSupPr>
                            <m:e>
                              <m:r>
                                <m:rPr>
                                  <m:sty m:val="p"/>
                                </m:rPr>
                                <a:rPr lang="en-US" sz="2100">
                                  <a:effectLst/>
                                  <a:latin typeface="Cambria Math" panose="02040503050406030204" pitchFamily="18" charset="0"/>
                                  <a:ea typeface="Calibri" panose="020F0502020204030204" pitchFamily="34" charset="0"/>
                                  <a:cs typeface="Times New Roman" panose="02020603050405020304" pitchFamily="18" charset="0"/>
                                </a:rPr>
                                <m:t>Σ</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𝜃</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up>
                              <m:r>
                                <a:rPr lang="en-US" sz="2100" i="1">
                                  <a:effectLst/>
                                  <a:latin typeface="Cambria Math" panose="02040503050406030204" pitchFamily="18" charset="0"/>
                                  <a:ea typeface="Calibri" panose="020F0502020204030204" pitchFamily="34" charset="0"/>
                                </a:rPr>
                                <m:t>−</m:t>
                              </m:r>
                              <m:r>
                                <a:rPr lang="en-US" sz="2100" i="1">
                                  <a:effectLst/>
                                  <a:latin typeface="Cambria Math" panose="02040503050406030204" pitchFamily="18" charset="0"/>
                                  <a:ea typeface="Calibri" panose="020F0502020204030204" pitchFamily="34" charset="0"/>
                                  <a:cs typeface="Times New Roman" panose="02020603050405020304" pitchFamily="18" charset="0"/>
                                </a:rPr>
                                <m:t>1</m:t>
                              </m:r>
                            </m:sup>
                          </m:sSubSup>
                          <m:r>
                            <a:rPr lang="en-US" sz="2100" i="1">
                              <a:effectLst/>
                              <a:latin typeface="Cambria Math" panose="02040503050406030204" pitchFamily="18" charset="0"/>
                              <a:ea typeface="Calibri" panose="020F0502020204030204" pitchFamily="34" charset="0"/>
                              <a:cs typeface="Times New Roman" panose="02020603050405020304" pitchFamily="18" charset="0"/>
                            </a:rPr>
                            <m:t>(</m:t>
                          </m:r>
                          <m:r>
                            <a:rPr lang="en-US" sz="2100" i="1">
                              <a:effectLst/>
                              <a:latin typeface="Cambria Math" panose="02040503050406030204" pitchFamily="18" charset="0"/>
                              <a:ea typeface="Calibri" panose="020F0502020204030204" pitchFamily="34" charset="0"/>
                              <a:cs typeface="Times New Roman" panose="02020603050405020304" pitchFamily="18" charset="0"/>
                            </a:rPr>
                            <m:t>𝑍</m:t>
                          </m:r>
                          <m:r>
                            <a:rPr lang="en-US" sz="21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210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2100" i="1">
                              <a:effectLst/>
                              <a:latin typeface="Cambria Math" panose="02040503050406030204" pitchFamily="18" charset="0"/>
                              <a:ea typeface="Calibri" panose="020F0502020204030204" pitchFamily="34" charset="0"/>
                              <a:cs typeface="Times New Roman" panose="02020603050405020304" pitchFamily="18" charset="0"/>
                            </a:rPr>
                            <m:t>𝑊</m:t>
                          </m:r>
                          <m:r>
                            <a:rPr lang="en-US" sz="2100" i="1">
                              <a:effectLst/>
                              <a:latin typeface="Cambria Math" panose="02040503050406030204" pitchFamily="18" charset="0"/>
                              <a:ea typeface="Calibri" panose="020F0502020204030204" pitchFamily="34" charset="0"/>
                              <a:cs typeface="Times New Roman" panose="02020603050405020304" pitchFamily="18" charset="0"/>
                            </a:rPr>
                            <m:t>)</m:t>
                          </m:r>
                        </m:e>
                      </m:d>
                      <m:r>
                        <a:rPr lang="en-US" sz="2100" b="0" i="1" smtClean="0">
                          <a:effectLst/>
                          <a:latin typeface="Cambria Math" panose="02040503050406030204" pitchFamily="18" charset="0"/>
                          <a:ea typeface="Calibri" panose="020F0502020204030204" pitchFamily="34" charset="0"/>
                          <a:cs typeface="Times New Roman" panose="02020603050405020304" pitchFamily="18" charset="0"/>
                        </a:rPr>
                        <m:t>   (2.9)</m:t>
                      </m:r>
                    </m:oMath>
                  </m:oMathPara>
                </a14:m>
                <a:endParaRPr lang="en-US" sz="2100" dirty="0">
                  <a:ea typeface="SimSun" panose="02010600030101010101" pitchFamily="2" charset="-122"/>
                </a:endParaRPr>
              </a:p>
              <a:p>
                <a:pPr marL="0" indent="0">
                  <a:buNone/>
                </a:pPr>
                <a:r>
                  <a:rPr lang="en-US" sz="2100" dirty="0">
                    <a:ea typeface="SimSun" panose="02010600030101010101" pitchFamily="2" charset="-122"/>
                  </a:rPr>
                  <a:t>Parameters of Eq. 2.9 are mentioned in the next slide.</a:t>
                </a:r>
                <a:endParaRPr lang="en-US" sz="2100" dirty="0"/>
              </a:p>
            </p:txBody>
          </p:sp>
        </mc:Choice>
        <mc:Fallback>
          <p:sp>
            <p:nvSpPr>
              <p:cNvPr id="3" name="Content Placeholder 2">
                <a:extLst>
                  <a:ext uri="{FF2B5EF4-FFF2-40B4-BE49-F238E27FC236}">
                    <a16:creationId xmlns:a16="http://schemas.microsoft.com/office/drawing/2014/main" id="{3C03FDA6-D451-43E5-8A62-D2774744E778}"/>
                  </a:ext>
                </a:extLst>
              </p:cNvPr>
              <p:cNvSpPr>
                <a:spLocks noGrp="1" noRot="1" noChangeAspect="1" noMove="1" noResize="1" noEditPoints="1" noAdjustHandles="1" noChangeArrowheads="1" noChangeShapeType="1" noTextEdit="1"/>
              </p:cNvSpPr>
              <p:nvPr>
                <p:ph idx="1"/>
              </p:nvPr>
            </p:nvSpPr>
            <p:spPr>
              <a:blipFill>
                <a:blip r:embed="rId2"/>
                <a:stretch>
                  <a:fillRect l="-696" t="-707" r="-638" b="-294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5EA042F-51CA-4D1D-8139-AE962DFBEE16}"/>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28120D23-2554-4B20-859B-BF473AC74B17}"/>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0EC05356-FA79-42B4-9F7C-D0D388E5071D}"/>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146224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A2FD-A2D6-41DB-A692-9700A3783823}"/>
              </a:ext>
            </a:extLst>
          </p:cNvPr>
          <p:cNvSpPr>
            <a:spLocks noGrp="1"/>
          </p:cNvSpPr>
          <p:nvPr>
            <p:ph type="title"/>
          </p:nvPr>
        </p:nvSpPr>
        <p:spPr/>
        <p:txBody>
          <a:bodyPr/>
          <a:lstStyle/>
          <a:p>
            <a:r>
              <a:rPr lang="en-US" dirty="0"/>
              <a:t>2. Learning ADD by CMM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8A32EE-F670-4C90-9C63-A3A4258E032A}"/>
                  </a:ext>
                </a:extLst>
              </p:cNvPr>
              <p:cNvSpPr>
                <a:spLocks noGrp="1"/>
              </p:cNvSpPr>
              <p:nvPr>
                <p:ph idx="1"/>
              </p:nvPr>
            </p:nvSpPr>
            <p:spPr>
              <a:xfrm>
                <a:off x="5190978" y="914399"/>
                <a:ext cx="6499275" cy="5176066"/>
              </a:xfrm>
            </p:spPr>
            <p:txBody>
              <a:bodyPr>
                <a:noAutofit/>
              </a:bodyPr>
              <a:lstStyle/>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000" i="1" smtClean="0">
                              <a:effectLst/>
                              <a:latin typeface="Cambria Math" panose="02040503050406030204" pitchFamily="18" charset="0"/>
                            </a:rPr>
                          </m:ctrlPr>
                        </m:mPr>
                        <m:m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𝜃</m:t>
                                </m:r>
                              </m:e>
                              <m:sub>
                                <m:r>
                                  <a:rPr lang="en-US" sz="2000" i="1">
                                    <a:effectLst/>
                                    <a:latin typeface="Cambria Math" panose="02040503050406030204" pitchFamily="18" charset="0"/>
                                    <a:ea typeface="Calibri" panose="020F0502020204030204" pitchFamily="34" charset="0"/>
                                  </a:rPr>
                                  <m:t>𝑘</m:t>
                                </m:r>
                              </m:sub>
                            </m:sSub>
                            <m:r>
                              <a:rPr lang="en-US" sz="2000" i="1">
                                <a:effectLst/>
                                <a:latin typeface="Cambria Math" panose="02040503050406030204" pitchFamily="18" charset="0"/>
                                <a:ea typeface="Calibri" panose="020F0502020204030204" pitchFamily="34" charset="0"/>
                              </a:rPr>
                              <m:t>=</m:t>
                            </m:r>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r>
                                          <m:rPr>
                                            <m:sty m:val="p"/>
                                          </m:rPr>
                                          <a:rPr lang="en-US" sz="2000">
                                            <a:effectLst/>
                                            <a:latin typeface="Cambria Math" panose="02040503050406030204" pitchFamily="18" charset="0"/>
                                            <a:ea typeface="Calibri" panose="020F0502020204030204" pitchFamily="34" charset="0"/>
                                          </a:rPr>
                                          <m:t>Σ</m:t>
                                        </m:r>
                                      </m:e>
                                      <m:sub>
                                        <m:r>
                                          <a:rPr lang="en-US" sz="2000" i="1">
                                            <a:effectLst/>
                                            <a:latin typeface="Cambria Math" panose="02040503050406030204" pitchFamily="18" charset="0"/>
                                            <a:ea typeface="Calibri" panose="020F0502020204030204" pitchFamily="34" charset="0"/>
                                          </a:rPr>
                                          <m:t>𝜃</m:t>
                                        </m:r>
                                        <m:r>
                                          <a:rPr lang="en-US" sz="2000" i="1">
                                            <a:effectLst/>
                                            <a:latin typeface="Cambria Math" panose="02040503050406030204" pitchFamily="18" charset="0"/>
                                            <a:ea typeface="Calibri" panose="020F0502020204030204" pitchFamily="34" charset="0"/>
                                          </a:rPr>
                                          <m:t>𝑘</m:t>
                                        </m:r>
                                      </m:sub>
                                    </m:sSub>
                                  </m:e>
                                </m:d>
                              </m:e>
                              <m:sup>
                                <m:r>
                                  <a:rPr lang="en-US" sz="2000" i="1">
                                    <a:effectLst/>
                                    <a:latin typeface="Cambria Math" panose="02040503050406030204" pitchFamily="18" charset="0"/>
                                    <a:ea typeface="Calibri" panose="020F0502020204030204" pitchFamily="34" charset="0"/>
                                  </a:rPr>
                                  <m:t>𝑇</m:t>
                                </m:r>
                              </m:sup>
                            </m:sSup>
                          </m:e>
                        </m:mr>
                        <m:m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sub>
                            </m:sSub>
                            <m:r>
                              <a:rPr lang="en-US" sz="2000" i="1">
                                <a:effectLst/>
                                <a:latin typeface="Cambria Math" panose="02040503050406030204" pitchFamily="18" charset="0"/>
                                <a:ea typeface="Calibri" panose="020F0502020204030204" pitchFamily="34" charset="0"/>
                              </a:rPr>
                              <m:t>=</m:t>
                            </m:r>
                            <m:d>
                              <m:dPr>
                                <m:ctrlPr>
                                  <a:rPr lang="en-US" sz="2000" i="1">
                                    <a:effectLst/>
                                    <a:latin typeface="Cambria Math" panose="02040503050406030204" pitchFamily="18" charset="0"/>
                                  </a:rPr>
                                </m:ctrlPr>
                              </m:dPr>
                              <m:e>
                                <m:m>
                                  <m:mPr>
                                    <m:mcs>
                                      <m:mc>
                                        <m:mcPr>
                                          <m:count m:val="5"/>
                                          <m:mcJc m:val="center"/>
                                        </m:mcPr>
                                      </m:mc>
                                    </m:mcs>
                                    <m:ctrlPr>
                                      <a:rPr lang="en-US" sz="2000" i="1">
                                        <a:effectLst/>
                                        <a:latin typeface="Cambria Math" panose="02040503050406030204" pitchFamily="18" charset="0"/>
                                      </a:rPr>
                                    </m:ctrlPr>
                                  </m:mPr>
                                  <m:m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10</m:t>
                                          </m:r>
                                        </m:sub>
                                      </m:sSub>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11</m:t>
                                          </m:r>
                                        </m:sub>
                                      </m:sSub>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12</m:t>
                                          </m:r>
                                        </m:sub>
                                      </m:sSub>
                                    </m:e>
                                    <m:e>
                                      <m:r>
                                        <a:rPr lang="en-US" sz="2000" i="1">
                                          <a:effectLst/>
                                          <a:latin typeface="Cambria Math" panose="02040503050406030204" pitchFamily="18" charset="0"/>
                                          <a:ea typeface="Calibri" panose="020F0502020204030204" pitchFamily="34" charset="0"/>
                                        </a:rPr>
                                        <m:t>⋯</m:t>
                                      </m:r>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1</m:t>
                                          </m:r>
                                          <m:r>
                                            <a:rPr lang="en-US" sz="2000" i="1">
                                              <a:effectLst/>
                                              <a:latin typeface="Cambria Math" panose="02040503050406030204" pitchFamily="18" charset="0"/>
                                              <a:ea typeface="Calibri" panose="020F0502020204030204" pitchFamily="34" charset="0"/>
                                            </a:rPr>
                                            <m:t>𝑏</m:t>
                                          </m:r>
                                        </m:sub>
                                      </m:sSub>
                                    </m:e>
                                  </m:mr>
                                  <m:m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20</m:t>
                                          </m:r>
                                        </m:sub>
                                      </m:sSub>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21</m:t>
                                          </m:r>
                                        </m:sub>
                                      </m:sSub>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22</m:t>
                                          </m:r>
                                        </m:sub>
                                      </m:sSub>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2</m:t>
                                          </m:r>
                                          <m:r>
                                            <a:rPr lang="en-US" sz="2000" i="1">
                                              <a:effectLst/>
                                              <a:latin typeface="Cambria Math" panose="02040503050406030204" pitchFamily="18" charset="0"/>
                                              <a:ea typeface="Calibri" panose="020F0502020204030204" pitchFamily="34" charset="0"/>
                                            </a:rPr>
                                            <m:t>𝑏</m:t>
                                          </m:r>
                                        </m:sub>
                                      </m:sSub>
                                    </m:e>
                                  </m:mr>
                                  <m:m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30</m:t>
                                          </m:r>
                                        </m:sub>
                                      </m:sSub>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31</m:t>
                                          </m:r>
                                        </m:sub>
                                      </m:sSub>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32</m:t>
                                          </m:r>
                                        </m:sub>
                                      </m:sSub>
                                    </m:e>
                                    <m:e>
                                      <m:r>
                                        <a:rPr lang="en-US" sz="2000" i="1">
                                          <a:effectLst/>
                                          <a:latin typeface="Cambria Math" panose="02040503050406030204" pitchFamily="18" charset="0"/>
                                          <a:ea typeface="Calibri" panose="020F0502020204030204" pitchFamily="34" charset="0"/>
                                        </a:rPr>
                                        <m:t>⋯</m:t>
                                      </m:r>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3</m:t>
                                          </m:r>
                                          <m:r>
                                            <a:rPr lang="en-US" sz="2000" i="1">
                                              <a:effectLst/>
                                              <a:latin typeface="Cambria Math" panose="02040503050406030204" pitchFamily="18" charset="0"/>
                                              <a:ea typeface="Calibri" panose="020F0502020204030204" pitchFamily="34" charset="0"/>
                                            </a:rPr>
                                            <m:t>𝑏</m:t>
                                          </m:r>
                                        </m:sub>
                                      </m:sSub>
                                    </m:e>
                                  </m:mr>
                                  <m:mr>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libri" panose="020F0502020204030204" pitchFamily="34" charset="0"/>
                                        </a:rPr>
                                        <m:t>⋮</m:t>
                                      </m:r>
                                    </m:e>
                                    <m:e>
                                      <m:r>
                                        <a:rPr lang="en-US" sz="2000" i="1">
                                          <a:effectLst/>
                                          <a:latin typeface="Cambria Math" panose="02040503050406030204" pitchFamily="18" charset="0"/>
                                          <a:ea typeface="Calibri" panose="020F0502020204030204" pitchFamily="34"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mr>
                                  <m:m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𝑘𝑎</m:t>
                                          </m:r>
                                          <m:r>
                                            <a:rPr lang="en-US" sz="2000" i="1">
                                              <a:effectLst/>
                                              <a:latin typeface="Cambria Math" panose="02040503050406030204" pitchFamily="18" charset="0"/>
                                              <a:ea typeface="Calibri" panose="020F0502020204030204" pitchFamily="34" charset="0"/>
                                            </a:rPr>
                                            <m:t>0</m:t>
                                          </m:r>
                                        </m:sub>
                                      </m:sSub>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𝑘𝑎</m:t>
                                          </m:r>
                                          <m:r>
                                            <a:rPr lang="en-US" sz="2000" i="1">
                                              <a:effectLst/>
                                              <a:latin typeface="Cambria Math" panose="02040503050406030204" pitchFamily="18" charset="0"/>
                                              <a:ea typeface="Calibri" panose="020F0502020204030204" pitchFamily="34" charset="0"/>
                                            </a:rPr>
                                            <m:t>1</m:t>
                                          </m:r>
                                        </m:sub>
                                      </m:sSub>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𝑘𝑎</m:t>
                                          </m:r>
                                          <m:r>
                                            <a:rPr lang="en-US" sz="2000" i="1">
                                              <a:effectLst/>
                                              <a:latin typeface="Cambria Math" panose="02040503050406030204" pitchFamily="18" charset="0"/>
                                              <a:ea typeface="Calibri" panose="020F0502020204030204" pitchFamily="34" charset="0"/>
                                            </a:rPr>
                                            <m:t>2</m:t>
                                          </m:r>
                                        </m:sub>
                                      </m:sSub>
                                    </m:e>
                                    <m:e>
                                      <m:r>
                                        <a:rPr lang="en-US" sz="2000" i="1">
                                          <a:effectLst/>
                                          <a:latin typeface="Cambria Math" panose="02040503050406030204" pitchFamily="18" charset="0"/>
                                          <a:ea typeface="Cambria Math" panose="02040503050406030204" pitchFamily="18" charset="0"/>
                                          <a:cs typeface="Cambria Math" panose="02040503050406030204" pitchFamily="18" charset="0"/>
                                        </a:rPr>
                                        <m:t>⋯</m:t>
                                      </m:r>
                                    </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𝑘𝑎𝑏</m:t>
                                          </m:r>
                                        </m:sub>
                                      </m:sSub>
                                    </m:e>
                                  </m:mr>
                                </m:m>
                              </m:e>
                            </m:d>
                            <m:r>
                              <a:rPr lang="en-US" sz="2000" i="1">
                                <a:effectLst/>
                                <a:latin typeface="Cambria Math" panose="02040503050406030204" pitchFamily="18" charset="0"/>
                                <a:ea typeface="Calibri" panose="020F0502020204030204" pitchFamily="34" charset="0"/>
                              </a:rPr>
                              <m:t>=</m:t>
                            </m:r>
                            <m:d>
                              <m:dPr>
                                <m:ctrlPr>
                                  <a:rPr lang="en-US" sz="2000" i="1">
                                    <a:effectLst/>
                                    <a:latin typeface="Cambria Math" panose="02040503050406030204" pitchFamily="18" charset="0"/>
                                  </a:rPr>
                                </m:ctrlPr>
                              </m:dPr>
                              <m:e>
                                <m:m>
                                  <m:mPr>
                                    <m:mcs>
                                      <m:mc>
                                        <m:mcPr>
                                          <m:count m:val="1"/>
                                          <m:mcJc m:val="center"/>
                                        </m:mcPr>
                                      </m:mc>
                                    </m:mcs>
                                    <m:ctrlPr>
                                      <a:rPr lang="en-US" sz="2000" i="1">
                                        <a:effectLst/>
                                        <a:latin typeface="Cambria Math" panose="02040503050406030204" pitchFamily="18" charset="0"/>
                                      </a:rPr>
                                    </m:ctrlPr>
                                  </m:mPr>
                                  <m:m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1</m:t>
                                          </m:r>
                                        </m:sub>
                                        <m:sup>
                                          <m:r>
                                            <a:rPr lang="en-US" sz="2000" i="1">
                                              <a:effectLst/>
                                              <a:latin typeface="Cambria Math" panose="02040503050406030204" pitchFamily="18" charset="0"/>
                                              <a:ea typeface="Calibri" panose="020F0502020204030204" pitchFamily="34" charset="0"/>
                                            </a:rPr>
                                            <m:t>𝑇</m:t>
                                          </m:r>
                                        </m:sup>
                                      </m:sSubSup>
                                    </m:e>
                                  </m:mr>
                                  <m:m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2</m:t>
                                          </m:r>
                                        </m:sub>
                                        <m:sup>
                                          <m:r>
                                            <a:rPr lang="en-US" sz="2000" i="1">
                                              <a:effectLst/>
                                              <a:latin typeface="Cambria Math" panose="02040503050406030204" pitchFamily="18" charset="0"/>
                                              <a:ea typeface="Calibri" panose="020F0502020204030204" pitchFamily="34" charset="0"/>
                                            </a:rPr>
                                            <m:t>𝑇</m:t>
                                          </m:r>
                                        </m:sup>
                                      </m:sSubSup>
                                    </m:e>
                                  </m:mr>
                                  <m:m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3</m:t>
                                          </m:r>
                                        </m:sub>
                                        <m:sup>
                                          <m:r>
                                            <a:rPr lang="en-US" sz="2000" i="1">
                                              <a:effectLst/>
                                              <a:latin typeface="Cambria Math" panose="02040503050406030204" pitchFamily="18" charset="0"/>
                                              <a:ea typeface="Calibri" panose="020F0502020204030204" pitchFamily="34" charset="0"/>
                                            </a:rPr>
                                            <m:t>𝑇</m:t>
                                          </m:r>
                                        </m:sup>
                                      </m:sSubSup>
                                    </m:e>
                                  </m:mr>
                                  <m:mr>
                                    <m:e>
                                      <m:r>
                                        <a:rPr lang="en-US" sz="2000" i="1">
                                          <a:effectLst/>
                                          <a:latin typeface="Cambria Math" panose="02040503050406030204" pitchFamily="18" charset="0"/>
                                          <a:ea typeface="Calibri" panose="020F0502020204030204" pitchFamily="34" charset="0"/>
                                        </a:rPr>
                                        <m:t>⋮</m:t>
                                      </m:r>
                                    </m:e>
                                  </m:mr>
                                  <m:m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𝑘𝑎</m:t>
                                          </m:r>
                                        </m:sub>
                                        <m:sup>
                                          <m:r>
                                            <a:rPr lang="en-US" sz="2000" i="1">
                                              <a:effectLst/>
                                              <a:latin typeface="Cambria Math" panose="02040503050406030204" pitchFamily="18" charset="0"/>
                                              <a:ea typeface="Calibri" panose="020F0502020204030204" pitchFamily="34" charset="0"/>
                                            </a:rPr>
                                            <m:t>𝑇</m:t>
                                          </m:r>
                                        </m:sup>
                                      </m:sSubSup>
                                    </m:e>
                                  </m:mr>
                                </m:m>
                              </m:e>
                            </m:d>
                            <m:r>
                              <a:rPr lang="en-US" sz="2000" b="0" i="1" smtClean="0">
                                <a:effectLst/>
                                <a:latin typeface="Cambria Math" panose="02040503050406030204" pitchFamily="18" charset="0"/>
                                <a:ea typeface="Calibri" panose="020F0502020204030204" pitchFamily="34" charset="0"/>
                              </a:rPr>
                              <m:t>   (2.10)</m:t>
                            </m:r>
                          </m:e>
                        </m:mr>
                        <m:m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𝑘𝑗</m:t>
                                </m:r>
                              </m:sub>
                            </m:sSub>
                            <m:r>
                              <a:rPr lang="en-US" sz="2000" i="1">
                                <a:effectLst/>
                                <a:latin typeface="Cambria Math" panose="02040503050406030204" pitchFamily="18" charset="0"/>
                                <a:ea typeface="Calibri" panose="020F0502020204030204" pitchFamily="34" charset="0"/>
                              </a:rPr>
                              <m:t>=</m:t>
                            </m:r>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𝑘𝑗</m:t>
                                        </m:r>
                                        <m:r>
                                          <a:rPr lang="en-US" sz="2000" i="1">
                                            <a:effectLst/>
                                            <a:latin typeface="Cambria Math" panose="02040503050406030204" pitchFamily="18" charset="0"/>
                                            <a:ea typeface="Calibri" panose="020F0502020204030204" pitchFamily="34" charset="0"/>
                                          </a:rPr>
                                          <m:t>0</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𝑘𝑗</m:t>
                                        </m:r>
                                        <m:r>
                                          <a:rPr lang="en-US" sz="2000" i="1">
                                            <a:effectLst/>
                                            <a:latin typeface="Cambria Math" panose="02040503050406030204" pitchFamily="18" charset="0"/>
                                            <a:ea typeface="Calibri" panose="020F0502020204030204" pitchFamily="34" charset="0"/>
                                          </a:rPr>
                                          <m:t>1</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𝑘𝑗</m:t>
                                        </m:r>
                                        <m:r>
                                          <a:rPr lang="en-US" sz="2000" i="1">
                                            <a:effectLst/>
                                            <a:latin typeface="Cambria Math" panose="02040503050406030204" pitchFamily="18" charset="0"/>
                                            <a:ea typeface="Calibri" panose="020F0502020204030204" pitchFamily="34" charset="0"/>
                                          </a:rPr>
                                          <m:t>2</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𝑘𝑗𝑏</m:t>
                                        </m:r>
                                      </m:sub>
                                    </m:sSub>
                                  </m:e>
                                </m:d>
                              </m:e>
                              <m:sup>
                                <m:r>
                                  <a:rPr lang="en-US" sz="2000" i="1">
                                    <a:effectLst/>
                                    <a:latin typeface="Cambria Math" panose="02040503050406030204" pitchFamily="18" charset="0"/>
                                    <a:ea typeface="Calibri" panose="020F0502020204030204" pitchFamily="34" charset="0"/>
                                  </a:rPr>
                                  <m:t>𝑇</m:t>
                                </m:r>
                              </m:sup>
                            </m:sSup>
                          </m:e>
                        </m:mr>
                      </m:m>
                    </m:oMath>
                  </m:oMathPara>
                </a14:m>
                <a:endParaRPr lang="en-US" sz="2000" dirty="0"/>
              </a:p>
              <a:p>
                <a:pPr marL="0" indent="0">
                  <a:buNone/>
                </a:pPr>
                <a14:m>
                  <m:oMathPara xmlns:m="http://schemas.openxmlformats.org/officeDocument/2006/math">
                    <m:oMathParaPr>
                      <m:jc m:val="right"/>
                    </m:oMathParaPr>
                    <m:oMath xmlns:m="http://schemas.openxmlformats.org/officeDocument/2006/math">
                      <m:sSub>
                        <m:sSubPr>
                          <m:ctrlPr>
                            <a:rPr lang="en-US" sz="2000" i="1" smtClean="0">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sub>
                      </m:sSub>
                      <m:r>
                        <a:rPr lang="en-US" sz="2000" i="1">
                          <a:effectLst/>
                          <a:latin typeface="Cambria Math" panose="02040503050406030204" pitchFamily="18" charset="0"/>
                          <a:ea typeface="Calibri" panose="020F0502020204030204" pitchFamily="34" charset="0"/>
                        </a:rPr>
                        <m:t>𝑊</m:t>
                      </m:r>
                      <m:r>
                        <a:rPr lang="en-US" sz="2000" i="1">
                          <a:effectLst/>
                          <a:latin typeface="Cambria Math" panose="02040503050406030204" pitchFamily="18" charset="0"/>
                          <a:ea typeface="Calibri" panose="020F0502020204030204" pitchFamily="34" charset="0"/>
                        </a:rPr>
                        <m:t>=</m:t>
                      </m:r>
                      <m:d>
                        <m:dPr>
                          <m:ctrlPr>
                            <a:rPr lang="en-US" sz="2000" i="1">
                              <a:effectLst/>
                              <a:latin typeface="Cambria Math" panose="02040503050406030204" pitchFamily="18" charset="0"/>
                            </a:rPr>
                          </m:ctrlPr>
                        </m:dPr>
                        <m:e>
                          <m:m>
                            <m:mPr>
                              <m:mcs>
                                <m:mc>
                                  <m:mcPr>
                                    <m:count m:val="1"/>
                                    <m:mcJc m:val="center"/>
                                  </m:mcPr>
                                </m:mc>
                              </m:mcs>
                              <m:ctrlPr>
                                <a:rPr lang="en-US" sz="2000" i="1">
                                  <a:effectLst/>
                                  <a:latin typeface="Cambria Math" panose="02040503050406030204" pitchFamily="18" charset="0"/>
                                </a:rPr>
                              </m:ctrlPr>
                            </m:mPr>
                            <m:m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10</m:t>
                                    </m:r>
                                  </m:sub>
                                </m:sSub>
                                <m:r>
                                  <a:rPr lang="en-US" sz="2000" i="1">
                                    <a:effectLst/>
                                    <a:latin typeface="Cambria Math" panose="02040503050406030204" pitchFamily="18" charset="0"/>
                                    <a:ea typeface="Calibri" panose="020F0502020204030204" pitchFamily="34" charset="0"/>
                                  </a:rPr>
                                  <m:t>+</m:t>
                                </m:r>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𝑙</m:t>
                                    </m:r>
                                    <m:r>
                                      <a:rPr lang="en-US" sz="2000" i="1">
                                        <a:effectLst/>
                                        <a:latin typeface="Cambria Math" panose="02040503050406030204" pitchFamily="18" charset="0"/>
                                        <a:ea typeface="Calibri" panose="020F0502020204030204" pitchFamily="34" charset="0"/>
                                      </a:rPr>
                                      <m:t>=1</m:t>
                                    </m:r>
                                  </m:sub>
                                  <m:sup>
                                    <m:r>
                                      <a:rPr lang="en-US" sz="2000" i="1">
                                        <a:effectLst/>
                                        <a:latin typeface="Cambria Math" panose="02040503050406030204" pitchFamily="18" charset="0"/>
                                        <a:ea typeface="Calibri" panose="020F0502020204030204" pitchFamily="34" charset="0"/>
                                      </a:rPr>
                                      <m:t>𝑏</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1</m:t>
                                        </m:r>
                                        <m:r>
                                          <a:rPr lang="en-US" sz="2000" i="1">
                                            <a:effectLst/>
                                            <a:latin typeface="Cambria Math" panose="02040503050406030204" pitchFamily="18" charset="0"/>
                                            <a:ea typeface="Calibri" panose="020F0502020204030204" pitchFamily="34" charset="0"/>
                                          </a:rPr>
                                          <m:t>𝑙</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𝑤</m:t>
                                        </m:r>
                                      </m:e>
                                      <m:sub>
                                        <m:r>
                                          <a:rPr lang="en-US" sz="2000" i="1">
                                            <a:effectLst/>
                                            <a:latin typeface="Cambria Math" panose="02040503050406030204" pitchFamily="18" charset="0"/>
                                            <a:ea typeface="Calibri" panose="020F0502020204030204" pitchFamily="34" charset="0"/>
                                          </a:rPr>
                                          <m:t>𝑙</m:t>
                                        </m:r>
                                      </m:sub>
                                    </m:sSub>
                                  </m:e>
                                </m:nary>
                              </m:e>
                            </m:mr>
                            <m:m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20</m:t>
                                    </m:r>
                                  </m:sub>
                                </m:sSub>
                                <m:r>
                                  <a:rPr lang="en-US" sz="2000" i="1">
                                    <a:effectLst/>
                                    <a:latin typeface="Cambria Math" panose="02040503050406030204" pitchFamily="18" charset="0"/>
                                    <a:ea typeface="Calibri" panose="020F0502020204030204" pitchFamily="34" charset="0"/>
                                  </a:rPr>
                                  <m:t>+</m:t>
                                </m:r>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𝑙</m:t>
                                    </m:r>
                                    <m:r>
                                      <a:rPr lang="en-US" sz="2000" i="1">
                                        <a:effectLst/>
                                        <a:latin typeface="Cambria Math" panose="02040503050406030204" pitchFamily="18" charset="0"/>
                                        <a:ea typeface="Calibri" panose="020F0502020204030204" pitchFamily="34" charset="0"/>
                                      </a:rPr>
                                      <m:t>=1</m:t>
                                    </m:r>
                                  </m:sub>
                                  <m:sup>
                                    <m:r>
                                      <a:rPr lang="en-US" sz="2000" i="1">
                                        <a:effectLst/>
                                        <a:latin typeface="Cambria Math" panose="02040503050406030204" pitchFamily="18" charset="0"/>
                                        <a:ea typeface="Calibri" panose="020F0502020204030204" pitchFamily="34" charset="0"/>
                                      </a:rPr>
                                      <m:t>𝑏</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2</m:t>
                                        </m:r>
                                        <m:r>
                                          <a:rPr lang="en-US" sz="2000" i="1">
                                            <a:effectLst/>
                                            <a:latin typeface="Cambria Math" panose="02040503050406030204" pitchFamily="18" charset="0"/>
                                            <a:ea typeface="Calibri" panose="020F0502020204030204" pitchFamily="34" charset="0"/>
                                          </a:rPr>
                                          <m:t>𝑙</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𝑤</m:t>
                                        </m:r>
                                      </m:e>
                                      <m:sub>
                                        <m:r>
                                          <a:rPr lang="en-US" sz="2000" i="1">
                                            <a:effectLst/>
                                            <a:latin typeface="Cambria Math" panose="02040503050406030204" pitchFamily="18" charset="0"/>
                                            <a:ea typeface="Calibri" panose="020F0502020204030204" pitchFamily="34" charset="0"/>
                                          </a:rPr>
                                          <m:t>𝑙</m:t>
                                        </m:r>
                                      </m:sub>
                                    </m:sSub>
                                  </m:e>
                                </m:nary>
                              </m:e>
                            </m:mr>
                            <m:mr>
                              <m:e>
                                <m:r>
                                  <a:rPr lang="en-US" sz="2000" i="1">
                                    <a:effectLst/>
                                    <a:latin typeface="Cambria Math" panose="02040503050406030204" pitchFamily="18" charset="0"/>
                                    <a:ea typeface="Calibri" panose="020F0502020204030204" pitchFamily="34" charset="0"/>
                                  </a:rPr>
                                  <m:t>⋮</m:t>
                                </m:r>
                              </m:e>
                            </m:mr>
                            <m:m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𝑘𝑎</m:t>
                                    </m:r>
                                    <m:r>
                                      <a:rPr lang="en-US" sz="2000" i="1">
                                        <a:effectLst/>
                                        <a:latin typeface="Cambria Math" panose="02040503050406030204" pitchFamily="18" charset="0"/>
                                        <a:ea typeface="Calibri" panose="020F0502020204030204" pitchFamily="34" charset="0"/>
                                      </a:rPr>
                                      <m:t>0</m:t>
                                    </m:r>
                                  </m:sub>
                                </m:sSub>
                                <m:r>
                                  <a:rPr lang="en-US" sz="2000" i="1">
                                    <a:effectLst/>
                                    <a:latin typeface="Cambria Math" panose="02040503050406030204" pitchFamily="18" charset="0"/>
                                    <a:ea typeface="Calibri" panose="020F0502020204030204" pitchFamily="34" charset="0"/>
                                  </a:rPr>
                                  <m:t>+</m:t>
                                </m:r>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𝑙</m:t>
                                    </m:r>
                                    <m:r>
                                      <a:rPr lang="en-US" sz="2000" i="1">
                                        <a:effectLst/>
                                        <a:latin typeface="Cambria Math" panose="02040503050406030204" pitchFamily="18" charset="0"/>
                                        <a:ea typeface="Calibri" panose="020F0502020204030204" pitchFamily="34" charset="0"/>
                                      </a:rPr>
                                      <m:t>=1</m:t>
                                    </m:r>
                                  </m:sub>
                                  <m:sup>
                                    <m:r>
                                      <a:rPr lang="en-US" sz="2000" i="1">
                                        <a:effectLst/>
                                        <a:latin typeface="Cambria Math" panose="02040503050406030204" pitchFamily="18" charset="0"/>
                                        <a:ea typeface="Calibri" panose="020F0502020204030204" pitchFamily="34" charset="0"/>
                                      </a:rPr>
                                      <m:t>𝑏</m:t>
                                    </m:r>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𝜔</m:t>
                                        </m:r>
                                      </m:e>
                                      <m:sub>
                                        <m:r>
                                          <a:rPr lang="en-US" sz="2000" i="1">
                                            <a:effectLst/>
                                            <a:latin typeface="Cambria Math" panose="02040503050406030204" pitchFamily="18" charset="0"/>
                                            <a:ea typeface="Calibri" panose="020F0502020204030204" pitchFamily="34" charset="0"/>
                                          </a:rPr>
                                          <m:t>𝑘𝑎𝑙</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𝑤</m:t>
                                        </m:r>
                                      </m:e>
                                      <m:sub>
                                        <m:r>
                                          <a:rPr lang="en-US" sz="2000" i="1">
                                            <a:effectLst/>
                                            <a:latin typeface="Cambria Math" panose="02040503050406030204" pitchFamily="18" charset="0"/>
                                            <a:ea typeface="Calibri" panose="020F0502020204030204" pitchFamily="34" charset="0"/>
                                          </a:rPr>
                                          <m:t>𝑙</m:t>
                                        </m:r>
                                      </m:sub>
                                    </m:sSub>
                                  </m:e>
                                </m:nary>
                              </m:e>
                            </m:mr>
                          </m:m>
                        </m:e>
                      </m:d>
                      <m:r>
                        <a:rPr lang="en-US" sz="2000" b="0" i="1" smtClean="0">
                          <a:effectLst/>
                          <a:latin typeface="Cambria Math" panose="02040503050406030204" pitchFamily="18" charset="0"/>
                          <a:ea typeface="Calibri" panose="020F0502020204030204" pitchFamily="34" charset="0"/>
                        </a:rPr>
                        <m:t>    </m:t>
                      </m:r>
                      <m:r>
                        <a:rPr lang="en-US" sz="2000" i="1">
                          <a:latin typeface="Cambria Math" panose="02040503050406030204" pitchFamily="18" charset="0"/>
                          <a:ea typeface="Calibri" panose="020F0502020204030204" pitchFamily="34" charset="0"/>
                        </a:rPr>
                        <m:t>(2.1</m:t>
                      </m:r>
                      <m:r>
                        <a:rPr lang="en-US" sz="2000" b="0" i="1" smtClean="0">
                          <a:latin typeface="Cambria Math" panose="02040503050406030204" pitchFamily="18" charset="0"/>
                          <a:ea typeface="Calibri" panose="020F0502020204030204" pitchFamily="34" charset="0"/>
                        </a:rPr>
                        <m:t>1</m:t>
                      </m:r>
                      <m:r>
                        <a:rPr lang="en-US" sz="2000" i="1">
                          <a:latin typeface="Cambria Math" panose="02040503050406030204" pitchFamily="18" charset="0"/>
                          <a:ea typeface="Calibri" panose="020F0502020204030204" pitchFamily="34" charset="0"/>
                        </a:rPr>
                        <m:t>)</m:t>
                      </m:r>
                    </m:oMath>
                  </m:oMathPara>
                </a14:m>
                <a:endParaRPr lang="en-US" sz="2000" dirty="0"/>
              </a:p>
            </p:txBody>
          </p:sp>
        </mc:Choice>
        <mc:Fallback xmlns="">
          <p:sp>
            <p:nvSpPr>
              <p:cNvPr id="3" name="Content Placeholder 2">
                <a:extLst>
                  <a:ext uri="{FF2B5EF4-FFF2-40B4-BE49-F238E27FC236}">
                    <a16:creationId xmlns:a16="http://schemas.microsoft.com/office/drawing/2014/main" id="{EA8A32EE-F670-4C90-9C63-A3A4258E032A}"/>
                  </a:ext>
                </a:extLst>
              </p:cNvPr>
              <p:cNvSpPr>
                <a:spLocks noGrp="1" noRot="1" noChangeAspect="1" noMove="1" noResize="1" noEditPoints="1" noAdjustHandles="1" noChangeArrowheads="1" noChangeShapeType="1" noTextEdit="1"/>
              </p:cNvSpPr>
              <p:nvPr>
                <p:ph idx="1"/>
              </p:nvPr>
            </p:nvSpPr>
            <p:spPr>
              <a:xfrm>
                <a:off x="5190978" y="914399"/>
                <a:ext cx="6499275" cy="5176066"/>
              </a:xfrm>
              <a:blipFill>
                <a:blip r:embed="rId2"/>
                <a:stretch>
                  <a:fillRect r="-188" b="-447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D472BD0-509E-4F6F-A98D-FF1FDD8CC14D}"/>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5C11EB1B-7B7C-4FF5-861D-B7C887DCF22C}"/>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28D70971-77DC-466C-B686-5CF99DFCB177}"/>
              </a:ext>
            </a:extLst>
          </p:cNvPr>
          <p:cNvSpPr>
            <a:spLocks noGrp="1"/>
          </p:cNvSpPr>
          <p:nvPr>
            <p:ph type="sldNum" sz="quarter" idx="12"/>
          </p:nvPr>
        </p:nvSpPr>
        <p:spPr/>
        <p:txBody>
          <a:bodyPr/>
          <a:lstStyle/>
          <a:p>
            <a:fld id="{5DB5036F-1FF2-46C4-8D2B-59C7E3B91952}" type="slidenum">
              <a:rPr lang="en-US" smtClean="0"/>
              <a:pPr/>
              <a:t>18</a:t>
            </a:fld>
            <a:endParaRPr lang="en-US"/>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C784B2DF-6666-4884-92A3-F2CB955BD0CA}"/>
                  </a:ext>
                </a:extLst>
              </p:cNvPr>
              <p:cNvSpPr txBox="1">
                <a:spLocks/>
              </p:cNvSpPr>
              <p:nvPr/>
            </p:nvSpPr>
            <p:spPr>
              <a:xfrm>
                <a:off x="211017" y="914399"/>
                <a:ext cx="4797082" cy="5176066"/>
              </a:xfrm>
              <a:prstGeom prst="rect">
                <a:avLst/>
              </a:prstGeom>
            </p:spPr>
            <p:txBody>
              <a:bodyPr vert="horz" lIns="91440" tIns="45720" rIns="91440" bIns="45720" rtlCol="0">
                <a:noAutofit/>
              </a:bodyPr>
              <a:lstStyle>
                <a:lvl1pPr marL="228600" indent="-228600" algn="just"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Eq. 2.10 specifies parameters of </a:t>
                </a:r>
                <a:r>
                  <a:rPr lang="en-US" sz="2200" i="1" dirty="0" err="1">
                    <a:effectLst/>
                    <a:latin typeface="Times New Roman" panose="02020603050405020304" pitchFamily="18" charset="0"/>
                    <a:ea typeface="SimSun" panose="02010600030101010101" pitchFamily="2" charset="-122"/>
                  </a:rPr>
                  <a:t>v</a:t>
                </a:r>
                <a:r>
                  <a:rPr lang="en-US" sz="2200" i="1" baseline="-25000" dirty="0" err="1">
                    <a:effectLst/>
                    <a:latin typeface="Times New Roman" panose="02020603050405020304" pitchFamily="18" charset="0"/>
                    <a:ea typeface="SimSun" panose="02010600030101010101" pitchFamily="2" charset="-122"/>
                  </a:rPr>
                  <a:t>k</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Z</a:t>
                </a:r>
                <a:r>
                  <a:rPr lang="en-US" sz="2200" dirty="0">
                    <a:effectLst/>
                    <a:latin typeface="Times New Roman" panose="02020603050405020304" pitchFamily="18" charset="0"/>
                    <a:ea typeface="SimSun" panose="02010600030101010101" pitchFamily="2" charset="-122"/>
                  </a:rPr>
                  <a:t> | </a:t>
                </a:r>
                <a:r>
                  <a:rPr lang="en-US" sz="2200" i="1" dirty="0">
                    <a:effectLst/>
                    <a:latin typeface="Times New Roman" panose="02020603050405020304" pitchFamily="18" charset="0"/>
                    <a:ea typeface="SimSun" panose="02010600030101010101" pitchFamily="2" charset="-122"/>
                  </a:rPr>
                  <a:t>W</a:t>
                </a:r>
                <a:r>
                  <a:rPr lang="en-US" sz="2200" dirty="0">
                    <a:effectLst/>
                    <a:latin typeface="Times New Roman" panose="02020603050405020304" pitchFamily="18" charset="0"/>
                    <a:ea typeface="SimSun" panose="02010600030101010101" pitchFamily="2" charset="-122"/>
                  </a:rPr>
                  <a:t>, </a:t>
                </a:r>
                <a:r>
                  <a:rPr lang="en-US" sz="2200" i="1" dirty="0" err="1">
                    <a:effectLst/>
                    <a:latin typeface="Times New Roman" panose="02020603050405020304" pitchFamily="18" charset="0"/>
                    <a:ea typeface="SimSun" panose="02010600030101010101" pitchFamily="2" charset="-122"/>
                  </a:rPr>
                  <a:t>θ</a:t>
                </a:r>
                <a:r>
                  <a:rPr lang="en-US" sz="2200" i="1" baseline="-25000" dirty="0" err="1">
                    <a:effectLst/>
                    <a:latin typeface="Times New Roman" panose="02020603050405020304" pitchFamily="18" charset="0"/>
                    <a:ea typeface="SimSun" panose="02010600030101010101" pitchFamily="2" charset="-122"/>
                  </a:rPr>
                  <a:t>k</a:t>
                </a:r>
                <a:r>
                  <a:rPr lang="en-US" sz="2200" dirty="0">
                    <a:effectLst/>
                    <a:latin typeface="Times New Roman" panose="02020603050405020304" pitchFamily="18" charset="0"/>
                    <a:ea typeface="SimSun" panose="02010600030101010101" pitchFamily="2" charset="-122"/>
                  </a:rPr>
                  <a:t>) mentioned in Eq. 2.9.</a:t>
                </a:r>
              </a:p>
              <a:p>
                <a:r>
                  <a:rPr lang="en-US" sz="2200" dirty="0">
                    <a:effectLst/>
                    <a:latin typeface="Times New Roman" panose="02020603050405020304" pitchFamily="18" charset="0"/>
                    <a:ea typeface="Calibri" panose="020F0502020204030204" pitchFamily="34" charset="0"/>
                  </a:rPr>
                  <a:t>Note, </a:t>
                </a:r>
                <a:r>
                  <a:rPr lang="en-US" sz="2200" i="1" dirty="0">
                    <a:effectLst/>
                    <a:latin typeface="Times New Roman" panose="02020603050405020304" pitchFamily="18" charset="0"/>
                    <a:ea typeface="Calibri" panose="020F0502020204030204" pitchFamily="34" charset="0"/>
                  </a:rPr>
                  <a:t>a</a:t>
                </a:r>
                <a:r>
                  <a:rPr lang="en-US" sz="2200" dirty="0">
                    <a:effectLst/>
                    <a:latin typeface="Times New Roman" panose="02020603050405020304" pitchFamily="18" charset="0"/>
                    <a:ea typeface="Calibri" panose="020F0502020204030204" pitchFamily="34" charset="0"/>
                  </a:rPr>
                  <a:t> and </a:t>
                </a:r>
                <a:r>
                  <a:rPr lang="en-US" sz="2200" i="1" dirty="0">
                    <a:effectLst/>
                    <a:latin typeface="Times New Roman" panose="02020603050405020304" pitchFamily="18" charset="0"/>
                    <a:ea typeface="Calibri" panose="020F0502020204030204" pitchFamily="34" charset="0"/>
                  </a:rPr>
                  <a:t>b</a:t>
                </a:r>
                <a:r>
                  <a:rPr lang="en-US" sz="2200" dirty="0">
                    <a:effectLst/>
                    <a:latin typeface="Times New Roman" panose="02020603050405020304" pitchFamily="18" charset="0"/>
                    <a:ea typeface="Calibri" panose="020F0502020204030204" pitchFamily="34" charset="0"/>
                  </a:rPr>
                  <a:t> are dimensions of </a:t>
                </a:r>
                <a:r>
                  <a:rPr lang="en-US" sz="2200" i="1" dirty="0">
                    <a:effectLst/>
                    <a:latin typeface="Times New Roman" panose="02020603050405020304" pitchFamily="18" charset="0"/>
                    <a:ea typeface="Calibri" panose="020F0502020204030204" pitchFamily="34" charset="0"/>
                  </a:rPr>
                  <a:t>Z</a:t>
                </a:r>
                <a:r>
                  <a:rPr lang="en-US" sz="2200" dirty="0">
                    <a:effectLst/>
                    <a:latin typeface="Times New Roman" panose="02020603050405020304" pitchFamily="18" charset="0"/>
                    <a:ea typeface="Calibri" panose="020F0502020204030204" pitchFamily="34" charset="0"/>
                  </a:rPr>
                  <a:t> and </a:t>
                </a:r>
                <a:r>
                  <a:rPr lang="en-US" sz="2200" i="1" dirty="0">
                    <a:effectLst/>
                    <a:latin typeface="Times New Roman" panose="02020603050405020304" pitchFamily="18" charset="0"/>
                    <a:ea typeface="Calibri" panose="020F0502020204030204" pitchFamily="34" charset="0"/>
                  </a:rPr>
                  <a:t>W</a:t>
                </a:r>
                <a:r>
                  <a:rPr lang="en-US" sz="2200" dirty="0">
                    <a:effectLst/>
                    <a:latin typeface="Times New Roman" panose="02020603050405020304" pitchFamily="18" charset="0"/>
                    <a:ea typeface="Calibri" panose="020F0502020204030204" pitchFamily="34" charset="0"/>
                  </a:rPr>
                  <a:t>. Mean and covariance matrix of </a:t>
                </a:r>
                <a:r>
                  <a:rPr lang="en-US" sz="2200" i="1" dirty="0">
                    <a:effectLst/>
                    <a:latin typeface="Times New Roman" panose="02020603050405020304" pitchFamily="18" charset="0"/>
                    <a:ea typeface="Calibri" panose="020F0502020204030204" pitchFamily="34" charset="0"/>
                  </a:rPr>
                  <a:t>Z</a:t>
                </a:r>
                <a:r>
                  <a:rPr lang="en-US" sz="2200" dirty="0">
                    <a:effectLst/>
                    <a:latin typeface="Times New Roman" panose="02020603050405020304" pitchFamily="18" charset="0"/>
                    <a:ea typeface="Calibri" panose="020F0502020204030204" pitchFamily="34" charset="0"/>
                  </a:rPr>
                  <a:t> given </a:t>
                </a:r>
                <a:r>
                  <a:rPr lang="en-US" sz="2200" i="1" dirty="0">
                    <a:effectLst/>
                    <a:latin typeface="Times New Roman" panose="02020603050405020304" pitchFamily="18" charset="0"/>
                    <a:ea typeface="Calibri" panose="020F0502020204030204" pitchFamily="34" charset="0"/>
                  </a:rPr>
                  <a:t>W</a:t>
                </a:r>
                <a:r>
                  <a:rPr lang="en-US" sz="2200" dirty="0">
                    <a:effectLst/>
                    <a:latin typeface="Times New Roman" panose="02020603050405020304" pitchFamily="18" charset="0"/>
                    <a:ea typeface="Calibri" panose="020F0502020204030204" pitchFamily="34" charset="0"/>
                  </a:rPr>
                  <a:t> are </a:t>
                </a:r>
                <a:r>
                  <a:rPr lang="en-US" sz="2200" i="1" dirty="0" err="1">
                    <a:effectLst/>
                    <a:latin typeface="Times New Roman" panose="02020603050405020304" pitchFamily="18" charset="0"/>
                    <a:ea typeface="Calibri" panose="020F0502020204030204" pitchFamily="34" charset="0"/>
                  </a:rPr>
                  <a:t>ω</a:t>
                </a:r>
                <a:r>
                  <a:rPr lang="en-US" sz="2200" i="1" baseline="-25000" dirty="0" err="1">
                    <a:effectLst/>
                    <a:latin typeface="Times New Roman" panose="02020603050405020304" pitchFamily="18" charset="0"/>
                    <a:ea typeface="Calibri" panose="020F0502020204030204" pitchFamily="34" charset="0"/>
                  </a:rPr>
                  <a:t>k</a:t>
                </a:r>
                <a:r>
                  <a:rPr lang="en-US" sz="2200" i="1" dirty="0" err="1">
                    <a:effectLst/>
                    <a:latin typeface="Times New Roman" panose="02020603050405020304" pitchFamily="18" charset="0"/>
                    <a:ea typeface="Calibri" panose="020F0502020204030204" pitchFamily="34" charset="0"/>
                  </a:rPr>
                  <a:t>W</a:t>
                </a:r>
                <a:r>
                  <a:rPr lang="en-US" sz="2200" dirty="0">
                    <a:effectLst/>
                    <a:latin typeface="Times New Roman" panose="02020603050405020304" pitchFamily="18" charset="0"/>
                    <a:ea typeface="Calibri" panose="020F0502020204030204" pitchFamily="34" charset="0"/>
                  </a:rPr>
                  <a:t> and </a:t>
                </a:r>
                <a:r>
                  <a:rPr lang="en-US" sz="2200" dirty="0" err="1">
                    <a:effectLst/>
                    <a:latin typeface="Times New Roman" panose="02020603050405020304" pitchFamily="18" charset="0"/>
                    <a:ea typeface="Calibri" panose="020F0502020204030204" pitchFamily="34" charset="0"/>
                  </a:rPr>
                  <a:t>Σ</a:t>
                </a:r>
                <a:r>
                  <a:rPr lang="en-US" sz="2200" i="1" baseline="-25000" dirty="0" err="1">
                    <a:effectLst/>
                    <a:latin typeface="Times New Roman" panose="02020603050405020304" pitchFamily="18" charset="0"/>
                    <a:ea typeface="Calibri" panose="020F0502020204030204" pitchFamily="34" charset="0"/>
                  </a:rPr>
                  <a:t>θk</a:t>
                </a:r>
                <a:r>
                  <a:rPr lang="en-US" sz="2200" dirty="0">
                    <a:effectLst/>
                    <a:latin typeface="Times New Roman" panose="02020603050405020304" pitchFamily="18" charset="0"/>
                    <a:ea typeface="Calibri" panose="020F0502020204030204" pitchFamily="34" charset="0"/>
                  </a:rPr>
                  <a:t>, respectively. The partial parameter </a:t>
                </a:r>
                <a:r>
                  <a:rPr lang="en-US" sz="2200" i="1" dirty="0" err="1">
                    <a:effectLst/>
                    <a:latin typeface="Times New Roman" panose="02020603050405020304" pitchFamily="18" charset="0"/>
                    <a:ea typeface="Calibri" panose="020F0502020204030204" pitchFamily="34" charset="0"/>
                  </a:rPr>
                  <a:t>ω</a:t>
                </a:r>
                <a:r>
                  <a:rPr lang="en-US" sz="2200" i="1" baseline="-25000" dirty="0" err="1">
                    <a:effectLst/>
                    <a:latin typeface="Times New Roman" panose="02020603050405020304" pitchFamily="18" charset="0"/>
                    <a:ea typeface="Calibri" panose="020F0502020204030204" pitchFamily="34" charset="0"/>
                  </a:rPr>
                  <a:t>k</a:t>
                </a:r>
                <a:r>
                  <a:rPr lang="en-US" sz="2200" dirty="0">
                    <a:effectLst/>
                    <a:latin typeface="Times New Roman" panose="02020603050405020304" pitchFamily="18" charset="0"/>
                    <a:ea typeface="Calibri" panose="020F0502020204030204" pitchFamily="34" charset="0"/>
                  </a:rPr>
                  <a:t> is called regressive coefficient matrix, which is </a:t>
                </a:r>
                <a:r>
                  <a:rPr lang="en-US" sz="2200" i="1" dirty="0" err="1">
                    <a:effectLst/>
                    <a:latin typeface="Times New Roman" panose="02020603050405020304" pitchFamily="18" charset="0"/>
                    <a:ea typeface="Calibri" panose="020F0502020204030204" pitchFamily="34" charset="0"/>
                  </a:rPr>
                  <a:t>a</a:t>
                </a:r>
                <a:r>
                  <a:rPr lang="en-US" sz="2200" baseline="-25000" dirty="0" err="1">
                    <a:effectLst/>
                    <a:latin typeface="Times New Roman" panose="02020603050405020304" pitchFamily="18" charset="0"/>
                    <a:ea typeface="Calibri" panose="020F0502020204030204" pitchFamily="34" charset="0"/>
                  </a:rPr>
                  <a:t>x</a:t>
                </a:r>
                <a:r>
                  <a:rPr lang="en-US" sz="2200" i="1" dirty="0" err="1">
                    <a:effectLst/>
                    <a:latin typeface="Times New Roman" panose="02020603050405020304" pitchFamily="18" charset="0"/>
                    <a:ea typeface="Calibri" panose="020F0502020204030204" pitchFamily="34" charset="0"/>
                  </a:rPr>
                  <a:t>b</a:t>
                </a:r>
                <a:r>
                  <a:rPr lang="en-US" sz="2200" dirty="0">
                    <a:effectLst/>
                    <a:latin typeface="Times New Roman" panose="02020603050405020304" pitchFamily="18" charset="0"/>
                    <a:ea typeface="Calibri" panose="020F0502020204030204" pitchFamily="34" charset="0"/>
                  </a:rPr>
                  <a:t> matrix having </a:t>
                </a:r>
                <a:r>
                  <a:rPr lang="en-US" sz="2200" i="1" dirty="0">
                    <a:effectLst/>
                    <a:latin typeface="Times New Roman" panose="02020603050405020304" pitchFamily="18" charset="0"/>
                    <a:ea typeface="Calibri" panose="020F0502020204030204" pitchFamily="34" charset="0"/>
                  </a:rPr>
                  <a:t>a</a:t>
                </a:r>
                <a:r>
                  <a:rPr lang="en-US" sz="2200" dirty="0">
                    <a:effectLst/>
                    <a:latin typeface="Times New Roman" panose="02020603050405020304" pitchFamily="18" charset="0"/>
                    <a:ea typeface="Calibri" panose="020F0502020204030204" pitchFamily="34" charset="0"/>
                  </a:rPr>
                  <a:t> rows and </a:t>
                </a:r>
                <a:r>
                  <a:rPr lang="en-US" sz="2200" i="1" dirty="0">
                    <a:effectLst/>
                    <a:latin typeface="Times New Roman" panose="02020603050405020304" pitchFamily="18" charset="0"/>
                    <a:ea typeface="Calibri" panose="020F0502020204030204" pitchFamily="34" charset="0"/>
                  </a:rPr>
                  <a:t>b</a:t>
                </a:r>
                <a:r>
                  <a:rPr lang="en-US" sz="2200" dirty="0">
                    <a:effectLst/>
                    <a:latin typeface="Times New Roman" panose="02020603050405020304" pitchFamily="18" charset="0"/>
                    <a:ea typeface="Calibri" panose="020F0502020204030204" pitchFamily="34" charset="0"/>
                  </a:rPr>
                  <a:t> columns. The product </a:t>
                </a:r>
                <a:r>
                  <a:rPr lang="en-US" sz="2200" i="1" dirty="0" err="1">
                    <a:effectLst/>
                    <a:latin typeface="Times New Roman" panose="02020603050405020304" pitchFamily="18" charset="0"/>
                    <a:ea typeface="Calibri" panose="020F0502020204030204" pitchFamily="34" charset="0"/>
                  </a:rPr>
                  <a:t>ω</a:t>
                </a:r>
                <a:r>
                  <a:rPr lang="en-US" sz="2200" i="1" baseline="-25000" dirty="0" err="1">
                    <a:effectLst/>
                    <a:latin typeface="Times New Roman" panose="02020603050405020304" pitchFamily="18" charset="0"/>
                    <a:ea typeface="Calibri" panose="020F0502020204030204" pitchFamily="34" charset="0"/>
                  </a:rPr>
                  <a:t>k</a:t>
                </a:r>
                <a:r>
                  <a:rPr lang="en-US" sz="2200" i="1" dirty="0" err="1">
                    <a:effectLst/>
                    <a:latin typeface="Times New Roman" panose="02020603050405020304" pitchFamily="18" charset="0"/>
                    <a:ea typeface="Calibri" panose="020F0502020204030204" pitchFamily="34" charset="0"/>
                  </a:rPr>
                  <a:t>W</a:t>
                </a:r>
                <a:r>
                  <a:rPr lang="en-US" sz="2200" dirty="0">
                    <a:effectLst/>
                    <a:latin typeface="Times New Roman" panose="02020603050405020304" pitchFamily="18" charset="0"/>
                    <a:ea typeface="Calibri" panose="020F0502020204030204" pitchFamily="34" charset="0"/>
                  </a:rPr>
                  <a:t> is specified by Eq. 2.11.</a:t>
                </a:r>
              </a:p>
              <a:p>
                <a:r>
                  <a:rPr lang="en-US" sz="2200" dirty="0">
                    <a:effectLst/>
                    <a:latin typeface="Times New Roman" panose="02020603050405020304" pitchFamily="18" charset="0"/>
                    <a:ea typeface="Calibri" panose="020F0502020204030204" pitchFamily="34" charset="0"/>
                  </a:rPr>
                  <a:t>Eq. 2.11 also specifies multivariate regression function, which implies:</a:t>
                </a:r>
              </a:p>
              <a:p>
                <a:pPr marL="0" indent="0">
                  <a:buNone/>
                </a:pPr>
                <a14:m>
                  <m:oMathPara xmlns:m="http://schemas.openxmlformats.org/officeDocument/2006/math">
                    <m:oMathParaPr>
                      <m:jc m:val="centerGroup"/>
                    </m:oMathParaPr>
                    <m:oMath xmlns:m="http://schemas.openxmlformats.org/officeDocument/2006/math">
                      <m:sSubSup>
                        <m:sSubSupPr>
                          <m:ctrlPr>
                            <a:rPr lang="en-US" sz="2200" i="1" smtClean="0">
                              <a:effectLst/>
                              <a:latin typeface="Cambria Math" panose="02040503050406030204" pitchFamily="18" charset="0"/>
                              <a:cs typeface="Times New Roman" panose="02020603050405020304" pitchFamily="18" charset="0"/>
                            </a:rPr>
                          </m:ctrlPr>
                        </m:sSubSupPr>
                        <m:e>
                          <m:r>
                            <a:rPr lang="en-US" sz="2200" i="1">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𝑘𝑗</m:t>
                          </m:r>
                        </m:sub>
                        <m:sup>
                          <m:r>
                            <a:rPr lang="en-US" sz="2200" i="1">
                              <a:effectLst/>
                              <a:latin typeface="Cambria Math" panose="02040503050406030204" pitchFamily="18" charset="0"/>
                              <a:ea typeface="Calibri" panose="020F0502020204030204" pitchFamily="34" charset="0"/>
                              <a:cs typeface="Times New Roman" panose="02020603050405020304" pitchFamily="18" charset="0"/>
                            </a:rPr>
                            <m:t>𝑇</m:t>
                          </m:r>
                        </m:sup>
                      </m:sSubSup>
                      <m:r>
                        <a:rPr lang="en-US" sz="2200" i="1">
                          <a:effectLst/>
                          <a:latin typeface="Cambria Math" panose="02040503050406030204" pitchFamily="18" charset="0"/>
                          <a:ea typeface="Calibri" panose="020F0502020204030204" pitchFamily="34" charset="0"/>
                          <a:cs typeface="Times New Roman" panose="02020603050405020304" pitchFamily="18" charset="0"/>
                        </a:rPr>
                        <m:t>𝑊</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𝑘𝑗</m:t>
                          </m:r>
                          <m:r>
                            <a:rPr lang="en-US" sz="2200" i="1">
                              <a:effectLst/>
                              <a:latin typeface="Cambria Math" panose="02040503050406030204" pitchFamily="18" charset="0"/>
                              <a:ea typeface="Calibri" panose="020F0502020204030204" pitchFamily="34" charset="0"/>
                              <a:cs typeface="Times New Roman" panose="02020603050405020304" pitchFamily="18" charset="0"/>
                            </a:rPr>
                            <m:t>0</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𝑙</m:t>
                          </m:r>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200" i="1">
                              <a:effectLst/>
                              <a:latin typeface="Cambria Math" panose="02040503050406030204" pitchFamily="18" charset="0"/>
                              <a:ea typeface="Calibri" panose="020F0502020204030204" pitchFamily="34" charset="0"/>
                              <a:cs typeface="Times New Roman" panose="02020603050405020304" pitchFamily="18" charset="0"/>
                            </a:rPr>
                            <m:t>𝑏</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𝑘𝑗𝑙</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𝑙</m:t>
                              </m:r>
                            </m:sub>
                          </m:sSub>
                        </m:e>
                      </m:nary>
                    </m:oMath>
                  </m:oMathPara>
                </a14:m>
                <a:endParaRPr lang="en-US" sz="2200" dirty="0"/>
              </a:p>
            </p:txBody>
          </p:sp>
        </mc:Choice>
        <mc:Fallback>
          <p:sp>
            <p:nvSpPr>
              <p:cNvPr id="7" name="Content Placeholder 2">
                <a:extLst>
                  <a:ext uri="{FF2B5EF4-FFF2-40B4-BE49-F238E27FC236}">
                    <a16:creationId xmlns:a16="http://schemas.microsoft.com/office/drawing/2014/main" id="{C784B2DF-6666-4884-92A3-F2CB955BD0CA}"/>
                  </a:ext>
                </a:extLst>
              </p:cNvPr>
              <p:cNvSpPr txBox="1">
                <a:spLocks noRot="1" noChangeAspect="1" noMove="1" noResize="1" noEditPoints="1" noAdjustHandles="1" noChangeArrowheads="1" noChangeShapeType="1" noTextEdit="1"/>
              </p:cNvSpPr>
              <p:nvPr/>
            </p:nvSpPr>
            <p:spPr>
              <a:xfrm>
                <a:off x="211017" y="914399"/>
                <a:ext cx="4797082" cy="5176066"/>
              </a:xfrm>
              <a:prstGeom prst="rect">
                <a:avLst/>
              </a:prstGeom>
              <a:blipFill>
                <a:blip r:embed="rId3"/>
                <a:stretch>
                  <a:fillRect l="-1525" t="-824" r="-1652"/>
                </a:stretch>
              </a:blipFill>
            </p:spPr>
            <p:txBody>
              <a:bodyPr/>
              <a:lstStyle/>
              <a:p>
                <a:r>
                  <a:rPr lang="en-US">
                    <a:noFill/>
                  </a:rPr>
                  <a:t> </a:t>
                </a:r>
              </a:p>
            </p:txBody>
          </p:sp>
        </mc:Fallback>
      </mc:AlternateContent>
    </p:spTree>
    <p:extLst>
      <p:ext uri="{BB962C8B-B14F-4D97-AF65-F5344CB8AC3E}">
        <p14:creationId xmlns:p14="http://schemas.microsoft.com/office/powerpoint/2010/main" val="2279201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C97A-AFB0-40B3-B3DD-A4BC57CF4A4E}"/>
              </a:ext>
            </a:extLst>
          </p:cNvPr>
          <p:cNvSpPr>
            <a:spLocks noGrp="1"/>
          </p:cNvSpPr>
          <p:nvPr>
            <p:ph type="title"/>
          </p:nvPr>
        </p:nvSpPr>
        <p:spPr/>
        <p:txBody>
          <a:bodyPr/>
          <a:lstStyle/>
          <a:p>
            <a:r>
              <a:rPr lang="en-US" dirty="0"/>
              <a:t>2. Learning ADD by CMM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883046-D643-48F3-BB72-8DF2433BBDED}"/>
                  </a:ext>
                </a:extLst>
              </p:cNvPr>
              <p:cNvSpPr>
                <a:spLocks noGrp="1"/>
              </p:cNvSpPr>
              <p:nvPr>
                <p:ph idx="1"/>
              </p:nvPr>
            </p:nvSpPr>
            <p:spPr>
              <a:xfrm>
                <a:off x="196948" y="914399"/>
                <a:ext cx="11591778" cy="5176066"/>
              </a:xfrm>
            </p:spPr>
            <p:txBody>
              <a:bodyPr>
                <a:noAutofit/>
              </a:bodyPr>
              <a:lstStyle/>
              <a:p>
                <a:pPr marL="0" indent="0">
                  <a:buNone/>
                </a:pPr>
                <a:r>
                  <a:rPr lang="en-US" sz="1900" dirty="0">
                    <a:effectLst/>
                    <a:ea typeface="Calibri" panose="020F0502020204030204" pitchFamily="34" charset="0"/>
                  </a:rPr>
                  <a:t>By applying EM algorithm, given attributed dyadic sample </a:t>
                </a:r>
                <a14:m>
                  <m:oMath xmlns:m="http://schemas.openxmlformats.org/officeDocument/2006/math">
                    <m:r>
                      <a:rPr lang="en-US" sz="1900" i="1">
                        <a:effectLst/>
                        <a:latin typeface="Cambria Math" panose="02040503050406030204" pitchFamily="18" charset="0"/>
                        <a:ea typeface="Calibri" panose="020F0502020204030204" pitchFamily="34" charset="0"/>
                      </a:rPr>
                      <m:t>𝒮</m:t>
                    </m:r>
                  </m:oMath>
                </a14:m>
                <a:r>
                  <a:rPr lang="en-US" sz="1900" dirty="0">
                    <a:effectLst/>
                    <a:ea typeface="Calibri" panose="020F0502020204030204" pitchFamily="34" charset="0"/>
                  </a:rPr>
                  <a:t>, at the </a:t>
                </a:r>
                <a:r>
                  <a:rPr lang="en-US" sz="1900" i="1" dirty="0" err="1">
                    <a:effectLst/>
                    <a:ea typeface="Calibri" panose="020F0502020204030204" pitchFamily="34" charset="0"/>
                  </a:rPr>
                  <a:t>t</a:t>
                </a:r>
                <a:r>
                  <a:rPr lang="en-US" sz="1900" baseline="30000" dirty="0" err="1">
                    <a:effectLst/>
                    <a:ea typeface="Calibri" panose="020F0502020204030204" pitchFamily="34" charset="0"/>
                  </a:rPr>
                  <a:t>th</a:t>
                </a:r>
                <a:r>
                  <a:rPr lang="en-US" sz="1900" dirty="0">
                    <a:effectLst/>
                    <a:ea typeface="Calibri" panose="020F0502020204030204" pitchFamily="34" charset="0"/>
                  </a:rPr>
                  <a:t> iteration of GEM, given current parameter Θ</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a:t>
                </a:r>
                <a:r>
                  <a:rPr lang="en-US" sz="1900" dirty="0">
                    <a:effectLst/>
                    <a:ea typeface="Calibri" panose="020F0502020204030204" pitchFamily="34" charset="0"/>
                  </a:rPr>
                  <a:t> = (</a:t>
                </a:r>
                <a:r>
                  <a:rPr lang="en-US" sz="1900" i="1" dirty="0">
                    <a:effectLst/>
                    <a:ea typeface="Calibri" panose="020F0502020204030204" pitchFamily="34" charset="0"/>
                  </a:rPr>
                  <a:t>α</a:t>
                </a:r>
                <a:r>
                  <a:rPr lang="en-US" sz="1900" i="1" baseline="-25000" dirty="0">
                    <a:effectLst/>
                    <a:ea typeface="Calibri" panose="020F0502020204030204" pitchFamily="34" charset="0"/>
                  </a:rPr>
                  <a:t>k</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a:t>
                </a:r>
                <a:r>
                  <a:rPr lang="en-US" sz="1900" dirty="0">
                    <a:effectLst/>
                    <a:ea typeface="Calibri" panose="020F0502020204030204" pitchFamily="34" charset="0"/>
                  </a:rPr>
                  <a:t>, </a:t>
                </a:r>
                <a:r>
                  <a:rPr lang="en-US" sz="1900" i="1" dirty="0">
                    <a:effectLst/>
                    <a:ea typeface="SimSun" panose="02010600030101010101" pitchFamily="2" charset="-122"/>
                  </a:rPr>
                  <a:t>β</a:t>
                </a:r>
                <a:r>
                  <a:rPr lang="en-US" sz="1900" i="1" baseline="-25000" dirty="0">
                    <a:effectLst/>
                    <a:ea typeface="SimSun" panose="02010600030101010101" pitchFamily="2" charset="-122"/>
                  </a:rPr>
                  <a:t>k</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a:t>
                </a:r>
                <a:r>
                  <a:rPr lang="en-US" sz="1900" dirty="0">
                    <a:effectLst/>
                    <a:ea typeface="Calibri" panose="020F0502020204030204" pitchFamily="34" charset="0"/>
                  </a:rPr>
                  <a:t>, </a:t>
                </a:r>
                <a:r>
                  <a:rPr lang="en-US" sz="1900" i="1" dirty="0" err="1">
                    <a:effectLst/>
                    <a:ea typeface="SimSun" panose="02010600030101010101" pitchFamily="2" charset="-122"/>
                  </a:rPr>
                  <a:t>γ</a:t>
                </a:r>
                <a:r>
                  <a:rPr lang="en-US" sz="1900" i="1" baseline="-25000" dirty="0" err="1">
                    <a:effectLst/>
                    <a:ea typeface="SimSun" panose="02010600030101010101" pitchFamily="2" charset="-122"/>
                  </a:rPr>
                  <a:t>k</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a:t>
                </a:r>
                <a:r>
                  <a:rPr lang="en-US" sz="1900" dirty="0">
                    <a:effectLst/>
                    <a:ea typeface="Calibri" panose="020F0502020204030204" pitchFamily="34" charset="0"/>
                  </a:rPr>
                  <a:t>, </a:t>
                </a:r>
                <a:r>
                  <a:rPr lang="en-US" sz="1900" i="1" dirty="0" err="1">
                    <a:effectLst/>
                    <a:ea typeface="SimSun" panose="02010600030101010101" pitchFamily="2" charset="-122"/>
                  </a:rPr>
                  <a:t>θ</a:t>
                </a:r>
                <a:r>
                  <a:rPr lang="en-US" sz="1900" i="1" baseline="-25000" dirty="0" err="1">
                    <a:effectLst/>
                    <a:ea typeface="SimSun" panose="02010600030101010101" pitchFamily="2" charset="-122"/>
                  </a:rPr>
                  <a:t>k</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a:t>
                </a:r>
                <a:r>
                  <a:rPr lang="en-US" sz="1900" dirty="0">
                    <a:effectLst/>
                    <a:ea typeface="Calibri" panose="020F0502020204030204" pitchFamily="34" charset="0"/>
                  </a:rPr>
                  <a:t>)</a:t>
                </a:r>
                <a:r>
                  <a:rPr lang="en-US" sz="1900" i="1" baseline="30000" dirty="0">
                    <a:effectLst/>
                    <a:ea typeface="Calibri" panose="020F0502020204030204" pitchFamily="34" charset="0"/>
                  </a:rPr>
                  <a:t>T</a:t>
                </a:r>
                <a:r>
                  <a:rPr lang="en-US" sz="1900" dirty="0">
                    <a:effectLst/>
                    <a:ea typeface="Calibri" panose="020F0502020204030204" pitchFamily="34" charset="0"/>
                  </a:rPr>
                  <a:t>, the conditional expectation </a:t>
                </a:r>
                <a:r>
                  <a:rPr lang="en-US" sz="1900" i="1" dirty="0">
                    <a:effectLst/>
                    <a:ea typeface="Calibri" panose="020F0502020204030204" pitchFamily="34" charset="0"/>
                  </a:rPr>
                  <a:t>Q</a:t>
                </a:r>
                <a:r>
                  <a:rPr lang="en-US" sz="1900" dirty="0">
                    <a:effectLst/>
                    <a:ea typeface="Calibri" panose="020F0502020204030204" pitchFamily="34" charset="0"/>
                  </a:rPr>
                  <a:t>(Θ|Θ</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a:t>
                </a:r>
                <a:r>
                  <a:rPr lang="en-US" sz="1900" dirty="0">
                    <a:effectLst/>
                    <a:ea typeface="Calibri" panose="020F0502020204030204" pitchFamily="34" charset="0"/>
                  </a:rPr>
                  <a:t>) of </a:t>
                </a:r>
                <a:r>
                  <a:rPr lang="en-US" sz="1900" b="1" dirty="0">
                    <a:effectLst/>
                    <a:ea typeface="Calibri" panose="020F0502020204030204" pitchFamily="34" charset="0"/>
                  </a:rPr>
                  <a:t>SAMM</a:t>
                </a:r>
                <a:r>
                  <a:rPr lang="en-US" sz="1900" dirty="0">
                    <a:effectLst/>
                    <a:ea typeface="Calibri" panose="020F0502020204030204" pitchFamily="34" charset="0"/>
                  </a:rPr>
                  <a:t> specified by Eq. 2.5 is:</a:t>
                </a:r>
              </a:p>
              <a:p>
                <a:pPr marL="0" indent="0">
                  <a:buNone/>
                </a:pPr>
                <a14:m>
                  <m:oMathPara xmlns:m="http://schemas.openxmlformats.org/officeDocument/2006/math">
                    <m:oMathParaPr>
                      <m:jc m:val="centerGroup"/>
                    </m:oMathParaPr>
                    <m:oMath xmlns:m="http://schemas.openxmlformats.org/officeDocument/2006/math">
                      <m:r>
                        <a:rPr lang="en-US" sz="1900" i="1" smtClean="0">
                          <a:effectLst/>
                          <a:latin typeface="Cambria Math" panose="02040503050406030204" pitchFamily="18" charset="0"/>
                          <a:ea typeface="Calibri" panose="020F0502020204030204" pitchFamily="34" charset="0"/>
                        </a:rPr>
                        <m:t>𝑄</m:t>
                      </m:r>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Calibri" panose="020F0502020204030204" pitchFamily="34" charset="0"/>
                            </a:rPr>
                            <m:t>Θ</m:t>
                          </m:r>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r>
                        <a:rPr lang="en-US" sz="1900" i="1">
                          <a:effectLst/>
                          <a:latin typeface="Cambria Math" panose="02040503050406030204" pitchFamily="18" charset="0"/>
                          <a:ea typeface="Calibri" panose="020F0502020204030204" pitchFamily="34" charset="0"/>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𝑟</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𝒮</m:t>
                              </m:r>
                            </m:e>
                          </m:d>
                        </m:sup>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𝑘</m:t>
                              </m:r>
                              <m:r>
                                <a:rPr lang="en-US" sz="1900" i="1">
                                  <a:effectLst/>
                                  <a:latin typeface="Cambria Math" panose="02040503050406030204" pitchFamily="18" charset="0"/>
                                  <a:ea typeface="Calibri" panose="020F0502020204030204" pitchFamily="34" charset="0"/>
                                </a:rPr>
                                <m:t>=1</m:t>
                              </m:r>
                            </m:sub>
                            <m:sup>
                              <m:r>
                                <a:rPr lang="en-US" sz="1900" i="1">
                                  <a:effectLst/>
                                  <a:latin typeface="Cambria Math" panose="02040503050406030204" pitchFamily="18" charset="0"/>
                                  <a:ea typeface="Calibri" panose="020F0502020204030204" pitchFamily="34" charset="0"/>
                                </a:rPr>
                                <m:t>𝐾</m:t>
                              </m:r>
                            </m:sup>
                            <m:e>
                              <m:r>
                                <a:rPr lang="en-US" sz="1900" i="1">
                                  <a:effectLst/>
                                  <a:latin typeface="Cambria Math" panose="02040503050406030204" pitchFamily="18" charset="0"/>
                                  <a:ea typeface="Calibri" panose="020F0502020204030204" pitchFamily="34"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𝑍</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r>
                                <a:rPr lang="en-US" sz="1900" i="1">
                                  <a:effectLst/>
                                  <a:latin typeface="Cambria Math" panose="02040503050406030204" pitchFamily="18" charset="0"/>
                                  <a:ea typeface="Calibri" panose="020F0502020204030204" pitchFamily="34" charset="0"/>
                                </a:rPr>
                                <m:t>∗</m:t>
                              </m:r>
                              <m:r>
                                <m:rPr>
                                  <m:sty m:val="p"/>
                                </m:rPr>
                                <a:rPr lang="en-US" sz="1900">
                                  <a:effectLst/>
                                  <a:latin typeface="Cambria Math" panose="02040503050406030204" pitchFamily="18" charset="0"/>
                                  <a:ea typeface="Calibri" panose="020F0502020204030204" pitchFamily="34" charset="0"/>
                                </a:rPr>
                                <m:t>log</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𝑓</m:t>
                                      </m:r>
                                    </m:e>
                                    <m:sub>
                                      <m:r>
                                        <a:rPr lang="en-US" sz="1900" i="1">
                                          <a:effectLst/>
                                          <a:latin typeface="Cambria Math" panose="02040503050406030204" pitchFamily="18" charset="0"/>
                                          <a:ea typeface="SimSun" panose="02010600030101010101" pitchFamily="2" charset="-122"/>
                                        </a:rPr>
                                        <m:t>𝑘</m:t>
                                      </m:r>
                                    </m:sub>
                                  </m:sSub>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𝑘</m:t>
                                          </m:r>
                                        </m:sub>
                                      </m:sSub>
                                    </m:e>
                                  </m:d>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𝑘</m:t>
                                      </m:r>
                                    </m:sub>
                                  </m:sSub>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𝑟</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𝛽</m:t>
                                          </m:r>
                                        </m:e>
                                        <m:sub>
                                          <m:r>
                                            <a:rPr lang="en-US" sz="1900" i="1">
                                              <a:effectLst/>
                                              <a:latin typeface="Cambria Math" panose="02040503050406030204" pitchFamily="18" charset="0"/>
                                              <a:ea typeface="SimSun" panose="02010600030101010101" pitchFamily="2" charset="-122"/>
                                            </a:rPr>
                                            <m:t>𝑘</m:t>
                                          </m:r>
                                        </m:sub>
                                      </m:sSub>
                                    </m:e>
                                  </m:d>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h</m:t>
                                      </m:r>
                                    </m:e>
                                    <m:sub>
                                      <m:r>
                                        <a:rPr lang="en-US" sz="1900" i="1">
                                          <a:effectLst/>
                                          <a:latin typeface="Cambria Math" panose="02040503050406030204" pitchFamily="18" charset="0"/>
                                          <a:ea typeface="SimSun" panose="02010600030101010101" pitchFamily="2" charset="-122"/>
                                        </a:rPr>
                                        <m:t>𝑘</m:t>
                                      </m:r>
                                    </m:sub>
                                  </m:sSub>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𝑟</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𝛾</m:t>
                                          </m:r>
                                        </m:e>
                                        <m:sub>
                                          <m:r>
                                            <a:rPr lang="en-US" sz="1900" i="1">
                                              <a:effectLst/>
                                              <a:latin typeface="Cambria Math" panose="02040503050406030204" pitchFamily="18" charset="0"/>
                                              <a:ea typeface="SimSun" panose="02010600030101010101" pitchFamily="2" charset="-122"/>
                                            </a:rPr>
                                            <m:t>𝑘</m:t>
                                          </m:r>
                                        </m:sub>
                                      </m:sSub>
                                    </m:e>
                                  </m:d>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𝑣</m:t>
                                      </m:r>
                                    </m:e>
                                    <m:sub>
                                      <m:r>
                                        <a:rPr lang="en-US" sz="1900" i="1">
                                          <a:effectLst/>
                                          <a:latin typeface="Cambria Math" panose="02040503050406030204" pitchFamily="18" charset="0"/>
                                          <a:ea typeface="SimSun" panose="02010600030101010101" pitchFamily="2" charset="-122"/>
                                        </a:rPr>
                                        <m:t>𝑘</m:t>
                                      </m:r>
                                    </m:sub>
                                  </m:sSub>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𝑍</m:t>
                                          </m:r>
                                        </m:e>
                                        <m:sub>
                                          <m:r>
                                            <a:rPr lang="en-US" sz="1900" i="1">
                                              <a:effectLst/>
                                              <a:latin typeface="Cambria Math" panose="02040503050406030204" pitchFamily="18" charset="0"/>
                                              <a:ea typeface="SimSun" panose="02010600030101010101" pitchFamily="2" charset="-122"/>
                                            </a:rPr>
                                            <m:t>𝑟</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𝜃</m:t>
                                          </m:r>
                                        </m:e>
                                        <m:sub>
                                          <m:r>
                                            <a:rPr lang="en-US" sz="1900" i="1">
                                              <a:effectLst/>
                                              <a:latin typeface="Cambria Math" panose="02040503050406030204" pitchFamily="18" charset="0"/>
                                              <a:ea typeface="SimSun" panose="02010600030101010101" pitchFamily="2" charset="-122"/>
                                            </a:rPr>
                                            <m:t>𝑘</m:t>
                                          </m:r>
                                        </m:sub>
                                      </m:sSub>
                                    </m:e>
                                  </m:d>
                                </m:e>
                              </m:d>
                            </m:e>
                          </m:nary>
                        </m:e>
                      </m:nary>
                    </m:oMath>
                  </m:oMathPara>
                </a14:m>
                <a:endParaRPr lang="en-US" sz="1900" dirty="0">
                  <a:effectLst/>
                  <a:ea typeface="Calibri" panose="020F0502020204030204" pitchFamily="34" charset="0"/>
                </a:endParaRPr>
              </a:p>
              <a:p>
                <a:pPr marL="0" indent="0">
                  <a:buNone/>
                </a:pPr>
                <a:r>
                  <a:rPr lang="en-US" sz="1900" dirty="0">
                    <a:effectLst/>
                    <a:ea typeface="Calibri" panose="020F0502020204030204" pitchFamily="34" charset="0"/>
                  </a:rPr>
                  <a:t>Note, all </a:t>
                </a:r>
                <a:r>
                  <a:rPr lang="en-US" sz="1900" i="1" dirty="0" err="1">
                    <a:effectLst/>
                    <a:ea typeface="Calibri" panose="020F0502020204030204" pitchFamily="34" charset="0"/>
                  </a:rPr>
                  <a:t>X</a:t>
                </a:r>
                <a:r>
                  <a:rPr lang="en-US" sz="1900" i="1" baseline="-25000" dirty="0" err="1">
                    <a:effectLst/>
                    <a:ea typeface="Calibri" panose="020F0502020204030204" pitchFamily="34" charset="0"/>
                  </a:rPr>
                  <a:t>r</a:t>
                </a:r>
                <a:r>
                  <a:rPr lang="en-US" sz="1900" dirty="0">
                    <a:effectLst/>
                    <a:ea typeface="Calibri" panose="020F0502020204030204" pitchFamily="34" charset="0"/>
                  </a:rPr>
                  <a:t> (s) are </a:t>
                </a:r>
                <a:r>
                  <a:rPr lang="en-US" sz="1900" dirty="0" err="1">
                    <a:effectLst/>
                    <a:ea typeface="Calibri" panose="020F0502020204030204" pitchFamily="34" charset="0"/>
                  </a:rPr>
                  <a:t>iid</a:t>
                </a:r>
                <a:r>
                  <a:rPr lang="en-US" sz="1900" dirty="0">
                    <a:effectLst/>
                    <a:ea typeface="Calibri" panose="020F0502020204030204" pitchFamily="34" charset="0"/>
                  </a:rPr>
                  <a:t> represented by </a:t>
                </a:r>
                <a:r>
                  <a:rPr lang="en-US" sz="1900" i="1" dirty="0">
                    <a:effectLst/>
                    <a:ea typeface="Calibri" panose="020F0502020204030204" pitchFamily="34" charset="0"/>
                  </a:rPr>
                  <a:t>X</a:t>
                </a:r>
                <a:r>
                  <a:rPr lang="en-US" sz="1900" dirty="0">
                    <a:effectLst/>
                    <a:ea typeface="Calibri" panose="020F0502020204030204" pitchFamily="34" charset="0"/>
                  </a:rPr>
                  <a:t>, all </a:t>
                </a:r>
                <a:r>
                  <a:rPr lang="en-US" sz="1900" i="1" dirty="0" err="1">
                    <a:effectLst/>
                    <a:ea typeface="Calibri" panose="020F0502020204030204" pitchFamily="34" charset="0"/>
                  </a:rPr>
                  <a:t>Y</a:t>
                </a:r>
                <a:r>
                  <a:rPr lang="en-US" sz="1900" i="1" baseline="-25000" dirty="0" err="1">
                    <a:effectLst/>
                    <a:ea typeface="Calibri" panose="020F0502020204030204" pitchFamily="34" charset="0"/>
                  </a:rPr>
                  <a:t>r</a:t>
                </a:r>
                <a:r>
                  <a:rPr lang="en-US" sz="1900" dirty="0">
                    <a:effectLst/>
                    <a:ea typeface="Calibri" panose="020F0502020204030204" pitchFamily="34" charset="0"/>
                  </a:rPr>
                  <a:t> (s) are </a:t>
                </a:r>
                <a:r>
                  <a:rPr lang="en-US" sz="1900" dirty="0" err="1">
                    <a:effectLst/>
                    <a:ea typeface="Calibri" panose="020F0502020204030204" pitchFamily="34" charset="0"/>
                  </a:rPr>
                  <a:t>iid</a:t>
                </a:r>
                <a:r>
                  <a:rPr lang="en-US" sz="1900" dirty="0">
                    <a:effectLst/>
                    <a:ea typeface="Calibri" panose="020F0502020204030204" pitchFamily="34" charset="0"/>
                  </a:rPr>
                  <a:t> represented by </a:t>
                </a:r>
                <a:r>
                  <a:rPr lang="en-US" sz="1900" i="1" dirty="0">
                    <a:effectLst/>
                    <a:ea typeface="Calibri" panose="020F0502020204030204" pitchFamily="34" charset="0"/>
                  </a:rPr>
                  <a:t>Y</a:t>
                </a:r>
                <a:r>
                  <a:rPr lang="en-US" sz="1900" dirty="0">
                    <a:effectLst/>
                    <a:ea typeface="Calibri" panose="020F0502020204030204" pitchFamily="34" charset="0"/>
                  </a:rPr>
                  <a:t>, all </a:t>
                </a:r>
                <a:r>
                  <a:rPr lang="en-US" sz="1900" i="1" dirty="0">
                    <a:effectLst/>
                    <a:ea typeface="Calibri" panose="020F0502020204030204" pitchFamily="34" charset="0"/>
                  </a:rPr>
                  <a:t>Z</a:t>
                </a:r>
                <a:r>
                  <a:rPr lang="en-US" sz="1900" i="1" baseline="-25000" dirty="0">
                    <a:effectLst/>
                    <a:ea typeface="Calibri" panose="020F0502020204030204" pitchFamily="34" charset="0"/>
                  </a:rPr>
                  <a:t>r</a:t>
                </a:r>
                <a:r>
                  <a:rPr lang="en-US" sz="1900" dirty="0">
                    <a:effectLst/>
                    <a:ea typeface="Calibri" panose="020F0502020204030204" pitchFamily="34" charset="0"/>
                  </a:rPr>
                  <a:t> (s) are </a:t>
                </a:r>
                <a:r>
                  <a:rPr lang="en-US" sz="1900" dirty="0" err="1">
                    <a:effectLst/>
                    <a:ea typeface="Calibri" panose="020F0502020204030204" pitchFamily="34" charset="0"/>
                  </a:rPr>
                  <a:t>iid</a:t>
                </a:r>
                <a:r>
                  <a:rPr lang="en-US" sz="1900" dirty="0">
                    <a:effectLst/>
                    <a:ea typeface="Calibri" panose="020F0502020204030204" pitchFamily="34" charset="0"/>
                  </a:rPr>
                  <a:t> represented by </a:t>
                </a:r>
                <a:r>
                  <a:rPr lang="en-US" sz="1900" i="1" dirty="0">
                    <a:effectLst/>
                    <a:ea typeface="Calibri" panose="020F0502020204030204" pitchFamily="34" charset="0"/>
                  </a:rPr>
                  <a:t>Z</a:t>
                </a:r>
                <a:r>
                  <a:rPr lang="en-US" sz="1900" dirty="0">
                    <a:effectLst/>
                    <a:ea typeface="Calibri" panose="020F0502020204030204" pitchFamily="34" charset="0"/>
                  </a:rPr>
                  <a:t>, and all </a:t>
                </a:r>
                <a:r>
                  <a:rPr lang="en-US" sz="1900" i="1" dirty="0" err="1">
                    <a:effectLst/>
                    <a:ea typeface="Calibri" panose="020F0502020204030204" pitchFamily="34" charset="0"/>
                  </a:rPr>
                  <a:t>W</a:t>
                </a:r>
                <a:r>
                  <a:rPr lang="en-US" sz="1900" i="1" baseline="-25000" dirty="0" err="1">
                    <a:effectLst/>
                    <a:ea typeface="Calibri" panose="020F0502020204030204" pitchFamily="34" charset="0"/>
                  </a:rPr>
                  <a:t>r</a:t>
                </a:r>
                <a:r>
                  <a:rPr lang="en-US" sz="1900" dirty="0">
                    <a:effectLst/>
                    <a:ea typeface="Calibri" panose="020F0502020204030204" pitchFamily="34" charset="0"/>
                  </a:rPr>
                  <a:t> (s) are </a:t>
                </a:r>
                <a:r>
                  <a:rPr lang="en-US" sz="1900" dirty="0" err="1">
                    <a:effectLst/>
                    <a:ea typeface="Calibri" panose="020F0502020204030204" pitchFamily="34" charset="0"/>
                  </a:rPr>
                  <a:t>iid</a:t>
                </a:r>
                <a:r>
                  <a:rPr lang="en-US" sz="1900" dirty="0">
                    <a:effectLst/>
                    <a:ea typeface="Calibri" panose="020F0502020204030204" pitchFamily="34" charset="0"/>
                  </a:rPr>
                  <a:t> represented by </a:t>
                </a:r>
                <a:r>
                  <a:rPr lang="en-US" sz="1900" i="1" dirty="0">
                    <a:effectLst/>
                    <a:ea typeface="Calibri" panose="020F0502020204030204" pitchFamily="34" charset="0"/>
                  </a:rPr>
                  <a:t>W</a:t>
                </a:r>
                <a:r>
                  <a:rPr lang="en-US" sz="1900" dirty="0">
                    <a:effectLst/>
                    <a:ea typeface="Calibri" panose="020F0502020204030204" pitchFamily="34" charset="0"/>
                  </a:rPr>
                  <a:t>. The </a:t>
                </a:r>
                <a14:m>
                  <m:oMath xmlns:m="http://schemas.openxmlformats.org/officeDocument/2006/math">
                    <m:r>
                      <a:rPr lang="en-US" sz="1900" i="1">
                        <a:effectLst/>
                        <a:latin typeface="Cambria Math" panose="02040503050406030204" pitchFamily="18" charset="0"/>
                        <a:ea typeface="Calibri" panose="020F0502020204030204" pitchFamily="34" charset="0"/>
                      </a:rPr>
                      <m:t>𝒳</m:t>
                    </m:r>
                  </m:oMath>
                </a14:m>
                <a:r>
                  <a:rPr lang="en-US" sz="1900" dirty="0">
                    <a:effectLst/>
                    <a:ea typeface="SimSun" panose="02010600030101010101" pitchFamily="2" charset="-122"/>
                  </a:rPr>
                  <a:t>-</a:t>
                </a:r>
                <a:r>
                  <a:rPr lang="en-US" sz="1900" dirty="0">
                    <a:effectLst/>
                    <a:ea typeface="Calibri" panose="020F0502020204030204" pitchFamily="34" charset="0"/>
                  </a:rPr>
                  <a:t>object and </a:t>
                </a:r>
                <a14:m>
                  <m:oMath xmlns:m="http://schemas.openxmlformats.org/officeDocument/2006/math">
                    <m:r>
                      <a:rPr lang="en-US" sz="1900" i="1">
                        <a:effectLst/>
                        <a:latin typeface="Cambria Math" panose="02040503050406030204" pitchFamily="18" charset="0"/>
                        <a:ea typeface="Calibri" panose="020F0502020204030204" pitchFamily="34" charset="0"/>
                      </a:rPr>
                      <m:t>𝒴</m:t>
                    </m:r>
                  </m:oMath>
                </a14:m>
                <a:r>
                  <a:rPr lang="en-US" sz="1900" dirty="0">
                    <a:effectLst/>
                    <a:ea typeface="SimSun" panose="02010600030101010101" pitchFamily="2" charset="-122"/>
                  </a:rPr>
                  <a:t>-</a:t>
                </a:r>
                <a:r>
                  <a:rPr lang="en-US" sz="1900" dirty="0">
                    <a:effectLst/>
                    <a:ea typeface="Calibri" panose="020F0502020204030204" pitchFamily="34" charset="0"/>
                  </a:rPr>
                  <a:t>object of </a:t>
                </a:r>
                <a:r>
                  <a:rPr lang="en-US" sz="1900" i="1" dirty="0" err="1">
                    <a:effectLst/>
                    <a:ea typeface="Calibri" panose="020F0502020204030204" pitchFamily="34" charset="0"/>
                  </a:rPr>
                  <a:t>X</a:t>
                </a:r>
                <a:r>
                  <a:rPr lang="en-US" sz="1900" i="1" baseline="-25000" dirty="0" err="1">
                    <a:effectLst/>
                    <a:ea typeface="Calibri" panose="020F0502020204030204" pitchFamily="34" charset="0"/>
                  </a:rPr>
                  <a:t>r</a:t>
                </a:r>
                <a:r>
                  <a:rPr lang="en-US" sz="1900" dirty="0">
                    <a:effectLst/>
                    <a:ea typeface="Calibri" panose="020F0502020204030204" pitchFamily="34" charset="0"/>
                  </a:rPr>
                  <a:t> and </a:t>
                </a:r>
                <a:r>
                  <a:rPr lang="en-US" sz="1900" i="1" dirty="0" err="1">
                    <a:effectLst/>
                    <a:ea typeface="Calibri" panose="020F0502020204030204" pitchFamily="34" charset="0"/>
                  </a:rPr>
                  <a:t>Y</a:t>
                </a:r>
                <a:r>
                  <a:rPr lang="en-US" sz="1900" i="1" baseline="-25000" dirty="0" err="1">
                    <a:effectLst/>
                    <a:ea typeface="Calibri" panose="020F0502020204030204" pitchFamily="34" charset="0"/>
                  </a:rPr>
                  <a:t>r</a:t>
                </a:r>
                <a:r>
                  <a:rPr lang="en-US" sz="1900" dirty="0">
                    <a:effectLst/>
                    <a:ea typeface="Calibri" panose="020F0502020204030204" pitchFamily="34" charset="0"/>
                  </a:rPr>
                  <a:t> are denoted </a:t>
                </a:r>
                <a14:m>
                  <m:oMath xmlns:m="http://schemas.openxmlformats.org/officeDocument/2006/math">
                    <m:r>
                      <a:rPr lang="en-US" sz="1900" i="1">
                        <a:effectLst/>
                        <a:latin typeface="Cambria Math" panose="02040503050406030204" pitchFamily="18" charset="0"/>
                        <a:ea typeface="Calibri" panose="020F0502020204030204" pitchFamily="34" charset="0"/>
                      </a:rPr>
                      <m:t>𝒳</m:t>
                    </m:r>
                  </m:oMath>
                </a14:m>
                <a:r>
                  <a:rPr lang="en-US" sz="1900" dirty="0">
                    <a:effectLst/>
                    <a:ea typeface="Calibri" panose="020F0502020204030204" pitchFamily="34" charset="0"/>
                  </a:rPr>
                  <a:t>(</a:t>
                </a:r>
                <a:r>
                  <a:rPr lang="en-US" sz="1900" i="1" dirty="0">
                    <a:effectLst/>
                    <a:ea typeface="Calibri" panose="020F0502020204030204" pitchFamily="34" charset="0"/>
                  </a:rPr>
                  <a:t>r</a:t>
                </a:r>
                <a:r>
                  <a:rPr lang="en-US" sz="1900" dirty="0">
                    <a:effectLst/>
                    <a:ea typeface="Calibri" panose="020F0502020204030204" pitchFamily="34" charset="0"/>
                  </a:rPr>
                  <a:t>) and </a:t>
                </a:r>
                <a14:m>
                  <m:oMath xmlns:m="http://schemas.openxmlformats.org/officeDocument/2006/math">
                    <m:r>
                      <a:rPr lang="en-US" sz="1900" i="1">
                        <a:effectLst/>
                        <a:latin typeface="Cambria Math" panose="02040503050406030204" pitchFamily="18" charset="0"/>
                        <a:ea typeface="Calibri" panose="020F0502020204030204" pitchFamily="34" charset="0"/>
                      </a:rPr>
                      <m:t>𝒴</m:t>
                    </m:r>
                  </m:oMath>
                </a14:m>
                <a:r>
                  <a:rPr lang="en-US" sz="1900" dirty="0">
                    <a:effectLst/>
                    <a:ea typeface="Calibri" panose="020F0502020204030204" pitchFamily="34" charset="0"/>
                  </a:rPr>
                  <a:t>(</a:t>
                </a:r>
                <a:r>
                  <a:rPr lang="en-US" sz="1900" i="1" dirty="0">
                    <a:effectLst/>
                    <a:ea typeface="Calibri" panose="020F0502020204030204" pitchFamily="34" charset="0"/>
                  </a:rPr>
                  <a:t>r</a:t>
                </a:r>
                <a:r>
                  <a:rPr lang="en-US" sz="1900" dirty="0">
                    <a:effectLst/>
                    <a:ea typeface="Calibri" panose="020F0502020204030204" pitchFamily="34" charset="0"/>
                  </a:rPr>
                  <a:t>) which are some </a:t>
                </a:r>
                <a:r>
                  <a:rPr lang="en-US" sz="1900" i="1" dirty="0">
                    <a:effectLst/>
                    <a:ea typeface="Calibri" panose="020F0502020204030204" pitchFamily="34" charset="0"/>
                  </a:rPr>
                  <a:t>x</a:t>
                </a:r>
                <a:r>
                  <a:rPr lang="en-US" sz="1900" i="1" baseline="-25000" dirty="0">
                    <a:effectLst/>
                    <a:ea typeface="Calibri" panose="020F0502020204030204" pitchFamily="34" charset="0"/>
                  </a:rPr>
                  <a:t>i</a:t>
                </a:r>
                <a:r>
                  <a:rPr lang="en-US" sz="1900" dirty="0">
                    <a:effectLst/>
                    <a:ea typeface="Calibri" panose="020F0502020204030204" pitchFamily="34" charset="0"/>
                  </a:rPr>
                  <a:t> and </a:t>
                </a:r>
                <a:r>
                  <a:rPr lang="en-US" sz="1900" i="1" dirty="0" err="1">
                    <a:effectLst/>
                    <a:ea typeface="Calibri" panose="020F0502020204030204" pitchFamily="34" charset="0"/>
                  </a:rPr>
                  <a:t>y</a:t>
                </a:r>
                <a:r>
                  <a:rPr lang="en-US" sz="1900" i="1" baseline="-25000" dirty="0" err="1">
                    <a:effectLst/>
                    <a:ea typeface="Calibri" panose="020F0502020204030204" pitchFamily="34" charset="0"/>
                  </a:rPr>
                  <a:t>j</a:t>
                </a:r>
                <a:r>
                  <a:rPr lang="en-US" sz="1900" dirty="0">
                    <a:effectLst/>
                    <a:ea typeface="Calibri" panose="020F0502020204030204" pitchFamily="34" charset="0"/>
                  </a:rPr>
                  <a:t>, respectively. In short, we obtain:</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Calibri" panose="020F0502020204030204" pitchFamily="34" charset="0"/>
                        </a:rPr>
                        <m:t>𝑄</m:t>
                      </m:r>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Calibri" panose="020F0502020204030204" pitchFamily="34" charset="0"/>
                            </a:rPr>
                            <m:t>Θ</m:t>
                          </m:r>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r>
                        <a:rPr lang="en-US" sz="1900" i="1">
                          <a:effectLst/>
                          <a:latin typeface="Cambria Math" panose="02040503050406030204" pitchFamily="18" charset="0"/>
                          <a:ea typeface="Calibri" panose="020F0502020204030204" pitchFamily="34" charset="0"/>
                        </a:rPr>
                        <m:t>=</m:t>
                      </m:r>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𝑟</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𝒮</m:t>
                              </m:r>
                            </m:e>
                          </m:d>
                        </m:sup>
                        <m:e>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𝑘</m:t>
                              </m:r>
                              <m:r>
                                <a:rPr lang="en-US" sz="1900" i="1">
                                  <a:effectLst/>
                                  <a:latin typeface="Cambria Math" panose="02040503050406030204" pitchFamily="18" charset="0"/>
                                  <a:ea typeface="Calibri" panose="020F0502020204030204" pitchFamily="34" charset="0"/>
                                </a:rPr>
                                <m:t>=1</m:t>
                              </m:r>
                            </m:sub>
                            <m:sup>
                              <m:r>
                                <a:rPr lang="en-US" sz="1900" i="1">
                                  <a:effectLst/>
                                  <a:latin typeface="Cambria Math" panose="02040503050406030204" pitchFamily="18" charset="0"/>
                                  <a:ea typeface="Calibri" panose="020F0502020204030204" pitchFamily="34" charset="0"/>
                                </a:rPr>
                                <m:t>𝐾</m:t>
                              </m:r>
                            </m:sup>
                            <m:e>
                              <m:r>
                                <a:rPr lang="en-US" sz="1900" i="1">
                                  <a:effectLst/>
                                  <a:latin typeface="Cambria Math" panose="02040503050406030204" pitchFamily="18" charset="0"/>
                                  <a:ea typeface="Calibri" panose="020F0502020204030204" pitchFamily="34" charset="0"/>
                                </a:rPr>
                                <m:t>𝑃</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𝑍</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Calibri" panose="020F0502020204030204" pitchFamily="34" charset="0"/>
                                    </a:rPr>
                                    <m:t>log</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𝑓</m:t>
                                          </m:r>
                                        </m:e>
                                        <m:sub>
                                          <m:r>
                                            <a:rPr lang="en-US" sz="1900" i="1">
                                              <a:effectLst/>
                                              <a:latin typeface="Cambria Math" panose="02040503050406030204" pitchFamily="18" charset="0"/>
                                              <a:ea typeface="SimSun" panose="02010600030101010101" pitchFamily="2" charset="-122"/>
                                            </a:rPr>
                                            <m:t>𝑘</m:t>
                                          </m:r>
                                        </m:sub>
                                      </m:sSub>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𝑘</m:t>
                                              </m:r>
                                            </m:sub>
                                          </m:sSub>
                                        </m:e>
                                      </m:d>
                                    </m:e>
                                  </m:d>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Calibri" panose="020F0502020204030204" pitchFamily="34" charset="0"/>
                                    </a:rPr>
                                    <m:t>log</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𝑘</m:t>
                                          </m:r>
                                        </m:sub>
                                      </m:sSub>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𝑟</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𝛽</m:t>
                                              </m:r>
                                            </m:e>
                                            <m:sub>
                                              <m:r>
                                                <a:rPr lang="en-US" sz="1900" i="1">
                                                  <a:effectLst/>
                                                  <a:latin typeface="Cambria Math" panose="02040503050406030204" pitchFamily="18" charset="0"/>
                                                  <a:ea typeface="SimSun" panose="02010600030101010101" pitchFamily="2" charset="-122"/>
                                                </a:rPr>
                                                <m:t>𝑘</m:t>
                                              </m:r>
                                            </m:sub>
                                          </m:sSub>
                                        </m:e>
                                      </m:d>
                                    </m:e>
                                  </m:d>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Calibri" panose="020F0502020204030204" pitchFamily="34" charset="0"/>
                                    </a:rPr>
                                    <m:t>log</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h</m:t>
                                          </m:r>
                                        </m:e>
                                        <m:sub>
                                          <m:r>
                                            <a:rPr lang="en-US" sz="1900" i="1">
                                              <a:effectLst/>
                                              <a:latin typeface="Cambria Math" panose="02040503050406030204" pitchFamily="18" charset="0"/>
                                              <a:ea typeface="SimSun" panose="02010600030101010101" pitchFamily="2" charset="-122"/>
                                            </a:rPr>
                                            <m:t>𝑘</m:t>
                                          </m:r>
                                        </m:sub>
                                      </m:sSub>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𝑟</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𝛾</m:t>
                                              </m:r>
                                            </m:e>
                                            <m:sub>
                                              <m:r>
                                                <a:rPr lang="en-US" sz="1900" i="1">
                                                  <a:effectLst/>
                                                  <a:latin typeface="Cambria Math" panose="02040503050406030204" pitchFamily="18" charset="0"/>
                                                  <a:ea typeface="SimSun" panose="02010600030101010101" pitchFamily="2" charset="-122"/>
                                                </a:rPr>
                                                <m:t>𝑘</m:t>
                                              </m:r>
                                            </m:sub>
                                          </m:sSub>
                                        </m:e>
                                      </m:d>
                                    </m:e>
                                  </m:d>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Calibri" panose="020F0502020204030204" pitchFamily="34" charset="0"/>
                                    </a:rPr>
                                    <m:t>log</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𝑣</m:t>
                                          </m:r>
                                        </m:e>
                                        <m:sub>
                                          <m:r>
                                            <a:rPr lang="en-US" sz="1900" i="1">
                                              <a:effectLst/>
                                              <a:latin typeface="Cambria Math" panose="02040503050406030204" pitchFamily="18" charset="0"/>
                                              <a:ea typeface="SimSun" panose="02010600030101010101" pitchFamily="2" charset="-122"/>
                                            </a:rPr>
                                            <m:t>𝑘</m:t>
                                          </m:r>
                                        </m:sub>
                                      </m:sSub>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𝑍</m:t>
                                              </m:r>
                                            </m:e>
                                            <m:sub>
                                              <m:r>
                                                <a:rPr lang="en-US" sz="1900" i="1">
                                                  <a:effectLst/>
                                                  <a:latin typeface="Cambria Math" panose="02040503050406030204" pitchFamily="18" charset="0"/>
                                                  <a:ea typeface="SimSun" panose="02010600030101010101" pitchFamily="2" charset="-122"/>
                                                </a:rPr>
                                                <m:t>𝑟</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𝜃</m:t>
                                              </m:r>
                                            </m:e>
                                            <m:sub>
                                              <m:r>
                                                <a:rPr lang="en-US" sz="1900" i="1">
                                                  <a:effectLst/>
                                                  <a:latin typeface="Cambria Math" panose="02040503050406030204" pitchFamily="18" charset="0"/>
                                                  <a:ea typeface="SimSun" panose="02010600030101010101" pitchFamily="2" charset="-122"/>
                                                </a:rPr>
                                                <m:t>𝑘</m:t>
                                              </m:r>
                                            </m:sub>
                                          </m:sSub>
                                        </m:e>
                                      </m:d>
                                    </m:e>
                                  </m:d>
                                </m:e>
                              </m:d>
                            </m:e>
                          </m:nary>
                        </m:e>
                      </m:nary>
                      <m:r>
                        <a:rPr lang="en-US" sz="1900" b="0" i="1" smtClean="0">
                          <a:effectLst/>
                          <a:latin typeface="Cambria Math" panose="02040503050406030204" pitchFamily="18" charset="0"/>
                          <a:ea typeface="SimSun" panose="02010600030101010101" pitchFamily="2" charset="-122"/>
                        </a:rPr>
                        <m:t>   (2.12)</m:t>
                      </m:r>
                    </m:oMath>
                  </m:oMathPara>
                </a14:m>
                <a:endParaRPr lang="en-US" sz="1900" dirty="0">
                  <a:ea typeface="Calibri" panose="020F0502020204030204" pitchFamily="34" charset="0"/>
                </a:endParaRPr>
              </a:p>
              <a:p>
                <a:pPr marL="0" indent="0">
                  <a:buNone/>
                </a:pPr>
                <a:r>
                  <a:rPr lang="en-US" sz="1900" dirty="0">
                    <a:effectLst/>
                    <a:ea typeface="Calibri" panose="020F0502020204030204" pitchFamily="34" charset="0"/>
                  </a:rPr>
                  <a:t>Following Eq. 2.4, the conditional probability </a:t>
                </a:r>
                <a:r>
                  <a:rPr lang="en-US" sz="1900" i="1" dirty="0">
                    <a:effectLst/>
                    <a:ea typeface="Calibri" panose="020F0502020204030204" pitchFamily="34" charset="0"/>
                  </a:rPr>
                  <a:t>P</a:t>
                </a:r>
                <a:r>
                  <a:rPr lang="en-US" sz="1900" dirty="0">
                    <a:effectLst/>
                    <a:ea typeface="Calibri" panose="020F0502020204030204" pitchFamily="34" charset="0"/>
                  </a:rPr>
                  <a:t>(</a:t>
                </a:r>
                <a:r>
                  <a:rPr lang="en-US" sz="1900" i="1" dirty="0">
                    <a:effectLst/>
                    <a:ea typeface="Calibri" panose="020F0502020204030204" pitchFamily="34" charset="0"/>
                  </a:rPr>
                  <a:t>k</a:t>
                </a:r>
                <a:r>
                  <a:rPr lang="en-US" sz="1900" dirty="0">
                    <a:effectLst/>
                    <a:ea typeface="Calibri" panose="020F0502020204030204" pitchFamily="34" charset="0"/>
                  </a:rPr>
                  <a:t> | </a:t>
                </a:r>
                <a:r>
                  <a:rPr lang="en-US" sz="1900" i="1" dirty="0" err="1">
                    <a:effectLst/>
                    <a:ea typeface="Calibri" panose="020F0502020204030204" pitchFamily="34" charset="0"/>
                  </a:rPr>
                  <a:t>X</a:t>
                </a:r>
                <a:r>
                  <a:rPr lang="en-US" sz="1900" i="1" baseline="-25000" dirty="0" err="1">
                    <a:effectLst/>
                    <a:ea typeface="Calibri" panose="020F0502020204030204" pitchFamily="34" charset="0"/>
                  </a:rPr>
                  <a:t>r</a:t>
                </a:r>
                <a:r>
                  <a:rPr lang="en-US" sz="1900" dirty="0">
                    <a:effectLst/>
                    <a:ea typeface="Calibri" panose="020F0502020204030204" pitchFamily="34" charset="0"/>
                  </a:rPr>
                  <a:t>, </a:t>
                </a:r>
                <a:r>
                  <a:rPr lang="en-US" sz="1900" i="1" dirty="0" err="1">
                    <a:effectLst/>
                    <a:ea typeface="Calibri" panose="020F0502020204030204" pitchFamily="34" charset="0"/>
                  </a:rPr>
                  <a:t>Y</a:t>
                </a:r>
                <a:r>
                  <a:rPr lang="en-US" sz="1900" i="1" baseline="-25000" dirty="0" err="1">
                    <a:effectLst/>
                    <a:ea typeface="Calibri" panose="020F0502020204030204" pitchFamily="34" charset="0"/>
                  </a:rPr>
                  <a:t>r</a:t>
                </a:r>
                <a:r>
                  <a:rPr lang="en-US" sz="1900" dirty="0">
                    <a:effectLst/>
                    <a:ea typeface="Calibri" panose="020F0502020204030204" pitchFamily="34" charset="0"/>
                  </a:rPr>
                  <a:t>, </a:t>
                </a:r>
                <a:r>
                  <a:rPr lang="en-US" sz="1900" i="1" dirty="0">
                    <a:effectLst/>
                    <a:ea typeface="Calibri" panose="020F0502020204030204" pitchFamily="34" charset="0"/>
                  </a:rPr>
                  <a:t>Z</a:t>
                </a:r>
                <a:r>
                  <a:rPr lang="en-US" sz="1900" i="1" baseline="-25000" dirty="0">
                    <a:effectLst/>
                    <a:ea typeface="Calibri" panose="020F0502020204030204" pitchFamily="34" charset="0"/>
                  </a:rPr>
                  <a:t>r</a:t>
                </a:r>
                <a:r>
                  <a:rPr lang="en-US" sz="1900" dirty="0">
                    <a:effectLst/>
                    <a:ea typeface="Calibri" panose="020F0502020204030204" pitchFamily="34" charset="0"/>
                  </a:rPr>
                  <a:t>, </a:t>
                </a:r>
                <a:r>
                  <a:rPr lang="en-US" sz="1900" i="1" dirty="0" err="1">
                    <a:effectLst/>
                    <a:ea typeface="Calibri" panose="020F0502020204030204" pitchFamily="34" charset="0"/>
                  </a:rPr>
                  <a:t>W</a:t>
                </a:r>
                <a:r>
                  <a:rPr lang="en-US" sz="1900" i="1" baseline="-25000" dirty="0" err="1">
                    <a:effectLst/>
                    <a:ea typeface="Calibri" panose="020F0502020204030204" pitchFamily="34" charset="0"/>
                  </a:rPr>
                  <a:t>r</a:t>
                </a:r>
                <a:r>
                  <a:rPr lang="en-US" sz="1900" dirty="0">
                    <a:effectLst/>
                    <a:ea typeface="Calibri" panose="020F0502020204030204" pitchFamily="34" charset="0"/>
                  </a:rPr>
                  <a:t>, Θ</a:t>
                </a:r>
                <a:r>
                  <a:rPr lang="en-US" sz="1900" baseline="30000" dirty="0">
                    <a:effectLst/>
                    <a:ea typeface="Calibri" panose="020F0502020204030204" pitchFamily="34" charset="0"/>
                  </a:rPr>
                  <a:t>(</a:t>
                </a:r>
                <a:r>
                  <a:rPr lang="en-US" sz="1900" i="1" baseline="30000" dirty="0">
                    <a:effectLst/>
                    <a:ea typeface="Calibri" panose="020F0502020204030204" pitchFamily="34" charset="0"/>
                  </a:rPr>
                  <a:t>t</a:t>
                </a:r>
                <a:r>
                  <a:rPr lang="en-US" sz="1900" baseline="30000" dirty="0">
                    <a:effectLst/>
                    <a:ea typeface="Calibri" panose="020F0502020204030204" pitchFamily="34" charset="0"/>
                  </a:rPr>
                  <a:t>)</a:t>
                </a:r>
                <a:r>
                  <a:rPr lang="en-US" sz="1900" dirty="0">
                    <a:effectLst/>
                    <a:ea typeface="Calibri" panose="020F0502020204030204" pitchFamily="34" charset="0"/>
                  </a:rPr>
                  <a:t>) is calculated at E-step as follows:</a:t>
                </a:r>
              </a:p>
              <a:p>
                <a:pPr marL="0" indent="0">
                  <a:buNone/>
                </a:pPr>
                <a14:m>
                  <m:oMathPara xmlns:m="http://schemas.openxmlformats.org/officeDocument/2006/math">
                    <m:oMathParaPr>
                      <m:jc m:val="right"/>
                    </m:oMathParaPr>
                    <m:oMath xmlns:m="http://schemas.openxmlformats.org/officeDocument/2006/math">
                      <m:r>
                        <a:rPr lang="en-US" sz="1900" i="1" smtClean="0">
                          <a:effectLst/>
                          <a:latin typeface="Cambria Math" panose="02040503050406030204" pitchFamily="18" charset="0"/>
                          <a:ea typeface="SimSun" panose="02010600030101010101" pitchFamily="2" charset="-122"/>
                        </a:rPr>
                        <m:t>𝑃</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𝑘</m:t>
                          </m:r>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𝑍</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ea typeface="SimSun" panose="02010600030101010101" pitchFamily="2" charset="-122"/>
                            </a:rPr>
                          </m:ctrlPr>
                        </m:fPr>
                        <m:num>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𝑓</m:t>
                              </m:r>
                            </m:e>
                            <m:sub>
                              <m:r>
                                <a:rPr lang="en-US" sz="1900" i="1">
                                  <a:effectLst/>
                                  <a:latin typeface="Cambria Math" panose="02040503050406030204" pitchFamily="18" charset="0"/>
                                  <a:ea typeface="SimSun" panose="02010600030101010101" pitchFamily="2" charset="-122"/>
                                </a:rPr>
                                <m:t>𝑘</m:t>
                              </m:r>
                            </m:sub>
                          </m:sSub>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e>
                            <m:e>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𝑘</m:t>
                                  </m:r>
                                </m:sub>
                                <m:sup>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𝑡</m:t>
                                      </m:r>
                                    </m:e>
                                  </m:d>
                                </m:sup>
                              </m:sSubSup>
                            </m:e>
                          </m:d>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𝑘</m:t>
                              </m:r>
                            </m:sub>
                          </m:sSub>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𝑟</m:t>
                                  </m:r>
                                </m:sub>
                              </m:sSub>
                            </m:e>
                            <m:e>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𝛽</m:t>
                                  </m:r>
                                </m:e>
                                <m:sub>
                                  <m:r>
                                    <a:rPr lang="en-US" sz="1900" i="1">
                                      <a:effectLst/>
                                      <a:latin typeface="Cambria Math" panose="02040503050406030204" pitchFamily="18" charset="0"/>
                                      <a:ea typeface="SimSun" panose="02010600030101010101" pitchFamily="2" charset="-122"/>
                                    </a:rPr>
                                    <m:t>𝑘</m:t>
                                  </m:r>
                                </m:sub>
                                <m:sup>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𝑡</m:t>
                                      </m:r>
                                    </m:e>
                                  </m:d>
                                </m:sup>
                              </m:sSubSup>
                            </m:e>
                          </m:d>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h</m:t>
                              </m:r>
                            </m:e>
                            <m:sub>
                              <m:r>
                                <a:rPr lang="en-US" sz="1900" i="1">
                                  <a:effectLst/>
                                  <a:latin typeface="Cambria Math" panose="02040503050406030204" pitchFamily="18" charset="0"/>
                                  <a:ea typeface="SimSun" panose="02010600030101010101" pitchFamily="2" charset="-122"/>
                                </a:rPr>
                                <m:t>𝑘</m:t>
                              </m:r>
                            </m:sub>
                          </m:sSub>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𝑟</m:t>
                                  </m:r>
                                </m:sub>
                              </m:sSub>
                            </m:e>
                            <m:e>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𝛾</m:t>
                                  </m:r>
                                </m:e>
                                <m:sub>
                                  <m:r>
                                    <a:rPr lang="en-US" sz="1900" i="1">
                                      <a:effectLst/>
                                      <a:latin typeface="Cambria Math" panose="02040503050406030204" pitchFamily="18" charset="0"/>
                                      <a:ea typeface="SimSun" panose="02010600030101010101" pitchFamily="2" charset="-122"/>
                                    </a:rPr>
                                    <m:t>𝑘</m:t>
                                  </m:r>
                                </m:sub>
                                <m:sup>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𝑡</m:t>
                                      </m:r>
                                    </m:e>
                                  </m:d>
                                </m:sup>
                              </m:sSubSup>
                            </m:e>
                          </m:d>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𝑣</m:t>
                              </m:r>
                            </m:e>
                            <m:sub>
                              <m:r>
                                <a:rPr lang="en-US" sz="1900" i="1">
                                  <a:effectLst/>
                                  <a:latin typeface="Cambria Math" panose="02040503050406030204" pitchFamily="18" charset="0"/>
                                  <a:ea typeface="SimSun" panose="02010600030101010101" pitchFamily="2" charset="-122"/>
                                </a:rPr>
                                <m:t>𝑘</m:t>
                              </m:r>
                            </m:sub>
                          </m:sSub>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𝑍</m:t>
                                  </m:r>
                                </m:e>
                                <m:sub>
                                  <m:r>
                                    <a:rPr lang="en-US" sz="1900" i="1">
                                      <a:effectLst/>
                                      <a:latin typeface="Cambria Math" panose="02040503050406030204" pitchFamily="18" charset="0"/>
                                      <a:ea typeface="SimSun" panose="02010600030101010101" pitchFamily="2" charset="-122"/>
                                    </a:rPr>
                                    <m:t>𝑟</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𝜃</m:t>
                                  </m:r>
                                </m:e>
                                <m:sub>
                                  <m:r>
                                    <a:rPr lang="en-US" sz="1900" i="1">
                                      <a:effectLst/>
                                      <a:latin typeface="Cambria Math" panose="02040503050406030204" pitchFamily="18" charset="0"/>
                                      <a:ea typeface="SimSun" panose="02010600030101010101" pitchFamily="2" charset="-122"/>
                                    </a:rPr>
                                    <m:t>𝑘</m:t>
                                  </m:r>
                                </m:sub>
                                <m:sup>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𝑡</m:t>
                                      </m:r>
                                    </m:e>
                                  </m:d>
                                </m:sup>
                              </m:sSubSup>
                            </m:e>
                          </m:d>
                        </m:num>
                        <m:den>
                          <m:nary>
                            <m:naryPr>
                              <m:chr m:val="∑"/>
                              <m:limLoc m:val="undOvr"/>
                              <m:ctrlPr>
                                <a:rPr lang="en-US" sz="1900" i="1">
                                  <a:effectLst/>
                                  <a:latin typeface="Cambria Math" panose="02040503050406030204" pitchFamily="18" charset="0"/>
                                  <a:ea typeface="SimSun" panose="02010600030101010101" pitchFamily="2" charset="-122"/>
                                </a:rPr>
                              </m:ctrlPr>
                            </m:naryPr>
                            <m:sub>
                              <m:r>
                                <a:rPr lang="en-US" sz="1900" i="1">
                                  <a:effectLst/>
                                  <a:latin typeface="Cambria Math" panose="02040503050406030204" pitchFamily="18" charset="0"/>
                                  <a:ea typeface="SimSun" panose="02010600030101010101" pitchFamily="2" charset="-122"/>
                                </a:rPr>
                                <m:t>𝑙</m:t>
                              </m:r>
                              <m:r>
                                <a:rPr lang="en-US" sz="1900" i="1">
                                  <a:effectLst/>
                                  <a:latin typeface="Cambria Math" panose="02040503050406030204" pitchFamily="18" charset="0"/>
                                  <a:ea typeface="SimSun" panose="02010600030101010101" pitchFamily="2" charset="-122"/>
                                </a:rPr>
                                <m:t>=1</m:t>
                              </m:r>
                            </m:sub>
                            <m:sup>
                              <m:r>
                                <a:rPr lang="en-US" sz="1900" i="1">
                                  <a:effectLst/>
                                  <a:latin typeface="Cambria Math" panose="02040503050406030204" pitchFamily="18" charset="0"/>
                                  <a:ea typeface="SimSun" panose="02010600030101010101" pitchFamily="2" charset="-122"/>
                                </a:rPr>
                                <m:t>𝐾</m:t>
                              </m:r>
                            </m:sup>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𝑓</m:t>
                                  </m:r>
                                </m:e>
                                <m:sub>
                                  <m:r>
                                    <a:rPr lang="en-US" sz="1900" i="1">
                                      <a:effectLst/>
                                      <a:latin typeface="Cambria Math" panose="02040503050406030204" pitchFamily="18" charset="0"/>
                                      <a:ea typeface="SimSun" panose="02010600030101010101" pitchFamily="2" charset="-122"/>
                                    </a:rPr>
                                    <m:t>𝑙</m:t>
                                  </m:r>
                                </m:sub>
                              </m:sSub>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e>
                                <m:e>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𝛼</m:t>
                                      </m:r>
                                    </m:e>
                                    <m:sub>
                                      <m:r>
                                        <a:rPr lang="en-US" sz="1900" i="1">
                                          <a:effectLst/>
                                          <a:latin typeface="Cambria Math" panose="02040503050406030204" pitchFamily="18" charset="0"/>
                                          <a:ea typeface="SimSun" panose="02010600030101010101" pitchFamily="2" charset="-122"/>
                                        </a:rPr>
                                        <m:t>𝑙</m:t>
                                      </m:r>
                                    </m:sub>
                                    <m:sup>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𝑡</m:t>
                                          </m:r>
                                        </m:e>
                                      </m:d>
                                    </m:sup>
                                  </m:sSubSup>
                                </m:e>
                              </m:d>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𝑔</m:t>
                                  </m:r>
                                </m:e>
                                <m:sub>
                                  <m:r>
                                    <a:rPr lang="en-US" sz="1900" i="1">
                                      <a:effectLst/>
                                      <a:latin typeface="Cambria Math" panose="02040503050406030204" pitchFamily="18" charset="0"/>
                                      <a:ea typeface="SimSun" panose="02010600030101010101" pitchFamily="2" charset="-122"/>
                                    </a:rPr>
                                    <m:t>𝑙</m:t>
                                  </m:r>
                                </m:sub>
                              </m:sSub>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𝑟</m:t>
                                      </m:r>
                                    </m:sub>
                                  </m:sSub>
                                </m:e>
                                <m:e>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𝛽</m:t>
                                      </m:r>
                                    </m:e>
                                    <m:sub>
                                      <m:r>
                                        <a:rPr lang="en-US" sz="1900" i="1">
                                          <a:effectLst/>
                                          <a:latin typeface="Cambria Math" panose="02040503050406030204" pitchFamily="18" charset="0"/>
                                          <a:ea typeface="SimSun" panose="02010600030101010101" pitchFamily="2" charset="-122"/>
                                        </a:rPr>
                                        <m:t>𝑙</m:t>
                                      </m:r>
                                    </m:sub>
                                    <m:sup>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𝑡</m:t>
                                          </m:r>
                                        </m:e>
                                      </m:d>
                                    </m:sup>
                                  </m:sSubSup>
                                </m:e>
                              </m:d>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h</m:t>
                                  </m:r>
                                </m:e>
                                <m:sub>
                                  <m:r>
                                    <a:rPr lang="en-US" sz="1900" i="1">
                                      <a:effectLst/>
                                      <a:latin typeface="Cambria Math" panose="02040503050406030204" pitchFamily="18" charset="0"/>
                                      <a:ea typeface="SimSun" panose="02010600030101010101" pitchFamily="2" charset="-122"/>
                                    </a:rPr>
                                    <m:t>𝑙</m:t>
                                  </m:r>
                                </m:sub>
                              </m:sSub>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𝑟</m:t>
                                      </m:r>
                                    </m:sub>
                                  </m:sSub>
                                </m:e>
                                <m:e>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𝛾</m:t>
                                      </m:r>
                                    </m:e>
                                    <m:sub>
                                      <m:r>
                                        <a:rPr lang="en-US" sz="1900" i="1">
                                          <a:effectLst/>
                                          <a:latin typeface="Cambria Math" panose="02040503050406030204" pitchFamily="18" charset="0"/>
                                          <a:ea typeface="SimSun" panose="02010600030101010101" pitchFamily="2" charset="-122"/>
                                        </a:rPr>
                                        <m:t>𝑙</m:t>
                                      </m:r>
                                    </m:sub>
                                    <m:sup>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𝑡</m:t>
                                          </m:r>
                                        </m:e>
                                      </m:d>
                                    </m:sup>
                                  </m:sSubSup>
                                </m:e>
                              </m:d>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𝑣</m:t>
                                  </m:r>
                                </m:e>
                                <m:sub>
                                  <m:r>
                                    <a:rPr lang="en-US" sz="1900" i="1">
                                      <a:effectLst/>
                                      <a:latin typeface="Cambria Math" panose="02040503050406030204" pitchFamily="18" charset="0"/>
                                      <a:ea typeface="SimSun" panose="02010600030101010101" pitchFamily="2" charset="-122"/>
                                    </a:rPr>
                                    <m:t>𝑙</m:t>
                                  </m:r>
                                </m:sub>
                              </m:sSub>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𝑍</m:t>
                                      </m:r>
                                    </m:e>
                                    <m:sub>
                                      <m:r>
                                        <a:rPr lang="en-US" sz="1900" i="1">
                                          <a:effectLst/>
                                          <a:latin typeface="Cambria Math" panose="02040503050406030204" pitchFamily="18" charset="0"/>
                                          <a:ea typeface="SimSun" panose="02010600030101010101" pitchFamily="2" charset="-122"/>
                                        </a:rPr>
                                        <m:t>𝑟</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Sup>
                                    <m:sSubSupPr>
                                      <m:ctrlPr>
                                        <a:rPr lang="en-US" sz="1900" i="1">
                                          <a:effectLst/>
                                          <a:latin typeface="Cambria Math" panose="02040503050406030204" pitchFamily="18" charset="0"/>
                                          <a:ea typeface="SimSun" panose="02010600030101010101" pitchFamily="2" charset="-122"/>
                                        </a:rPr>
                                      </m:ctrlPr>
                                    </m:sSubSupPr>
                                    <m:e>
                                      <m:r>
                                        <a:rPr lang="en-US" sz="1900" i="1">
                                          <a:effectLst/>
                                          <a:latin typeface="Cambria Math" panose="02040503050406030204" pitchFamily="18" charset="0"/>
                                          <a:ea typeface="SimSun" panose="02010600030101010101" pitchFamily="2" charset="-122"/>
                                        </a:rPr>
                                        <m:t>𝜃</m:t>
                                      </m:r>
                                    </m:e>
                                    <m:sub>
                                      <m:r>
                                        <a:rPr lang="en-US" sz="1900" i="1">
                                          <a:effectLst/>
                                          <a:latin typeface="Cambria Math" panose="02040503050406030204" pitchFamily="18" charset="0"/>
                                          <a:ea typeface="SimSun" panose="02010600030101010101" pitchFamily="2" charset="-122"/>
                                        </a:rPr>
                                        <m:t>𝑙</m:t>
                                      </m:r>
                                    </m:sub>
                                    <m:sup>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𝑡</m:t>
                                          </m:r>
                                        </m:e>
                                      </m:d>
                                    </m:sup>
                                  </m:sSubSup>
                                </m:e>
                              </m:d>
                            </m:e>
                          </m:nary>
                        </m:den>
                      </m:f>
                      <m:r>
                        <a:rPr lang="en-US" sz="1900" b="0" i="1" smtClean="0">
                          <a:effectLst/>
                          <a:latin typeface="Cambria Math" panose="02040503050406030204" pitchFamily="18" charset="0"/>
                          <a:ea typeface="SimSun" panose="02010600030101010101" pitchFamily="2" charset="-122"/>
                        </a:rPr>
                        <m:t>   (2.13)</m:t>
                      </m:r>
                    </m:oMath>
                  </m:oMathPara>
                </a14:m>
                <a:endParaRPr lang="en-US" sz="1900" dirty="0"/>
              </a:p>
            </p:txBody>
          </p:sp>
        </mc:Choice>
        <mc:Fallback>
          <p:sp>
            <p:nvSpPr>
              <p:cNvPr id="3" name="Content Placeholder 2">
                <a:extLst>
                  <a:ext uri="{FF2B5EF4-FFF2-40B4-BE49-F238E27FC236}">
                    <a16:creationId xmlns:a16="http://schemas.microsoft.com/office/drawing/2014/main" id="{DC883046-D643-48F3-BB72-8DF2433BBDED}"/>
                  </a:ext>
                </a:extLst>
              </p:cNvPr>
              <p:cNvSpPr>
                <a:spLocks noGrp="1" noRot="1" noChangeAspect="1" noMove="1" noResize="1" noEditPoints="1" noAdjustHandles="1" noChangeArrowheads="1" noChangeShapeType="1" noTextEdit="1"/>
              </p:cNvSpPr>
              <p:nvPr>
                <p:ph idx="1"/>
              </p:nvPr>
            </p:nvSpPr>
            <p:spPr>
              <a:xfrm>
                <a:off x="196948" y="914399"/>
                <a:ext cx="11591778" cy="5176066"/>
              </a:xfrm>
              <a:blipFill>
                <a:blip r:embed="rId2"/>
                <a:stretch>
                  <a:fillRect l="-473" t="-589" r="-47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93A6C5D-5C95-4769-BDE2-D752062C0CB9}"/>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619D3060-E2C5-4966-B824-14D0EC039022}"/>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9297B26F-1F7D-4B32-8B5F-3C2D7FE024BF}"/>
              </a:ext>
            </a:extLst>
          </p:cNvPr>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2633704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Dyadic data contains co-occurrences of objects, which is often modeled by finite mixture model which in turn is learned by expectation maximization (EM) algorithm. Objects in traditional dyadic data are identified by names, causing the drawback which is that it is impossible to extract implicit valuable knowledge under objects. In this research, I propose the so-called attributed dyadic data (ADD) in which each object has an informative attribute and each co-occurrence of two objects is associated with a value. ADD is flexible and covers most of structures / forms of dyadic data. Conditional mixture model (CMM), which is a variant of finite mixture model, is applied into learning ADD. Moreover, a significant feature of CMM is that any co-occurrence of two objects is based on some conditional variable. As a result, CMM can predict or estimate co-occurrent values based on regression model, which extends applications of ADD and CMM.</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Conditional mixture model for modeling attributed dyadic data</a:t>
            </a:r>
          </a:p>
        </p:txBody>
      </p:sp>
      <p:sp>
        <p:nvSpPr>
          <p:cNvPr id="6" name="Date Placeholder 5"/>
          <p:cNvSpPr>
            <a:spLocks noGrp="1"/>
          </p:cNvSpPr>
          <p:nvPr>
            <p:ph type="dt" sz="half" idx="10"/>
          </p:nvPr>
        </p:nvSpPr>
        <p:spPr/>
        <p:txBody>
          <a:bodyPr/>
          <a:lstStyle/>
          <a:p>
            <a:r>
              <a:rPr lang="en-US"/>
              <a:t>16/09/2021</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B0D06-AFF3-4A78-BE8E-7957B95A4282}"/>
              </a:ext>
            </a:extLst>
          </p:cNvPr>
          <p:cNvSpPr>
            <a:spLocks noGrp="1"/>
          </p:cNvSpPr>
          <p:nvPr>
            <p:ph type="title"/>
          </p:nvPr>
        </p:nvSpPr>
        <p:spPr/>
        <p:txBody>
          <a:bodyPr/>
          <a:lstStyle/>
          <a:p>
            <a:r>
              <a:rPr lang="en-US" dirty="0"/>
              <a:t>2. Learning ADD by CMM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A45A115-67C0-4C6A-97F8-F905CF5C6A5A}"/>
                  </a:ext>
                </a:extLst>
              </p:cNvPr>
              <p:cNvSpPr>
                <a:spLocks noGrp="1"/>
              </p:cNvSpPr>
              <p:nvPr>
                <p:ph idx="1"/>
              </p:nvPr>
            </p:nvSpPr>
            <p:spPr>
              <a:xfrm>
                <a:off x="4531058" y="914399"/>
                <a:ext cx="7328846" cy="5176066"/>
              </a:xfrm>
            </p:spPr>
            <p:txBody>
              <a:bodyPr>
                <a:noAutofit/>
              </a:bodyPr>
              <a:lstStyle/>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1700" i="1" smtClean="0">
                              <a:effectLst/>
                              <a:latin typeface="Cambria Math" panose="02040503050406030204" pitchFamily="18" charset="0"/>
                            </a:rPr>
                          </m:ctrlPr>
                        </m:mPr>
                        <m:mr>
                          <m:e>
                            <m:sSubSup>
                              <m:sSubSupPr>
                                <m:ctrlPr>
                                  <a:rPr lang="en-US" sz="1700" i="1">
                                    <a:effectLst/>
                                    <a:latin typeface="Cambria Math" panose="02040503050406030204" pitchFamily="18" charset="0"/>
                                  </a:rPr>
                                </m:ctrlPr>
                              </m:sSubSupPr>
                              <m:e>
                                <m:r>
                                  <a:rPr lang="en-US" sz="1700" i="1">
                                    <a:effectLst/>
                                    <a:latin typeface="Cambria Math" panose="02040503050406030204" pitchFamily="18" charset="0"/>
                                    <a:ea typeface="Calibri" panose="020F0502020204030204" pitchFamily="34" charset="0"/>
                                  </a:rPr>
                                  <m:t>𝜇</m:t>
                                </m:r>
                              </m:e>
                              <m:sub>
                                <m:r>
                                  <a:rPr lang="en-US" sz="1700" i="1">
                                    <a:effectLst/>
                                    <a:latin typeface="Cambria Math" panose="02040503050406030204" pitchFamily="18" charset="0"/>
                                    <a:ea typeface="Calibri" panose="020F0502020204030204" pitchFamily="34" charset="0"/>
                                  </a:rPr>
                                  <m:t>𝛼</m:t>
                                </m:r>
                                <m:r>
                                  <a:rPr lang="en-US" sz="1700" i="1">
                                    <a:effectLst/>
                                    <a:latin typeface="Cambria Math" panose="02040503050406030204" pitchFamily="18" charset="0"/>
                                    <a:ea typeface="Calibri" panose="020F0502020204030204" pitchFamily="34" charset="0"/>
                                  </a:rPr>
                                  <m:t>𝑘</m:t>
                                </m:r>
                              </m:sub>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r>
                                      <a:rPr lang="en-US" sz="1700" i="1">
                                        <a:effectLst/>
                                        <a:latin typeface="Cambria Math" panose="02040503050406030204" pitchFamily="18" charset="0"/>
                                        <a:ea typeface="Calibri" panose="020F0502020204030204" pitchFamily="34" charset="0"/>
                                      </a:rPr>
                                      <m:t>+1</m:t>
                                    </m:r>
                                  </m:e>
                                </m:d>
                              </m:sup>
                            </m:sSubSup>
                            <m:r>
                              <a:rPr lang="en-US" sz="1700" i="1">
                                <a:effectLst/>
                                <a:latin typeface="Cambria Math" panose="02040503050406030204" pitchFamily="18" charset="0"/>
                                <a:ea typeface="Calibri" panose="020F0502020204030204" pitchFamily="34" charset="0"/>
                              </a:rPr>
                              <m:t>=</m:t>
                            </m:r>
                            <m:f>
                              <m:fPr>
                                <m:ctrlPr>
                                  <a:rPr lang="en-US" sz="1700" i="1">
                                    <a:effectLst/>
                                    <a:latin typeface="Cambria Math" panose="02040503050406030204" pitchFamily="18" charset="0"/>
                                  </a:rPr>
                                </m:ctrlPr>
                              </m:fPr>
                              <m:num>
                                <m:nary>
                                  <m:naryPr>
                                    <m:chr m:val="∑"/>
                                    <m:limLoc m:val="undOvr"/>
                                    <m:ctrlPr>
                                      <a:rPr lang="en-US" sz="1700" i="1">
                                        <a:effectLst/>
                                        <a:latin typeface="Cambria Math" panose="02040503050406030204" pitchFamily="18" charset="0"/>
                                      </a:rPr>
                                    </m:ctrlPr>
                                  </m:naryPr>
                                  <m:sub>
                                    <m:r>
                                      <a:rPr lang="en-US" sz="1700" i="1">
                                        <a:effectLst/>
                                        <a:latin typeface="Cambria Math" panose="02040503050406030204" pitchFamily="18" charset="0"/>
                                        <a:ea typeface="Calibri" panose="020F0502020204030204" pitchFamily="34" charset="0"/>
                                      </a:rPr>
                                      <m:t>𝑟</m:t>
                                    </m:r>
                                    <m:r>
                                      <a:rPr lang="en-US" sz="1700" i="1">
                                        <a:effectLst/>
                                        <a:latin typeface="Cambria Math" panose="02040503050406030204" pitchFamily="18" charset="0"/>
                                        <a:ea typeface="Calibri" panose="020F0502020204030204" pitchFamily="34" charset="0"/>
                                      </a:rPr>
                                      <m:t>=1</m:t>
                                    </m:r>
                                  </m:sub>
                                  <m:sup>
                                    <m:d>
                                      <m:dPr>
                                        <m:begChr m:val="|"/>
                                        <m:endChr m:val="|"/>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𝒮</m:t>
                                        </m:r>
                                      </m:e>
                                    </m:d>
                                  </m:sup>
                                  <m:e>
                                    <m:r>
                                      <a:rPr lang="en-US" sz="1700" i="1">
                                        <a:effectLst/>
                                        <a:latin typeface="Cambria Math" panose="02040503050406030204" pitchFamily="18" charset="0"/>
                                        <a:ea typeface="SimSun" panose="02010600030101010101" pitchFamily="2" charset="-122"/>
                                      </a:rPr>
                                      <m:t>𝑃</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𝑘</m:t>
                                        </m:r>
                                      </m:e>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𝑍</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𝑊</m:t>
                                            </m:r>
                                          </m:e>
                                          <m:sub>
                                            <m:r>
                                              <a:rPr lang="en-US" sz="1700" i="1">
                                                <a:effectLst/>
                                                <a:latin typeface="Cambria Math" panose="02040503050406030204" pitchFamily="18" charset="0"/>
                                                <a:ea typeface="SimSun" panose="02010600030101010101" pitchFamily="2" charset="-122"/>
                                              </a:rPr>
                                              <m:t>𝑟</m:t>
                                            </m:r>
                                          </m:sub>
                                        </m:sSub>
                                        <m:r>
                                          <a:rPr lang="en-US" sz="1700">
                                            <a:effectLst/>
                                            <a:latin typeface="Cambria Math" panose="02040503050406030204" pitchFamily="18" charset="0"/>
                                            <a:ea typeface="Calibri" panose="020F0502020204030204" pitchFamily="34" charset="0"/>
                                          </a:rPr>
                                          <m:t>,</m:t>
                                        </m:r>
                                        <m:sSup>
                                          <m:sSupPr>
                                            <m:ctrlPr>
                                              <a:rPr lang="en-US" sz="1700" i="1">
                                                <a:effectLst/>
                                                <a:latin typeface="Cambria Math" panose="02040503050406030204" pitchFamily="18" charset="0"/>
                                              </a:rPr>
                                            </m:ctrlPr>
                                          </m:sSupPr>
                                          <m:e>
                                            <m:r>
                                              <m:rPr>
                                                <m:sty m:val="p"/>
                                              </m:rPr>
                                              <a:rPr lang="en-US" sz="1700">
                                                <a:effectLst/>
                                                <a:latin typeface="Cambria Math" panose="02040503050406030204" pitchFamily="18" charset="0"/>
                                                <a:ea typeface="Calibri" panose="020F0502020204030204" pitchFamily="34" charset="0"/>
                                              </a:rPr>
                                              <m:t>Θ</m:t>
                                            </m:r>
                                          </m:e>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e>
                                            </m:d>
                                          </m:sup>
                                        </m:sSup>
                                      </m:e>
                                    </m:d>
                                    <m:sSub>
                                      <m:sSubPr>
                                        <m:ctrlPr>
                                          <a:rPr lang="en-US" sz="1700" i="1">
                                            <a:effectLst/>
                                            <a:latin typeface="Cambria Math" panose="02040503050406030204" pitchFamily="18" charset="0"/>
                                          </a:rPr>
                                        </m:ctrlPr>
                                      </m:sSubPr>
                                      <m:e>
                                        <m:r>
                                          <a:rPr lang="en-US" sz="1700" i="1">
                                            <a:effectLst/>
                                            <a:latin typeface="Cambria Math" panose="02040503050406030204" pitchFamily="18" charset="0"/>
                                            <a:ea typeface="Calibri" panose="020F0502020204030204" pitchFamily="34" charset="0"/>
                                          </a:rPr>
                                          <m:t>𝑊</m:t>
                                        </m:r>
                                      </m:e>
                                      <m:sub>
                                        <m:r>
                                          <a:rPr lang="en-US" sz="1700" i="1">
                                            <a:effectLst/>
                                            <a:latin typeface="Cambria Math" panose="02040503050406030204" pitchFamily="18" charset="0"/>
                                            <a:ea typeface="Calibri" panose="020F0502020204030204" pitchFamily="34" charset="0"/>
                                          </a:rPr>
                                          <m:t>𝑟</m:t>
                                        </m:r>
                                      </m:sub>
                                    </m:sSub>
                                  </m:e>
                                </m:nary>
                              </m:num>
                              <m:den>
                                <m:nary>
                                  <m:naryPr>
                                    <m:chr m:val="∑"/>
                                    <m:limLoc m:val="undOvr"/>
                                    <m:ctrlPr>
                                      <a:rPr lang="en-US" sz="1700" i="1">
                                        <a:effectLst/>
                                        <a:latin typeface="Cambria Math" panose="02040503050406030204" pitchFamily="18" charset="0"/>
                                      </a:rPr>
                                    </m:ctrlPr>
                                  </m:naryPr>
                                  <m:sub>
                                    <m:r>
                                      <a:rPr lang="en-US" sz="1700" i="1">
                                        <a:effectLst/>
                                        <a:latin typeface="Cambria Math" panose="02040503050406030204" pitchFamily="18" charset="0"/>
                                        <a:ea typeface="Calibri" panose="020F0502020204030204" pitchFamily="34" charset="0"/>
                                      </a:rPr>
                                      <m:t>𝑟</m:t>
                                    </m:r>
                                    <m:r>
                                      <a:rPr lang="en-US" sz="1700" i="1">
                                        <a:effectLst/>
                                        <a:latin typeface="Cambria Math" panose="02040503050406030204" pitchFamily="18" charset="0"/>
                                        <a:ea typeface="Calibri" panose="020F0502020204030204" pitchFamily="34" charset="0"/>
                                      </a:rPr>
                                      <m:t>=1</m:t>
                                    </m:r>
                                  </m:sub>
                                  <m:sup>
                                    <m:d>
                                      <m:dPr>
                                        <m:begChr m:val="|"/>
                                        <m:endChr m:val="|"/>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𝒮</m:t>
                                        </m:r>
                                      </m:e>
                                    </m:d>
                                  </m:sup>
                                  <m:e>
                                    <m:r>
                                      <a:rPr lang="en-US" sz="1700" i="1">
                                        <a:effectLst/>
                                        <a:latin typeface="Cambria Math" panose="02040503050406030204" pitchFamily="18" charset="0"/>
                                        <a:ea typeface="SimSun" panose="02010600030101010101" pitchFamily="2" charset="-122"/>
                                      </a:rPr>
                                      <m:t>𝑃</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𝑘</m:t>
                                        </m:r>
                                      </m:e>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𝑍</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𝑊</m:t>
                                            </m:r>
                                          </m:e>
                                          <m:sub>
                                            <m:r>
                                              <a:rPr lang="en-US" sz="1700" i="1">
                                                <a:effectLst/>
                                                <a:latin typeface="Cambria Math" panose="02040503050406030204" pitchFamily="18" charset="0"/>
                                                <a:ea typeface="SimSun" panose="02010600030101010101" pitchFamily="2" charset="-122"/>
                                              </a:rPr>
                                              <m:t>𝑟</m:t>
                                            </m:r>
                                          </m:sub>
                                        </m:sSub>
                                        <m:r>
                                          <a:rPr lang="en-US" sz="1700">
                                            <a:effectLst/>
                                            <a:latin typeface="Cambria Math" panose="02040503050406030204" pitchFamily="18" charset="0"/>
                                            <a:ea typeface="Calibri" panose="020F0502020204030204" pitchFamily="34" charset="0"/>
                                          </a:rPr>
                                          <m:t>,</m:t>
                                        </m:r>
                                        <m:sSup>
                                          <m:sSupPr>
                                            <m:ctrlPr>
                                              <a:rPr lang="en-US" sz="1700" i="1">
                                                <a:effectLst/>
                                                <a:latin typeface="Cambria Math" panose="02040503050406030204" pitchFamily="18" charset="0"/>
                                              </a:rPr>
                                            </m:ctrlPr>
                                          </m:sSupPr>
                                          <m:e>
                                            <m:r>
                                              <m:rPr>
                                                <m:sty m:val="p"/>
                                              </m:rPr>
                                              <a:rPr lang="en-US" sz="1700">
                                                <a:effectLst/>
                                                <a:latin typeface="Cambria Math" panose="02040503050406030204" pitchFamily="18" charset="0"/>
                                                <a:ea typeface="Calibri" panose="020F0502020204030204" pitchFamily="34" charset="0"/>
                                              </a:rPr>
                                              <m:t>Θ</m:t>
                                            </m:r>
                                          </m:e>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e>
                                            </m:d>
                                          </m:sup>
                                        </m:sSup>
                                      </m:e>
                                    </m:d>
                                  </m:e>
                                </m:nary>
                              </m:den>
                            </m:f>
                          </m:e>
                        </m:mr>
                        <m:mr>
                          <m:e>
                            <m:sSubSup>
                              <m:sSubSupPr>
                                <m:ctrlPr>
                                  <a:rPr lang="en-US" sz="1700" i="1">
                                    <a:effectLst/>
                                    <a:latin typeface="Cambria Math" panose="02040503050406030204" pitchFamily="18" charset="0"/>
                                  </a:rPr>
                                </m:ctrlPr>
                              </m:sSubSupPr>
                              <m:e>
                                <m:r>
                                  <m:rPr>
                                    <m:sty m:val="p"/>
                                  </m:rPr>
                                  <a:rPr lang="en-US" sz="1700">
                                    <a:effectLst/>
                                    <a:latin typeface="Cambria Math" panose="02040503050406030204" pitchFamily="18" charset="0"/>
                                    <a:ea typeface="Calibri" panose="020F0502020204030204" pitchFamily="34" charset="0"/>
                                  </a:rPr>
                                  <m:t>Σ</m:t>
                                </m:r>
                              </m:e>
                              <m:sub>
                                <m:r>
                                  <a:rPr lang="en-US" sz="1700" i="1">
                                    <a:effectLst/>
                                    <a:latin typeface="Cambria Math" panose="02040503050406030204" pitchFamily="18" charset="0"/>
                                    <a:ea typeface="Calibri" panose="020F0502020204030204" pitchFamily="34" charset="0"/>
                                  </a:rPr>
                                  <m:t>𝛼</m:t>
                                </m:r>
                                <m:r>
                                  <a:rPr lang="en-US" sz="1700" i="1">
                                    <a:effectLst/>
                                    <a:latin typeface="Cambria Math" panose="02040503050406030204" pitchFamily="18" charset="0"/>
                                    <a:ea typeface="Calibri" panose="020F0502020204030204" pitchFamily="34" charset="0"/>
                                  </a:rPr>
                                  <m:t>𝑘</m:t>
                                </m:r>
                              </m:sub>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r>
                                      <a:rPr lang="en-US" sz="1700" i="1">
                                        <a:effectLst/>
                                        <a:latin typeface="Cambria Math" panose="02040503050406030204" pitchFamily="18" charset="0"/>
                                        <a:ea typeface="Calibri" panose="020F0502020204030204" pitchFamily="34" charset="0"/>
                                      </a:rPr>
                                      <m:t>+1</m:t>
                                    </m:r>
                                  </m:e>
                                </m:d>
                              </m:sup>
                            </m:sSubSup>
                            <m:r>
                              <a:rPr lang="en-US" sz="1700" i="1">
                                <a:effectLst/>
                                <a:latin typeface="Cambria Math" panose="02040503050406030204" pitchFamily="18" charset="0"/>
                                <a:ea typeface="Calibri" panose="020F0502020204030204" pitchFamily="34" charset="0"/>
                              </a:rPr>
                              <m:t>=</m:t>
                            </m:r>
                            <m:f>
                              <m:fPr>
                                <m:ctrlPr>
                                  <a:rPr lang="en-US" sz="1700" i="1">
                                    <a:effectLst/>
                                    <a:latin typeface="Cambria Math" panose="02040503050406030204" pitchFamily="18" charset="0"/>
                                  </a:rPr>
                                </m:ctrlPr>
                              </m:fPr>
                              <m:num>
                                <m:nary>
                                  <m:naryPr>
                                    <m:chr m:val="∑"/>
                                    <m:limLoc m:val="undOvr"/>
                                    <m:ctrlPr>
                                      <a:rPr lang="en-US" sz="1700" i="1">
                                        <a:effectLst/>
                                        <a:latin typeface="Cambria Math" panose="02040503050406030204" pitchFamily="18" charset="0"/>
                                      </a:rPr>
                                    </m:ctrlPr>
                                  </m:naryPr>
                                  <m:sub>
                                    <m:r>
                                      <a:rPr lang="en-US" sz="1700" i="1">
                                        <a:effectLst/>
                                        <a:latin typeface="Cambria Math" panose="02040503050406030204" pitchFamily="18" charset="0"/>
                                        <a:ea typeface="Calibri" panose="020F0502020204030204" pitchFamily="34" charset="0"/>
                                      </a:rPr>
                                      <m:t>𝑟</m:t>
                                    </m:r>
                                    <m:r>
                                      <a:rPr lang="en-US" sz="1700" i="1">
                                        <a:effectLst/>
                                        <a:latin typeface="Cambria Math" panose="02040503050406030204" pitchFamily="18" charset="0"/>
                                        <a:ea typeface="Calibri" panose="020F0502020204030204" pitchFamily="34" charset="0"/>
                                      </a:rPr>
                                      <m:t>=1</m:t>
                                    </m:r>
                                  </m:sub>
                                  <m:sup>
                                    <m:d>
                                      <m:dPr>
                                        <m:begChr m:val="|"/>
                                        <m:endChr m:val="|"/>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𝒮</m:t>
                                        </m:r>
                                      </m:e>
                                    </m:d>
                                  </m:sup>
                                  <m:e>
                                    <m:r>
                                      <a:rPr lang="en-US" sz="1700" i="1">
                                        <a:effectLst/>
                                        <a:latin typeface="Cambria Math" panose="02040503050406030204" pitchFamily="18" charset="0"/>
                                        <a:ea typeface="SimSun" panose="02010600030101010101" pitchFamily="2" charset="-122"/>
                                      </a:rPr>
                                      <m:t>𝑃</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𝑘</m:t>
                                        </m:r>
                                      </m:e>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𝑍</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𝑊</m:t>
                                            </m:r>
                                          </m:e>
                                          <m:sub>
                                            <m:r>
                                              <a:rPr lang="en-US" sz="1700" i="1">
                                                <a:effectLst/>
                                                <a:latin typeface="Cambria Math" panose="02040503050406030204" pitchFamily="18" charset="0"/>
                                                <a:ea typeface="SimSun" panose="02010600030101010101" pitchFamily="2" charset="-122"/>
                                              </a:rPr>
                                              <m:t>𝑟</m:t>
                                            </m:r>
                                          </m:sub>
                                        </m:sSub>
                                        <m:r>
                                          <a:rPr lang="en-US" sz="1700">
                                            <a:effectLst/>
                                            <a:latin typeface="Cambria Math" panose="02040503050406030204" pitchFamily="18" charset="0"/>
                                            <a:ea typeface="Calibri" panose="020F0502020204030204" pitchFamily="34" charset="0"/>
                                          </a:rPr>
                                          <m:t>,</m:t>
                                        </m:r>
                                        <m:sSup>
                                          <m:sSupPr>
                                            <m:ctrlPr>
                                              <a:rPr lang="en-US" sz="1700" i="1">
                                                <a:effectLst/>
                                                <a:latin typeface="Cambria Math" panose="02040503050406030204" pitchFamily="18" charset="0"/>
                                              </a:rPr>
                                            </m:ctrlPr>
                                          </m:sSupPr>
                                          <m:e>
                                            <m:r>
                                              <m:rPr>
                                                <m:sty m:val="p"/>
                                              </m:rPr>
                                              <a:rPr lang="en-US" sz="1700">
                                                <a:effectLst/>
                                                <a:latin typeface="Cambria Math" panose="02040503050406030204" pitchFamily="18" charset="0"/>
                                                <a:ea typeface="Calibri" panose="020F0502020204030204" pitchFamily="34" charset="0"/>
                                              </a:rPr>
                                              <m:t>Θ</m:t>
                                            </m:r>
                                          </m:e>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e>
                                            </m:d>
                                          </m:sup>
                                        </m:sSup>
                                      </m:e>
                                    </m:d>
                                  </m:e>
                                </m:nary>
                                <m:d>
                                  <m:dPr>
                                    <m:ctrlPr>
                                      <a:rPr lang="en-US" sz="1700" i="1">
                                        <a:effectLst/>
                                        <a:latin typeface="Cambria Math" panose="02040503050406030204" pitchFamily="18" charset="0"/>
                                      </a:rPr>
                                    </m:ctrlPr>
                                  </m:dPr>
                                  <m:e>
                                    <m:d>
                                      <m:dPr>
                                        <m:ctrlPr>
                                          <a:rPr lang="en-US" sz="1700" i="1">
                                            <a:effectLst/>
                                            <a:latin typeface="Cambria Math" panose="02040503050406030204" pitchFamily="18" charset="0"/>
                                          </a:rPr>
                                        </m:ctrlPr>
                                      </m:dPr>
                                      <m:e>
                                        <m:sSub>
                                          <m:sSubPr>
                                            <m:ctrlPr>
                                              <a:rPr lang="en-US" sz="1700" i="1">
                                                <a:effectLst/>
                                                <a:latin typeface="Cambria Math" panose="02040503050406030204" pitchFamily="18" charset="0"/>
                                              </a:rPr>
                                            </m:ctrlPr>
                                          </m:sSubPr>
                                          <m:e>
                                            <m:r>
                                              <a:rPr lang="en-US" sz="1700" i="1">
                                                <a:effectLst/>
                                                <a:latin typeface="Cambria Math" panose="02040503050406030204" pitchFamily="18" charset="0"/>
                                                <a:ea typeface="Calibri" panose="020F0502020204030204" pitchFamily="34" charset="0"/>
                                              </a:rPr>
                                              <m:t>𝑊</m:t>
                                            </m:r>
                                          </m:e>
                                          <m:sub>
                                            <m:r>
                                              <a:rPr lang="en-US" sz="1700" i="1">
                                                <a:effectLst/>
                                                <a:latin typeface="Cambria Math" panose="02040503050406030204" pitchFamily="18" charset="0"/>
                                                <a:ea typeface="Calibri" panose="020F0502020204030204" pitchFamily="34" charset="0"/>
                                              </a:rPr>
                                              <m:t>𝑟</m:t>
                                            </m:r>
                                          </m:sub>
                                        </m:sSub>
                                        <m:r>
                                          <a:rPr lang="en-US" sz="1700" i="1">
                                            <a:effectLst/>
                                            <a:latin typeface="Cambria Math" panose="02040503050406030204" pitchFamily="18" charset="0"/>
                                            <a:ea typeface="Calibri" panose="020F0502020204030204" pitchFamily="34" charset="0"/>
                                          </a:rPr>
                                          <m:t>−</m:t>
                                        </m:r>
                                        <m:sSubSup>
                                          <m:sSubSupPr>
                                            <m:ctrlPr>
                                              <a:rPr lang="en-US" sz="1700" i="1">
                                                <a:effectLst/>
                                                <a:latin typeface="Cambria Math" panose="02040503050406030204" pitchFamily="18" charset="0"/>
                                              </a:rPr>
                                            </m:ctrlPr>
                                          </m:sSubSupPr>
                                          <m:e>
                                            <m:r>
                                              <a:rPr lang="en-US" sz="1700" i="1">
                                                <a:effectLst/>
                                                <a:latin typeface="Cambria Math" panose="02040503050406030204" pitchFamily="18" charset="0"/>
                                                <a:ea typeface="Calibri" panose="020F0502020204030204" pitchFamily="34" charset="0"/>
                                              </a:rPr>
                                              <m:t>𝜇</m:t>
                                            </m:r>
                                          </m:e>
                                          <m:sub>
                                            <m:r>
                                              <a:rPr lang="en-US" sz="1700" i="1">
                                                <a:effectLst/>
                                                <a:latin typeface="Cambria Math" panose="02040503050406030204" pitchFamily="18" charset="0"/>
                                                <a:ea typeface="Calibri" panose="020F0502020204030204" pitchFamily="34" charset="0"/>
                                              </a:rPr>
                                              <m:t>𝛼</m:t>
                                            </m:r>
                                            <m:r>
                                              <a:rPr lang="en-US" sz="1700" i="1">
                                                <a:effectLst/>
                                                <a:latin typeface="Cambria Math" panose="02040503050406030204" pitchFamily="18" charset="0"/>
                                                <a:ea typeface="Calibri" panose="020F0502020204030204" pitchFamily="34" charset="0"/>
                                              </a:rPr>
                                              <m:t>𝑘</m:t>
                                            </m:r>
                                          </m:sub>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r>
                                                  <a:rPr lang="en-US" sz="1700" i="1">
                                                    <a:effectLst/>
                                                    <a:latin typeface="Cambria Math" panose="02040503050406030204" pitchFamily="18" charset="0"/>
                                                    <a:ea typeface="Calibri" panose="020F0502020204030204" pitchFamily="34" charset="0"/>
                                                  </a:rPr>
                                                  <m:t>+1</m:t>
                                                </m:r>
                                              </m:e>
                                            </m:d>
                                          </m:sup>
                                        </m:sSubSup>
                                      </m:e>
                                    </m:d>
                                    <m:sSup>
                                      <m:sSupPr>
                                        <m:ctrlPr>
                                          <a:rPr lang="en-US" sz="1700" i="1">
                                            <a:effectLst/>
                                            <a:latin typeface="Cambria Math" panose="02040503050406030204" pitchFamily="18" charset="0"/>
                                          </a:rPr>
                                        </m:ctrlPr>
                                      </m:sSupPr>
                                      <m:e>
                                        <m:d>
                                          <m:dPr>
                                            <m:ctrlPr>
                                              <a:rPr lang="en-US" sz="1700" i="1">
                                                <a:effectLst/>
                                                <a:latin typeface="Cambria Math" panose="02040503050406030204" pitchFamily="18" charset="0"/>
                                              </a:rPr>
                                            </m:ctrlPr>
                                          </m:dPr>
                                          <m:e>
                                            <m:sSub>
                                              <m:sSubPr>
                                                <m:ctrlPr>
                                                  <a:rPr lang="en-US" sz="1700" i="1">
                                                    <a:effectLst/>
                                                    <a:latin typeface="Cambria Math" panose="02040503050406030204" pitchFamily="18" charset="0"/>
                                                  </a:rPr>
                                                </m:ctrlPr>
                                              </m:sSubPr>
                                              <m:e>
                                                <m:r>
                                                  <a:rPr lang="en-US" sz="1700" i="1">
                                                    <a:effectLst/>
                                                    <a:latin typeface="Cambria Math" panose="02040503050406030204" pitchFamily="18" charset="0"/>
                                                    <a:ea typeface="Calibri" panose="020F0502020204030204" pitchFamily="34" charset="0"/>
                                                  </a:rPr>
                                                  <m:t>𝑊</m:t>
                                                </m:r>
                                              </m:e>
                                              <m:sub>
                                                <m:r>
                                                  <a:rPr lang="en-US" sz="1700" i="1">
                                                    <a:effectLst/>
                                                    <a:latin typeface="Cambria Math" panose="02040503050406030204" pitchFamily="18" charset="0"/>
                                                    <a:ea typeface="Calibri" panose="020F0502020204030204" pitchFamily="34" charset="0"/>
                                                  </a:rPr>
                                                  <m:t>𝑟</m:t>
                                                </m:r>
                                              </m:sub>
                                            </m:sSub>
                                            <m:r>
                                              <a:rPr lang="en-US" sz="1700" i="1">
                                                <a:effectLst/>
                                                <a:latin typeface="Cambria Math" panose="02040503050406030204" pitchFamily="18" charset="0"/>
                                                <a:ea typeface="Calibri" panose="020F0502020204030204" pitchFamily="34" charset="0"/>
                                              </a:rPr>
                                              <m:t>−</m:t>
                                            </m:r>
                                            <m:sSubSup>
                                              <m:sSubSupPr>
                                                <m:ctrlPr>
                                                  <a:rPr lang="en-US" sz="1700" i="1">
                                                    <a:effectLst/>
                                                    <a:latin typeface="Cambria Math" panose="02040503050406030204" pitchFamily="18" charset="0"/>
                                                  </a:rPr>
                                                </m:ctrlPr>
                                              </m:sSubSupPr>
                                              <m:e>
                                                <m:r>
                                                  <a:rPr lang="en-US" sz="1700" i="1">
                                                    <a:effectLst/>
                                                    <a:latin typeface="Cambria Math" panose="02040503050406030204" pitchFamily="18" charset="0"/>
                                                    <a:ea typeface="Calibri" panose="020F0502020204030204" pitchFamily="34" charset="0"/>
                                                  </a:rPr>
                                                  <m:t>𝜇</m:t>
                                                </m:r>
                                              </m:e>
                                              <m:sub>
                                                <m:r>
                                                  <a:rPr lang="en-US" sz="1700" i="1">
                                                    <a:effectLst/>
                                                    <a:latin typeface="Cambria Math" panose="02040503050406030204" pitchFamily="18" charset="0"/>
                                                    <a:ea typeface="Calibri" panose="020F0502020204030204" pitchFamily="34" charset="0"/>
                                                  </a:rPr>
                                                  <m:t>𝛼</m:t>
                                                </m:r>
                                                <m:r>
                                                  <a:rPr lang="en-US" sz="1700" i="1">
                                                    <a:effectLst/>
                                                    <a:latin typeface="Cambria Math" panose="02040503050406030204" pitchFamily="18" charset="0"/>
                                                    <a:ea typeface="Calibri" panose="020F0502020204030204" pitchFamily="34" charset="0"/>
                                                  </a:rPr>
                                                  <m:t>𝑘</m:t>
                                                </m:r>
                                              </m:sub>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r>
                                                      <a:rPr lang="en-US" sz="1700" i="1">
                                                        <a:effectLst/>
                                                        <a:latin typeface="Cambria Math" panose="02040503050406030204" pitchFamily="18" charset="0"/>
                                                        <a:ea typeface="Calibri" panose="020F0502020204030204" pitchFamily="34" charset="0"/>
                                                      </a:rPr>
                                                      <m:t>+1</m:t>
                                                    </m:r>
                                                  </m:e>
                                                </m:d>
                                              </m:sup>
                                            </m:sSubSup>
                                          </m:e>
                                        </m:d>
                                      </m:e>
                                      <m:sup>
                                        <m:r>
                                          <a:rPr lang="en-US" sz="1700" i="1">
                                            <a:effectLst/>
                                            <a:latin typeface="Cambria Math" panose="02040503050406030204" pitchFamily="18" charset="0"/>
                                            <a:ea typeface="Calibri" panose="020F0502020204030204" pitchFamily="34" charset="0"/>
                                          </a:rPr>
                                          <m:t>𝑇</m:t>
                                        </m:r>
                                      </m:sup>
                                    </m:sSup>
                                  </m:e>
                                </m:d>
                              </m:num>
                              <m:den>
                                <m:nary>
                                  <m:naryPr>
                                    <m:chr m:val="∑"/>
                                    <m:limLoc m:val="undOvr"/>
                                    <m:ctrlPr>
                                      <a:rPr lang="en-US" sz="1700" i="1">
                                        <a:effectLst/>
                                        <a:latin typeface="Cambria Math" panose="02040503050406030204" pitchFamily="18" charset="0"/>
                                      </a:rPr>
                                    </m:ctrlPr>
                                  </m:naryPr>
                                  <m:sub>
                                    <m:r>
                                      <a:rPr lang="en-US" sz="1700" i="1">
                                        <a:effectLst/>
                                        <a:latin typeface="Cambria Math" panose="02040503050406030204" pitchFamily="18" charset="0"/>
                                        <a:ea typeface="Calibri" panose="020F0502020204030204" pitchFamily="34" charset="0"/>
                                      </a:rPr>
                                      <m:t>𝑟</m:t>
                                    </m:r>
                                    <m:r>
                                      <a:rPr lang="en-US" sz="1700" i="1">
                                        <a:effectLst/>
                                        <a:latin typeface="Cambria Math" panose="02040503050406030204" pitchFamily="18" charset="0"/>
                                        <a:ea typeface="Calibri" panose="020F0502020204030204" pitchFamily="34" charset="0"/>
                                      </a:rPr>
                                      <m:t>=1</m:t>
                                    </m:r>
                                  </m:sub>
                                  <m:sup>
                                    <m:d>
                                      <m:dPr>
                                        <m:begChr m:val="|"/>
                                        <m:endChr m:val="|"/>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𝒮</m:t>
                                        </m:r>
                                      </m:e>
                                    </m:d>
                                  </m:sup>
                                  <m:e>
                                    <m:r>
                                      <a:rPr lang="en-US" sz="1700" i="1">
                                        <a:effectLst/>
                                        <a:latin typeface="Cambria Math" panose="02040503050406030204" pitchFamily="18" charset="0"/>
                                        <a:ea typeface="SimSun" panose="02010600030101010101" pitchFamily="2" charset="-122"/>
                                      </a:rPr>
                                      <m:t>𝑃</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𝑘</m:t>
                                        </m:r>
                                      </m:e>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𝑍</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𝑊</m:t>
                                            </m:r>
                                          </m:e>
                                          <m:sub>
                                            <m:r>
                                              <a:rPr lang="en-US" sz="1700" i="1">
                                                <a:effectLst/>
                                                <a:latin typeface="Cambria Math" panose="02040503050406030204" pitchFamily="18" charset="0"/>
                                                <a:ea typeface="SimSun" panose="02010600030101010101" pitchFamily="2" charset="-122"/>
                                              </a:rPr>
                                              <m:t>𝑟</m:t>
                                            </m:r>
                                          </m:sub>
                                        </m:sSub>
                                        <m:r>
                                          <a:rPr lang="en-US" sz="1700">
                                            <a:effectLst/>
                                            <a:latin typeface="Cambria Math" panose="02040503050406030204" pitchFamily="18" charset="0"/>
                                            <a:ea typeface="Calibri" panose="020F0502020204030204" pitchFamily="34" charset="0"/>
                                          </a:rPr>
                                          <m:t>,</m:t>
                                        </m:r>
                                        <m:sSup>
                                          <m:sSupPr>
                                            <m:ctrlPr>
                                              <a:rPr lang="en-US" sz="1700" i="1">
                                                <a:effectLst/>
                                                <a:latin typeface="Cambria Math" panose="02040503050406030204" pitchFamily="18" charset="0"/>
                                              </a:rPr>
                                            </m:ctrlPr>
                                          </m:sSupPr>
                                          <m:e>
                                            <m:r>
                                              <m:rPr>
                                                <m:sty m:val="p"/>
                                              </m:rPr>
                                              <a:rPr lang="en-US" sz="1700">
                                                <a:effectLst/>
                                                <a:latin typeface="Cambria Math" panose="02040503050406030204" pitchFamily="18" charset="0"/>
                                                <a:ea typeface="Calibri" panose="020F0502020204030204" pitchFamily="34" charset="0"/>
                                              </a:rPr>
                                              <m:t>Θ</m:t>
                                            </m:r>
                                          </m:e>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e>
                                            </m:d>
                                          </m:sup>
                                        </m:sSup>
                                      </m:e>
                                    </m:d>
                                  </m:e>
                                </m:nary>
                              </m:den>
                            </m:f>
                          </m:e>
                        </m:mr>
                      </m:m>
                      <m:r>
                        <a:rPr lang="en-US" sz="1700" b="0" i="1" smtClean="0">
                          <a:effectLst/>
                          <a:latin typeface="Cambria Math" panose="02040503050406030204" pitchFamily="18" charset="0"/>
                          <a:ea typeface="Calibri" panose="020F0502020204030204" pitchFamily="34" charset="0"/>
                        </a:rPr>
                        <m:t>   (2.14)</m:t>
                      </m:r>
                    </m:oMath>
                  </m:oMathPara>
                </a14:m>
                <a:endParaRPr lang="en-US" sz="17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1700" i="1" smtClean="0">
                              <a:effectLst/>
                              <a:latin typeface="Cambria Math" panose="02040503050406030204" pitchFamily="18" charset="0"/>
                            </a:rPr>
                          </m:ctrlPr>
                        </m:mPr>
                        <m:mr>
                          <m:e>
                            <m:sSubSup>
                              <m:sSubSupPr>
                                <m:ctrlPr>
                                  <a:rPr lang="en-US" sz="1700" i="1">
                                    <a:effectLst/>
                                    <a:latin typeface="Cambria Math" panose="02040503050406030204" pitchFamily="18" charset="0"/>
                                  </a:rPr>
                                </m:ctrlPr>
                              </m:sSubSupPr>
                              <m:e>
                                <m:r>
                                  <a:rPr lang="en-US" sz="1700" i="1">
                                    <a:effectLst/>
                                    <a:latin typeface="Cambria Math" panose="02040503050406030204" pitchFamily="18" charset="0"/>
                                    <a:ea typeface="Calibri" panose="020F0502020204030204" pitchFamily="34" charset="0"/>
                                  </a:rPr>
                                  <m:t>𝜇</m:t>
                                </m:r>
                              </m:e>
                              <m:sub>
                                <m:r>
                                  <a:rPr lang="en-US" sz="1700" i="1">
                                    <a:effectLst/>
                                    <a:latin typeface="Cambria Math" panose="02040503050406030204" pitchFamily="18" charset="0"/>
                                    <a:ea typeface="Calibri" panose="020F0502020204030204" pitchFamily="34" charset="0"/>
                                  </a:rPr>
                                  <m:t>𝛽</m:t>
                                </m:r>
                                <m:r>
                                  <a:rPr lang="en-US" sz="1700" i="1">
                                    <a:effectLst/>
                                    <a:latin typeface="Cambria Math" panose="02040503050406030204" pitchFamily="18" charset="0"/>
                                    <a:ea typeface="Calibri" panose="020F0502020204030204" pitchFamily="34" charset="0"/>
                                  </a:rPr>
                                  <m:t>𝑘</m:t>
                                </m:r>
                              </m:sub>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r>
                                      <a:rPr lang="en-US" sz="1700" i="1">
                                        <a:effectLst/>
                                        <a:latin typeface="Cambria Math" panose="02040503050406030204" pitchFamily="18" charset="0"/>
                                        <a:ea typeface="Calibri" panose="020F0502020204030204" pitchFamily="34" charset="0"/>
                                      </a:rPr>
                                      <m:t>+1</m:t>
                                    </m:r>
                                  </m:e>
                                </m:d>
                              </m:sup>
                            </m:sSubSup>
                            <m:r>
                              <a:rPr lang="en-US" sz="1700" i="1">
                                <a:effectLst/>
                                <a:latin typeface="Cambria Math" panose="02040503050406030204" pitchFamily="18" charset="0"/>
                                <a:ea typeface="Calibri" panose="020F0502020204030204" pitchFamily="34" charset="0"/>
                              </a:rPr>
                              <m:t>=</m:t>
                            </m:r>
                            <m:f>
                              <m:fPr>
                                <m:ctrlPr>
                                  <a:rPr lang="en-US" sz="1700" i="1">
                                    <a:effectLst/>
                                    <a:latin typeface="Cambria Math" panose="02040503050406030204" pitchFamily="18" charset="0"/>
                                  </a:rPr>
                                </m:ctrlPr>
                              </m:fPr>
                              <m:num>
                                <m:nary>
                                  <m:naryPr>
                                    <m:chr m:val="∑"/>
                                    <m:limLoc m:val="undOvr"/>
                                    <m:ctrlPr>
                                      <a:rPr lang="en-US" sz="1700" i="1">
                                        <a:effectLst/>
                                        <a:latin typeface="Cambria Math" panose="02040503050406030204" pitchFamily="18" charset="0"/>
                                      </a:rPr>
                                    </m:ctrlPr>
                                  </m:naryPr>
                                  <m:sub>
                                    <m:r>
                                      <a:rPr lang="en-US" sz="1700" i="1">
                                        <a:effectLst/>
                                        <a:latin typeface="Cambria Math" panose="02040503050406030204" pitchFamily="18" charset="0"/>
                                        <a:ea typeface="Calibri" panose="020F0502020204030204" pitchFamily="34" charset="0"/>
                                      </a:rPr>
                                      <m:t>𝑟</m:t>
                                    </m:r>
                                    <m:r>
                                      <a:rPr lang="en-US" sz="1700" i="1">
                                        <a:effectLst/>
                                        <a:latin typeface="Cambria Math" panose="02040503050406030204" pitchFamily="18" charset="0"/>
                                        <a:ea typeface="Calibri" panose="020F0502020204030204" pitchFamily="34" charset="0"/>
                                      </a:rPr>
                                      <m:t>=1</m:t>
                                    </m:r>
                                  </m:sub>
                                  <m:sup>
                                    <m:d>
                                      <m:dPr>
                                        <m:begChr m:val="|"/>
                                        <m:endChr m:val="|"/>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𝒮</m:t>
                                        </m:r>
                                      </m:e>
                                    </m:d>
                                  </m:sup>
                                  <m:e>
                                    <m:r>
                                      <a:rPr lang="en-US" sz="1700" i="1">
                                        <a:effectLst/>
                                        <a:latin typeface="Cambria Math" panose="02040503050406030204" pitchFamily="18" charset="0"/>
                                        <a:ea typeface="SimSun" panose="02010600030101010101" pitchFamily="2" charset="-122"/>
                                      </a:rPr>
                                      <m:t>𝑃</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𝑘</m:t>
                                        </m:r>
                                      </m:e>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𝑍</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𝑊</m:t>
                                            </m:r>
                                          </m:e>
                                          <m:sub>
                                            <m:r>
                                              <a:rPr lang="en-US" sz="1700" i="1">
                                                <a:effectLst/>
                                                <a:latin typeface="Cambria Math" panose="02040503050406030204" pitchFamily="18" charset="0"/>
                                                <a:ea typeface="SimSun" panose="02010600030101010101" pitchFamily="2" charset="-122"/>
                                              </a:rPr>
                                              <m:t>𝑟</m:t>
                                            </m:r>
                                          </m:sub>
                                        </m:sSub>
                                        <m:r>
                                          <a:rPr lang="en-US" sz="1700">
                                            <a:effectLst/>
                                            <a:latin typeface="Cambria Math" panose="02040503050406030204" pitchFamily="18" charset="0"/>
                                            <a:ea typeface="Calibri" panose="020F0502020204030204" pitchFamily="34" charset="0"/>
                                          </a:rPr>
                                          <m:t>,</m:t>
                                        </m:r>
                                        <m:sSup>
                                          <m:sSupPr>
                                            <m:ctrlPr>
                                              <a:rPr lang="en-US" sz="1700" i="1">
                                                <a:effectLst/>
                                                <a:latin typeface="Cambria Math" panose="02040503050406030204" pitchFamily="18" charset="0"/>
                                              </a:rPr>
                                            </m:ctrlPr>
                                          </m:sSupPr>
                                          <m:e>
                                            <m:r>
                                              <m:rPr>
                                                <m:sty m:val="p"/>
                                              </m:rPr>
                                              <a:rPr lang="en-US" sz="1700">
                                                <a:effectLst/>
                                                <a:latin typeface="Cambria Math" panose="02040503050406030204" pitchFamily="18" charset="0"/>
                                                <a:ea typeface="Calibri" panose="020F0502020204030204" pitchFamily="34" charset="0"/>
                                              </a:rPr>
                                              <m:t>Θ</m:t>
                                            </m:r>
                                          </m:e>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e>
                                            </m:d>
                                          </m:sup>
                                        </m:sSup>
                                      </m:e>
                                    </m:d>
                                    <m:sSub>
                                      <m:sSubPr>
                                        <m:ctrlPr>
                                          <a:rPr lang="en-US" sz="1700" i="1">
                                            <a:effectLst/>
                                            <a:latin typeface="Cambria Math" panose="02040503050406030204" pitchFamily="18" charset="0"/>
                                          </a:rPr>
                                        </m:ctrlPr>
                                      </m:sSubPr>
                                      <m:e>
                                        <m:r>
                                          <a:rPr lang="en-US" sz="1700" i="1">
                                            <a:effectLst/>
                                            <a:latin typeface="Cambria Math" panose="02040503050406030204" pitchFamily="18" charset="0"/>
                                            <a:ea typeface="Calibri" panose="020F0502020204030204" pitchFamily="34" charset="0"/>
                                          </a:rPr>
                                          <m:t>𝑋</m:t>
                                        </m:r>
                                      </m:e>
                                      <m:sub>
                                        <m:r>
                                          <a:rPr lang="en-US" sz="1700" i="1">
                                            <a:effectLst/>
                                            <a:latin typeface="Cambria Math" panose="02040503050406030204" pitchFamily="18" charset="0"/>
                                            <a:ea typeface="Calibri" panose="020F0502020204030204" pitchFamily="34" charset="0"/>
                                          </a:rPr>
                                          <m:t>𝑟</m:t>
                                        </m:r>
                                      </m:sub>
                                    </m:sSub>
                                  </m:e>
                                </m:nary>
                              </m:num>
                              <m:den>
                                <m:nary>
                                  <m:naryPr>
                                    <m:chr m:val="∑"/>
                                    <m:limLoc m:val="undOvr"/>
                                    <m:ctrlPr>
                                      <a:rPr lang="en-US" sz="1700" i="1">
                                        <a:effectLst/>
                                        <a:latin typeface="Cambria Math" panose="02040503050406030204" pitchFamily="18" charset="0"/>
                                      </a:rPr>
                                    </m:ctrlPr>
                                  </m:naryPr>
                                  <m:sub>
                                    <m:r>
                                      <a:rPr lang="en-US" sz="1700" i="1">
                                        <a:effectLst/>
                                        <a:latin typeface="Cambria Math" panose="02040503050406030204" pitchFamily="18" charset="0"/>
                                        <a:ea typeface="Calibri" panose="020F0502020204030204" pitchFamily="34" charset="0"/>
                                      </a:rPr>
                                      <m:t>𝑟</m:t>
                                    </m:r>
                                    <m:r>
                                      <a:rPr lang="en-US" sz="1700" i="1">
                                        <a:effectLst/>
                                        <a:latin typeface="Cambria Math" panose="02040503050406030204" pitchFamily="18" charset="0"/>
                                        <a:ea typeface="Calibri" panose="020F0502020204030204" pitchFamily="34" charset="0"/>
                                      </a:rPr>
                                      <m:t>=1</m:t>
                                    </m:r>
                                  </m:sub>
                                  <m:sup>
                                    <m:d>
                                      <m:dPr>
                                        <m:begChr m:val="|"/>
                                        <m:endChr m:val="|"/>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𝒮</m:t>
                                        </m:r>
                                      </m:e>
                                    </m:d>
                                  </m:sup>
                                  <m:e>
                                    <m:r>
                                      <a:rPr lang="en-US" sz="1700" i="1">
                                        <a:effectLst/>
                                        <a:latin typeface="Cambria Math" panose="02040503050406030204" pitchFamily="18" charset="0"/>
                                        <a:ea typeface="SimSun" panose="02010600030101010101" pitchFamily="2" charset="-122"/>
                                      </a:rPr>
                                      <m:t>𝑃</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𝑘</m:t>
                                        </m:r>
                                      </m:e>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𝑍</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𝑊</m:t>
                                            </m:r>
                                          </m:e>
                                          <m:sub>
                                            <m:r>
                                              <a:rPr lang="en-US" sz="1700" i="1">
                                                <a:effectLst/>
                                                <a:latin typeface="Cambria Math" panose="02040503050406030204" pitchFamily="18" charset="0"/>
                                                <a:ea typeface="SimSun" panose="02010600030101010101" pitchFamily="2" charset="-122"/>
                                              </a:rPr>
                                              <m:t>𝑟</m:t>
                                            </m:r>
                                          </m:sub>
                                        </m:sSub>
                                        <m:r>
                                          <a:rPr lang="en-US" sz="1700">
                                            <a:effectLst/>
                                            <a:latin typeface="Cambria Math" panose="02040503050406030204" pitchFamily="18" charset="0"/>
                                            <a:ea typeface="Calibri" panose="020F0502020204030204" pitchFamily="34" charset="0"/>
                                          </a:rPr>
                                          <m:t>,</m:t>
                                        </m:r>
                                        <m:sSup>
                                          <m:sSupPr>
                                            <m:ctrlPr>
                                              <a:rPr lang="en-US" sz="1700" i="1">
                                                <a:effectLst/>
                                                <a:latin typeface="Cambria Math" panose="02040503050406030204" pitchFamily="18" charset="0"/>
                                              </a:rPr>
                                            </m:ctrlPr>
                                          </m:sSupPr>
                                          <m:e>
                                            <m:r>
                                              <m:rPr>
                                                <m:sty m:val="p"/>
                                              </m:rPr>
                                              <a:rPr lang="en-US" sz="1700">
                                                <a:effectLst/>
                                                <a:latin typeface="Cambria Math" panose="02040503050406030204" pitchFamily="18" charset="0"/>
                                                <a:ea typeface="Calibri" panose="020F0502020204030204" pitchFamily="34" charset="0"/>
                                              </a:rPr>
                                              <m:t>Θ</m:t>
                                            </m:r>
                                          </m:e>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e>
                                            </m:d>
                                          </m:sup>
                                        </m:sSup>
                                      </m:e>
                                    </m:d>
                                  </m:e>
                                </m:nary>
                              </m:den>
                            </m:f>
                          </m:e>
                        </m:mr>
                        <m:mr>
                          <m:e>
                            <m:sSubSup>
                              <m:sSubSupPr>
                                <m:ctrlPr>
                                  <a:rPr lang="en-US" sz="1700" i="1">
                                    <a:effectLst/>
                                    <a:latin typeface="Cambria Math" panose="02040503050406030204" pitchFamily="18" charset="0"/>
                                  </a:rPr>
                                </m:ctrlPr>
                              </m:sSubSupPr>
                              <m:e>
                                <m:r>
                                  <m:rPr>
                                    <m:sty m:val="p"/>
                                  </m:rPr>
                                  <a:rPr lang="en-US" sz="1700">
                                    <a:effectLst/>
                                    <a:latin typeface="Cambria Math" panose="02040503050406030204" pitchFamily="18" charset="0"/>
                                    <a:ea typeface="Calibri" panose="020F0502020204030204" pitchFamily="34" charset="0"/>
                                  </a:rPr>
                                  <m:t>Σ</m:t>
                                </m:r>
                              </m:e>
                              <m:sub>
                                <m:r>
                                  <a:rPr lang="en-US" sz="1700" i="1">
                                    <a:effectLst/>
                                    <a:latin typeface="Cambria Math" panose="02040503050406030204" pitchFamily="18" charset="0"/>
                                    <a:ea typeface="Calibri" panose="020F0502020204030204" pitchFamily="34" charset="0"/>
                                  </a:rPr>
                                  <m:t>𝛽</m:t>
                                </m:r>
                                <m:r>
                                  <a:rPr lang="en-US" sz="1700" i="1">
                                    <a:effectLst/>
                                    <a:latin typeface="Cambria Math" panose="02040503050406030204" pitchFamily="18" charset="0"/>
                                    <a:ea typeface="Calibri" panose="020F0502020204030204" pitchFamily="34" charset="0"/>
                                  </a:rPr>
                                  <m:t>𝑘</m:t>
                                </m:r>
                              </m:sub>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r>
                                      <a:rPr lang="en-US" sz="1700" i="1">
                                        <a:effectLst/>
                                        <a:latin typeface="Cambria Math" panose="02040503050406030204" pitchFamily="18" charset="0"/>
                                        <a:ea typeface="Calibri" panose="020F0502020204030204" pitchFamily="34" charset="0"/>
                                      </a:rPr>
                                      <m:t>+1</m:t>
                                    </m:r>
                                  </m:e>
                                </m:d>
                              </m:sup>
                            </m:sSubSup>
                            <m:r>
                              <a:rPr lang="en-US" sz="1700" i="1">
                                <a:effectLst/>
                                <a:latin typeface="Cambria Math" panose="02040503050406030204" pitchFamily="18" charset="0"/>
                                <a:ea typeface="Calibri" panose="020F0502020204030204" pitchFamily="34" charset="0"/>
                              </a:rPr>
                              <m:t>=</m:t>
                            </m:r>
                            <m:f>
                              <m:fPr>
                                <m:ctrlPr>
                                  <a:rPr lang="en-US" sz="1700" i="1">
                                    <a:effectLst/>
                                    <a:latin typeface="Cambria Math" panose="02040503050406030204" pitchFamily="18" charset="0"/>
                                  </a:rPr>
                                </m:ctrlPr>
                              </m:fPr>
                              <m:num>
                                <m:nary>
                                  <m:naryPr>
                                    <m:chr m:val="∑"/>
                                    <m:limLoc m:val="undOvr"/>
                                    <m:ctrlPr>
                                      <a:rPr lang="en-US" sz="1700" i="1">
                                        <a:effectLst/>
                                        <a:latin typeface="Cambria Math" panose="02040503050406030204" pitchFamily="18" charset="0"/>
                                      </a:rPr>
                                    </m:ctrlPr>
                                  </m:naryPr>
                                  <m:sub>
                                    <m:r>
                                      <a:rPr lang="en-US" sz="1700" i="1">
                                        <a:effectLst/>
                                        <a:latin typeface="Cambria Math" panose="02040503050406030204" pitchFamily="18" charset="0"/>
                                        <a:ea typeface="Calibri" panose="020F0502020204030204" pitchFamily="34" charset="0"/>
                                      </a:rPr>
                                      <m:t>𝑟</m:t>
                                    </m:r>
                                    <m:r>
                                      <a:rPr lang="en-US" sz="1700" i="1">
                                        <a:effectLst/>
                                        <a:latin typeface="Cambria Math" panose="02040503050406030204" pitchFamily="18" charset="0"/>
                                        <a:ea typeface="Calibri" panose="020F0502020204030204" pitchFamily="34" charset="0"/>
                                      </a:rPr>
                                      <m:t>=1</m:t>
                                    </m:r>
                                  </m:sub>
                                  <m:sup>
                                    <m:d>
                                      <m:dPr>
                                        <m:begChr m:val="|"/>
                                        <m:endChr m:val="|"/>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𝒮</m:t>
                                        </m:r>
                                      </m:e>
                                    </m:d>
                                  </m:sup>
                                  <m:e>
                                    <m:r>
                                      <a:rPr lang="en-US" sz="1700" i="1">
                                        <a:effectLst/>
                                        <a:latin typeface="Cambria Math" panose="02040503050406030204" pitchFamily="18" charset="0"/>
                                        <a:ea typeface="SimSun" panose="02010600030101010101" pitchFamily="2" charset="-122"/>
                                      </a:rPr>
                                      <m:t>𝑃</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𝑘</m:t>
                                        </m:r>
                                      </m:e>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𝑍</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𝑊</m:t>
                                            </m:r>
                                          </m:e>
                                          <m:sub>
                                            <m:r>
                                              <a:rPr lang="en-US" sz="1700" i="1">
                                                <a:effectLst/>
                                                <a:latin typeface="Cambria Math" panose="02040503050406030204" pitchFamily="18" charset="0"/>
                                                <a:ea typeface="SimSun" panose="02010600030101010101" pitchFamily="2" charset="-122"/>
                                              </a:rPr>
                                              <m:t>𝑟</m:t>
                                            </m:r>
                                          </m:sub>
                                        </m:sSub>
                                        <m:r>
                                          <a:rPr lang="en-US" sz="1700">
                                            <a:effectLst/>
                                            <a:latin typeface="Cambria Math" panose="02040503050406030204" pitchFamily="18" charset="0"/>
                                            <a:ea typeface="Calibri" panose="020F0502020204030204" pitchFamily="34" charset="0"/>
                                          </a:rPr>
                                          <m:t>,</m:t>
                                        </m:r>
                                        <m:sSup>
                                          <m:sSupPr>
                                            <m:ctrlPr>
                                              <a:rPr lang="en-US" sz="1700" i="1">
                                                <a:effectLst/>
                                                <a:latin typeface="Cambria Math" panose="02040503050406030204" pitchFamily="18" charset="0"/>
                                              </a:rPr>
                                            </m:ctrlPr>
                                          </m:sSupPr>
                                          <m:e>
                                            <m:r>
                                              <m:rPr>
                                                <m:sty m:val="p"/>
                                              </m:rPr>
                                              <a:rPr lang="en-US" sz="1700">
                                                <a:effectLst/>
                                                <a:latin typeface="Cambria Math" panose="02040503050406030204" pitchFamily="18" charset="0"/>
                                                <a:ea typeface="Calibri" panose="020F0502020204030204" pitchFamily="34" charset="0"/>
                                              </a:rPr>
                                              <m:t>Θ</m:t>
                                            </m:r>
                                          </m:e>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e>
                                            </m:d>
                                          </m:sup>
                                        </m:sSup>
                                      </m:e>
                                    </m:d>
                                  </m:e>
                                </m:nary>
                                <m:d>
                                  <m:dPr>
                                    <m:ctrlPr>
                                      <a:rPr lang="en-US" sz="1700" i="1">
                                        <a:effectLst/>
                                        <a:latin typeface="Cambria Math" panose="02040503050406030204" pitchFamily="18" charset="0"/>
                                      </a:rPr>
                                    </m:ctrlPr>
                                  </m:dPr>
                                  <m:e>
                                    <m:d>
                                      <m:dPr>
                                        <m:ctrlPr>
                                          <a:rPr lang="en-US" sz="1700" i="1">
                                            <a:effectLst/>
                                            <a:latin typeface="Cambria Math" panose="02040503050406030204" pitchFamily="18" charset="0"/>
                                          </a:rPr>
                                        </m:ctrlPr>
                                      </m:dPr>
                                      <m:e>
                                        <m:sSub>
                                          <m:sSubPr>
                                            <m:ctrlPr>
                                              <a:rPr lang="en-US" sz="1700" i="1">
                                                <a:effectLst/>
                                                <a:latin typeface="Cambria Math" panose="02040503050406030204" pitchFamily="18" charset="0"/>
                                              </a:rPr>
                                            </m:ctrlPr>
                                          </m:sSubPr>
                                          <m:e>
                                            <m:r>
                                              <a:rPr lang="en-US" sz="1700" i="1">
                                                <a:effectLst/>
                                                <a:latin typeface="Cambria Math" panose="02040503050406030204" pitchFamily="18" charset="0"/>
                                                <a:ea typeface="Calibri" panose="020F0502020204030204" pitchFamily="34" charset="0"/>
                                              </a:rPr>
                                              <m:t>𝑋</m:t>
                                            </m:r>
                                          </m:e>
                                          <m:sub>
                                            <m:r>
                                              <a:rPr lang="en-US" sz="1700" i="1">
                                                <a:effectLst/>
                                                <a:latin typeface="Cambria Math" panose="02040503050406030204" pitchFamily="18" charset="0"/>
                                                <a:ea typeface="Calibri" panose="020F0502020204030204" pitchFamily="34" charset="0"/>
                                              </a:rPr>
                                              <m:t>𝑟</m:t>
                                            </m:r>
                                          </m:sub>
                                        </m:sSub>
                                        <m:r>
                                          <a:rPr lang="en-US" sz="1700" i="1">
                                            <a:effectLst/>
                                            <a:latin typeface="Cambria Math" panose="02040503050406030204" pitchFamily="18" charset="0"/>
                                            <a:ea typeface="Calibri" panose="020F0502020204030204" pitchFamily="34" charset="0"/>
                                          </a:rPr>
                                          <m:t>−</m:t>
                                        </m:r>
                                        <m:sSubSup>
                                          <m:sSubSupPr>
                                            <m:ctrlPr>
                                              <a:rPr lang="en-US" sz="1700" i="1">
                                                <a:effectLst/>
                                                <a:latin typeface="Cambria Math" panose="02040503050406030204" pitchFamily="18" charset="0"/>
                                              </a:rPr>
                                            </m:ctrlPr>
                                          </m:sSubSupPr>
                                          <m:e>
                                            <m:r>
                                              <a:rPr lang="en-US" sz="1700" i="1">
                                                <a:effectLst/>
                                                <a:latin typeface="Cambria Math" panose="02040503050406030204" pitchFamily="18" charset="0"/>
                                                <a:ea typeface="Calibri" panose="020F0502020204030204" pitchFamily="34" charset="0"/>
                                              </a:rPr>
                                              <m:t>𝜇</m:t>
                                            </m:r>
                                          </m:e>
                                          <m:sub>
                                            <m:r>
                                              <a:rPr lang="en-US" sz="1700" i="1">
                                                <a:effectLst/>
                                                <a:latin typeface="Cambria Math" panose="02040503050406030204" pitchFamily="18" charset="0"/>
                                                <a:ea typeface="Calibri" panose="020F0502020204030204" pitchFamily="34" charset="0"/>
                                              </a:rPr>
                                              <m:t>𝛽</m:t>
                                            </m:r>
                                            <m:r>
                                              <a:rPr lang="en-US" sz="1700" i="1">
                                                <a:effectLst/>
                                                <a:latin typeface="Cambria Math" panose="02040503050406030204" pitchFamily="18" charset="0"/>
                                                <a:ea typeface="Calibri" panose="020F0502020204030204" pitchFamily="34" charset="0"/>
                                              </a:rPr>
                                              <m:t>𝑘</m:t>
                                            </m:r>
                                          </m:sub>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r>
                                                  <a:rPr lang="en-US" sz="1700" i="1">
                                                    <a:effectLst/>
                                                    <a:latin typeface="Cambria Math" panose="02040503050406030204" pitchFamily="18" charset="0"/>
                                                    <a:ea typeface="Calibri" panose="020F0502020204030204" pitchFamily="34" charset="0"/>
                                                  </a:rPr>
                                                  <m:t>+1</m:t>
                                                </m:r>
                                              </m:e>
                                            </m:d>
                                          </m:sup>
                                        </m:sSubSup>
                                      </m:e>
                                    </m:d>
                                    <m:sSup>
                                      <m:sSupPr>
                                        <m:ctrlPr>
                                          <a:rPr lang="en-US" sz="1700" i="1">
                                            <a:effectLst/>
                                            <a:latin typeface="Cambria Math" panose="02040503050406030204" pitchFamily="18" charset="0"/>
                                          </a:rPr>
                                        </m:ctrlPr>
                                      </m:sSupPr>
                                      <m:e>
                                        <m:d>
                                          <m:dPr>
                                            <m:ctrlPr>
                                              <a:rPr lang="en-US" sz="1700" i="1">
                                                <a:effectLst/>
                                                <a:latin typeface="Cambria Math" panose="02040503050406030204" pitchFamily="18" charset="0"/>
                                              </a:rPr>
                                            </m:ctrlPr>
                                          </m:dPr>
                                          <m:e>
                                            <m:sSub>
                                              <m:sSubPr>
                                                <m:ctrlPr>
                                                  <a:rPr lang="en-US" sz="1700" i="1">
                                                    <a:effectLst/>
                                                    <a:latin typeface="Cambria Math" panose="02040503050406030204" pitchFamily="18" charset="0"/>
                                                  </a:rPr>
                                                </m:ctrlPr>
                                              </m:sSubPr>
                                              <m:e>
                                                <m:r>
                                                  <a:rPr lang="en-US" sz="1700" i="1">
                                                    <a:effectLst/>
                                                    <a:latin typeface="Cambria Math" panose="02040503050406030204" pitchFamily="18" charset="0"/>
                                                    <a:ea typeface="Calibri" panose="020F0502020204030204" pitchFamily="34" charset="0"/>
                                                  </a:rPr>
                                                  <m:t>𝑋</m:t>
                                                </m:r>
                                              </m:e>
                                              <m:sub>
                                                <m:r>
                                                  <a:rPr lang="en-US" sz="1700" i="1">
                                                    <a:effectLst/>
                                                    <a:latin typeface="Cambria Math" panose="02040503050406030204" pitchFamily="18" charset="0"/>
                                                    <a:ea typeface="Calibri" panose="020F0502020204030204" pitchFamily="34" charset="0"/>
                                                  </a:rPr>
                                                  <m:t>𝑟</m:t>
                                                </m:r>
                                              </m:sub>
                                            </m:sSub>
                                            <m:r>
                                              <a:rPr lang="en-US" sz="1700" i="1">
                                                <a:effectLst/>
                                                <a:latin typeface="Cambria Math" panose="02040503050406030204" pitchFamily="18" charset="0"/>
                                                <a:ea typeface="Calibri" panose="020F0502020204030204" pitchFamily="34" charset="0"/>
                                              </a:rPr>
                                              <m:t>−</m:t>
                                            </m:r>
                                            <m:sSubSup>
                                              <m:sSubSupPr>
                                                <m:ctrlPr>
                                                  <a:rPr lang="en-US" sz="1700" i="1">
                                                    <a:effectLst/>
                                                    <a:latin typeface="Cambria Math" panose="02040503050406030204" pitchFamily="18" charset="0"/>
                                                  </a:rPr>
                                                </m:ctrlPr>
                                              </m:sSubSupPr>
                                              <m:e>
                                                <m:r>
                                                  <a:rPr lang="en-US" sz="1700" i="1">
                                                    <a:effectLst/>
                                                    <a:latin typeface="Cambria Math" panose="02040503050406030204" pitchFamily="18" charset="0"/>
                                                    <a:ea typeface="Calibri" panose="020F0502020204030204" pitchFamily="34" charset="0"/>
                                                  </a:rPr>
                                                  <m:t>𝜇</m:t>
                                                </m:r>
                                              </m:e>
                                              <m:sub>
                                                <m:r>
                                                  <a:rPr lang="en-US" sz="1700" i="1">
                                                    <a:effectLst/>
                                                    <a:latin typeface="Cambria Math" panose="02040503050406030204" pitchFamily="18" charset="0"/>
                                                    <a:ea typeface="Calibri" panose="020F0502020204030204" pitchFamily="34" charset="0"/>
                                                  </a:rPr>
                                                  <m:t>𝛽</m:t>
                                                </m:r>
                                                <m:r>
                                                  <a:rPr lang="en-US" sz="1700" i="1">
                                                    <a:effectLst/>
                                                    <a:latin typeface="Cambria Math" panose="02040503050406030204" pitchFamily="18" charset="0"/>
                                                    <a:ea typeface="Calibri" panose="020F0502020204030204" pitchFamily="34" charset="0"/>
                                                  </a:rPr>
                                                  <m:t>𝑘</m:t>
                                                </m:r>
                                              </m:sub>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r>
                                                      <a:rPr lang="en-US" sz="1700" i="1">
                                                        <a:effectLst/>
                                                        <a:latin typeface="Cambria Math" panose="02040503050406030204" pitchFamily="18" charset="0"/>
                                                        <a:ea typeface="Calibri" panose="020F0502020204030204" pitchFamily="34" charset="0"/>
                                                      </a:rPr>
                                                      <m:t>+1</m:t>
                                                    </m:r>
                                                  </m:e>
                                                </m:d>
                                              </m:sup>
                                            </m:sSubSup>
                                          </m:e>
                                        </m:d>
                                      </m:e>
                                      <m:sup>
                                        <m:r>
                                          <a:rPr lang="en-US" sz="1700" i="1">
                                            <a:effectLst/>
                                            <a:latin typeface="Cambria Math" panose="02040503050406030204" pitchFamily="18" charset="0"/>
                                            <a:ea typeface="Calibri" panose="020F0502020204030204" pitchFamily="34" charset="0"/>
                                          </a:rPr>
                                          <m:t>𝑇</m:t>
                                        </m:r>
                                      </m:sup>
                                    </m:sSup>
                                  </m:e>
                                </m:d>
                              </m:num>
                              <m:den>
                                <m:nary>
                                  <m:naryPr>
                                    <m:chr m:val="∑"/>
                                    <m:limLoc m:val="undOvr"/>
                                    <m:ctrlPr>
                                      <a:rPr lang="en-US" sz="1700" i="1">
                                        <a:effectLst/>
                                        <a:latin typeface="Cambria Math" panose="02040503050406030204" pitchFamily="18" charset="0"/>
                                      </a:rPr>
                                    </m:ctrlPr>
                                  </m:naryPr>
                                  <m:sub>
                                    <m:r>
                                      <a:rPr lang="en-US" sz="1700" i="1">
                                        <a:effectLst/>
                                        <a:latin typeface="Cambria Math" panose="02040503050406030204" pitchFamily="18" charset="0"/>
                                        <a:ea typeface="Calibri" panose="020F0502020204030204" pitchFamily="34" charset="0"/>
                                      </a:rPr>
                                      <m:t>𝑟</m:t>
                                    </m:r>
                                    <m:r>
                                      <a:rPr lang="en-US" sz="1700" i="1">
                                        <a:effectLst/>
                                        <a:latin typeface="Cambria Math" panose="02040503050406030204" pitchFamily="18" charset="0"/>
                                        <a:ea typeface="Calibri" panose="020F0502020204030204" pitchFamily="34" charset="0"/>
                                      </a:rPr>
                                      <m:t>=1</m:t>
                                    </m:r>
                                  </m:sub>
                                  <m:sup>
                                    <m:d>
                                      <m:dPr>
                                        <m:begChr m:val="|"/>
                                        <m:endChr m:val="|"/>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𝒮</m:t>
                                        </m:r>
                                      </m:e>
                                    </m:d>
                                  </m:sup>
                                  <m:e>
                                    <m:r>
                                      <a:rPr lang="en-US" sz="1700" i="1">
                                        <a:effectLst/>
                                        <a:latin typeface="Cambria Math" panose="02040503050406030204" pitchFamily="18" charset="0"/>
                                        <a:ea typeface="SimSun" panose="02010600030101010101" pitchFamily="2" charset="-122"/>
                                      </a:rPr>
                                      <m:t>𝑃</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𝑘</m:t>
                                        </m:r>
                                      </m:e>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𝑍</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𝑊</m:t>
                                            </m:r>
                                          </m:e>
                                          <m:sub>
                                            <m:r>
                                              <a:rPr lang="en-US" sz="1700" i="1">
                                                <a:effectLst/>
                                                <a:latin typeface="Cambria Math" panose="02040503050406030204" pitchFamily="18" charset="0"/>
                                                <a:ea typeface="SimSun" panose="02010600030101010101" pitchFamily="2" charset="-122"/>
                                              </a:rPr>
                                              <m:t>𝑟</m:t>
                                            </m:r>
                                          </m:sub>
                                        </m:sSub>
                                        <m:r>
                                          <a:rPr lang="en-US" sz="1700">
                                            <a:effectLst/>
                                            <a:latin typeface="Cambria Math" panose="02040503050406030204" pitchFamily="18" charset="0"/>
                                            <a:ea typeface="Calibri" panose="020F0502020204030204" pitchFamily="34" charset="0"/>
                                          </a:rPr>
                                          <m:t>,</m:t>
                                        </m:r>
                                        <m:sSup>
                                          <m:sSupPr>
                                            <m:ctrlPr>
                                              <a:rPr lang="en-US" sz="1700" i="1">
                                                <a:effectLst/>
                                                <a:latin typeface="Cambria Math" panose="02040503050406030204" pitchFamily="18" charset="0"/>
                                              </a:rPr>
                                            </m:ctrlPr>
                                          </m:sSupPr>
                                          <m:e>
                                            <m:r>
                                              <m:rPr>
                                                <m:sty m:val="p"/>
                                              </m:rPr>
                                              <a:rPr lang="en-US" sz="1700">
                                                <a:effectLst/>
                                                <a:latin typeface="Cambria Math" panose="02040503050406030204" pitchFamily="18" charset="0"/>
                                                <a:ea typeface="Calibri" panose="020F0502020204030204" pitchFamily="34" charset="0"/>
                                              </a:rPr>
                                              <m:t>Θ</m:t>
                                            </m:r>
                                          </m:e>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e>
                                            </m:d>
                                          </m:sup>
                                        </m:sSup>
                                      </m:e>
                                    </m:d>
                                  </m:e>
                                </m:nary>
                              </m:den>
                            </m:f>
                          </m:e>
                        </m:mr>
                      </m:m>
                      <m:r>
                        <a:rPr lang="en-US" sz="1700" b="0" i="1" smtClean="0">
                          <a:effectLst/>
                          <a:latin typeface="Cambria Math" panose="02040503050406030204" pitchFamily="18" charset="0"/>
                          <a:ea typeface="Calibri" panose="020F0502020204030204" pitchFamily="34" charset="0"/>
                        </a:rPr>
                        <m:t>   (2.15)</m:t>
                      </m:r>
                    </m:oMath>
                  </m:oMathPara>
                </a14:m>
                <a:endParaRPr lang="en-US" sz="1700" dirty="0"/>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1700" i="1" smtClean="0">
                              <a:effectLst/>
                              <a:latin typeface="Cambria Math" panose="02040503050406030204" pitchFamily="18" charset="0"/>
                            </a:rPr>
                          </m:ctrlPr>
                        </m:mPr>
                        <m:mr>
                          <m:e>
                            <m:sSubSup>
                              <m:sSubSupPr>
                                <m:ctrlPr>
                                  <a:rPr lang="en-US" sz="1700" i="1">
                                    <a:effectLst/>
                                    <a:latin typeface="Cambria Math" panose="02040503050406030204" pitchFamily="18" charset="0"/>
                                  </a:rPr>
                                </m:ctrlPr>
                              </m:sSubSupPr>
                              <m:e>
                                <m:r>
                                  <a:rPr lang="en-US" sz="1700" i="1">
                                    <a:effectLst/>
                                    <a:latin typeface="Cambria Math" panose="02040503050406030204" pitchFamily="18" charset="0"/>
                                    <a:ea typeface="Calibri" panose="020F0502020204030204" pitchFamily="34" charset="0"/>
                                  </a:rPr>
                                  <m:t>𝜇</m:t>
                                </m:r>
                              </m:e>
                              <m:sub>
                                <m:r>
                                  <a:rPr lang="en-US" sz="1700" i="1">
                                    <a:effectLst/>
                                    <a:latin typeface="Cambria Math" panose="02040503050406030204" pitchFamily="18" charset="0"/>
                                    <a:ea typeface="Calibri" panose="020F0502020204030204" pitchFamily="34" charset="0"/>
                                  </a:rPr>
                                  <m:t>𝛾</m:t>
                                </m:r>
                                <m:r>
                                  <a:rPr lang="en-US" sz="1700" i="1">
                                    <a:effectLst/>
                                    <a:latin typeface="Cambria Math" panose="02040503050406030204" pitchFamily="18" charset="0"/>
                                    <a:ea typeface="Calibri" panose="020F0502020204030204" pitchFamily="34" charset="0"/>
                                  </a:rPr>
                                  <m:t>𝑘</m:t>
                                </m:r>
                              </m:sub>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r>
                                      <a:rPr lang="en-US" sz="1700" i="1">
                                        <a:effectLst/>
                                        <a:latin typeface="Cambria Math" panose="02040503050406030204" pitchFamily="18" charset="0"/>
                                        <a:ea typeface="Calibri" panose="020F0502020204030204" pitchFamily="34" charset="0"/>
                                      </a:rPr>
                                      <m:t>+1</m:t>
                                    </m:r>
                                  </m:e>
                                </m:d>
                              </m:sup>
                            </m:sSubSup>
                            <m:r>
                              <a:rPr lang="en-US" sz="1700" i="1">
                                <a:effectLst/>
                                <a:latin typeface="Cambria Math" panose="02040503050406030204" pitchFamily="18" charset="0"/>
                                <a:ea typeface="Calibri" panose="020F0502020204030204" pitchFamily="34" charset="0"/>
                              </a:rPr>
                              <m:t>=</m:t>
                            </m:r>
                            <m:f>
                              <m:fPr>
                                <m:ctrlPr>
                                  <a:rPr lang="en-US" sz="1700" i="1">
                                    <a:effectLst/>
                                    <a:latin typeface="Cambria Math" panose="02040503050406030204" pitchFamily="18" charset="0"/>
                                  </a:rPr>
                                </m:ctrlPr>
                              </m:fPr>
                              <m:num>
                                <m:nary>
                                  <m:naryPr>
                                    <m:chr m:val="∑"/>
                                    <m:limLoc m:val="undOvr"/>
                                    <m:ctrlPr>
                                      <a:rPr lang="en-US" sz="1700" i="1">
                                        <a:effectLst/>
                                        <a:latin typeface="Cambria Math" panose="02040503050406030204" pitchFamily="18" charset="0"/>
                                      </a:rPr>
                                    </m:ctrlPr>
                                  </m:naryPr>
                                  <m:sub>
                                    <m:r>
                                      <a:rPr lang="en-US" sz="1700" i="1">
                                        <a:effectLst/>
                                        <a:latin typeface="Cambria Math" panose="02040503050406030204" pitchFamily="18" charset="0"/>
                                        <a:ea typeface="Calibri" panose="020F0502020204030204" pitchFamily="34" charset="0"/>
                                      </a:rPr>
                                      <m:t>𝑟</m:t>
                                    </m:r>
                                    <m:r>
                                      <a:rPr lang="en-US" sz="1700" i="1">
                                        <a:effectLst/>
                                        <a:latin typeface="Cambria Math" panose="02040503050406030204" pitchFamily="18" charset="0"/>
                                        <a:ea typeface="Calibri" panose="020F0502020204030204" pitchFamily="34" charset="0"/>
                                      </a:rPr>
                                      <m:t>=1</m:t>
                                    </m:r>
                                  </m:sub>
                                  <m:sup>
                                    <m:d>
                                      <m:dPr>
                                        <m:begChr m:val="|"/>
                                        <m:endChr m:val="|"/>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𝒮</m:t>
                                        </m:r>
                                      </m:e>
                                    </m:d>
                                  </m:sup>
                                  <m:e>
                                    <m:r>
                                      <a:rPr lang="en-US" sz="1700" i="1">
                                        <a:effectLst/>
                                        <a:latin typeface="Cambria Math" panose="02040503050406030204" pitchFamily="18" charset="0"/>
                                        <a:ea typeface="SimSun" panose="02010600030101010101" pitchFamily="2" charset="-122"/>
                                      </a:rPr>
                                      <m:t>𝑃</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𝑘</m:t>
                                        </m:r>
                                      </m:e>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𝑍</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𝑊</m:t>
                                            </m:r>
                                          </m:e>
                                          <m:sub>
                                            <m:r>
                                              <a:rPr lang="en-US" sz="1700" i="1">
                                                <a:effectLst/>
                                                <a:latin typeface="Cambria Math" panose="02040503050406030204" pitchFamily="18" charset="0"/>
                                                <a:ea typeface="SimSun" panose="02010600030101010101" pitchFamily="2" charset="-122"/>
                                              </a:rPr>
                                              <m:t>𝑟</m:t>
                                            </m:r>
                                          </m:sub>
                                        </m:sSub>
                                        <m:r>
                                          <a:rPr lang="en-US" sz="1700">
                                            <a:effectLst/>
                                            <a:latin typeface="Cambria Math" panose="02040503050406030204" pitchFamily="18" charset="0"/>
                                            <a:ea typeface="Calibri" panose="020F0502020204030204" pitchFamily="34" charset="0"/>
                                          </a:rPr>
                                          <m:t>,</m:t>
                                        </m:r>
                                        <m:sSup>
                                          <m:sSupPr>
                                            <m:ctrlPr>
                                              <a:rPr lang="en-US" sz="1700" i="1">
                                                <a:effectLst/>
                                                <a:latin typeface="Cambria Math" panose="02040503050406030204" pitchFamily="18" charset="0"/>
                                              </a:rPr>
                                            </m:ctrlPr>
                                          </m:sSupPr>
                                          <m:e>
                                            <m:r>
                                              <m:rPr>
                                                <m:sty m:val="p"/>
                                              </m:rPr>
                                              <a:rPr lang="en-US" sz="1700">
                                                <a:effectLst/>
                                                <a:latin typeface="Cambria Math" panose="02040503050406030204" pitchFamily="18" charset="0"/>
                                                <a:ea typeface="Calibri" panose="020F0502020204030204" pitchFamily="34" charset="0"/>
                                              </a:rPr>
                                              <m:t>Θ</m:t>
                                            </m:r>
                                          </m:e>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e>
                                            </m:d>
                                          </m:sup>
                                        </m:sSup>
                                      </m:e>
                                    </m:d>
                                    <m:sSub>
                                      <m:sSubPr>
                                        <m:ctrlPr>
                                          <a:rPr lang="en-US" sz="1700" i="1">
                                            <a:effectLst/>
                                            <a:latin typeface="Cambria Math" panose="02040503050406030204" pitchFamily="18" charset="0"/>
                                          </a:rPr>
                                        </m:ctrlPr>
                                      </m:sSubPr>
                                      <m:e>
                                        <m:r>
                                          <a:rPr lang="en-US" sz="1700" i="1">
                                            <a:effectLst/>
                                            <a:latin typeface="Cambria Math" panose="02040503050406030204" pitchFamily="18" charset="0"/>
                                            <a:ea typeface="Calibri" panose="020F0502020204030204" pitchFamily="34" charset="0"/>
                                          </a:rPr>
                                          <m:t>𝑌</m:t>
                                        </m:r>
                                      </m:e>
                                      <m:sub>
                                        <m:r>
                                          <a:rPr lang="en-US" sz="1700" i="1">
                                            <a:effectLst/>
                                            <a:latin typeface="Cambria Math" panose="02040503050406030204" pitchFamily="18" charset="0"/>
                                            <a:ea typeface="Calibri" panose="020F0502020204030204" pitchFamily="34" charset="0"/>
                                          </a:rPr>
                                          <m:t>𝑟</m:t>
                                        </m:r>
                                      </m:sub>
                                    </m:sSub>
                                  </m:e>
                                </m:nary>
                              </m:num>
                              <m:den>
                                <m:nary>
                                  <m:naryPr>
                                    <m:chr m:val="∑"/>
                                    <m:limLoc m:val="undOvr"/>
                                    <m:ctrlPr>
                                      <a:rPr lang="en-US" sz="1700" i="1">
                                        <a:effectLst/>
                                        <a:latin typeface="Cambria Math" panose="02040503050406030204" pitchFamily="18" charset="0"/>
                                      </a:rPr>
                                    </m:ctrlPr>
                                  </m:naryPr>
                                  <m:sub>
                                    <m:r>
                                      <a:rPr lang="en-US" sz="1700" i="1">
                                        <a:effectLst/>
                                        <a:latin typeface="Cambria Math" panose="02040503050406030204" pitchFamily="18" charset="0"/>
                                        <a:ea typeface="Calibri" panose="020F0502020204030204" pitchFamily="34" charset="0"/>
                                      </a:rPr>
                                      <m:t>𝑟</m:t>
                                    </m:r>
                                    <m:r>
                                      <a:rPr lang="en-US" sz="1700" i="1">
                                        <a:effectLst/>
                                        <a:latin typeface="Cambria Math" panose="02040503050406030204" pitchFamily="18" charset="0"/>
                                        <a:ea typeface="Calibri" panose="020F0502020204030204" pitchFamily="34" charset="0"/>
                                      </a:rPr>
                                      <m:t>=1</m:t>
                                    </m:r>
                                  </m:sub>
                                  <m:sup>
                                    <m:d>
                                      <m:dPr>
                                        <m:begChr m:val="|"/>
                                        <m:endChr m:val="|"/>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𝒮</m:t>
                                        </m:r>
                                      </m:e>
                                    </m:d>
                                  </m:sup>
                                  <m:e>
                                    <m:r>
                                      <a:rPr lang="en-US" sz="1700" i="1">
                                        <a:effectLst/>
                                        <a:latin typeface="Cambria Math" panose="02040503050406030204" pitchFamily="18" charset="0"/>
                                        <a:ea typeface="SimSun" panose="02010600030101010101" pitchFamily="2" charset="-122"/>
                                      </a:rPr>
                                      <m:t>𝑃</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𝑘</m:t>
                                        </m:r>
                                      </m:e>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𝑍</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𝑊</m:t>
                                            </m:r>
                                          </m:e>
                                          <m:sub>
                                            <m:r>
                                              <a:rPr lang="en-US" sz="1700" i="1">
                                                <a:effectLst/>
                                                <a:latin typeface="Cambria Math" panose="02040503050406030204" pitchFamily="18" charset="0"/>
                                                <a:ea typeface="SimSun" panose="02010600030101010101" pitchFamily="2" charset="-122"/>
                                              </a:rPr>
                                              <m:t>𝑟</m:t>
                                            </m:r>
                                          </m:sub>
                                        </m:sSub>
                                        <m:r>
                                          <a:rPr lang="en-US" sz="1700">
                                            <a:effectLst/>
                                            <a:latin typeface="Cambria Math" panose="02040503050406030204" pitchFamily="18" charset="0"/>
                                            <a:ea typeface="Calibri" panose="020F0502020204030204" pitchFamily="34" charset="0"/>
                                          </a:rPr>
                                          <m:t>,</m:t>
                                        </m:r>
                                        <m:sSup>
                                          <m:sSupPr>
                                            <m:ctrlPr>
                                              <a:rPr lang="en-US" sz="1700" i="1">
                                                <a:effectLst/>
                                                <a:latin typeface="Cambria Math" panose="02040503050406030204" pitchFamily="18" charset="0"/>
                                              </a:rPr>
                                            </m:ctrlPr>
                                          </m:sSupPr>
                                          <m:e>
                                            <m:r>
                                              <m:rPr>
                                                <m:sty m:val="p"/>
                                              </m:rPr>
                                              <a:rPr lang="en-US" sz="1700">
                                                <a:effectLst/>
                                                <a:latin typeface="Cambria Math" panose="02040503050406030204" pitchFamily="18" charset="0"/>
                                                <a:ea typeface="Calibri" panose="020F0502020204030204" pitchFamily="34" charset="0"/>
                                              </a:rPr>
                                              <m:t>Θ</m:t>
                                            </m:r>
                                          </m:e>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e>
                                            </m:d>
                                          </m:sup>
                                        </m:sSup>
                                      </m:e>
                                    </m:d>
                                  </m:e>
                                </m:nary>
                              </m:den>
                            </m:f>
                          </m:e>
                        </m:mr>
                        <m:mr>
                          <m:e>
                            <m:sSubSup>
                              <m:sSubSupPr>
                                <m:ctrlPr>
                                  <a:rPr lang="en-US" sz="1700" i="1">
                                    <a:effectLst/>
                                    <a:latin typeface="Cambria Math" panose="02040503050406030204" pitchFamily="18" charset="0"/>
                                  </a:rPr>
                                </m:ctrlPr>
                              </m:sSubSupPr>
                              <m:e>
                                <m:r>
                                  <m:rPr>
                                    <m:sty m:val="p"/>
                                  </m:rPr>
                                  <a:rPr lang="en-US" sz="1700">
                                    <a:effectLst/>
                                    <a:latin typeface="Cambria Math" panose="02040503050406030204" pitchFamily="18" charset="0"/>
                                    <a:ea typeface="Calibri" panose="020F0502020204030204" pitchFamily="34" charset="0"/>
                                  </a:rPr>
                                  <m:t>Σ</m:t>
                                </m:r>
                              </m:e>
                              <m:sub>
                                <m:r>
                                  <a:rPr lang="en-US" sz="1700" i="1">
                                    <a:effectLst/>
                                    <a:latin typeface="Cambria Math" panose="02040503050406030204" pitchFamily="18" charset="0"/>
                                    <a:ea typeface="Calibri" panose="020F0502020204030204" pitchFamily="34" charset="0"/>
                                  </a:rPr>
                                  <m:t>𝛾</m:t>
                                </m:r>
                                <m:r>
                                  <a:rPr lang="en-US" sz="1700" i="1">
                                    <a:effectLst/>
                                    <a:latin typeface="Cambria Math" panose="02040503050406030204" pitchFamily="18" charset="0"/>
                                    <a:ea typeface="Calibri" panose="020F0502020204030204" pitchFamily="34" charset="0"/>
                                  </a:rPr>
                                  <m:t>𝑘</m:t>
                                </m:r>
                              </m:sub>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r>
                                      <a:rPr lang="en-US" sz="1700" i="1">
                                        <a:effectLst/>
                                        <a:latin typeface="Cambria Math" panose="02040503050406030204" pitchFamily="18" charset="0"/>
                                        <a:ea typeface="Calibri" panose="020F0502020204030204" pitchFamily="34" charset="0"/>
                                      </a:rPr>
                                      <m:t>+1</m:t>
                                    </m:r>
                                  </m:e>
                                </m:d>
                              </m:sup>
                            </m:sSubSup>
                            <m:r>
                              <a:rPr lang="en-US" sz="1700" i="1">
                                <a:effectLst/>
                                <a:latin typeface="Cambria Math" panose="02040503050406030204" pitchFamily="18" charset="0"/>
                                <a:ea typeface="Calibri" panose="020F0502020204030204" pitchFamily="34" charset="0"/>
                              </a:rPr>
                              <m:t>=</m:t>
                            </m:r>
                            <m:f>
                              <m:fPr>
                                <m:ctrlPr>
                                  <a:rPr lang="en-US" sz="1700" i="1">
                                    <a:effectLst/>
                                    <a:latin typeface="Cambria Math" panose="02040503050406030204" pitchFamily="18" charset="0"/>
                                  </a:rPr>
                                </m:ctrlPr>
                              </m:fPr>
                              <m:num>
                                <m:nary>
                                  <m:naryPr>
                                    <m:chr m:val="∑"/>
                                    <m:limLoc m:val="undOvr"/>
                                    <m:ctrlPr>
                                      <a:rPr lang="en-US" sz="1700" i="1">
                                        <a:effectLst/>
                                        <a:latin typeface="Cambria Math" panose="02040503050406030204" pitchFamily="18" charset="0"/>
                                      </a:rPr>
                                    </m:ctrlPr>
                                  </m:naryPr>
                                  <m:sub>
                                    <m:r>
                                      <a:rPr lang="en-US" sz="1700" i="1">
                                        <a:effectLst/>
                                        <a:latin typeface="Cambria Math" panose="02040503050406030204" pitchFamily="18" charset="0"/>
                                        <a:ea typeface="Calibri" panose="020F0502020204030204" pitchFamily="34" charset="0"/>
                                      </a:rPr>
                                      <m:t>𝑟</m:t>
                                    </m:r>
                                    <m:r>
                                      <a:rPr lang="en-US" sz="1700" i="1">
                                        <a:effectLst/>
                                        <a:latin typeface="Cambria Math" panose="02040503050406030204" pitchFamily="18" charset="0"/>
                                        <a:ea typeface="Calibri" panose="020F0502020204030204" pitchFamily="34" charset="0"/>
                                      </a:rPr>
                                      <m:t>=1</m:t>
                                    </m:r>
                                  </m:sub>
                                  <m:sup>
                                    <m:d>
                                      <m:dPr>
                                        <m:begChr m:val="|"/>
                                        <m:endChr m:val="|"/>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𝒮</m:t>
                                        </m:r>
                                      </m:e>
                                    </m:d>
                                  </m:sup>
                                  <m:e>
                                    <m:r>
                                      <a:rPr lang="en-US" sz="1700" i="1">
                                        <a:effectLst/>
                                        <a:latin typeface="Cambria Math" panose="02040503050406030204" pitchFamily="18" charset="0"/>
                                        <a:ea typeface="SimSun" panose="02010600030101010101" pitchFamily="2" charset="-122"/>
                                      </a:rPr>
                                      <m:t>𝑃</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𝑘</m:t>
                                        </m:r>
                                      </m:e>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𝑍</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𝑊</m:t>
                                            </m:r>
                                          </m:e>
                                          <m:sub>
                                            <m:r>
                                              <a:rPr lang="en-US" sz="1700" i="1">
                                                <a:effectLst/>
                                                <a:latin typeface="Cambria Math" panose="02040503050406030204" pitchFamily="18" charset="0"/>
                                                <a:ea typeface="SimSun" panose="02010600030101010101" pitchFamily="2" charset="-122"/>
                                              </a:rPr>
                                              <m:t>𝑟</m:t>
                                            </m:r>
                                          </m:sub>
                                        </m:sSub>
                                        <m:r>
                                          <a:rPr lang="en-US" sz="1700">
                                            <a:effectLst/>
                                            <a:latin typeface="Cambria Math" panose="02040503050406030204" pitchFamily="18" charset="0"/>
                                            <a:ea typeface="Calibri" panose="020F0502020204030204" pitchFamily="34" charset="0"/>
                                          </a:rPr>
                                          <m:t>,</m:t>
                                        </m:r>
                                        <m:sSup>
                                          <m:sSupPr>
                                            <m:ctrlPr>
                                              <a:rPr lang="en-US" sz="1700" i="1">
                                                <a:effectLst/>
                                                <a:latin typeface="Cambria Math" panose="02040503050406030204" pitchFamily="18" charset="0"/>
                                              </a:rPr>
                                            </m:ctrlPr>
                                          </m:sSupPr>
                                          <m:e>
                                            <m:r>
                                              <m:rPr>
                                                <m:sty m:val="p"/>
                                              </m:rPr>
                                              <a:rPr lang="en-US" sz="1700">
                                                <a:effectLst/>
                                                <a:latin typeface="Cambria Math" panose="02040503050406030204" pitchFamily="18" charset="0"/>
                                                <a:ea typeface="Calibri" panose="020F0502020204030204" pitchFamily="34" charset="0"/>
                                              </a:rPr>
                                              <m:t>Θ</m:t>
                                            </m:r>
                                          </m:e>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e>
                                            </m:d>
                                          </m:sup>
                                        </m:sSup>
                                      </m:e>
                                    </m:d>
                                  </m:e>
                                </m:nary>
                                <m:d>
                                  <m:dPr>
                                    <m:ctrlPr>
                                      <a:rPr lang="en-US" sz="1700" i="1">
                                        <a:effectLst/>
                                        <a:latin typeface="Cambria Math" panose="02040503050406030204" pitchFamily="18" charset="0"/>
                                      </a:rPr>
                                    </m:ctrlPr>
                                  </m:dPr>
                                  <m:e>
                                    <m:d>
                                      <m:dPr>
                                        <m:ctrlPr>
                                          <a:rPr lang="en-US" sz="1700" i="1">
                                            <a:effectLst/>
                                            <a:latin typeface="Cambria Math" panose="02040503050406030204" pitchFamily="18" charset="0"/>
                                          </a:rPr>
                                        </m:ctrlPr>
                                      </m:dPr>
                                      <m:e>
                                        <m:sSub>
                                          <m:sSubPr>
                                            <m:ctrlPr>
                                              <a:rPr lang="en-US" sz="1700" i="1">
                                                <a:effectLst/>
                                                <a:latin typeface="Cambria Math" panose="02040503050406030204" pitchFamily="18" charset="0"/>
                                              </a:rPr>
                                            </m:ctrlPr>
                                          </m:sSubPr>
                                          <m:e>
                                            <m:r>
                                              <a:rPr lang="en-US" sz="1700" i="1">
                                                <a:effectLst/>
                                                <a:latin typeface="Cambria Math" panose="02040503050406030204" pitchFamily="18" charset="0"/>
                                                <a:ea typeface="Calibri" panose="020F0502020204030204" pitchFamily="34" charset="0"/>
                                              </a:rPr>
                                              <m:t>𝑌</m:t>
                                            </m:r>
                                          </m:e>
                                          <m:sub>
                                            <m:r>
                                              <a:rPr lang="en-US" sz="1700" i="1">
                                                <a:effectLst/>
                                                <a:latin typeface="Cambria Math" panose="02040503050406030204" pitchFamily="18" charset="0"/>
                                                <a:ea typeface="Calibri" panose="020F0502020204030204" pitchFamily="34" charset="0"/>
                                              </a:rPr>
                                              <m:t>𝑟</m:t>
                                            </m:r>
                                          </m:sub>
                                        </m:sSub>
                                        <m:r>
                                          <a:rPr lang="en-US" sz="1700" i="1">
                                            <a:effectLst/>
                                            <a:latin typeface="Cambria Math" panose="02040503050406030204" pitchFamily="18" charset="0"/>
                                            <a:ea typeface="Calibri" panose="020F0502020204030204" pitchFamily="34" charset="0"/>
                                          </a:rPr>
                                          <m:t>−</m:t>
                                        </m:r>
                                        <m:sSubSup>
                                          <m:sSubSupPr>
                                            <m:ctrlPr>
                                              <a:rPr lang="en-US" sz="1700" i="1">
                                                <a:effectLst/>
                                                <a:latin typeface="Cambria Math" panose="02040503050406030204" pitchFamily="18" charset="0"/>
                                              </a:rPr>
                                            </m:ctrlPr>
                                          </m:sSubSupPr>
                                          <m:e>
                                            <m:r>
                                              <a:rPr lang="en-US" sz="1700" i="1">
                                                <a:effectLst/>
                                                <a:latin typeface="Cambria Math" panose="02040503050406030204" pitchFamily="18" charset="0"/>
                                                <a:ea typeface="Calibri" panose="020F0502020204030204" pitchFamily="34" charset="0"/>
                                              </a:rPr>
                                              <m:t>𝜇</m:t>
                                            </m:r>
                                          </m:e>
                                          <m:sub>
                                            <m:r>
                                              <a:rPr lang="en-US" sz="1700" i="1">
                                                <a:effectLst/>
                                                <a:latin typeface="Cambria Math" panose="02040503050406030204" pitchFamily="18" charset="0"/>
                                                <a:ea typeface="Calibri" panose="020F0502020204030204" pitchFamily="34" charset="0"/>
                                              </a:rPr>
                                              <m:t>𝛾</m:t>
                                            </m:r>
                                            <m:r>
                                              <a:rPr lang="en-US" sz="1700" i="1">
                                                <a:effectLst/>
                                                <a:latin typeface="Cambria Math" panose="02040503050406030204" pitchFamily="18" charset="0"/>
                                                <a:ea typeface="Calibri" panose="020F0502020204030204" pitchFamily="34" charset="0"/>
                                              </a:rPr>
                                              <m:t>𝑘</m:t>
                                            </m:r>
                                          </m:sub>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r>
                                                  <a:rPr lang="en-US" sz="1700" i="1">
                                                    <a:effectLst/>
                                                    <a:latin typeface="Cambria Math" panose="02040503050406030204" pitchFamily="18" charset="0"/>
                                                    <a:ea typeface="Calibri" panose="020F0502020204030204" pitchFamily="34" charset="0"/>
                                                  </a:rPr>
                                                  <m:t>+1</m:t>
                                                </m:r>
                                              </m:e>
                                            </m:d>
                                          </m:sup>
                                        </m:sSubSup>
                                      </m:e>
                                    </m:d>
                                    <m:sSup>
                                      <m:sSupPr>
                                        <m:ctrlPr>
                                          <a:rPr lang="en-US" sz="1700" i="1">
                                            <a:effectLst/>
                                            <a:latin typeface="Cambria Math" panose="02040503050406030204" pitchFamily="18" charset="0"/>
                                          </a:rPr>
                                        </m:ctrlPr>
                                      </m:sSupPr>
                                      <m:e>
                                        <m:d>
                                          <m:dPr>
                                            <m:ctrlPr>
                                              <a:rPr lang="en-US" sz="1700" i="1">
                                                <a:effectLst/>
                                                <a:latin typeface="Cambria Math" panose="02040503050406030204" pitchFamily="18" charset="0"/>
                                              </a:rPr>
                                            </m:ctrlPr>
                                          </m:dPr>
                                          <m:e>
                                            <m:sSub>
                                              <m:sSubPr>
                                                <m:ctrlPr>
                                                  <a:rPr lang="en-US" sz="1700" i="1">
                                                    <a:effectLst/>
                                                    <a:latin typeface="Cambria Math" panose="02040503050406030204" pitchFamily="18" charset="0"/>
                                                  </a:rPr>
                                                </m:ctrlPr>
                                              </m:sSubPr>
                                              <m:e>
                                                <m:r>
                                                  <a:rPr lang="en-US" sz="1700" i="1">
                                                    <a:effectLst/>
                                                    <a:latin typeface="Cambria Math" panose="02040503050406030204" pitchFamily="18" charset="0"/>
                                                    <a:ea typeface="Calibri" panose="020F0502020204030204" pitchFamily="34" charset="0"/>
                                                  </a:rPr>
                                                  <m:t>𝑌</m:t>
                                                </m:r>
                                              </m:e>
                                              <m:sub>
                                                <m:r>
                                                  <a:rPr lang="en-US" sz="1700" i="1">
                                                    <a:effectLst/>
                                                    <a:latin typeface="Cambria Math" panose="02040503050406030204" pitchFamily="18" charset="0"/>
                                                    <a:ea typeface="Calibri" panose="020F0502020204030204" pitchFamily="34" charset="0"/>
                                                  </a:rPr>
                                                  <m:t>𝑟</m:t>
                                                </m:r>
                                              </m:sub>
                                            </m:sSub>
                                            <m:r>
                                              <a:rPr lang="en-US" sz="1700" i="1">
                                                <a:effectLst/>
                                                <a:latin typeface="Cambria Math" panose="02040503050406030204" pitchFamily="18" charset="0"/>
                                                <a:ea typeface="Calibri" panose="020F0502020204030204" pitchFamily="34" charset="0"/>
                                              </a:rPr>
                                              <m:t>−</m:t>
                                            </m:r>
                                            <m:sSubSup>
                                              <m:sSubSupPr>
                                                <m:ctrlPr>
                                                  <a:rPr lang="en-US" sz="1700" i="1">
                                                    <a:effectLst/>
                                                    <a:latin typeface="Cambria Math" panose="02040503050406030204" pitchFamily="18" charset="0"/>
                                                  </a:rPr>
                                                </m:ctrlPr>
                                              </m:sSubSupPr>
                                              <m:e>
                                                <m:r>
                                                  <a:rPr lang="en-US" sz="1700" i="1">
                                                    <a:effectLst/>
                                                    <a:latin typeface="Cambria Math" panose="02040503050406030204" pitchFamily="18" charset="0"/>
                                                    <a:ea typeface="Calibri" panose="020F0502020204030204" pitchFamily="34" charset="0"/>
                                                  </a:rPr>
                                                  <m:t>𝜇</m:t>
                                                </m:r>
                                              </m:e>
                                              <m:sub>
                                                <m:r>
                                                  <a:rPr lang="en-US" sz="1700" i="1">
                                                    <a:effectLst/>
                                                    <a:latin typeface="Cambria Math" panose="02040503050406030204" pitchFamily="18" charset="0"/>
                                                    <a:ea typeface="Calibri" panose="020F0502020204030204" pitchFamily="34" charset="0"/>
                                                  </a:rPr>
                                                  <m:t>𝛾</m:t>
                                                </m:r>
                                                <m:r>
                                                  <a:rPr lang="en-US" sz="1700" i="1">
                                                    <a:effectLst/>
                                                    <a:latin typeface="Cambria Math" panose="02040503050406030204" pitchFamily="18" charset="0"/>
                                                    <a:ea typeface="Calibri" panose="020F0502020204030204" pitchFamily="34" charset="0"/>
                                                  </a:rPr>
                                                  <m:t>𝑘</m:t>
                                                </m:r>
                                              </m:sub>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r>
                                                      <a:rPr lang="en-US" sz="1700" i="1">
                                                        <a:effectLst/>
                                                        <a:latin typeface="Cambria Math" panose="02040503050406030204" pitchFamily="18" charset="0"/>
                                                        <a:ea typeface="Calibri" panose="020F0502020204030204" pitchFamily="34" charset="0"/>
                                                      </a:rPr>
                                                      <m:t>+1</m:t>
                                                    </m:r>
                                                  </m:e>
                                                </m:d>
                                              </m:sup>
                                            </m:sSubSup>
                                          </m:e>
                                        </m:d>
                                      </m:e>
                                      <m:sup>
                                        <m:r>
                                          <a:rPr lang="en-US" sz="1700" i="1">
                                            <a:effectLst/>
                                            <a:latin typeface="Cambria Math" panose="02040503050406030204" pitchFamily="18" charset="0"/>
                                            <a:ea typeface="Calibri" panose="020F0502020204030204" pitchFamily="34" charset="0"/>
                                          </a:rPr>
                                          <m:t>𝑇</m:t>
                                        </m:r>
                                      </m:sup>
                                    </m:sSup>
                                  </m:e>
                                </m:d>
                              </m:num>
                              <m:den>
                                <m:nary>
                                  <m:naryPr>
                                    <m:chr m:val="∑"/>
                                    <m:limLoc m:val="undOvr"/>
                                    <m:ctrlPr>
                                      <a:rPr lang="en-US" sz="1700" i="1">
                                        <a:effectLst/>
                                        <a:latin typeface="Cambria Math" panose="02040503050406030204" pitchFamily="18" charset="0"/>
                                      </a:rPr>
                                    </m:ctrlPr>
                                  </m:naryPr>
                                  <m:sub>
                                    <m:r>
                                      <a:rPr lang="en-US" sz="1700" i="1">
                                        <a:effectLst/>
                                        <a:latin typeface="Cambria Math" panose="02040503050406030204" pitchFamily="18" charset="0"/>
                                        <a:ea typeface="Calibri" panose="020F0502020204030204" pitchFamily="34" charset="0"/>
                                      </a:rPr>
                                      <m:t>𝑟</m:t>
                                    </m:r>
                                    <m:r>
                                      <a:rPr lang="en-US" sz="1700" i="1">
                                        <a:effectLst/>
                                        <a:latin typeface="Cambria Math" panose="02040503050406030204" pitchFamily="18" charset="0"/>
                                        <a:ea typeface="Calibri" panose="020F0502020204030204" pitchFamily="34" charset="0"/>
                                      </a:rPr>
                                      <m:t>=1</m:t>
                                    </m:r>
                                  </m:sub>
                                  <m:sup>
                                    <m:d>
                                      <m:dPr>
                                        <m:begChr m:val="|"/>
                                        <m:endChr m:val="|"/>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𝒮</m:t>
                                        </m:r>
                                      </m:e>
                                    </m:d>
                                  </m:sup>
                                  <m:e>
                                    <m:r>
                                      <a:rPr lang="en-US" sz="1700" i="1">
                                        <a:effectLst/>
                                        <a:latin typeface="Cambria Math" panose="02040503050406030204" pitchFamily="18" charset="0"/>
                                        <a:ea typeface="SimSun" panose="02010600030101010101" pitchFamily="2" charset="-122"/>
                                      </a:rPr>
                                      <m:t>𝑃</m:t>
                                    </m:r>
                                    <m:d>
                                      <m:dPr>
                                        <m:ctrlPr>
                                          <a:rPr lang="en-US" sz="1700" i="1">
                                            <a:effectLst/>
                                            <a:latin typeface="Cambria Math" panose="02040503050406030204" pitchFamily="18" charset="0"/>
                                            <a:ea typeface="SimSun" panose="02010600030101010101" pitchFamily="2" charset="-122"/>
                                          </a:rPr>
                                        </m:ctrlPr>
                                      </m:dPr>
                                      <m:e>
                                        <m:r>
                                          <a:rPr lang="en-US" sz="1700" i="1">
                                            <a:effectLst/>
                                            <a:latin typeface="Cambria Math" panose="02040503050406030204" pitchFamily="18" charset="0"/>
                                            <a:ea typeface="SimSun" panose="02010600030101010101" pitchFamily="2" charset="-122"/>
                                          </a:rPr>
                                          <m:t>𝑘</m:t>
                                        </m:r>
                                      </m:e>
                                      <m:e>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𝑋</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𝑌</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𝑍</m:t>
                                            </m:r>
                                          </m:e>
                                          <m:sub>
                                            <m:r>
                                              <a:rPr lang="en-US" sz="1700" i="1">
                                                <a:effectLst/>
                                                <a:latin typeface="Cambria Math" panose="02040503050406030204" pitchFamily="18" charset="0"/>
                                                <a:ea typeface="SimSun" panose="02010600030101010101" pitchFamily="2" charset="-122"/>
                                              </a:rPr>
                                              <m:t>𝑟</m:t>
                                            </m:r>
                                          </m:sub>
                                        </m:sSub>
                                        <m:r>
                                          <a:rPr lang="en-US" sz="1700" i="1">
                                            <a:effectLst/>
                                            <a:latin typeface="Cambria Math" panose="02040503050406030204" pitchFamily="18" charset="0"/>
                                            <a:ea typeface="SimSun" panose="02010600030101010101" pitchFamily="2" charset="-122"/>
                                          </a:rPr>
                                          <m:t>,</m:t>
                                        </m:r>
                                        <m:sSub>
                                          <m:sSubPr>
                                            <m:ctrlPr>
                                              <a:rPr lang="en-US" sz="1700" i="1">
                                                <a:effectLst/>
                                                <a:latin typeface="Cambria Math" panose="02040503050406030204" pitchFamily="18" charset="0"/>
                                                <a:ea typeface="SimSun" panose="02010600030101010101" pitchFamily="2" charset="-122"/>
                                              </a:rPr>
                                            </m:ctrlPr>
                                          </m:sSubPr>
                                          <m:e>
                                            <m:r>
                                              <a:rPr lang="en-US" sz="1700" i="1">
                                                <a:effectLst/>
                                                <a:latin typeface="Cambria Math" panose="02040503050406030204" pitchFamily="18" charset="0"/>
                                                <a:ea typeface="SimSun" panose="02010600030101010101" pitchFamily="2" charset="-122"/>
                                              </a:rPr>
                                              <m:t>𝑊</m:t>
                                            </m:r>
                                          </m:e>
                                          <m:sub>
                                            <m:r>
                                              <a:rPr lang="en-US" sz="1700" i="1">
                                                <a:effectLst/>
                                                <a:latin typeface="Cambria Math" panose="02040503050406030204" pitchFamily="18" charset="0"/>
                                                <a:ea typeface="SimSun" panose="02010600030101010101" pitchFamily="2" charset="-122"/>
                                              </a:rPr>
                                              <m:t>𝑟</m:t>
                                            </m:r>
                                          </m:sub>
                                        </m:sSub>
                                        <m:r>
                                          <a:rPr lang="en-US" sz="1700">
                                            <a:effectLst/>
                                            <a:latin typeface="Cambria Math" panose="02040503050406030204" pitchFamily="18" charset="0"/>
                                            <a:ea typeface="Calibri" panose="020F0502020204030204" pitchFamily="34" charset="0"/>
                                          </a:rPr>
                                          <m:t>,</m:t>
                                        </m:r>
                                        <m:sSup>
                                          <m:sSupPr>
                                            <m:ctrlPr>
                                              <a:rPr lang="en-US" sz="1700" i="1">
                                                <a:effectLst/>
                                                <a:latin typeface="Cambria Math" panose="02040503050406030204" pitchFamily="18" charset="0"/>
                                              </a:rPr>
                                            </m:ctrlPr>
                                          </m:sSupPr>
                                          <m:e>
                                            <m:r>
                                              <m:rPr>
                                                <m:sty m:val="p"/>
                                              </m:rPr>
                                              <a:rPr lang="en-US" sz="1700">
                                                <a:effectLst/>
                                                <a:latin typeface="Cambria Math" panose="02040503050406030204" pitchFamily="18" charset="0"/>
                                                <a:ea typeface="Calibri" panose="020F0502020204030204" pitchFamily="34" charset="0"/>
                                              </a:rPr>
                                              <m:t>Θ</m:t>
                                            </m:r>
                                          </m:e>
                                          <m:sup>
                                            <m:d>
                                              <m:dPr>
                                                <m:ctrlPr>
                                                  <a:rPr lang="en-US" sz="1700" i="1">
                                                    <a:effectLst/>
                                                    <a:latin typeface="Cambria Math" panose="02040503050406030204" pitchFamily="18" charset="0"/>
                                                  </a:rPr>
                                                </m:ctrlPr>
                                              </m:dPr>
                                              <m:e>
                                                <m:r>
                                                  <a:rPr lang="en-US" sz="1700" i="1">
                                                    <a:effectLst/>
                                                    <a:latin typeface="Cambria Math" panose="02040503050406030204" pitchFamily="18" charset="0"/>
                                                    <a:ea typeface="Calibri" panose="020F0502020204030204" pitchFamily="34" charset="0"/>
                                                  </a:rPr>
                                                  <m:t>𝑡</m:t>
                                                </m:r>
                                              </m:e>
                                            </m:d>
                                          </m:sup>
                                        </m:sSup>
                                      </m:e>
                                    </m:d>
                                  </m:e>
                                </m:nary>
                              </m:den>
                            </m:f>
                          </m:e>
                        </m:mr>
                      </m:m>
                      <m:r>
                        <a:rPr lang="en-US" sz="1700" b="0" i="1" smtClean="0">
                          <a:effectLst/>
                          <a:latin typeface="Cambria Math" panose="02040503050406030204" pitchFamily="18" charset="0"/>
                          <a:ea typeface="Calibri" panose="020F0502020204030204" pitchFamily="34" charset="0"/>
                        </a:rPr>
                        <m:t>   (2.16)</m:t>
                      </m:r>
                    </m:oMath>
                  </m:oMathPara>
                </a14:m>
                <a:endParaRPr lang="en-US" sz="1700" dirty="0"/>
              </a:p>
            </p:txBody>
          </p:sp>
        </mc:Choice>
        <mc:Fallback>
          <p:sp>
            <p:nvSpPr>
              <p:cNvPr id="3" name="Content Placeholder 2">
                <a:extLst>
                  <a:ext uri="{FF2B5EF4-FFF2-40B4-BE49-F238E27FC236}">
                    <a16:creationId xmlns:a16="http://schemas.microsoft.com/office/drawing/2014/main" id="{5A45A115-67C0-4C6A-97F8-F905CF5C6A5A}"/>
                  </a:ext>
                </a:extLst>
              </p:cNvPr>
              <p:cNvSpPr>
                <a:spLocks noGrp="1" noRot="1" noChangeAspect="1" noMove="1" noResize="1" noEditPoints="1" noAdjustHandles="1" noChangeArrowheads="1" noChangeShapeType="1" noTextEdit="1"/>
              </p:cNvSpPr>
              <p:nvPr>
                <p:ph idx="1"/>
              </p:nvPr>
            </p:nvSpPr>
            <p:spPr>
              <a:xfrm>
                <a:off x="4531058" y="914399"/>
                <a:ext cx="7328846" cy="5176066"/>
              </a:xfrm>
              <a:blipFill>
                <a:blip r:embed="rId2"/>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75B28E6-4D97-4A21-8889-13A55F471F97}"/>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ACC1C160-1E22-4835-BCA3-EA611D59A213}"/>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EE5A1922-C087-447D-9888-77C735D0073A}"/>
              </a:ext>
            </a:extLst>
          </p:cNvPr>
          <p:cNvSpPr>
            <a:spLocks noGrp="1"/>
          </p:cNvSpPr>
          <p:nvPr>
            <p:ph type="sldNum" sz="quarter" idx="12"/>
          </p:nvPr>
        </p:nvSpPr>
        <p:spPr/>
        <p:txBody>
          <a:bodyPr/>
          <a:lstStyle/>
          <a:p>
            <a:fld id="{5DB5036F-1FF2-46C4-8D2B-59C7E3B91952}" type="slidenum">
              <a:rPr lang="en-US" smtClean="0"/>
              <a:pPr/>
              <a:t>20</a:t>
            </a:fld>
            <a:endParaRPr lang="en-US"/>
          </a:p>
        </p:txBody>
      </p:sp>
      <p:sp>
        <p:nvSpPr>
          <p:cNvPr id="9" name="Content Placeholder 2">
            <a:extLst>
              <a:ext uri="{FF2B5EF4-FFF2-40B4-BE49-F238E27FC236}">
                <a16:creationId xmlns:a16="http://schemas.microsoft.com/office/drawing/2014/main" id="{4C7EC826-1A0C-4A74-BD2F-0D730A049C13}"/>
              </a:ext>
            </a:extLst>
          </p:cNvPr>
          <p:cNvSpPr txBox="1">
            <a:spLocks/>
          </p:cNvSpPr>
          <p:nvPr/>
        </p:nvSpPr>
        <p:spPr>
          <a:xfrm>
            <a:off x="332096" y="914399"/>
            <a:ext cx="4035188" cy="5176066"/>
          </a:xfrm>
          <a:prstGeom prst="rect">
            <a:avLst/>
          </a:prstGeom>
        </p:spPr>
        <p:txBody>
          <a:bodyPr vert="horz" lIns="91440" tIns="45720" rIns="91440" bIns="45720" rtlCol="0">
            <a:noAutofit/>
          </a:bodyPr>
          <a:lstStyle>
            <a:lvl1pPr marL="228600" indent="-228600" algn="just"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100" dirty="0">
                <a:ea typeface="Calibri" panose="020F0502020204030204" pitchFamily="34" charset="0"/>
              </a:rPr>
              <a:t>The next parameter Θ</a:t>
            </a:r>
            <a:r>
              <a:rPr lang="en-US" sz="2100" baseline="30000" dirty="0">
                <a:ea typeface="Calibri" panose="020F0502020204030204" pitchFamily="34" charset="0"/>
              </a:rPr>
              <a:t>(</a:t>
            </a:r>
            <a:r>
              <a:rPr lang="en-US" sz="2100" i="1" baseline="30000" dirty="0">
                <a:ea typeface="Calibri" panose="020F0502020204030204" pitchFamily="34" charset="0"/>
              </a:rPr>
              <a:t>t</a:t>
            </a:r>
            <a:r>
              <a:rPr lang="en-US" sz="2100" baseline="30000" dirty="0">
                <a:ea typeface="Calibri" panose="020F0502020204030204" pitchFamily="34" charset="0"/>
              </a:rPr>
              <a:t>+1)</a:t>
            </a:r>
            <a:r>
              <a:rPr lang="en-US" sz="2100" dirty="0">
                <a:ea typeface="Calibri" panose="020F0502020204030204" pitchFamily="34" charset="0"/>
              </a:rPr>
              <a:t> = (</a:t>
            </a:r>
            <a:r>
              <a:rPr lang="en-US" sz="2100" i="1" dirty="0">
                <a:ea typeface="Calibri" panose="020F0502020204030204" pitchFamily="34" charset="0"/>
              </a:rPr>
              <a:t>α</a:t>
            </a:r>
            <a:r>
              <a:rPr lang="en-US" sz="2100" i="1" baseline="-25000" dirty="0">
                <a:ea typeface="Calibri" panose="020F0502020204030204" pitchFamily="34" charset="0"/>
              </a:rPr>
              <a:t>k</a:t>
            </a:r>
            <a:r>
              <a:rPr lang="en-US" sz="2100" baseline="30000" dirty="0">
                <a:ea typeface="Calibri" panose="020F0502020204030204" pitchFamily="34" charset="0"/>
              </a:rPr>
              <a:t>(</a:t>
            </a:r>
            <a:r>
              <a:rPr lang="en-US" sz="2100" i="1" baseline="30000" dirty="0">
                <a:ea typeface="Calibri" panose="020F0502020204030204" pitchFamily="34" charset="0"/>
              </a:rPr>
              <a:t>t</a:t>
            </a:r>
            <a:r>
              <a:rPr lang="en-US" sz="2100" baseline="30000" dirty="0">
                <a:ea typeface="Calibri" panose="020F0502020204030204" pitchFamily="34" charset="0"/>
              </a:rPr>
              <a:t>+1)</a:t>
            </a:r>
            <a:r>
              <a:rPr lang="en-US" sz="2100" dirty="0">
                <a:ea typeface="Calibri" panose="020F0502020204030204" pitchFamily="34" charset="0"/>
              </a:rPr>
              <a:t>, </a:t>
            </a:r>
            <a:r>
              <a:rPr lang="en-US" sz="2100" i="1" dirty="0">
                <a:ea typeface="SimSun" panose="02010600030101010101" pitchFamily="2" charset="-122"/>
              </a:rPr>
              <a:t>β</a:t>
            </a:r>
            <a:r>
              <a:rPr lang="en-US" sz="2100" i="1" baseline="-25000" dirty="0">
                <a:ea typeface="SimSun" panose="02010600030101010101" pitchFamily="2" charset="-122"/>
              </a:rPr>
              <a:t>k</a:t>
            </a:r>
            <a:r>
              <a:rPr lang="en-US" sz="2100" baseline="30000" dirty="0">
                <a:ea typeface="Calibri" panose="020F0502020204030204" pitchFamily="34" charset="0"/>
              </a:rPr>
              <a:t>(</a:t>
            </a:r>
            <a:r>
              <a:rPr lang="en-US" sz="2100" i="1" baseline="30000" dirty="0">
                <a:ea typeface="Calibri" panose="020F0502020204030204" pitchFamily="34" charset="0"/>
              </a:rPr>
              <a:t>t</a:t>
            </a:r>
            <a:r>
              <a:rPr lang="en-US" sz="2100" baseline="30000" dirty="0">
                <a:ea typeface="Calibri" panose="020F0502020204030204" pitchFamily="34" charset="0"/>
              </a:rPr>
              <a:t>+1)</a:t>
            </a:r>
            <a:r>
              <a:rPr lang="en-US" sz="2100" dirty="0">
                <a:ea typeface="Calibri" panose="020F0502020204030204" pitchFamily="34" charset="0"/>
              </a:rPr>
              <a:t>, </a:t>
            </a:r>
            <a:r>
              <a:rPr lang="en-US" sz="2100" i="1" dirty="0" err="1">
                <a:ea typeface="SimSun" panose="02010600030101010101" pitchFamily="2" charset="-122"/>
              </a:rPr>
              <a:t>γ</a:t>
            </a:r>
            <a:r>
              <a:rPr lang="en-US" sz="2100" i="1" baseline="-25000" dirty="0" err="1">
                <a:ea typeface="SimSun" panose="02010600030101010101" pitchFamily="2" charset="-122"/>
              </a:rPr>
              <a:t>k</a:t>
            </a:r>
            <a:r>
              <a:rPr lang="en-US" sz="2100" baseline="30000" dirty="0">
                <a:ea typeface="Calibri" panose="020F0502020204030204" pitchFamily="34" charset="0"/>
              </a:rPr>
              <a:t>(</a:t>
            </a:r>
            <a:r>
              <a:rPr lang="en-US" sz="2100" i="1" baseline="30000" dirty="0">
                <a:ea typeface="Calibri" panose="020F0502020204030204" pitchFamily="34" charset="0"/>
              </a:rPr>
              <a:t>t</a:t>
            </a:r>
            <a:r>
              <a:rPr lang="en-US" sz="2100" baseline="30000" dirty="0">
                <a:ea typeface="Calibri" panose="020F0502020204030204" pitchFamily="34" charset="0"/>
              </a:rPr>
              <a:t>+1)</a:t>
            </a:r>
            <a:r>
              <a:rPr lang="en-US" sz="2100" dirty="0">
                <a:ea typeface="Calibri" panose="020F0502020204030204" pitchFamily="34" charset="0"/>
              </a:rPr>
              <a:t>, </a:t>
            </a:r>
            <a:r>
              <a:rPr lang="en-US" sz="2100" i="1" dirty="0" err="1">
                <a:ea typeface="SimSun" panose="02010600030101010101" pitchFamily="2" charset="-122"/>
              </a:rPr>
              <a:t>θ</a:t>
            </a:r>
            <a:r>
              <a:rPr lang="en-US" sz="2100" i="1" baseline="-25000" dirty="0" err="1">
                <a:ea typeface="SimSun" panose="02010600030101010101" pitchFamily="2" charset="-122"/>
              </a:rPr>
              <a:t>k</a:t>
            </a:r>
            <a:r>
              <a:rPr lang="en-US" sz="2100" baseline="30000" dirty="0">
                <a:ea typeface="Calibri" panose="020F0502020204030204" pitchFamily="34" charset="0"/>
              </a:rPr>
              <a:t>(</a:t>
            </a:r>
            <a:r>
              <a:rPr lang="en-US" sz="2100" i="1" baseline="30000" dirty="0">
                <a:ea typeface="Calibri" panose="020F0502020204030204" pitchFamily="34" charset="0"/>
              </a:rPr>
              <a:t>t</a:t>
            </a:r>
            <a:r>
              <a:rPr lang="en-US" sz="2100" baseline="30000" dirty="0">
                <a:ea typeface="Calibri" panose="020F0502020204030204" pitchFamily="34" charset="0"/>
              </a:rPr>
              <a:t>+1)</a:t>
            </a:r>
            <a:r>
              <a:rPr lang="en-US" sz="2100" dirty="0">
                <a:ea typeface="Calibri" panose="020F0502020204030204" pitchFamily="34" charset="0"/>
              </a:rPr>
              <a:t>)</a:t>
            </a:r>
            <a:r>
              <a:rPr lang="en-US" sz="2100" i="1" baseline="30000" dirty="0">
                <a:ea typeface="Calibri" panose="020F0502020204030204" pitchFamily="34" charset="0"/>
              </a:rPr>
              <a:t>T</a:t>
            </a:r>
            <a:r>
              <a:rPr lang="en-US" sz="2100" dirty="0">
                <a:ea typeface="Calibri" panose="020F0502020204030204" pitchFamily="34" charset="0"/>
              </a:rPr>
              <a:t> that maximizes </a:t>
            </a:r>
            <a:r>
              <a:rPr lang="en-US" sz="2100" i="1" dirty="0">
                <a:ea typeface="Calibri" panose="020F0502020204030204" pitchFamily="34" charset="0"/>
              </a:rPr>
              <a:t>Q</a:t>
            </a:r>
            <a:r>
              <a:rPr lang="en-US" sz="2100" dirty="0">
                <a:ea typeface="Calibri" panose="020F0502020204030204" pitchFamily="34" charset="0"/>
              </a:rPr>
              <a:t>(Θ|Θ</a:t>
            </a:r>
            <a:r>
              <a:rPr lang="en-US" sz="2100" baseline="30000" dirty="0">
                <a:ea typeface="Calibri" panose="020F0502020204030204" pitchFamily="34" charset="0"/>
              </a:rPr>
              <a:t>(</a:t>
            </a:r>
            <a:r>
              <a:rPr lang="en-US" sz="2100" i="1" baseline="30000" dirty="0">
                <a:ea typeface="Calibri" panose="020F0502020204030204" pitchFamily="34" charset="0"/>
              </a:rPr>
              <a:t>t</a:t>
            </a:r>
            <a:r>
              <a:rPr lang="en-US" sz="2100" baseline="30000" dirty="0">
                <a:ea typeface="Calibri" panose="020F0502020204030204" pitchFamily="34" charset="0"/>
              </a:rPr>
              <a:t>)</a:t>
            </a:r>
            <a:r>
              <a:rPr lang="en-US" sz="2100" dirty="0">
                <a:ea typeface="Calibri" panose="020F0502020204030204" pitchFamily="34" charset="0"/>
              </a:rPr>
              <a:t>) at M-step of some </a:t>
            </a:r>
            <a:r>
              <a:rPr lang="en-US" sz="2100" i="1" dirty="0" err="1">
                <a:ea typeface="Calibri" panose="020F0502020204030204" pitchFamily="34" charset="0"/>
              </a:rPr>
              <a:t>t</a:t>
            </a:r>
            <a:r>
              <a:rPr lang="en-US" sz="2100" baseline="30000" dirty="0" err="1">
                <a:ea typeface="Calibri" panose="020F0502020204030204" pitchFamily="34" charset="0"/>
              </a:rPr>
              <a:t>th</a:t>
            </a:r>
            <a:r>
              <a:rPr lang="en-US" sz="2100" dirty="0">
                <a:ea typeface="Calibri" panose="020F0502020204030204" pitchFamily="34" charset="0"/>
              </a:rPr>
              <a:t> iteration is solution of the equation formed by setting the first-order partial derivatives of </a:t>
            </a:r>
            <a:r>
              <a:rPr lang="en-US" sz="2100" i="1" dirty="0">
                <a:ea typeface="Calibri" panose="020F0502020204030204" pitchFamily="34" charset="0"/>
              </a:rPr>
              <a:t>Q</a:t>
            </a:r>
            <a:r>
              <a:rPr lang="en-US" sz="2100" dirty="0">
                <a:ea typeface="Calibri" panose="020F0502020204030204" pitchFamily="34" charset="0"/>
              </a:rPr>
              <a:t>(Θ|Θ</a:t>
            </a:r>
            <a:r>
              <a:rPr lang="en-US" sz="2100" baseline="30000" dirty="0">
                <a:ea typeface="Calibri" panose="020F0502020204030204" pitchFamily="34" charset="0"/>
              </a:rPr>
              <a:t>(</a:t>
            </a:r>
            <a:r>
              <a:rPr lang="en-US" sz="2100" i="1" baseline="30000" dirty="0">
                <a:ea typeface="Calibri" panose="020F0502020204030204" pitchFamily="34" charset="0"/>
              </a:rPr>
              <a:t>t</a:t>
            </a:r>
            <a:r>
              <a:rPr lang="en-US" sz="2100" baseline="30000" dirty="0">
                <a:ea typeface="Calibri" panose="020F0502020204030204" pitchFamily="34" charset="0"/>
              </a:rPr>
              <a:t>)</a:t>
            </a:r>
            <a:r>
              <a:rPr lang="en-US" sz="2100" dirty="0">
                <a:ea typeface="Calibri" panose="020F0502020204030204" pitchFamily="34" charset="0"/>
              </a:rPr>
              <a:t>) regarding Θ = (</a:t>
            </a:r>
            <a:r>
              <a:rPr lang="en-US" sz="2100" i="1" dirty="0">
                <a:ea typeface="Calibri" panose="020F0502020204030204" pitchFamily="34" charset="0"/>
              </a:rPr>
              <a:t>α</a:t>
            </a:r>
            <a:r>
              <a:rPr lang="en-US" sz="2100" i="1" baseline="-25000" dirty="0">
                <a:ea typeface="Calibri" panose="020F0502020204030204" pitchFamily="34" charset="0"/>
              </a:rPr>
              <a:t>k</a:t>
            </a:r>
            <a:r>
              <a:rPr lang="en-US" sz="2100" dirty="0">
                <a:ea typeface="Calibri" panose="020F0502020204030204" pitchFamily="34" charset="0"/>
              </a:rPr>
              <a:t>, </a:t>
            </a:r>
            <a:r>
              <a:rPr lang="en-US" sz="2100" i="1" dirty="0">
                <a:ea typeface="SimSun" panose="02010600030101010101" pitchFamily="2" charset="-122"/>
              </a:rPr>
              <a:t>β</a:t>
            </a:r>
            <a:r>
              <a:rPr lang="en-US" sz="2100" i="1" baseline="-25000" dirty="0">
                <a:ea typeface="SimSun" panose="02010600030101010101" pitchFamily="2" charset="-122"/>
              </a:rPr>
              <a:t>k</a:t>
            </a:r>
            <a:r>
              <a:rPr lang="en-US" sz="2100" dirty="0">
                <a:ea typeface="Calibri" panose="020F0502020204030204" pitchFamily="34" charset="0"/>
              </a:rPr>
              <a:t>, </a:t>
            </a:r>
            <a:r>
              <a:rPr lang="en-US" sz="2100" i="1" dirty="0" err="1">
                <a:ea typeface="SimSun" panose="02010600030101010101" pitchFamily="2" charset="-122"/>
              </a:rPr>
              <a:t>γ</a:t>
            </a:r>
            <a:r>
              <a:rPr lang="en-US" sz="2100" i="1" baseline="-25000" dirty="0" err="1">
                <a:ea typeface="SimSun" panose="02010600030101010101" pitchFamily="2" charset="-122"/>
              </a:rPr>
              <a:t>k</a:t>
            </a:r>
            <a:r>
              <a:rPr lang="en-US" sz="2100" dirty="0">
                <a:ea typeface="Calibri" panose="020F0502020204030204" pitchFamily="34" charset="0"/>
              </a:rPr>
              <a:t>, </a:t>
            </a:r>
            <a:r>
              <a:rPr lang="en-US" sz="2100" i="1" dirty="0" err="1">
                <a:ea typeface="SimSun" panose="02010600030101010101" pitchFamily="2" charset="-122"/>
              </a:rPr>
              <a:t>θ</a:t>
            </a:r>
            <a:r>
              <a:rPr lang="en-US" sz="2100" i="1" baseline="-25000" dirty="0" err="1">
                <a:ea typeface="SimSun" panose="02010600030101010101" pitchFamily="2" charset="-122"/>
              </a:rPr>
              <a:t>k</a:t>
            </a:r>
            <a:r>
              <a:rPr lang="en-US" sz="2100" dirty="0">
                <a:ea typeface="Calibri" panose="020F0502020204030204" pitchFamily="34" charset="0"/>
              </a:rPr>
              <a:t>)</a:t>
            </a:r>
            <a:r>
              <a:rPr lang="en-US" sz="2100" i="1" baseline="30000" dirty="0">
                <a:ea typeface="Calibri" panose="020F0502020204030204" pitchFamily="34" charset="0"/>
              </a:rPr>
              <a:t>T</a:t>
            </a:r>
            <a:r>
              <a:rPr lang="en-US" sz="2100" dirty="0">
                <a:ea typeface="Calibri" panose="020F0502020204030204" pitchFamily="34" charset="0"/>
              </a:rPr>
              <a:t> to be zero.</a:t>
            </a:r>
            <a:r>
              <a:rPr lang="en-US" sz="2100" i="1" dirty="0">
                <a:ea typeface="SimSun" panose="02010600030101010101" pitchFamily="2" charset="-122"/>
              </a:rPr>
              <a:t> </a:t>
            </a:r>
            <a:r>
              <a:rPr lang="en-US" sz="2100" dirty="0">
                <a:ea typeface="SimSun" panose="02010600030101010101" pitchFamily="2" charset="-122"/>
              </a:rPr>
              <a:t>Because</a:t>
            </a:r>
            <a:r>
              <a:rPr lang="en-US" sz="2100" i="1" dirty="0">
                <a:ea typeface="SimSun" panose="02010600030101010101" pitchFamily="2" charset="-122"/>
              </a:rPr>
              <a:t> </a:t>
            </a:r>
            <a:r>
              <a:rPr lang="en-US" sz="2100" i="1" dirty="0" err="1">
                <a:ea typeface="SimSun" panose="02010600030101010101" pitchFamily="2" charset="-122"/>
              </a:rPr>
              <a:t>f</a:t>
            </a:r>
            <a:r>
              <a:rPr lang="en-US" sz="2100" i="1" baseline="-25000" dirty="0" err="1">
                <a:ea typeface="SimSun" panose="02010600030101010101" pitchFamily="2" charset="-122"/>
              </a:rPr>
              <a:t>k</a:t>
            </a:r>
            <a:r>
              <a:rPr lang="en-US" sz="2100" dirty="0">
                <a:ea typeface="SimSun" panose="02010600030101010101" pitchFamily="2" charset="-122"/>
              </a:rPr>
              <a:t>(</a:t>
            </a:r>
            <a:r>
              <a:rPr lang="en-US" sz="2100" i="1" dirty="0">
                <a:ea typeface="SimSun" panose="02010600030101010101" pitchFamily="2" charset="-122"/>
              </a:rPr>
              <a:t>W</a:t>
            </a:r>
            <a:r>
              <a:rPr lang="en-US" sz="2100" dirty="0">
                <a:ea typeface="SimSun" panose="02010600030101010101" pitchFamily="2" charset="-122"/>
              </a:rPr>
              <a:t>|</a:t>
            </a:r>
            <a:r>
              <a:rPr lang="en-US" sz="2100" i="1" dirty="0">
                <a:ea typeface="SimSun" panose="02010600030101010101" pitchFamily="2" charset="-122"/>
              </a:rPr>
              <a:t>α</a:t>
            </a:r>
            <a:r>
              <a:rPr lang="en-US" sz="2100" i="1" baseline="-25000" dirty="0">
                <a:ea typeface="SimSun" panose="02010600030101010101" pitchFamily="2" charset="-122"/>
              </a:rPr>
              <a:t>k</a:t>
            </a:r>
            <a:r>
              <a:rPr lang="en-US" sz="2100" dirty="0">
                <a:ea typeface="SimSun" panose="02010600030101010101" pitchFamily="2" charset="-122"/>
              </a:rPr>
              <a:t>), </a:t>
            </a:r>
            <a:r>
              <a:rPr lang="en-US" sz="2100" i="1" dirty="0" err="1">
                <a:ea typeface="SimSun" panose="02010600030101010101" pitchFamily="2" charset="-122"/>
              </a:rPr>
              <a:t>g</a:t>
            </a:r>
            <a:r>
              <a:rPr lang="en-US" sz="2100" i="1" baseline="-25000" dirty="0" err="1">
                <a:ea typeface="SimSun" panose="02010600030101010101" pitchFamily="2" charset="-122"/>
              </a:rPr>
              <a:t>k</a:t>
            </a:r>
            <a:r>
              <a:rPr lang="en-US" sz="2100" dirty="0">
                <a:ea typeface="SimSun" panose="02010600030101010101" pitchFamily="2" charset="-122"/>
              </a:rPr>
              <a:t>(</a:t>
            </a:r>
            <a:r>
              <a:rPr lang="en-US" sz="2100" i="1" dirty="0">
                <a:ea typeface="SimSun" panose="02010600030101010101" pitchFamily="2" charset="-122"/>
              </a:rPr>
              <a:t>X</a:t>
            </a:r>
            <a:r>
              <a:rPr lang="en-US" sz="2100" dirty="0">
                <a:ea typeface="SimSun" panose="02010600030101010101" pitchFamily="2" charset="-122"/>
              </a:rPr>
              <a:t>|</a:t>
            </a:r>
            <a:r>
              <a:rPr lang="en-US" sz="2100" i="1" dirty="0">
                <a:ea typeface="SimSun" panose="02010600030101010101" pitchFamily="2" charset="-122"/>
              </a:rPr>
              <a:t>β</a:t>
            </a:r>
            <a:r>
              <a:rPr lang="en-US" sz="2100" i="1" baseline="-25000" dirty="0">
                <a:ea typeface="SimSun" panose="02010600030101010101" pitchFamily="2" charset="-122"/>
              </a:rPr>
              <a:t>k</a:t>
            </a:r>
            <a:r>
              <a:rPr lang="en-US" sz="2100" dirty="0">
                <a:ea typeface="SimSun" panose="02010600030101010101" pitchFamily="2" charset="-122"/>
              </a:rPr>
              <a:t>), and </a:t>
            </a:r>
            <a:r>
              <a:rPr lang="en-US" sz="2100" i="1" dirty="0" err="1">
                <a:ea typeface="SimSun" panose="02010600030101010101" pitchFamily="2" charset="-122"/>
              </a:rPr>
              <a:t>h</a:t>
            </a:r>
            <a:r>
              <a:rPr lang="en-US" sz="2100" i="1" baseline="-25000" dirty="0" err="1">
                <a:ea typeface="SimSun" panose="02010600030101010101" pitchFamily="2" charset="-122"/>
              </a:rPr>
              <a:t>k</a:t>
            </a:r>
            <a:r>
              <a:rPr lang="en-US" sz="2100" dirty="0">
                <a:ea typeface="SimSun" panose="02010600030101010101" pitchFamily="2" charset="-122"/>
              </a:rPr>
              <a:t>(</a:t>
            </a:r>
            <a:r>
              <a:rPr lang="en-US" sz="2100" i="1" dirty="0" err="1">
                <a:ea typeface="SimSun" panose="02010600030101010101" pitchFamily="2" charset="-122"/>
              </a:rPr>
              <a:t>Y</a:t>
            </a:r>
            <a:r>
              <a:rPr lang="en-US" sz="2100" dirty="0" err="1">
                <a:ea typeface="SimSun" panose="02010600030101010101" pitchFamily="2" charset="-122"/>
              </a:rPr>
              <a:t>|</a:t>
            </a:r>
            <a:r>
              <a:rPr lang="en-US" sz="2100" i="1" dirty="0" err="1">
                <a:ea typeface="SimSun" panose="02010600030101010101" pitchFamily="2" charset="-122"/>
              </a:rPr>
              <a:t>γ</a:t>
            </a:r>
            <a:r>
              <a:rPr lang="en-US" sz="2100" i="1" baseline="-25000" dirty="0" err="1">
                <a:ea typeface="SimSun" panose="02010600030101010101" pitchFamily="2" charset="-122"/>
              </a:rPr>
              <a:t>k</a:t>
            </a:r>
            <a:r>
              <a:rPr lang="en-US" sz="2100" dirty="0">
                <a:ea typeface="SimSun" panose="02010600030101010101" pitchFamily="2" charset="-122"/>
              </a:rPr>
              <a:t>) distribute normally, by referring to [5, p. 2], the next parameters </a:t>
            </a:r>
            <a:r>
              <a:rPr lang="en-US" sz="2100" i="1" dirty="0">
                <a:ea typeface="SimSun" panose="02010600030101010101" pitchFamily="2" charset="-122"/>
              </a:rPr>
              <a:t>α</a:t>
            </a:r>
            <a:r>
              <a:rPr lang="en-US" sz="2100" i="1" baseline="-25000" dirty="0">
                <a:ea typeface="SimSun" panose="02010600030101010101" pitchFamily="2" charset="-122"/>
              </a:rPr>
              <a:t>k</a:t>
            </a:r>
            <a:r>
              <a:rPr lang="en-US" sz="2100" baseline="30000" dirty="0">
                <a:ea typeface="Calibri" panose="020F0502020204030204" pitchFamily="34" charset="0"/>
              </a:rPr>
              <a:t>(</a:t>
            </a:r>
            <a:r>
              <a:rPr lang="en-US" sz="2100" i="1" baseline="30000" dirty="0">
                <a:ea typeface="Calibri" panose="020F0502020204030204" pitchFamily="34" charset="0"/>
              </a:rPr>
              <a:t>t</a:t>
            </a:r>
            <a:r>
              <a:rPr lang="en-US" sz="2100" baseline="30000" dirty="0">
                <a:ea typeface="Calibri" panose="020F0502020204030204" pitchFamily="34" charset="0"/>
              </a:rPr>
              <a:t>+1)</a:t>
            </a:r>
            <a:r>
              <a:rPr lang="en-US" sz="2100" dirty="0">
                <a:ea typeface="SimSun" panose="02010600030101010101" pitchFamily="2" charset="-122"/>
              </a:rPr>
              <a:t> = (</a:t>
            </a:r>
            <a:r>
              <a:rPr lang="en-US" sz="2100" i="1" dirty="0">
                <a:ea typeface="SimSun" panose="02010600030101010101" pitchFamily="2" charset="-122"/>
              </a:rPr>
              <a:t>μ</a:t>
            </a:r>
            <a:r>
              <a:rPr lang="en-US" sz="2100" i="1" baseline="-25000" dirty="0">
                <a:ea typeface="SimSun" panose="02010600030101010101" pitchFamily="2" charset="-122"/>
              </a:rPr>
              <a:t>αk</a:t>
            </a:r>
            <a:r>
              <a:rPr lang="en-US" sz="2100" baseline="30000" dirty="0">
                <a:ea typeface="Calibri" panose="020F0502020204030204" pitchFamily="34" charset="0"/>
              </a:rPr>
              <a:t>(</a:t>
            </a:r>
            <a:r>
              <a:rPr lang="en-US" sz="2100" i="1" baseline="30000" dirty="0">
                <a:ea typeface="Calibri" panose="020F0502020204030204" pitchFamily="34" charset="0"/>
              </a:rPr>
              <a:t>t</a:t>
            </a:r>
            <a:r>
              <a:rPr lang="en-US" sz="2100" baseline="30000" dirty="0">
                <a:ea typeface="Calibri" panose="020F0502020204030204" pitchFamily="34" charset="0"/>
              </a:rPr>
              <a:t>+1)</a:t>
            </a:r>
            <a:r>
              <a:rPr lang="en-US" sz="2100" dirty="0">
                <a:ea typeface="SimSun" panose="02010600030101010101" pitchFamily="2" charset="-122"/>
              </a:rPr>
              <a:t>, Σ</a:t>
            </a:r>
            <a:r>
              <a:rPr lang="en-US" sz="2100" i="1" baseline="-25000" dirty="0">
                <a:ea typeface="SimSun" panose="02010600030101010101" pitchFamily="2" charset="-122"/>
              </a:rPr>
              <a:t>αk</a:t>
            </a:r>
            <a:r>
              <a:rPr lang="en-US" sz="2100" baseline="30000" dirty="0">
                <a:ea typeface="Calibri" panose="020F0502020204030204" pitchFamily="34" charset="0"/>
              </a:rPr>
              <a:t>(</a:t>
            </a:r>
            <a:r>
              <a:rPr lang="en-US" sz="2100" i="1" baseline="30000" dirty="0">
                <a:ea typeface="Calibri" panose="020F0502020204030204" pitchFamily="34" charset="0"/>
              </a:rPr>
              <a:t>t</a:t>
            </a:r>
            <a:r>
              <a:rPr lang="en-US" sz="2100" baseline="30000" dirty="0">
                <a:ea typeface="Calibri" panose="020F0502020204030204" pitchFamily="34" charset="0"/>
              </a:rPr>
              <a:t>+1)</a:t>
            </a:r>
            <a:r>
              <a:rPr lang="en-US" sz="2100" dirty="0">
                <a:ea typeface="SimSun" panose="02010600030101010101" pitchFamily="2" charset="-122"/>
              </a:rPr>
              <a:t>)</a:t>
            </a:r>
            <a:r>
              <a:rPr lang="en-US" sz="2100" i="1" baseline="30000" dirty="0">
                <a:ea typeface="SimSun" panose="02010600030101010101" pitchFamily="2" charset="-122"/>
              </a:rPr>
              <a:t>T</a:t>
            </a:r>
            <a:r>
              <a:rPr lang="en-US" sz="2100" dirty="0">
                <a:ea typeface="SimSun" panose="02010600030101010101" pitchFamily="2" charset="-122"/>
              </a:rPr>
              <a:t>, </a:t>
            </a:r>
            <a:r>
              <a:rPr lang="en-US" sz="2100" i="1" dirty="0">
                <a:ea typeface="SimSun" panose="02010600030101010101" pitchFamily="2" charset="-122"/>
              </a:rPr>
              <a:t>β</a:t>
            </a:r>
            <a:r>
              <a:rPr lang="en-US" sz="2100" i="1" baseline="-25000" dirty="0">
                <a:ea typeface="SimSun" panose="02010600030101010101" pitchFamily="2" charset="-122"/>
              </a:rPr>
              <a:t>k</a:t>
            </a:r>
            <a:r>
              <a:rPr lang="en-US" sz="2100" baseline="30000" dirty="0">
                <a:ea typeface="Calibri" panose="020F0502020204030204" pitchFamily="34" charset="0"/>
              </a:rPr>
              <a:t>(</a:t>
            </a:r>
            <a:r>
              <a:rPr lang="en-US" sz="2100" i="1" baseline="30000" dirty="0">
                <a:ea typeface="Calibri" panose="020F0502020204030204" pitchFamily="34" charset="0"/>
              </a:rPr>
              <a:t>t</a:t>
            </a:r>
            <a:r>
              <a:rPr lang="en-US" sz="2100" baseline="30000" dirty="0">
                <a:ea typeface="Calibri" panose="020F0502020204030204" pitchFamily="34" charset="0"/>
              </a:rPr>
              <a:t>+1)</a:t>
            </a:r>
            <a:r>
              <a:rPr lang="en-US" sz="2100" dirty="0">
                <a:ea typeface="SimSun" panose="02010600030101010101" pitchFamily="2" charset="-122"/>
              </a:rPr>
              <a:t> = (</a:t>
            </a:r>
            <a:r>
              <a:rPr lang="en-US" sz="2100" i="1" dirty="0">
                <a:ea typeface="SimSun" panose="02010600030101010101" pitchFamily="2" charset="-122"/>
              </a:rPr>
              <a:t>μ</a:t>
            </a:r>
            <a:r>
              <a:rPr lang="en-US" sz="2100" i="1" baseline="-25000" dirty="0">
                <a:ea typeface="SimSun" panose="02010600030101010101" pitchFamily="2" charset="-122"/>
              </a:rPr>
              <a:t>βk</a:t>
            </a:r>
            <a:r>
              <a:rPr lang="en-US" sz="2100" baseline="30000" dirty="0">
                <a:ea typeface="Calibri" panose="020F0502020204030204" pitchFamily="34" charset="0"/>
              </a:rPr>
              <a:t>(</a:t>
            </a:r>
            <a:r>
              <a:rPr lang="en-US" sz="2100" i="1" baseline="30000" dirty="0">
                <a:ea typeface="Calibri" panose="020F0502020204030204" pitchFamily="34" charset="0"/>
              </a:rPr>
              <a:t>t</a:t>
            </a:r>
            <a:r>
              <a:rPr lang="en-US" sz="2100" baseline="30000" dirty="0">
                <a:ea typeface="Calibri" panose="020F0502020204030204" pitchFamily="34" charset="0"/>
              </a:rPr>
              <a:t>+1)</a:t>
            </a:r>
            <a:r>
              <a:rPr lang="en-US" sz="2100" dirty="0">
                <a:ea typeface="SimSun" panose="02010600030101010101" pitchFamily="2" charset="-122"/>
              </a:rPr>
              <a:t>, Σ</a:t>
            </a:r>
            <a:r>
              <a:rPr lang="en-US" sz="2100" i="1" baseline="-25000" dirty="0">
                <a:ea typeface="SimSun" panose="02010600030101010101" pitchFamily="2" charset="-122"/>
              </a:rPr>
              <a:t>βk</a:t>
            </a:r>
            <a:r>
              <a:rPr lang="en-US" sz="2100" baseline="30000" dirty="0">
                <a:ea typeface="Calibri" panose="020F0502020204030204" pitchFamily="34" charset="0"/>
              </a:rPr>
              <a:t>(</a:t>
            </a:r>
            <a:r>
              <a:rPr lang="en-US" sz="2100" i="1" baseline="30000" dirty="0">
                <a:ea typeface="Calibri" panose="020F0502020204030204" pitchFamily="34" charset="0"/>
              </a:rPr>
              <a:t>t</a:t>
            </a:r>
            <a:r>
              <a:rPr lang="en-US" sz="2100" baseline="30000" dirty="0">
                <a:ea typeface="Calibri" panose="020F0502020204030204" pitchFamily="34" charset="0"/>
              </a:rPr>
              <a:t>+1)</a:t>
            </a:r>
            <a:r>
              <a:rPr lang="en-US" sz="2100" dirty="0">
                <a:ea typeface="SimSun" panose="02010600030101010101" pitchFamily="2" charset="-122"/>
              </a:rPr>
              <a:t>)</a:t>
            </a:r>
            <a:r>
              <a:rPr lang="en-US" sz="2100" i="1" baseline="30000" dirty="0">
                <a:ea typeface="SimSun" panose="02010600030101010101" pitchFamily="2" charset="-122"/>
              </a:rPr>
              <a:t>T</a:t>
            </a:r>
            <a:r>
              <a:rPr lang="en-US" sz="2100" dirty="0">
                <a:ea typeface="SimSun" panose="02010600030101010101" pitchFamily="2" charset="-122"/>
              </a:rPr>
              <a:t>, and </a:t>
            </a:r>
            <a:r>
              <a:rPr lang="en-US" sz="2100" i="1" dirty="0" err="1">
                <a:ea typeface="SimSun" panose="02010600030101010101" pitchFamily="2" charset="-122"/>
              </a:rPr>
              <a:t>γ</a:t>
            </a:r>
            <a:r>
              <a:rPr lang="en-US" sz="2100" i="1" baseline="-25000" dirty="0" err="1">
                <a:ea typeface="SimSun" panose="02010600030101010101" pitchFamily="2" charset="-122"/>
              </a:rPr>
              <a:t>k</a:t>
            </a:r>
            <a:r>
              <a:rPr lang="en-US" sz="2100" baseline="30000" dirty="0">
                <a:ea typeface="Calibri" panose="020F0502020204030204" pitchFamily="34" charset="0"/>
              </a:rPr>
              <a:t>(</a:t>
            </a:r>
            <a:r>
              <a:rPr lang="en-US" sz="2100" i="1" baseline="30000" dirty="0">
                <a:ea typeface="Calibri" panose="020F0502020204030204" pitchFamily="34" charset="0"/>
              </a:rPr>
              <a:t>t</a:t>
            </a:r>
            <a:r>
              <a:rPr lang="en-US" sz="2100" baseline="30000" dirty="0">
                <a:ea typeface="Calibri" panose="020F0502020204030204" pitchFamily="34" charset="0"/>
              </a:rPr>
              <a:t>+1)</a:t>
            </a:r>
            <a:r>
              <a:rPr lang="en-US" sz="2100" dirty="0">
                <a:ea typeface="SimSun" panose="02010600030101010101" pitchFamily="2" charset="-122"/>
              </a:rPr>
              <a:t> = (</a:t>
            </a:r>
            <a:r>
              <a:rPr lang="en-US" sz="2100" i="1" dirty="0" err="1">
                <a:ea typeface="SimSun" panose="02010600030101010101" pitchFamily="2" charset="-122"/>
              </a:rPr>
              <a:t>μ</a:t>
            </a:r>
            <a:r>
              <a:rPr lang="en-US" sz="2100" i="1" baseline="-25000" dirty="0" err="1">
                <a:ea typeface="SimSun" panose="02010600030101010101" pitchFamily="2" charset="-122"/>
              </a:rPr>
              <a:t>γk</a:t>
            </a:r>
            <a:r>
              <a:rPr lang="en-US" sz="2100" baseline="30000" dirty="0">
                <a:ea typeface="Calibri" panose="020F0502020204030204" pitchFamily="34" charset="0"/>
              </a:rPr>
              <a:t>(</a:t>
            </a:r>
            <a:r>
              <a:rPr lang="en-US" sz="2100" i="1" baseline="30000" dirty="0">
                <a:ea typeface="Calibri" panose="020F0502020204030204" pitchFamily="34" charset="0"/>
              </a:rPr>
              <a:t>t</a:t>
            </a:r>
            <a:r>
              <a:rPr lang="en-US" sz="2100" baseline="30000" dirty="0">
                <a:ea typeface="Calibri" panose="020F0502020204030204" pitchFamily="34" charset="0"/>
              </a:rPr>
              <a:t>+1)</a:t>
            </a:r>
            <a:r>
              <a:rPr lang="en-US" sz="2100" dirty="0">
                <a:ea typeface="SimSun" panose="02010600030101010101" pitchFamily="2" charset="-122"/>
              </a:rPr>
              <a:t>, </a:t>
            </a:r>
            <a:r>
              <a:rPr lang="en-US" sz="2100" dirty="0" err="1">
                <a:ea typeface="SimSun" panose="02010600030101010101" pitchFamily="2" charset="-122"/>
              </a:rPr>
              <a:t>Σ</a:t>
            </a:r>
            <a:r>
              <a:rPr lang="en-US" sz="2100" i="1" baseline="-25000" dirty="0" err="1">
                <a:ea typeface="SimSun" panose="02010600030101010101" pitchFamily="2" charset="-122"/>
              </a:rPr>
              <a:t>γk</a:t>
            </a:r>
            <a:r>
              <a:rPr lang="en-US" sz="2100" baseline="30000" dirty="0">
                <a:ea typeface="Calibri" panose="020F0502020204030204" pitchFamily="34" charset="0"/>
              </a:rPr>
              <a:t>(</a:t>
            </a:r>
            <a:r>
              <a:rPr lang="en-US" sz="2100" i="1" baseline="30000" dirty="0">
                <a:ea typeface="Calibri" panose="020F0502020204030204" pitchFamily="34" charset="0"/>
              </a:rPr>
              <a:t>t</a:t>
            </a:r>
            <a:r>
              <a:rPr lang="en-US" sz="2100" baseline="30000" dirty="0">
                <a:ea typeface="Calibri" panose="020F0502020204030204" pitchFamily="34" charset="0"/>
              </a:rPr>
              <a:t>+1)</a:t>
            </a:r>
            <a:r>
              <a:rPr lang="en-US" sz="2100" dirty="0">
                <a:ea typeface="SimSun" panose="02010600030101010101" pitchFamily="2" charset="-122"/>
              </a:rPr>
              <a:t>)</a:t>
            </a:r>
            <a:r>
              <a:rPr lang="en-US" sz="2100" i="1" baseline="30000" dirty="0">
                <a:ea typeface="SimSun" panose="02010600030101010101" pitchFamily="2" charset="-122"/>
              </a:rPr>
              <a:t>T</a:t>
            </a:r>
            <a:r>
              <a:rPr lang="en-US" sz="2100" dirty="0">
                <a:ea typeface="SimSun" panose="02010600030101010101" pitchFamily="2" charset="-122"/>
              </a:rPr>
              <a:t> for </a:t>
            </a:r>
            <a:r>
              <a:rPr lang="en-US" sz="2100" b="1" dirty="0">
                <a:ea typeface="SimSun" panose="02010600030101010101" pitchFamily="2" charset="-122"/>
              </a:rPr>
              <a:t>SAMM</a:t>
            </a:r>
            <a:r>
              <a:rPr lang="en-US" sz="2100" dirty="0">
                <a:ea typeface="SimSun" panose="02010600030101010101" pitchFamily="2" charset="-122"/>
              </a:rPr>
              <a:t> are calculated at M-step as follows:</a:t>
            </a:r>
          </a:p>
          <a:p>
            <a:pPr marL="0" indent="0">
              <a:buFont typeface="Arial" panose="020B0604020202020204" pitchFamily="34" charset="0"/>
              <a:buNone/>
            </a:pPr>
            <a:endParaRPr lang="en-US" sz="2100" dirty="0"/>
          </a:p>
        </p:txBody>
      </p:sp>
    </p:spTree>
    <p:extLst>
      <p:ext uri="{BB962C8B-B14F-4D97-AF65-F5344CB8AC3E}">
        <p14:creationId xmlns:p14="http://schemas.microsoft.com/office/powerpoint/2010/main" val="2731152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7191-4BA0-43BD-8E57-B5C87ED05C3A}"/>
              </a:ext>
            </a:extLst>
          </p:cNvPr>
          <p:cNvSpPr>
            <a:spLocks noGrp="1"/>
          </p:cNvSpPr>
          <p:nvPr>
            <p:ph type="title"/>
          </p:nvPr>
        </p:nvSpPr>
        <p:spPr/>
        <p:txBody>
          <a:bodyPr/>
          <a:lstStyle/>
          <a:p>
            <a:r>
              <a:rPr lang="en-US" dirty="0"/>
              <a:t>2. Learning ADD by CMM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34ABFE-90E8-4C24-BB51-699CBEAB7675}"/>
                  </a:ext>
                </a:extLst>
              </p:cNvPr>
              <p:cNvSpPr>
                <a:spLocks noGrp="1"/>
              </p:cNvSpPr>
              <p:nvPr>
                <p:ph idx="1"/>
              </p:nvPr>
            </p:nvSpPr>
            <p:spPr>
              <a:xfrm>
                <a:off x="3098044" y="737528"/>
                <a:ext cx="8815315" cy="5690844"/>
              </a:xfrm>
            </p:spPr>
            <p:txBody>
              <a:bodyPr>
                <a:noAutofit/>
              </a:bodyPr>
              <a:lstStyle/>
              <a:p>
                <a:pPr marL="0" indent="0">
                  <a:buNone/>
                </a:pPr>
                <a14:m>
                  <m:oMathPara xmlns:m="http://schemas.openxmlformats.org/officeDocument/2006/math">
                    <m:oMathParaPr>
                      <m:jc m:val="right"/>
                    </m:oMathParaPr>
                    <m:oMath xmlns:m="http://schemas.openxmlformats.org/officeDocument/2006/math">
                      <m:sSubSup>
                        <m:sSubSupPr>
                          <m:ctrlPr>
                            <a:rPr lang="en-US" sz="1900" i="1" smtClean="0">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𝜔</m:t>
                          </m:r>
                        </m:e>
                        <m:sub>
                          <m:r>
                            <a:rPr lang="en-US" sz="1900" i="1">
                              <a:effectLst/>
                              <a:latin typeface="Cambria Math" panose="02040503050406030204" pitchFamily="18" charset="0"/>
                              <a:ea typeface="Calibri" panose="020F0502020204030204" pitchFamily="34" charset="0"/>
                            </a:rPr>
                            <m:t>𝑘𝑗</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r>
                                <a:rPr lang="en-US" sz="1900" i="1">
                                  <a:effectLst/>
                                  <a:latin typeface="Cambria Math" panose="02040503050406030204" pitchFamily="18" charset="0"/>
                                  <a:ea typeface="Calibri" panose="020F0502020204030204" pitchFamily="34" charset="0"/>
                                </a:rPr>
                                <m:t>+1</m:t>
                              </m:r>
                            </m:e>
                          </m:d>
                        </m:sup>
                      </m:sSubSup>
                      <m:r>
                        <a:rPr lang="en-US" sz="1900" i="1">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Calibri" panose="020F0502020204030204" pitchFamily="34" charset="0"/>
                                    </a:rPr>
                                    <m:t>𝑾</m:t>
                                  </m:r>
                                </m:e>
                                <m:sup>
                                  <m:r>
                                    <a:rPr lang="en-US" sz="1900" i="1">
                                      <a:effectLst/>
                                      <a:latin typeface="Cambria Math" panose="02040503050406030204" pitchFamily="18" charset="0"/>
                                      <a:ea typeface="Calibri" panose="020F0502020204030204" pitchFamily="34" charset="0"/>
                                    </a:rPr>
                                    <m:t>𝑇</m:t>
                                  </m:r>
                                </m:sup>
                              </m:sSup>
                              <m:sSubSup>
                                <m:sSubSupPr>
                                  <m:ctrlPr>
                                    <a:rPr lang="en-US" sz="1900" i="1">
                                      <a:effectLst/>
                                      <a:latin typeface="Cambria Math" panose="02040503050406030204" pitchFamily="18" charset="0"/>
                                    </a:rPr>
                                  </m:ctrlPr>
                                </m:sSubSupPr>
                                <m:e>
                                  <m:r>
                                    <a:rPr lang="en-US" sz="1900" b="1" i="1">
                                      <a:effectLst/>
                                      <a:latin typeface="Cambria Math" panose="02040503050406030204" pitchFamily="18" charset="0"/>
                                      <a:ea typeface="Calibri" panose="020F0502020204030204" pitchFamily="34" charset="0"/>
                                    </a:rPr>
                                    <m:t>𝑼</m:t>
                                  </m:r>
                                </m:e>
                                <m:sub>
                                  <m:r>
                                    <a:rPr lang="en-US" sz="1900" i="1">
                                      <a:effectLst/>
                                      <a:latin typeface="Cambria Math" panose="02040503050406030204" pitchFamily="18" charset="0"/>
                                      <a:ea typeface="Calibri" panose="020F0502020204030204" pitchFamily="34" charset="0"/>
                                    </a:rPr>
                                    <m:t>𝑘</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e>
                          </m:d>
                        </m:e>
                        <m:sup>
                          <m:r>
                            <a:rPr lang="en-US" sz="1900" i="1">
                              <a:effectLst/>
                              <a:latin typeface="Cambria Math" panose="02040503050406030204" pitchFamily="18" charset="0"/>
                              <a:ea typeface="Calibri" panose="020F0502020204030204" pitchFamily="34" charset="0"/>
                            </a:rPr>
                            <m:t>−1</m:t>
                          </m:r>
                        </m:sup>
                      </m:sSup>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Calibri" panose="020F0502020204030204" pitchFamily="34" charset="0"/>
                            </a:rPr>
                            <m:t>𝑾</m:t>
                          </m:r>
                        </m:e>
                        <m:sup>
                          <m:r>
                            <a:rPr lang="en-US" sz="1900" i="1">
                              <a:effectLst/>
                              <a:latin typeface="Cambria Math" panose="02040503050406030204" pitchFamily="18" charset="0"/>
                              <a:ea typeface="Calibri" panose="020F0502020204030204" pitchFamily="34" charset="0"/>
                            </a:rPr>
                            <m:t>𝑇</m:t>
                          </m:r>
                        </m:sup>
                      </m:sSup>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𝑉</m:t>
                          </m:r>
                        </m:e>
                        <m:sub>
                          <m:r>
                            <a:rPr lang="en-US" sz="1900" i="1">
                              <a:effectLst/>
                              <a:latin typeface="Cambria Math" panose="02040503050406030204" pitchFamily="18" charset="0"/>
                              <a:ea typeface="Calibri" panose="020F0502020204030204" pitchFamily="34" charset="0"/>
                            </a:rPr>
                            <m:t>𝑘𝑗</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r>
                        <a:rPr lang="en-US" sz="1900" b="0" i="1" smtClean="0">
                          <a:effectLst/>
                          <a:latin typeface="Cambria Math" panose="02040503050406030204" pitchFamily="18" charset="0"/>
                          <a:ea typeface="Calibri" panose="020F0502020204030204" pitchFamily="34" charset="0"/>
                        </a:rPr>
                        <m:t>   (2.17)</m:t>
                      </m:r>
                    </m:oMath>
                  </m:oMathPara>
                </a14:m>
                <a:endParaRPr lang="en-US" sz="19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sSubSup>
                        <m:sSubSupPr>
                          <m:ctrlPr>
                            <a:rPr lang="en-US" sz="1900" i="1" smtClean="0">
                              <a:effectLst/>
                              <a:latin typeface="Cambria Math" panose="02040503050406030204" pitchFamily="18" charset="0"/>
                            </a:rPr>
                          </m:ctrlPr>
                        </m:sSubSupPr>
                        <m:e>
                          <m:r>
                            <m:rPr>
                              <m:sty m:val="p"/>
                            </m:rPr>
                            <a:rPr lang="en-US" sz="1900">
                              <a:effectLst/>
                              <a:latin typeface="Cambria Math" panose="02040503050406030204" pitchFamily="18" charset="0"/>
                              <a:ea typeface="Calibri" panose="020F0502020204030204" pitchFamily="34" charset="0"/>
                            </a:rPr>
                            <m:t>Σ</m:t>
                          </m:r>
                        </m:e>
                        <m:sub>
                          <m:r>
                            <a:rPr lang="en-US" sz="1900" i="1">
                              <a:effectLst/>
                              <a:latin typeface="Cambria Math" panose="02040503050406030204" pitchFamily="18" charset="0"/>
                              <a:ea typeface="Calibri" panose="020F0502020204030204" pitchFamily="34" charset="0"/>
                            </a:rPr>
                            <m:t>𝜃</m:t>
                          </m:r>
                          <m:r>
                            <a:rPr lang="en-US" sz="1900" i="1">
                              <a:effectLst/>
                              <a:latin typeface="Cambria Math" panose="02040503050406030204" pitchFamily="18" charset="0"/>
                              <a:ea typeface="Calibri" panose="020F0502020204030204" pitchFamily="34" charset="0"/>
                            </a:rPr>
                            <m:t>𝑘</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r>
                                <a:rPr lang="en-US" sz="1900" i="1">
                                  <a:effectLst/>
                                  <a:latin typeface="Cambria Math" panose="02040503050406030204" pitchFamily="18" charset="0"/>
                                  <a:ea typeface="Calibri" panose="020F0502020204030204" pitchFamily="34" charset="0"/>
                                </a:rPr>
                                <m:t>+1</m:t>
                              </m:r>
                            </m:e>
                          </m:d>
                        </m:sup>
                      </m:sSubSup>
                      <m:r>
                        <a:rPr lang="en-US" sz="1900" i="1">
                          <a:effectLst/>
                          <a:latin typeface="Cambria Math" panose="02040503050406030204" pitchFamily="18" charset="0"/>
                          <a:ea typeface="Calibri" panose="020F0502020204030204" pitchFamily="34" charset="0"/>
                        </a:rPr>
                        <m:t>=</m:t>
                      </m:r>
                      <m:f>
                        <m:fPr>
                          <m:ctrlPr>
                            <a:rPr lang="en-US" sz="1900" i="1">
                              <a:effectLst/>
                              <a:latin typeface="Cambria Math" panose="02040503050406030204" pitchFamily="18" charset="0"/>
                            </a:rPr>
                          </m:ctrlPr>
                        </m:fPr>
                        <m:num>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𝑟</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𝒮</m:t>
                                  </m:r>
                                </m:e>
                              </m:d>
                            </m:sup>
                            <m:e>
                              <m:r>
                                <a:rPr lang="en-US" sz="1900" i="1">
                                  <a:effectLst/>
                                  <a:latin typeface="Cambria Math" panose="02040503050406030204" pitchFamily="18" charset="0"/>
                                  <a:ea typeface="SimSun" panose="02010600030101010101" pitchFamily="2" charset="-122"/>
                                </a:rPr>
                                <m:t>𝑃</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𝑘</m:t>
                                  </m:r>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𝑍</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e>
                          </m:nary>
                          <m:d>
                            <m:dPr>
                              <m:ctrlPr>
                                <a:rPr lang="en-US" sz="1900" i="1">
                                  <a:effectLst/>
                                  <a:latin typeface="Cambria Math" panose="02040503050406030204" pitchFamily="18" charset="0"/>
                                </a:rPr>
                              </m:ctrlPr>
                            </m:dPr>
                            <m:e>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𝑍</m:t>
                                      </m:r>
                                    </m:e>
                                    <m:sub>
                                      <m:r>
                                        <a:rPr lang="en-US" sz="1900" i="1">
                                          <a:effectLst/>
                                          <a:latin typeface="Cambria Math" panose="02040503050406030204" pitchFamily="18" charset="0"/>
                                          <a:ea typeface="Calibri" panose="020F0502020204030204" pitchFamily="34" charset="0"/>
                                        </a:rPr>
                                        <m:t>𝑟</m:t>
                                      </m:r>
                                    </m:sub>
                                  </m:sSub>
                                  <m:r>
                                    <a:rPr lang="en-US" sz="1900" i="1">
                                      <a:effectLst/>
                                      <a:latin typeface="Cambria Math" panose="02040503050406030204" pitchFamily="18" charset="0"/>
                                      <a:ea typeface="Calibri" panose="020F0502020204030204" pitchFamily="34" charset="0"/>
                                    </a:rPr>
                                    <m:t>−</m:t>
                                  </m:r>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𝜔</m:t>
                                      </m:r>
                                    </m:e>
                                    <m:sub>
                                      <m:r>
                                        <a:rPr lang="en-US" sz="1900" i="1">
                                          <a:effectLst/>
                                          <a:latin typeface="Cambria Math" panose="02040503050406030204" pitchFamily="18" charset="0"/>
                                          <a:ea typeface="Calibri" panose="020F0502020204030204" pitchFamily="34" charset="0"/>
                                        </a:rPr>
                                        <m:t>𝑘</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r>
                                            <a:rPr lang="en-US" sz="1900" i="1">
                                              <a:effectLst/>
                                              <a:latin typeface="Cambria Math" panose="02040503050406030204" pitchFamily="18" charset="0"/>
                                              <a:ea typeface="Calibri" panose="020F0502020204030204" pitchFamily="34" charset="0"/>
                                            </a:rPr>
                                            <m:t>+1</m:t>
                                          </m:r>
                                        </m:e>
                                      </m:d>
                                    </m:sup>
                                  </m:sSubSup>
                                  <m:r>
                                    <a:rPr lang="en-US" sz="1900" i="1">
                                      <a:effectLst/>
                                      <a:latin typeface="Cambria Math" panose="02040503050406030204" pitchFamily="18" charset="0"/>
                                      <a:ea typeface="Calibri" panose="020F0502020204030204" pitchFamily="34" charset="0"/>
                                    </a:rPr>
                                    <m:t>𝑊</m:t>
                                  </m:r>
                                </m:e>
                              </m:d>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𝑍</m:t>
                                          </m:r>
                                        </m:e>
                                        <m:sub>
                                          <m:r>
                                            <a:rPr lang="en-US" sz="1900" i="1">
                                              <a:effectLst/>
                                              <a:latin typeface="Cambria Math" panose="02040503050406030204" pitchFamily="18" charset="0"/>
                                              <a:ea typeface="Calibri" panose="020F0502020204030204" pitchFamily="34" charset="0"/>
                                            </a:rPr>
                                            <m:t>𝑟</m:t>
                                          </m:r>
                                        </m:sub>
                                      </m:sSub>
                                      <m:r>
                                        <a:rPr lang="en-US" sz="1900" i="1">
                                          <a:effectLst/>
                                          <a:latin typeface="Cambria Math" panose="02040503050406030204" pitchFamily="18" charset="0"/>
                                          <a:ea typeface="Calibri" panose="020F0502020204030204" pitchFamily="34" charset="0"/>
                                        </a:rPr>
                                        <m:t>−</m:t>
                                      </m:r>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𝜔</m:t>
                                          </m:r>
                                        </m:e>
                                        <m:sub>
                                          <m:r>
                                            <a:rPr lang="en-US" sz="1900" i="1">
                                              <a:effectLst/>
                                              <a:latin typeface="Cambria Math" panose="02040503050406030204" pitchFamily="18" charset="0"/>
                                              <a:ea typeface="Calibri" panose="020F0502020204030204" pitchFamily="34" charset="0"/>
                                            </a:rPr>
                                            <m:t>𝑘</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r>
                                                <a:rPr lang="en-US" sz="1900" i="1">
                                                  <a:effectLst/>
                                                  <a:latin typeface="Cambria Math" panose="02040503050406030204" pitchFamily="18" charset="0"/>
                                                  <a:ea typeface="Calibri" panose="020F0502020204030204" pitchFamily="34" charset="0"/>
                                                </a:rPr>
                                                <m:t>+1</m:t>
                                              </m:r>
                                            </m:e>
                                          </m:d>
                                        </m:sup>
                                      </m:sSubSup>
                                      <m:r>
                                        <a:rPr lang="en-US" sz="1900" i="1">
                                          <a:effectLst/>
                                          <a:latin typeface="Cambria Math" panose="02040503050406030204" pitchFamily="18" charset="0"/>
                                          <a:ea typeface="Calibri" panose="020F0502020204030204" pitchFamily="34" charset="0"/>
                                        </a:rPr>
                                        <m:t>𝑊</m:t>
                                      </m:r>
                                    </m:e>
                                  </m:d>
                                </m:e>
                                <m:sup>
                                  <m:r>
                                    <a:rPr lang="en-US" sz="1900" i="1">
                                      <a:effectLst/>
                                      <a:latin typeface="Cambria Math" panose="02040503050406030204" pitchFamily="18" charset="0"/>
                                      <a:ea typeface="Calibri" panose="020F0502020204030204" pitchFamily="34" charset="0"/>
                                    </a:rPr>
                                    <m:t>𝑇</m:t>
                                  </m:r>
                                </m:sup>
                              </m:sSup>
                            </m:e>
                          </m:d>
                        </m:num>
                        <m:den>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𝑟</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𝒮</m:t>
                                  </m:r>
                                </m:e>
                              </m:d>
                            </m:sup>
                            <m:e>
                              <m:r>
                                <a:rPr lang="en-US" sz="1900" i="1">
                                  <a:effectLst/>
                                  <a:latin typeface="Cambria Math" panose="02040503050406030204" pitchFamily="18" charset="0"/>
                                  <a:ea typeface="SimSun" panose="02010600030101010101" pitchFamily="2" charset="-122"/>
                                </a:rPr>
                                <m:t>𝑃</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𝑘</m:t>
                                  </m:r>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𝑍</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e>
                          </m:nary>
                        </m:den>
                      </m:f>
                      <m:r>
                        <a:rPr lang="en-US" sz="1900" b="0" i="1" smtClean="0">
                          <a:effectLst/>
                          <a:latin typeface="Cambria Math" panose="02040503050406030204" pitchFamily="18" charset="0"/>
                          <a:ea typeface="Calibri" panose="020F0502020204030204" pitchFamily="34" charset="0"/>
                        </a:rPr>
                        <m:t>   (2.18)</m:t>
                      </m:r>
                    </m:oMath>
                  </m:oMathPara>
                </a14:m>
                <a:endParaRPr lang="en-US" sz="1900" dirty="0">
                  <a:ea typeface="SimSun" panose="02010600030101010101" pitchFamily="2" charset="-122"/>
                </a:endParaRPr>
              </a:p>
              <a:p>
                <a:pPr marL="0" indent="0">
                  <a:buNone/>
                </a:pPr>
                <a:r>
                  <a:rPr lang="en-US" sz="1900" dirty="0">
                    <a:ea typeface="SimSun" panose="02010600030101010101" pitchFamily="2" charset="-122"/>
                  </a:rPr>
                  <a:t>Where,</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1900" i="1" smtClean="0">
                              <a:effectLst/>
                              <a:latin typeface="Cambria Math" panose="02040503050406030204" pitchFamily="18" charset="0"/>
                            </a:rPr>
                          </m:ctrlPr>
                        </m:mPr>
                        <m:mr>
                          <m:e>
                            <m:sSubSup>
                              <m:sSubSupPr>
                                <m:ctrlPr>
                                  <a:rPr lang="en-US" sz="1900" i="1">
                                    <a:effectLst/>
                                    <a:latin typeface="Cambria Math" panose="02040503050406030204" pitchFamily="18" charset="0"/>
                                  </a:rPr>
                                </m:ctrlPr>
                              </m:sSubSupPr>
                              <m:e>
                                <m:r>
                                  <a:rPr lang="en-US" sz="1900" b="1" i="1">
                                    <a:effectLst/>
                                    <a:latin typeface="Cambria Math" panose="02040503050406030204" pitchFamily="18" charset="0"/>
                                    <a:ea typeface="Calibri" panose="020F0502020204030204" pitchFamily="34" charset="0"/>
                                  </a:rPr>
                                  <m:t>𝑼</m:t>
                                </m:r>
                              </m:e>
                              <m:sub>
                                <m:r>
                                  <a:rPr lang="en-US" sz="1900" i="1">
                                    <a:effectLst/>
                                    <a:latin typeface="Cambria Math" panose="02040503050406030204" pitchFamily="18" charset="0"/>
                                    <a:ea typeface="Calibri" panose="020F0502020204030204" pitchFamily="34" charset="0"/>
                                  </a:rPr>
                                  <m:t>𝑘</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r>
                              <a:rPr lang="en-US" sz="1900" i="1">
                                <a:effectLst/>
                                <a:latin typeface="Cambria Math" panose="02040503050406030204" pitchFamily="18" charset="0"/>
                                <a:ea typeface="Calibri" panose="020F0502020204030204" pitchFamily="34" charset="0"/>
                              </a:rPr>
                              <m:t>=</m:t>
                            </m:r>
                            <m:d>
                              <m:dPr>
                                <m:ctrlPr>
                                  <a:rPr lang="en-US" sz="1900" i="1">
                                    <a:effectLst/>
                                    <a:latin typeface="Cambria Math" panose="02040503050406030204" pitchFamily="18" charset="0"/>
                                  </a:rPr>
                                </m:ctrlPr>
                              </m:dPr>
                              <m:e>
                                <m:m>
                                  <m:mPr>
                                    <m:mcs>
                                      <m:mc>
                                        <m:mcPr>
                                          <m:count m:val="4"/>
                                          <m:mcJc m:val="center"/>
                                        </m:mcPr>
                                      </m:mc>
                                    </m:mcs>
                                    <m:ctrlPr>
                                      <a:rPr lang="en-US" sz="1900" i="1">
                                        <a:effectLst/>
                                        <a:latin typeface="Cambria Math" panose="02040503050406030204" pitchFamily="18" charset="0"/>
                                      </a:rPr>
                                    </m:ctrlPr>
                                  </m:mP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𝑢</m:t>
                                          </m:r>
                                        </m:e>
                                        <m:sub>
                                          <m:r>
                                            <a:rPr lang="en-US" sz="1900" i="1">
                                              <a:effectLst/>
                                              <a:latin typeface="Cambria Math" panose="02040503050406030204" pitchFamily="18" charset="0"/>
                                              <a:ea typeface="Calibri" panose="020F0502020204030204" pitchFamily="34" charset="0"/>
                                            </a:rPr>
                                            <m:t>10</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e>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𝑢</m:t>
                                          </m:r>
                                        </m:e>
                                        <m:sub>
                                          <m:r>
                                            <a:rPr lang="en-US" sz="1900" i="1">
                                              <a:effectLst/>
                                              <a:latin typeface="Cambria Math" panose="02040503050406030204" pitchFamily="18" charset="0"/>
                                              <a:ea typeface="Calibri" panose="020F0502020204030204" pitchFamily="34" charset="0"/>
                                            </a:rPr>
                                            <m:t>11</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e>
                                    <m:e>
                                      <m:r>
                                        <a:rPr lang="en-US" sz="1900" i="1">
                                          <a:effectLst/>
                                          <a:latin typeface="Cambria Math" panose="02040503050406030204" pitchFamily="18" charset="0"/>
                                          <a:ea typeface="Calibri" panose="020F0502020204030204" pitchFamily="34" charset="0"/>
                                        </a:rPr>
                                        <m:t>⋯</m:t>
                                      </m:r>
                                    </m:e>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𝑢</m:t>
                                          </m:r>
                                        </m:e>
                                        <m:sub>
                                          <m:r>
                                            <a:rPr lang="en-US" sz="1900" i="1">
                                              <a:effectLst/>
                                              <a:latin typeface="Cambria Math" panose="02040503050406030204" pitchFamily="18" charset="0"/>
                                              <a:ea typeface="Calibri" panose="020F0502020204030204" pitchFamily="34" charset="0"/>
                                            </a:rPr>
                                            <m:t>1</m:t>
                                          </m:r>
                                          <m:r>
                                            <a:rPr lang="en-US" sz="1900" i="1">
                                              <a:effectLst/>
                                              <a:latin typeface="Cambria Math" panose="02040503050406030204" pitchFamily="18" charset="0"/>
                                              <a:ea typeface="Calibri" panose="020F0502020204030204" pitchFamily="34" charset="0"/>
                                            </a:rPr>
                                            <m:t>𝑏</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e>
                                  </m:m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𝑢</m:t>
                                          </m:r>
                                        </m:e>
                                        <m:sub>
                                          <m:r>
                                            <a:rPr lang="en-US" sz="1900" i="1">
                                              <a:effectLst/>
                                              <a:latin typeface="Cambria Math" panose="02040503050406030204" pitchFamily="18" charset="0"/>
                                              <a:ea typeface="Calibri" panose="020F0502020204030204" pitchFamily="34" charset="0"/>
                                            </a:rPr>
                                            <m:t>20</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e>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𝑢</m:t>
                                          </m:r>
                                        </m:e>
                                        <m:sub>
                                          <m:r>
                                            <a:rPr lang="en-US" sz="1900" i="1">
                                              <a:effectLst/>
                                              <a:latin typeface="Cambria Math" panose="02040503050406030204" pitchFamily="18" charset="0"/>
                                              <a:ea typeface="Calibri" panose="020F0502020204030204" pitchFamily="34" charset="0"/>
                                            </a:rPr>
                                            <m:t>21</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e>
                                    <m:e>
                                      <m:r>
                                        <a:rPr lang="en-US" sz="1900" i="1">
                                          <a:effectLst/>
                                          <a:latin typeface="Cambria Math" panose="02040503050406030204" pitchFamily="18" charset="0"/>
                                          <a:ea typeface="Cambria Math" panose="02040503050406030204" pitchFamily="18" charset="0"/>
                                        </a:rPr>
                                        <m:t>⋯</m:t>
                                      </m:r>
                                    </m:e>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𝑢</m:t>
                                          </m:r>
                                        </m:e>
                                        <m:sub>
                                          <m:r>
                                            <a:rPr lang="en-US" sz="1900" i="1">
                                              <a:effectLst/>
                                              <a:latin typeface="Cambria Math" panose="02040503050406030204" pitchFamily="18" charset="0"/>
                                              <a:ea typeface="Calibri" panose="020F0502020204030204" pitchFamily="34" charset="0"/>
                                            </a:rPr>
                                            <m:t>2</m:t>
                                          </m:r>
                                          <m:r>
                                            <a:rPr lang="en-US" sz="1900" i="1">
                                              <a:effectLst/>
                                              <a:latin typeface="Cambria Math" panose="02040503050406030204" pitchFamily="18" charset="0"/>
                                              <a:ea typeface="Calibri" panose="020F0502020204030204" pitchFamily="34" charset="0"/>
                                            </a:rPr>
                                            <m:t>𝑏</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e>
                                  </m:mr>
                                  <m:mr>
                                    <m:e>
                                      <m:r>
                                        <a:rPr lang="en-US" sz="1900" i="1">
                                          <a:effectLst/>
                                          <a:latin typeface="Cambria Math" panose="02040503050406030204" pitchFamily="18" charset="0"/>
                                          <a:ea typeface="Cambria Math" panose="02040503050406030204" pitchFamily="18" charset="0"/>
                                        </a:rPr>
                                        <m:t>⋮</m:t>
                                      </m:r>
                                    </m:e>
                                    <m:e>
                                      <m:r>
                                        <a:rPr lang="en-US" sz="1900" i="1">
                                          <a:effectLst/>
                                          <a:latin typeface="Cambria Math" panose="02040503050406030204" pitchFamily="18" charset="0"/>
                                          <a:ea typeface="Calibri" panose="020F0502020204030204" pitchFamily="34" charset="0"/>
                                        </a:rPr>
                                        <m:t>⋮</m:t>
                                      </m:r>
                                    </m:e>
                                    <m:e>
                                      <m:r>
                                        <a:rPr lang="en-US" sz="1900" i="1">
                                          <a:effectLst/>
                                          <a:latin typeface="Cambria Math" panose="02040503050406030204" pitchFamily="18" charset="0"/>
                                          <a:ea typeface="Calibri" panose="020F0502020204030204" pitchFamily="34" charset="0"/>
                                        </a:rPr>
                                        <m:t>⋱</m:t>
                                      </m:r>
                                    </m:e>
                                    <m:e>
                                      <m:r>
                                        <a:rPr lang="en-US" sz="1900" i="1">
                                          <a:effectLst/>
                                          <a:latin typeface="Cambria Math" panose="02040503050406030204" pitchFamily="18" charset="0"/>
                                          <a:ea typeface="Cambria Math" panose="02040503050406030204" pitchFamily="18" charset="0"/>
                                        </a:rPr>
                                        <m:t>⋮</m:t>
                                      </m:r>
                                    </m:e>
                                  </m:m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𝑢</m:t>
                                          </m:r>
                                        </m:e>
                                        <m:sub>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𝒮</m:t>
                                              </m:r>
                                            </m:e>
                                          </m:d>
                                          <m:r>
                                            <a:rPr lang="en-US" sz="1900" i="1">
                                              <a:effectLst/>
                                              <a:latin typeface="Cambria Math" panose="02040503050406030204" pitchFamily="18" charset="0"/>
                                              <a:ea typeface="Calibri" panose="020F0502020204030204" pitchFamily="34" charset="0"/>
                                            </a:rPr>
                                            <m:t>0</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e>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𝑢</m:t>
                                          </m:r>
                                        </m:e>
                                        <m:sub>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𝒮</m:t>
                                              </m:r>
                                            </m:e>
                                          </m:d>
                                          <m:r>
                                            <a:rPr lang="en-US" sz="1900" i="1">
                                              <a:effectLst/>
                                              <a:latin typeface="Cambria Math" panose="02040503050406030204" pitchFamily="18" charset="0"/>
                                              <a:ea typeface="Calibri" panose="020F0502020204030204" pitchFamily="34" charset="0"/>
                                            </a:rPr>
                                            <m:t>1</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e>
                                    <m:e>
                                      <m:r>
                                        <a:rPr lang="en-US" sz="1900" i="1">
                                          <a:effectLst/>
                                          <a:latin typeface="Cambria Math" panose="02040503050406030204" pitchFamily="18" charset="0"/>
                                          <a:ea typeface="Cambria Math" panose="02040503050406030204" pitchFamily="18" charset="0"/>
                                        </a:rPr>
                                        <m:t>⋯</m:t>
                                      </m:r>
                                    </m:e>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𝑢</m:t>
                                          </m:r>
                                        </m:e>
                                        <m:sub>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𝒮</m:t>
                                              </m:r>
                                            </m:e>
                                          </m:d>
                                          <m:r>
                                            <a:rPr lang="en-US" sz="1900" i="1">
                                              <a:effectLst/>
                                              <a:latin typeface="Cambria Math" panose="02040503050406030204" pitchFamily="18" charset="0"/>
                                              <a:ea typeface="Calibri" panose="020F0502020204030204" pitchFamily="34" charset="0"/>
                                            </a:rPr>
                                            <m:t>𝑏</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e>
                                  </m:mr>
                                </m:m>
                              </m:e>
                            </m:d>
                          </m:e>
                        </m:m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𝑢</m:t>
                                </m:r>
                              </m:e>
                              <m:sub>
                                <m:r>
                                  <a:rPr lang="en-US" sz="1900" i="1">
                                    <a:effectLst/>
                                    <a:latin typeface="Cambria Math" panose="02040503050406030204" pitchFamily="18" charset="0"/>
                                    <a:ea typeface="Calibri" panose="020F0502020204030204" pitchFamily="34" charset="0"/>
                                  </a:rPr>
                                  <m:t>𝑟𝑙</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𝑤</m:t>
                                </m:r>
                              </m:e>
                              <m:sub>
                                <m:r>
                                  <a:rPr lang="en-US" sz="1900" i="1">
                                    <a:effectLst/>
                                    <a:latin typeface="Cambria Math" panose="02040503050406030204" pitchFamily="18" charset="0"/>
                                    <a:ea typeface="Calibri" panose="020F0502020204030204" pitchFamily="34" charset="0"/>
                                  </a:rPr>
                                  <m:t>𝑟𝑙</m:t>
                                </m:r>
                              </m:sub>
                            </m:sSub>
                            <m:r>
                              <a:rPr lang="en-US" sz="1900" i="1">
                                <a:effectLst/>
                                <a:latin typeface="Cambria Math" panose="02040503050406030204" pitchFamily="18" charset="0"/>
                                <a:ea typeface="SimSun" panose="02010600030101010101" pitchFamily="2" charset="-122"/>
                              </a:rPr>
                              <m:t>𝑃</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𝑘</m:t>
                                </m:r>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𝑍</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𝑟</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𝒮</m:t>
                                    </m:r>
                                  </m:e>
                                </m:d>
                              </m:e>
                            </m:acc>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𝑙</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𝑏</m:t>
                                </m:r>
                              </m:e>
                            </m:acc>
                          </m:e>
                        </m:mr>
                      </m:m>
                      <m:r>
                        <a:rPr lang="en-US" sz="1900" b="0" i="1" smtClean="0">
                          <a:effectLst/>
                          <a:latin typeface="Cambria Math" panose="02040503050406030204" pitchFamily="18" charset="0"/>
                          <a:ea typeface="SimSun" panose="02010600030101010101" pitchFamily="2" charset="-122"/>
                        </a:rPr>
                        <m:t>   (2.19)</m:t>
                      </m:r>
                    </m:oMath>
                  </m:oMathPara>
                </a14:m>
                <a:endParaRPr lang="en-US" sz="19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1900" i="1" smtClean="0">
                              <a:effectLst/>
                              <a:latin typeface="Cambria Math" panose="02040503050406030204" pitchFamily="18" charset="0"/>
                            </a:rPr>
                          </m:ctrlPr>
                        </m:mP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𝑉</m:t>
                                </m:r>
                              </m:e>
                              <m:sub>
                                <m:r>
                                  <a:rPr lang="en-US" sz="1900" i="1">
                                    <a:effectLst/>
                                    <a:latin typeface="Cambria Math" panose="02040503050406030204" pitchFamily="18" charset="0"/>
                                    <a:ea typeface="Calibri" panose="020F0502020204030204" pitchFamily="34" charset="0"/>
                                  </a:rPr>
                                  <m:t>𝑘𝑗</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r>
                              <a:rPr lang="en-US" sz="1900" i="1">
                                <a:effectLst/>
                                <a:latin typeface="Cambria Math" panose="02040503050406030204" pitchFamily="18" charset="0"/>
                                <a:ea typeface="Calibri" panose="020F0502020204030204" pitchFamily="34" charset="0"/>
                              </a:rPr>
                              <m:t>=</m:t>
                            </m:r>
                            <m:d>
                              <m:dPr>
                                <m:ctrlPr>
                                  <a:rPr lang="en-US" sz="1900" i="1">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𝑣</m:t>
                                          </m:r>
                                        </m:e>
                                        <m:sub>
                                          <m:r>
                                            <a:rPr lang="en-US" sz="1900" i="1">
                                              <a:effectLst/>
                                              <a:latin typeface="Cambria Math" panose="02040503050406030204" pitchFamily="18" charset="0"/>
                                              <a:ea typeface="Calibri" panose="020F0502020204030204" pitchFamily="34" charset="0"/>
                                            </a:rPr>
                                            <m:t>0</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e>
                                  </m:m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𝑣</m:t>
                                          </m:r>
                                        </m:e>
                                        <m:sub>
                                          <m:r>
                                            <a:rPr lang="en-US" sz="1900" i="1">
                                              <a:effectLst/>
                                              <a:latin typeface="Cambria Math" panose="02040503050406030204" pitchFamily="18" charset="0"/>
                                              <a:ea typeface="Calibri" panose="020F0502020204030204" pitchFamily="34" charset="0"/>
                                            </a:rPr>
                                            <m:t>1</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e>
                                  </m:mr>
                                  <m:mr>
                                    <m:e>
                                      <m:r>
                                        <a:rPr lang="en-US" sz="1900" i="1">
                                          <a:effectLst/>
                                          <a:latin typeface="Cambria Math" panose="02040503050406030204" pitchFamily="18" charset="0"/>
                                          <a:ea typeface="Calibri" panose="020F0502020204030204" pitchFamily="34" charset="0"/>
                                        </a:rPr>
                                        <m:t>⋮</m:t>
                                      </m:r>
                                    </m:e>
                                  </m:m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𝑣</m:t>
                                          </m:r>
                                        </m:e>
                                        <m:sub>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𝒮</m:t>
                                              </m:r>
                                            </m:e>
                                          </m:d>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e>
                                  </m:mr>
                                </m:m>
                              </m:e>
                            </m:d>
                            <m:r>
                              <a:rPr lang="en-US" sz="1900" i="1">
                                <a:effectLst/>
                                <a:latin typeface="Cambria Math" panose="02040503050406030204" pitchFamily="18" charset="0"/>
                                <a:ea typeface="Calibri" panose="020F0502020204030204" pitchFamily="34" charset="0"/>
                              </a:rPr>
                              <m:t>,</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𝑗</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𝑎</m:t>
                                </m:r>
                              </m:e>
                            </m:acc>
                          </m:e>
                        </m:m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𝑣</m:t>
                                </m:r>
                              </m:e>
                              <m:sub>
                                <m:r>
                                  <a:rPr lang="en-US" sz="1900" i="1">
                                    <a:effectLst/>
                                    <a:latin typeface="Cambria Math" panose="02040503050406030204" pitchFamily="18" charset="0"/>
                                    <a:ea typeface="Calibri" panose="020F0502020204030204" pitchFamily="34" charset="0"/>
                                  </a:rPr>
                                  <m:t>𝑖</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𝑘</m:t>
                                </m:r>
                              </m:e>
                            </m:d>
                            <m:r>
                              <a:rPr lang="en-US" sz="1900" i="1">
                                <a:effectLst/>
                                <a:latin typeface="Cambria Math" panose="02040503050406030204" pitchFamily="18" charset="0"/>
                                <a:ea typeface="Calibri" panose="020F0502020204030204" pitchFamily="34" charset="0"/>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𝑧</m:t>
                                </m:r>
                              </m:e>
                              <m:sub>
                                <m:r>
                                  <a:rPr lang="en-US" sz="1900" i="1">
                                    <a:effectLst/>
                                    <a:latin typeface="Cambria Math" panose="02040503050406030204" pitchFamily="18" charset="0"/>
                                    <a:ea typeface="Calibri" panose="020F0502020204030204" pitchFamily="34" charset="0"/>
                                  </a:rPr>
                                  <m:t>𝑟𝑗</m:t>
                                </m:r>
                              </m:sub>
                            </m:sSub>
                            <m:r>
                              <a:rPr lang="en-US" sz="1900" i="1">
                                <a:effectLst/>
                                <a:latin typeface="Cambria Math" panose="02040503050406030204" pitchFamily="18" charset="0"/>
                                <a:ea typeface="SimSun" panose="02010600030101010101" pitchFamily="2" charset="-122"/>
                              </a:rPr>
                              <m:t>𝑃</m:t>
                            </m:r>
                            <m:d>
                              <m:dPr>
                                <m:ctrlPr>
                                  <a:rPr lang="en-US" sz="1900" i="1">
                                    <a:effectLst/>
                                    <a:latin typeface="Cambria Math" panose="02040503050406030204" pitchFamily="18" charset="0"/>
                                    <a:ea typeface="SimSun" panose="02010600030101010101" pitchFamily="2" charset="-122"/>
                                  </a:rPr>
                                </m:ctrlPr>
                              </m:dPr>
                              <m:e>
                                <m:r>
                                  <a:rPr lang="en-US" sz="1900" i="1">
                                    <a:effectLst/>
                                    <a:latin typeface="Cambria Math" panose="02040503050406030204" pitchFamily="18" charset="0"/>
                                    <a:ea typeface="SimSun" panose="02010600030101010101" pitchFamily="2" charset="-122"/>
                                  </a:rPr>
                                  <m:t>𝑘</m:t>
                                </m:r>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𝑍</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𝑟</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𝒮</m:t>
                                    </m:r>
                                  </m:e>
                                </m:d>
                              </m:e>
                            </m:acc>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𝑗</m:t>
                            </m:r>
                            <m:r>
                              <a:rPr lang="en-US" sz="1900" i="1">
                                <a:effectLst/>
                                <a:latin typeface="Cambria Math" panose="02040503050406030204" pitchFamily="18" charset="0"/>
                                <a:ea typeface="SimSun" panose="02010600030101010101" pitchFamily="2" charset="-122"/>
                              </a:rPr>
                              <m:t>=</m:t>
                            </m:r>
                            <m:acc>
                              <m:accPr>
                                <m:chr m:val="̅"/>
                                <m:ctrlPr>
                                  <a:rPr lang="en-US" sz="1900" i="1">
                                    <a:effectLst/>
                                    <a:latin typeface="Cambria Math" panose="02040503050406030204" pitchFamily="18" charset="0"/>
                                    <a:ea typeface="SimSun" panose="02010600030101010101" pitchFamily="2" charset="-122"/>
                                  </a:rPr>
                                </m:ctrlPr>
                              </m:accPr>
                              <m:e>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𝑎</m:t>
                                </m:r>
                              </m:e>
                            </m:acc>
                          </m:e>
                        </m:mr>
                      </m:m>
                      <m:r>
                        <a:rPr lang="en-US" sz="1900" b="0" i="1" smtClean="0">
                          <a:effectLst/>
                          <a:latin typeface="Cambria Math" panose="02040503050406030204" pitchFamily="18" charset="0"/>
                          <a:ea typeface="SimSun" panose="02010600030101010101" pitchFamily="2" charset="-122"/>
                        </a:rPr>
                        <m:t>   (2.20)</m:t>
                      </m:r>
                    </m:oMath>
                  </m:oMathPara>
                </a14:m>
                <a:endParaRPr lang="en-US" sz="1900" dirty="0"/>
              </a:p>
            </p:txBody>
          </p:sp>
        </mc:Choice>
        <mc:Fallback>
          <p:sp>
            <p:nvSpPr>
              <p:cNvPr id="3" name="Content Placeholder 2">
                <a:extLst>
                  <a:ext uri="{FF2B5EF4-FFF2-40B4-BE49-F238E27FC236}">
                    <a16:creationId xmlns:a16="http://schemas.microsoft.com/office/drawing/2014/main" id="{8334ABFE-90E8-4C24-BB51-699CBEAB7675}"/>
                  </a:ext>
                </a:extLst>
              </p:cNvPr>
              <p:cNvSpPr>
                <a:spLocks noGrp="1" noRot="1" noChangeAspect="1" noMove="1" noResize="1" noEditPoints="1" noAdjustHandles="1" noChangeArrowheads="1" noChangeShapeType="1" noTextEdit="1"/>
              </p:cNvSpPr>
              <p:nvPr>
                <p:ph idx="1"/>
              </p:nvPr>
            </p:nvSpPr>
            <p:spPr>
              <a:xfrm>
                <a:off x="3098044" y="737528"/>
                <a:ext cx="8815315" cy="5690844"/>
              </a:xfrm>
              <a:blipFill>
                <a:blip r:embed="rId2"/>
                <a:stretch>
                  <a:fillRect l="-62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BD1197A-E14D-4F52-90C4-F071BB26FEAC}"/>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3148177A-0C9D-4910-B522-6C959C4B5AB5}"/>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A14852DD-F919-4173-8252-2F406A29A3B9}"/>
              </a:ext>
            </a:extLst>
          </p:cNvPr>
          <p:cNvSpPr>
            <a:spLocks noGrp="1"/>
          </p:cNvSpPr>
          <p:nvPr>
            <p:ph type="sldNum" sz="quarter" idx="12"/>
          </p:nvPr>
        </p:nvSpPr>
        <p:spPr/>
        <p:txBody>
          <a:bodyPr/>
          <a:lstStyle/>
          <a:p>
            <a:fld id="{5DB5036F-1FF2-46C4-8D2B-59C7E3B91952}" type="slidenum">
              <a:rPr lang="en-US" smtClean="0"/>
              <a:pPr/>
              <a:t>21</a:t>
            </a:fld>
            <a:endParaRPr lang="en-US"/>
          </a:p>
        </p:txBody>
      </p:sp>
      <p:sp>
        <p:nvSpPr>
          <p:cNvPr id="7" name="Content Placeholder 2">
            <a:extLst>
              <a:ext uri="{FF2B5EF4-FFF2-40B4-BE49-F238E27FC236}">
                <a16:creationId xmlns:a16="http://schemas.microsoft.com/office/drawing/2014/main" id="{7F05B064-60B7-4119-986C-C2C79A46F143}"/>
              </a:ext>
            </a:extLst>
          </p:cNvPr>
          <p:cNvSpPr txBox="1">
            <a:spLocks/>
          </p:cNvSpPr>
          <p:nvPr/>
        </p:nvSpPr>
        <p:spPr>
          <a:xfrm>
            <a:off x="163773" y="848603"/>
            <a:ext cx="2858068" cy="5441950"/>
          </a:xfrm>
          <a:prstGeom prst="rect">
            <a:avLst/>
          </a:prstGeom>
        </p:spPr>
        <p:txBody>
          <a:bodyPr vert="horz" lIns="91440" tIns="45720" rIns="91440" bIns="45720" rtlCol="0">
            <a:normAutofit/>
          </a:bodyPr>
          <a:lstStyle>
            <a:lvl1pPr marL="228600" indent="-228600" algn="just"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ea typeface="Calibri" panose="020F0502020204030204" pitchFamily="34" charset="0"/>
              </a:rPr>
              <a:t>Because </a:t>
            </a:r>
            <a:r>
              <a:rPr lang="en-US" sz="2000" i="1" dirty="0" err="1">
                <a:ea typeface="SimSun" panose="02010600030101010101" pitchFamily="2" charset="-122"/>
              </a:rPr>
              <a:t>v</a:t>
            </a:r>
            <a:r>
              <a:rPr lang="en-US" sz="2000" i="1" baseline="-25000" dirty="0" err="1">
                <a:ea typeface="SimSun" panose="02010600030101010101" pitchFamily="2" charset="-122"/>
              </a:rPr>
              <a:t>k</a:t>
            </a:r>
            <a:r>
              <a:rPr lang="en-US" sz="2000" dirty="0">
                <a:ea typeface="SimSun" panose="02010600030101010101" pitchFamily="2" charset="-122"/>
              </a:rPr>
              <a:t>(</a:t>
            </a:r>
            <a:r>
              <a:rPr lang="en-US" sz="2000" i="1" dirty="0">
                <a:ea typeface="SimSun" panose="02010600030101010101" pitchFamily="2" charset="-122"/>
              </a:rPr>
              <a:t>Z</a:t>
            </a:r>
            <a:r>
              <a:rPr lang="en-US" sz="2000" dirty="0">
                <a:ea typeface="SimSun" panose="02010600030101010101" pitchFamily="2" charset="-122"/>
              </a:rPr>
              <a:t> | </a:t>
            </a:r>
            <a:r>
              <a:rPr lang="en-US" sz="2000" i="1" dirty="0">
                <a:ea typeface="SimSun" panose="02010600030101010101" pitchFamily="2" charset="-122"/>
              </a:rPr>
              <a:t>W</a:t>
            </a:r>
            <a:r>
              <a:rPr lang="en-US" sz="2000" dirty="0">
                <a:ea typeface="SimSun" panose="02010600030101010101" pitchFamily="2" charset="-122"/>
              </a:rPr>
              <a:t>, </a:t>
            </a:r>
            <a:r>
              <a:rPr lang="en-US" sz="2000" i="1" dirty="0" err="1">
                <a:ea typeface="SimSun" panose="02010600030101010101" pitchFamily="2" charset="-122"/>
              </a:rPr>
              <a:t>θ</a:t>
            </a:r>
            <a:r>
              <a:rPr lang="en-US" sz="2000" i="1" baseline="-25000" dirty="0" err="1">
                <a:ea typeface="SimSun" panose="02010600030101010101" pitchFamily="2" charset="-122"/>
              </a:rPr>
              <a:t>k</a:t>
            </a:r>
            <a:r>
              <a:rPr lang="en-US" sz="2000" dirty="0">
                <a:ea typeface="SimSun" panose="02010600030101010101" pitchFamily="2" charset="-122"/>
              </a:rPr>
              <a:t>) is regressive PDF known as adaptive regression model (ARM), by referring to [5, pp. 5-6], the next parameter </a:t>
            </a:r>
            <a:r>
              <a:rPr lang="en-US" sz="2000" i="1" dirty="0" err="1">
                <a:ea typeface="SimSun" panose="02010600030101010101" pitchFamily="2" charset="-122"/>
              </a:rPr>
              <a:t>θ</a:t>
            </a:r>
            <a:r>
              <a:rPr lang="en-US" sz="2000" i="1" baseline="-25000" dirty="0" err="1">
                <a:ea typeface="SimSun" panose="02010600030101010101" pitchFamily="2" charset="-122"/>
              </a:rPr>
              <a:t>k</a:t>
            </a:r>
            <a:r>
              <a:rPr lang="en-US" sz="2000" baseline="30000" dirty="0">
                <a:ea typeface="SimSun" panose="02010600030101010101" pitchFamily="2" charset="-122"/>
              </a:rPr>
              <a:t>(</a:t>
            </a:r>
            <a:r>
              <a:rPr lang="en-US" sz="2000" i="1" baseline="30000" dirty="0">
                <a:ea typeface="SimSun" panose="02010600030101010101" pitchFamily="2" charset="-122"/>
              </a:rPr>
              <a:t>t</a:t>
            </a:r>
            <a:r>
              <a:rPr lang="en-US" sz="2000" baseline="30000" dirty="0">
                <a:ea typeface="SimSun" panose="02010600030101010101" pitchFamily="2" charset="-122"/>
              </a:rPr>
              <a:t>+1)</a:t>
            </a:r>
            <a:r>
              <a:rPr lang="en-US" sz="2000" dirty="0">
                <a:ea typeface="SimSun" panose="02010600030101010101" pitchFamily="2" charset="-122"/>
              </a:rPr>
              <a:t> = (</a:t>
            </a:r>
            <a:r>
              <a:rPr lang="en-US" sz="2000" i="1" dirty="0" err="1">
                <a:ea typeface="SimSun" panose="02010600030101010101" pitchFamily="2" charset="-122"/>
              </a:rPr>
              <a:t>ω</a:t>
            </a:r>
            <a:r>
              <a:rPr lang="en-US" sz="2000" i="1" baseline="-25000" dirty="0" err="1">
                <a:ea typeface="SimSun" panose="02010600030101010101" pitchFamily="2" charset="-122"/>
              </a:rPr>
              <a:t>k</a:t>
            </a:r>
            <a:r>
              <a:rPr lang="en-US" sz="2000" baseline="30000" dirty="0">
                <a:ea typeface="SimSun" panose="02010600030101010101" pitchFamily="2" charset="-122"/>
              </a:rPr>
              <a:t>(</a:t>
            </a:r>
            <a:r>
              <a:rPr lang="en-US" sz="2000" i="1" baseline="30000" dirty="0">
                <a:ea typeface="SimSun" panose="02010600030101010101" pitchFamily="2" charset="-122"/>
              </a:rPr>
              <a:t>t</a:t>
            </a:r>
            <a:r>
              <a:rPr lang="en-US" sz="2000" baseline="30000" dirty="0">
                <a:ea typeface="SimSun" panose="02010600030101010101" pitchFamily="2" charset="-122"/>
              </a:rPr>
              <a:t>+1)</a:t>
            </a:r>
            <a:r>
              <a:rPr lang="en-US" sz="2000" dirty="0">
                <a:ea typeface="SimSun" panose="02010600030101010101" pitchFamily="2" charset="-122"/>
              </a:rPr>
              <a:t>, </a:t>
            </a:r>
            <a:r>
              <a:rPr lang="en-US" sz="2000" dirty="0" err="1">
                <a:ea typeface="SimSun" panose="02010600030101010101" pitchFamily="2" charset="-122"/>
              </a:rPr>
              <a:t>Σ</a:t>
            </a:r>
            <a:r>
              <a:rPr lang="en-US" sz="2000" i="1" baseline="-25000" dirty="0" err="1">
                <a:ea typeface="SimSun" panose="02010600030101010101" pitchFamily="2" charset="-122"/>
              </a:rPr>
              <a:t>θk</a:t>
            </a:r>
            <a:r>
              <a:rPr lang="en-US" sz="2000" baseline="30000" dirty="0">
                <a:ea typeface="SimSun" panose="02010600030101010101" pitchFamily="2" charset="-122"/>
              </a:rPr>
              <a:t>(</a:t>
            </a:r>
            <a:r>
              <a:rPr lang="en-US" sz="2000" i="1" baseline="30000" dirty="0">
                <a:ea typeface="SimSun" panose="02010600030101010101" pitchFamily="2" charset="-122"/>
              </a:rPr>
              <a:t>t</a:t>
            </a:r>
            <a:r>
              <a:rPr lang="en-US" sz="2000" baseline="30000" dirty="0">
                <a:ea typeface="SimSun" panose="02010600030101010101" pitchFamily="2" charset="-122"/>
              </a:rPr>
              <a:t>+1)</a:t>
            </a:r>
            <a:r>
              <a:rPr lang="en-US" sz="2000" dirty="0">
                <a:ea typeface="SimSun" panose="02010600030101010101" pitchFamily="2" charset="-122"/>
              </a:rPr>
              <a:t>)</a:t>
            </a:r>
            <a:r>
              <a:rPr lang="en-US" sz="2000" i="1" baseline="30000" dirty="0">
                <a:ea typeface="SimSun" panose="02010600030101010101" pitchFamily="2" charset="-122"/>
              </a:rPr>
              <a:t>T</a:t>
            </a:r>
            <a:r>
              <a:rPr lang="en-US" sz="2000" dirty="0">
                <a:ea typeface="SimSun" panose="02010600030101010101" pitchFamily="2" charset="-122"/>
              </a:rPr>
              <a:t> is calculated by Eq. 2.17, 2.18:</a:t>
            </a:r>
          </a:p>
          <a:p>
            <a:endParaRPr lang="en-US" sz="2000" dirty="0"/>
          </a:p>
        </p:txBody>
      </p:sp>
    </p:spTree>
    <p:extLst>
      <p:ext uri="{BB962C8B-B14F-4D97-AF65-F5344CB8AC3E}">
        <p14:creationId xmlns:p14="http://schemas.microsoft.com/office/powerpoint/2010/main" val="3648910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E998-F6E2-439C-BBE2-B9248EF6DF90}"/>
              </a:ext>
            </a:extLst>
          </p:cNvPr>
          <p:cNvSpPr>
            <a:spLocks noGrp="1"/>
          </p:cNvSpPr>
          <p:nvPr>
            <p:ph type="title"/>
          </p:nvPr>
        </p:nvSpPr>
        <p:spPr/>
        <p:txBody>
          <a:bodyPr/>
          <a:lstStyle/>
          <a:p>
            <a:r>
              <a:rPr lang="en-US" dirty="0"/>
              <a:t>2. Learning ADD by CMM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DE830D9-53B6-453D-8459-CF367D12FFF9}"/>
                  </a:ext>
                </a:extLst>
              </p:cNvPr>
              <p:cNvSpPr>
                <a:spLocks noGrp="1"/>
              </p:cNvSpPr>
              <p:nvPr>
                <p:ph idx="1"/>
              </p:nvPr>
            </p:nvSpPr>
            <p:spPr/>
            <p:txBody>
              <a:bodyPr>
                <a:normAutofit/>
              </a:bodyPr>
              <a:lstStyle/>
              <a:p>
                <a:pPr marL="0" indent="0">
                  <a:buNone/>
                </a:pPr>
                <a:r>
                  <a:rPr lang="en-US" sz="2500" dirty="0">
                    <a:effectLst/>
                    <a:ea typeface="Calibri" panose="020F0502020204030204" pitchFamily="34" charset="0"/>
                  </a:rPr>
                  <a:t>Note, </a:t>
                </a:r>
                <a:r>
                  <a:rPr lang="en-US" sz="2500" i="1" dirty="0">
                    <a:effectLst/>
                    <a:ea typeface="Calibri" panose="020F0502020204030204" pitchFamily="34" charset="0"/>
                  </a:rPr>
                  <a:t>a</a:t>
                </a:r>
                <a:r>
                  <a:rPr lang="en-US" sz="2500" dirty="0">
                    <a:effectLst/>
                    <a:ea typeface="Calibri" panose="020F0502020204030204" pitchFamily="34" charset="0"/>
                  </a:rPr>
                  <a:t> and </a:t>
                </a:r>
                <a:r>
                  <a:rPr lang="en-US" sz="2500" i="1" dirty="0">
                    <a:effectLst/>
                    <a:ea typeface="Calibri" panose="020F0502020204030204" pitchFamily="34" charset="0"/>
                  </a:rPr>
                  <a:t>b</a:t>
                </a:r>
                <a:r>
                  <a:rPr lang="en-US" sz="2500" dirty="0">
                    <a:effectLst/>
                    <a:ea typeface="Calibri" panose="020F0502020204030204" pitchFamily="34" charset="0"/>
                  </a:rPr>
                  <a:t> are dimensions of </a:t>
                </a:r>
                <a:r>
                  <a:rPr lang="en-US" sz="2500" i="1" dirty="0">
                    <a:effectLst/>
                    <a:ea typeface="Calibri" panose="020F0502020204030204" pitchFamily="34" charset="0"/>
                  </a:rPr>
                  <a:t>Z</a:t>
                </a:r>
                <a:r>
                  <a:rPr lang="en-US" sz="2500" dirty="0">
                    <a:effectLst/>
                    <a:ea typeface="Calibri" panose="020F0502020204030204" pitchFamily="34" charset="0"/>
                  </a:rPr>
                  <a:t> and </a:t>
                </a:r>
                <a:r>
                  <a:rPr lang="en-US" sz="2500" i="1" dirty="0">
                    <a:effectLst/>
                    <a:ea typeface="Calibri" panose="020F0502020204030204" pitchFamily="34" charset="0"/>
                  </a:rPr>
                  <a:t>W</a:t>
                </a:r>
                <a:r>
                  <a:rPr lang="en-US" sz="2500" dirty="0">
                    <a:effectLst/>
                    <a:ea typeface="Calibri" panose="020F0502020204030204" pitchFamily="34" charset="0"/>
                  </a:rPr>
                  <a:t>.</a:t>
                </a:r>
                <a:r>
                  <a:rPr lang="en-US" sz="2500" dirty="0">
                    <a:effectLst/>
                    <a:ea typeface="SimSun" panose="02010600030101010101" pitchFamily="2" charset="-122"/>
                  </a:rPr>
                  <a:t> The product </a:t>
                </a:r>
                <a:r>
                  <a:rPr lang="en-US" sz="2500" i="1" dirty="0" err="1">
                    <a:effectLst/>
                    <a:ea typeface="SimSun" panose="02010600030101010101" pitchFamily="2" charset="-122"/>
                  </a:rPr>
                  <a:t>ω</a:t>
                </a:r>
                <a:r>
                  <a:rPr lang="en-US" sz="2500" i="1" baseline="-25000" dirty="0" err="1">
                    <a:effectLst/>
                    <a:ea typeface="SimSun" panose="02010600030101010101" pitchFamily="2" charset="-122"/>
                  </a:rPr>
                  <a:t>k</a:t>
                </a:r>
                <a:r>
                  <a:rPr lang="en-US" sz="2500" baseline="30000" dirty="0">
                    <a:effectLst/>
                    <a:ea typeface="SimSun" panose="02010600030101010101" pitchFamily="2" charset="-122"/>
                  </a:rPr>
                  <a:t>(</a:t>
                </a:r>
                <a:r>
                  <a:rPr lang="en-US" sz="2500" i="1" baseline="30000" dirty="0">
                    <a:effectLst/>
                    <a:ea typeface="SimSun" panose="02010600030101010101" pitchFamily="2" charset="-122"/>
                  </a:rPr>
                  <a:t>t</a:t>
                </a:r>
                <a:r>
                  <a:rPr lang="en-US" sz="2500" baseline="30000" dirty="0">
                    <a:effectLst/>
                    <a:ea typeface="SimSun" panose="02010600030101010101" pitchFamily="2" charset="-122"/>
                  </a:rPr>
                  <a:t>+1)</a:t>
                </a:r>
                <a:r>
                  <a:rPr lang="en-US" sz="2500" i="1" dirty="0">
                    <a:effectLst/>
                    <a:ea typeface="SimSun" panose="02010600030101010101" pitchFamily="2" charset="-122"/>
                  </a:rPr>
                  <a:t>W</a:t>
                </a:r>
                <a:r>
                  <a:rPr lang="en-US" sz="2500" dirty="0">
                    <a:effectLst/>
                    <a:ea typeface="SimSun" panose="02010600030101010101" pitchFamily="2" charset="-122"/>
                  </a:rPr>
                  <a:t> is calculated by following equation 2.11 and equation 2.17. </a:t>
                </a:r>
                <a:r>
                  <a:rPr lang="en-US" sz="2500" dirty="0">
                    <a:effectLst/>
                    <a:ea typeface="Calibri" panose="020F0502020204030204" pitchFamily="34" charset="0"/>
                  </a:rPr>
                  <a:t>The conditional probability </a:t>
                </a:r>
                <a:r>
                  <a:rPr lang="en-US" sz="2500" i="1" dirty="0">
                    <a:effectLst/>
                    <a:ea typeface="Calibri" panose="020F0502020204030204" pitchFamily="34" charset="0"/>
                  </a:rPr>
                  <a:t>P</a:t>
                </a:r>
                <a:r>
                  <a:rPr lang="en-US" sz="2500" dirty="0">
                    <a:effectLst/>
                    <a:ea typeface="Calibri" panose="020F0502020204030204" pitchFamily="34" charset="0"/>
                  </a:rPr>
                  <a:t>(</a:t>
                </a:r>
                <a:r>
                  <a:rPr lang="en-US" sz="2500" i="1" dirty="0">
                    <a:effectLst/>
                    <a:ea typeface="Calibri" panose="020F0502020204030204" pitchFamily="34" charset="0"/>
                  </a:rPr>
                  <a:t>k</a:t>
                </a:r>
                <a:r>
                  <a:rPr lang="en-US" sz="2500" dirty="0">
                    <a:effectLst/>
                    <a:ea typeface="Calibri" panose="020F0502020204030204" pitchFamily="34" charset="0"/>
                  </a:rPr>
                  <a:t> | </a:t>
                </a:r>
                <a:r>
                  <a:rPr lang="en-US" sz="2500" i="1" dirty="0" err="1">
                    <a:effectLst/>
                    <a:ea typeface="Calibri" panose="020F0502020204030204" pitchFamily="34" charset="0"/>
                  </a:rPr>
                  <a:t>X</a:t>
                </a:r>
                <a:r>
                  <a:rPr lang="en-US" sz="2500" i="1" baseline="-25000" dirty="0" err="1">
                    <a:effectLst/>
                    <a:ea typeface="Calibri" panose="020F0502020204030204" pitchFamily="34" charset="0"/>
                  </a:rPr>
                  <a:t>r</a:t>
                </a:r>
                <a:r>
                  <a:rPr lang="en-US" sz="2500" dirty="0">
                    <a:effectLst/>
                    <a:ea typeface="Calibri" panose="020F0502020204030204" pitchFamily="34" charset="0"/>
                  </a:rPr>
                  <a:t>, </a:t>
                </a:r>
                <a:r>
                  <a:rPr lang="en-US" sz="2500" i="1" dirty="0" err="1">
                    <a:effectLst/>
                    <a:ea typeface="Calibri" panose="020F0502020204030204" pitchFamily="34" charset="0"/>
                  </a:rPr>
                  <a:t>Y</a:t>
                </a:r>
                <a:r>
                  <a:rPr lang="en-US" sz="2500" i="1" baseline="-25000" dirty="0" err="1">
                    <a:effectLst/>
                    <a:ea typeface="Calibri" panose="020F0502020204030204" pitchFamily="34" charset="0"/>
                  </a:rPr>
                  <a:t>r</a:t>
                </a:r>
                <a:r>
                  <a:rPr lang="en-US" sz="2500" dirty="0">
                    <a:effectLst/>
                    <a:ea typeface="Calibri" panose="020F0502020204030204" pitchFamily="34" charset="0"/>
                  </a:rPr>
                  <a:t>, </a:t>
                </a:r>
                <a:r>
                  <a:rPr lang="en-US" sz="2500" i="1" dirty="0">
                    <a:effectLst/>
                    <a:ea typeface="Calibri" panose="020F0502020204030204" pitchFamily="34" charset="0"/>
                  </a:rPr>
                  <a:t>Z</a:t>
                </a:r>
                <a:r>
                  <a:rPr lang="en-US" sz="2500" i="1" baseline="-25000" dirty="0">
                    <a:effectLst/>
                    <a:ea typeface="Calibri" panose="020F0502020204030204" pitchFamily="34" charset="0"/>
                  </a:rPr>
                  <a:t>r</a:t>
                </a:r>
                <a:r>
                  <a:rPr lang="en-US" sz="2500" dirty="0">
                    <a:effectLst/>
                    <a:ea typeface="Calibri" panose="020F0502020204030204" pitchFamily="34" charset="0"/>
                  </a:rPr>
                  <a:t>, </a:t>
                </a:r>
                <a:r>
                  <a:rPr lang="en-US" sz="2500" i="1" dirty="0" err="1">
                    <a:effectLst/>
                    <a:ea typeface="Calibri" panose="020F0502020204030204" pitchFamily="34" charset="0"/>
                  </a:rPr>
                  <a:t>W</a:t>
                </a:r>
                <a:r>
                  <a:rPr lang="en-US" sz="2500" i="1" baseline="-25000" dirty="0" err="1">
                    <a:effectLst/>
                    <a:ea typeface="Calibri" panose="020F0502020204030204" pitchFamily="34" charset="0"/>
                  </a:rPr>
                  <a:t>r</a:t>
                </a:r>
                <a:r>
                  <a:rPr lang="en-US" sz="2500" dirty="0">
                    <a:effectLst/>
                    <a:ea typeface="Calibri" panose="020F0502020204030204" pitchFamily="34" charset="0"/>
                  </a:rPr>
                  <a:t>, Θ</a:t>
                </a:r>
                <a:r>
                  <a:rPr lang="en-US" sz="2500" baseline="30000" dirty="0">
                    <a:effectLst/>
                    <a:ea typeface="Calibri" panose="020F0502020204030204" pitchFamily="34" charset="0"/>
                  </a:rPr>
                  <a:t>(</a:t>
                </a:r>
                <a:r>
                  <a:rPr lang="en-US" sz="2500" i="1" baseline="30000" dirty="0">
                    <a:effectLst/>
                    <a:ea typeface="Calibri" panose="020F0502020204030204" pitchFamily="34" charset="0"/>
                  </a:rPr>
                  <a:t>t</a:t>
                </a:r>
                <a:r>
                  <a:rPr lang="en-US" sz="2500" baseline="30000" dirty="0">
                    <a:effectLst/>
                    <a:ea typeface="Calibri" panose="020F0502020204030204" pitchFamily="34" charset="0"/>
                  </a:rPr>
                  <a:t>)</a:t>
                </a:r>
                <a:r>
                  <a:rPr lang="en-US" sz="2500" dirty="0">
                    <a:effectLst/>
                    <a:ea typeface="Calibri" panose="020F0502020204030204" pitchFamily="34" charset="0"/>
                  </a:rPr>
                  <a:t>) is calculated at E-step according to equation 2.13. Moreover, </a:t>
                </a:r>
                <a:r>
                  <a:rPr lang="en-US" sz="2500" i="1" dirty="0" err="1">
                    <a:effectLst/>
                    <a:ea typeface="Calibri" panose="020F0502020204030204" pitchFamily="34" charset="0"/>
                  </a:rPr>
                  <a:t>w</a:t>
                </a:r>
                <a:r>
                  <a:rPr lang="en-US" sz="2500" i="1" baseline="-25000" dirty="0" err="1">
                    <a:effectLst/>
                    <a:ea typeface="Calibri" panose="020F0502020204030204" pitchFamily="34" charset="0"/>
                  </a:rPr>
                  <a:t>rl</a:t>
                </a:r>
                <a:r>
                  <a:rPr lang="en-US" sz="2500" dirty="0">
                    <a:effectLst/>
                    <a:ea typeface="Calibri" panose="020F0502020204030204" pitchFamily="34" charset="0"/>
                  </a:rPr>
                  <a:t> and </a:t>
                </a:r>
                <a:r>
                  <a:rPr lang="en-US" sz="2500" i="1" dirty="0" err="1">
                    <a:effectLst/>
                    <a:ea typeface="Calibri" panose="020F0502020204030204" pitchFamily="34" charset="0"/>
                  </a:rPr>
                  <a:t>z</a:t>
                </a:r>
                <a:r>
                  <a:rPr lang="en-US" sz="2500" i="1" baseline="-25000" dirty="0" err="1">
                    <a:effectLst/>
                    <a:ea typeface="Calibri" panose="020F0502020204030204" pitchFamily="34" charset="0"/>
                  </a:rPr>
                  <a:t>rj</a:t>
                </a:r>
                <a:r>
                  <a:rPr lang="en-US" sz="2500" i="1" dirty="0">
                    <a:effectLst/>
                    <a:ea typeface="Calibri" panose="020F0502020204030204" pitchFamily="34" charset="0"/>
                  </a:rPr>
                  <a:t> </a:t>
                </a:r>
                <a:r>
                  <a:rPr lang="en-US" sz="2500" dirty="0">
                    <a:effectLst/>
                    <a:ea typeface="Calibri" panose="020F0502020204030204" pitchFamily="34" charset="0"/>
                  </a:rPr>
                  <a:t>are extracted from </a:t>
                </a:r>
                <a:r>
                  <a:rPr lang="en-US" sz="2500" i="1" dirty="0" err="1">
                    <a:effectLst/>
                    <a:ea typeface="Calibri" panose="020F0502020204030204" pitchFamily="34" charset="0"/>
                  </a:rPr>
                  <a:t>X</a:t>
                </a:r>
                <a:r>
                  <a:rPr lang="en-US" sz="2500" i="1" baseline="-25000" dirty="0" err="1">
                    <a:effectLst/>
                    <a:ea typeface="Calibri" panose="020F0502020204030204" pitchFamily="34" charset="0"/>
                  </a:rPr>
                  <a:t>r</a:t>
                </a:r>
                <a:r>
                  <a:rPr lang="en-US" sz="2500" dirty="0">
                    <a:effectLst/>
                    <a:ea typeface="Calibri" panose="020F0502020204030204" pitchFamily="34" charset="0"/>
                  </a:rPr>
                  <a:t> and </a:t>
                </a:r>
                <a:r>
                  <a:rPr lang="en-US" sz="2500" i="1" dirty="0">
                    <a:effectLst/>
                    <a:ea typeface="Calibri" panose="020F0502020204030204" pitchFamily="34" charset="0"/>
                  </a:rPr>
                  <a:t>Z</a:t>
                </a:r>
                <a:r>
                  <a:rPr lang="en-US" sz="2500" i="1" baseline="-25000" dirty="0">
                    <a:effectLst/>
                    <a:ea typeface="Calibri" panose="020F0502020204030204" pitchFamily="34" charset="0"/>
                  </a:rPr>
                  <a:t>r</a:t>
                </a:r>
                <a:r>
                  <a:rPr lang="en-US" sz="2500" dirty="0">
                    <a:effectLst/>
                    <a:ea typeface="Calibri" panose="020F0502020204030204" pitchFamily="34" charset="0"/>
                  </a:rPr>
                  <a:t> of </a:t>
                </a:r>
                <a14:m>
                  <m:oMath xmlns:m="http://schemas.openxmlformats.org/officeDocument/2006/math">
                    <m:r>
                      <a:rPr lang="en-US" sz="2500" i="1">
                        <a:effectLst/>
                        <a:latin typeface="Cambria Math" panose="02040503050406030204" pitchFamily="18" charset="0"/>
                        <a:ea typeface="Calibri" panose="020F0502020204030204" pitchFamily="34" charset="0"/>
                      </a:rPr>
                      <m:t>𝒮</m:t>
                    </m:r>
                  </m:oMath>
                </a14:m>
                <a:r>
                  <a:rPr lang="en-US" sz="2500" dirty="0">
                    <a:effectLst/>
                    <a:ea typeface="SimSun" panose="02010600030101010101" pitchFamily="2" charset="-122"/>
                  </a:rPr>
                  <a:t> where </a:t>
                </a:r>
                <a:r>
                  <a:rPr lang="en-US" sz="2500" i="1" dirty="0" err="1">
                    <a:effectLst/>
                    <a:ea typeface="SimSun" panose="02010600030101010101" pitchFamily="2" charset="-122"/>
                  </a:rPr>
                  <a:t>W</a:t>
                </a:r>
                <a:r>
                  <a:rPr lang="en-US" sz="2500" i="1" baseline="-25000" dirty="0" err="1">
                    <a:effectLst/>
                    <a:ea typeface="SimSun" panose="02010600030101010101" pitchFamily="2" charset="-122"/>
                  </a:rPr>
                  <a:t>r</a:t>
                </a:r>
                <a:r>
                  <a:rPr lang="en-US" sz="2500" dirty="0">
                    <a:effectLst/>
                    <a:ea typeface="SimSun" panose="02010600030101010101" pitchFamily="2" charset="-122"/>
                  </a:rPr>
                  <a:t> = (</a:t>
                </a:r>
                <a:r>
                  <a:rPr lang="en-US" sz="2500" i="1" dirty="0">
                    <a:effectLst/>
                    <a:ea typeface="SimSun" panose="02010600030101010101" pitchFamily="2" charset="-122"/>
                  </a:rPr>
                  <a:t>w</a:t>
                </a:r>
                <a:r>
                  <a:rPr lang="en-US" sz="2500" i="1" baseline="-25000" dirty="0">
                    <a:effectLst/>
                    <a:ea typeface="SimSun" panose="02010600030101010101" pitchFamily="2" charset="-122"/>
                  </a:rPr>
                  <a:t>r</a:t>
                </a:r>
                <a:r>
                  <a:rPr lang="en-US" sz="2500" baseline="-25000" dirty="0">
                    <a:effectLst/>
                    <a:ea typeface="SimSun" panose="02010600030101010101" pitchFamily="2" charset="-122"/>
                  </a:rPr>
                  <a:t>1</a:t>
                </a:r>
                <a:r>
                  <a:rPr lang="en-US" sz="2500" dirty="0">
                    <a:effectLst/>
                    <a:ea typeface="SimSun" panose="02010600030101010101" pitchFamily="2" charset="-122"/>
                  </a:rPr>
                  <a:t>, </a:t>
                </a:r>
                <a:r>
                  <a:rPr lang="en-US" sz="2500" i="1" dirty="0">
                    <a:effectLst/>
                    <a:ea typeface="SimSun" panose="02010600030101010101" pitchFamily="2" charset="-122"/>
                  </a:rPr>
                  <a:t>w</a:t>
                </a:r>
                <a:r>
                  <a:rPr lang="en-US" sz="2500" i="1" baseline="-25000" dirty="0">
                    <a:effectLst/>
                    <a:ea typeface="SimSun" panose="02010600030101010101" pitchFamily="2" charset="-122"/>
                  </a:rPr>
                  <a:t>r</a:t>
                </a:r>
                <a:r>
                  <a:rPr lang="en-US" sz="2500" baseline="-25000" dirty="0">
                    <a:effectLst/>
                    <a:ea typeface="SimSun" panose="02010600030101010101" pitchFamily="2" charset="-122"/>
                  </a:rPr>
                  <a:t>2</a:t>
                </a:r>
                <a:r>
                  <a:rPr lang="en-US" sz="2500" dirty="0">
                    <a:effectLst/>
                    <a:ea typeface="SimSun" panose="02010600030101010101" pitchFamily="2" charset="-122"/>
                  </a:rPr>
                  <a:t>,…, </a:t>
                </a:r>
                <a:r>
                  <a:rPr lang="en-US" sz="2500" i="1" dirty="0" err="1">
                    <a:effectLst/>
                    <a:ea typeface="SimSun" panose="02010600030101010101" pitchFamily="2" charset="-122"/>
                  </a:rPr>
                  <a:t>w</a:t>
                </a:r>
                <a:r>
                  <a:rPr lang="en-US" sz="2500" i="1" baseline="-25000" dirty="0" err="1">
                    <a:effectLst/>
                    <a:ea typeface="SimSun" panose="02010600030101010101" pitchFamily="2" charset="-122"/>
                  </a:rPr>
                  <a:t>rb</a:t>
                </a:r>
                <a:r>
                  <a:rPr lang="en-US" sz="2500" dirty="0">
                    <a:effectLst/>
                    <a:ea typeface="SimSun" panose="02010600030101010101" pitchFamily="2" charset="-122"/>
                  </a:rPr>
                  <a:t>)</a:t>
                </a:r>
                <a:r>
                  <a:rPr lang="en-US" sz="2500" i="1" baseline="30000" dirty="0">
                    <a:effectLst/>
                    <a:ea typeface="SimSun" panose="02010600030101010101" pitchFamily="2" charset="-122"/>
                  </a:rPr>
                  <a:t>T</a:t>
                </a:r>
                <a:r>
                  <a:rPr lang="en-US" sz="2500" dirty="0">
                    <a:effectLst/>
                    <a:ea typeface="SimSun" panose="02010600030101010101" pitchFamily="2" charset="-122"/>
                  </a:rPr>
                  <a:t> and </a:t>
                </a:r>
                <a:r>
                  <a:rPr lang="en-US" sz="2500" i="1" dirty="0">
                    <a:effectLst/>
                    <a:ea typeface="SimSun" panose="02010600030101010101" pitchFamily="2" charset="-122"/>
                  </a:rPr>
                  <a:t>Z</a:t>
                </a:r>
                <a:r>
                  <a:rPr lang="en-US" sz="2500" i="1" baseline="-25000" dirty="0">
                    <a:effectLst/>
                    <a:ea typeface="SimSun" panose="02010600030101010101" pitchFamily="2" charset="-122"/>
                  </a:rPr>
                  <a:t>r</a:t>
                </a:r>
                <a:r>
                  <a:rPr lang="en-US" sz="2500" dirty="0">
                    <a:effectLst/>
                    <a:ea typeface="SimSun" panose="02010600030101010101" pitchFamily="2" charset="-122"/>
                  </a:rPr>
                  <a:t> = (</a:t>
                </a:r>
                <a:r>
                  <a:rPr lang="en-US" sz="2500" i="1" dirty="0">
                    <a:effectLst/>
                    <a:ea typeface="SimSun" panose="02010600030101010101" pitchFamily="2" charset="-122"/>
                  </a:rPr>
                  <a:t>z</a:t>
                </a:r>
                <a:r>
                  <a:rPr lang="en-US" sz="2500" i="1" baseline="-25000" dirty="0">
                    <a:effectLst/>
                    <a:ea typeface="SimSun" panose="02010600030101010101" pitchFamily="2" charset="-122"/>
                  </a:rPr>
                  <a:t>r</a:t>
                </a:r>
                <a:r>
                  <a:rPr lang="en-US" sz="2500" baseline="-25000" dirty="0">
                    <a:effectLst/>
                    <a:ea typeface="SimSun" panose="02010600030101010101" pitchFamily="2" charset="-122"/>
                  </a:rPr>
                  <a:t>1</a:t>
                </a:r>
                <a:r>
                  <a:rPr lang="en-US" sz="2500" dirty="0">
                    <a:effectLst/>
                    <a:ea typeface="SimSun" panose="02010600030101010101" pitchFamily="2" charset="-122"/>
                  </a:rPr>
                  <a:t>, </a:t>
                </a:r>
                <a:r>
                  <a:rPr lang="en-US" sz="2500" i="1" dirty="0">
                    <a:effectLst/>
                    <a:ea typeface="SimSun" panose="02010600030101010101" pitchFamily="2" charset="-122"/>
                  </a:rPr>
                  <a:t>z</a:t>
                </a:r>
                <a:r>
                  <a:rPr lang="en-US" sz="2500" i="1" baseline="-25000" dirty="0">
                    <a:effectLst/>
                    <a:ea typeface="SimSun" panose="02010600030101010101" pitchFamily="2" charset="-122"/>
                  </a:rPr>
                  <a:t>r</a:t>
                </a:r>
                <a:r>
                  <a:rPr lang="en-US" sz="2500" baseline="-25000" dirty="0">
                    <a:effectLst/>
                    <a:ea typeface="SimSun" panose="02010600030101010101" pitchFamily="2" charset="-122"/>
                  </a:rPr>
                  <a:t>2</a:t>
                </a:r>
                <a:r>
                  <a:rPr lang="en-US" sz="2500" dirty="0">
                    <a:effectLst/>
                    <a:ea typeface="SimSun" panose="02010600030101010101" pitchFamily="2" charset="-122"/>
                  </a:rPr>
                  <a:t>,…, </a:t>
                </a:r>
                <a:r>
                  <a:rPr lang="en-US" sz="2500" i="1" dirty="0" err="1">
                    <a:effectLst/>
                    <a:ea typeface="SimSun" panose="02010600030101010101" pitchFamily="2" charset="-122"/>
                  </a:rPr>
                  <a:t>z</a:t>
                </a:r>
                <a:r>
                  <a:rPr lang="en-US" sz="2500" i="1" baseline="-25000" dirty="0" err="1">
                    <a:effectLst/>
                    <a:ea typeface="SimSun" panose="02010600030101010101" pitchFamily="2" charset="-122"/>
                  </a:rPr>
                  <a:t>ra</a:t>
                </a:r>
                <a:r>
                  <a:rPr lang="en-US" sz="2500" dirty="0">
                    <a:effectLst/>
                    <a:ea typeface="SimSun" panose="02010600030101010101" pitchFamily="2" charset="-122"/>
                  </a:rPr>
                  <a:t>)</a:t>
                </a:r>
                <a:r>
                  <a:rPr lang="en-US" sz="2500" i="1" baseline="30000" dirty="0">
                    <a:effectLst/>
                    <a:ea typeface="SimSun" panose="02010600030101010101" pitchFamily="2" charset="-122"/>
                  </a:rPr>
                  <a:t>T</a:t>
                </a:r>
                <a:r>
                  <a:rPr lang="en-US" sz="2500" dirty="0">
                    <a:effectLst/>
                    <a:ea typeface="SimSun" panose="02010600030101010101" pitchFamily="2" charset="-122"/>
                  </a:rPr>
                  <a:t>. Let,</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2500" b="1" i="1" smtClean="0">
                              <a:effectLst/>
                              <a:latin typeface="Cambria Math" panose="02040503050406030204" pitchFamily="18" charset="0"/>
                            </a:rPr>
                          </m:ctrlPr>
                        </m:mPr>
                        <m:mr>
                          <m:e>
                            <m:r>
                              <a:rPr lang="en-US" sz="2500" b="1" i="1">
                                <a:effectLst/>
                                <a:latin typeface="Cambria Math" panose="02040503050406030204" pitchFamily="18" charset="0"/>
                                <a:ea typeface="Calibri" panose="020F0502020204030204" pitchFamily="34" charset="0"/>
                              </a:rPr>
                              <m:t>𝑾</m:t>
                            </m:r>
                            <m:r>
                              <m:rPr>
                                <m:aln/>
                              </m:rPr>
                              <a:rPr lang="en-US" sz="2500" i="1">
                                <a:effectLst/>
                                <a:latin typeface="Cambria Math" panose="02040503050406030204" pitchFamily="18" charset="0"/>
                                <a:ea typeface="Calibri" panose="020F0502020204030204" pitchFamily="34" charset="0"/>
                              </a:rPr>
                              <m:t>=</m:t>
                            </m:r>
                            <m:d>
                              <m:dPr>
                                <m:ctrlPr>
                                  <a:rPr lang="en-US" sz="2500" i="1">
                                    <a:effectLst/>
                                    <a:latin typeface="Cambria Math" panose="02040503050406030204" pitchFamily="18" charset="0"/>
                                  </a:rPr>
                                </m:ctrlPr>
                              </m:dPr>
                              <m:e>
                                <m:m>
                                  <m:mPr>
                                    <m:mcs>
                                      <m:mc>
                                        <m:mcPr>
                                          <m:count m:val="5"/>
                                          <m:mcJc m:val="center"/>
                                        </m:mcPr>
                                      </m:mc>
                                    </m:mcs>
                                    <m:ctrlPr>
                                      <a:rPr lang="en-US" sz="2500" i="1">
                                        <a:effectLst/>
                                        <a:latin typeface="Cambria Math" panose="02040503050406030204" pitchFamily="18" charset="0"/>
                                      </a:rPr>
                                    </m:ctrlPr>
                                  </m:mPr>
                                  <m:mr>
                                    <m:e>
                                      <m:r>
                                        <a:rPr lang="en-US" sz="2500" i="1">
                                          <a:effectLst/>
                                          <a:latin typeface="Cambria Math" panose="02040503050406030204" pitchFamily="18" charset="0"/>
                                          <a:ea typeface="Calibri" panose="020F0502020204030204" pitchFamily="34" charset="0"/>
                                        </a:rPr>
                                        <m:t>1</m:t>
                                      </m:r>
                                    </m:e>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𝑤</m:t>
                                          </m:r>
                                        </m:e>
                                        <m:sub>
                                          <m:r>
                                            <a:rPr lang="en-US" sz="2500" i="1">
                                              <a:effectLst/>
                                              <a:latin typeface="Cambria Math" panose="02040503050406030204" pitchFamily="18" charset="0"/>
                                              <a:ea typeface="Calibri" panose="020F0502020204030204" pitchFamily="34" charset="0"/>
                                            </a:rPr>
                                            <m:t>11</m:t>
                                          </m:r>
                                        </m:sub>
                                      </m:sSub>
                                    </m:e>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𝑤</m:t>
                                          </m:r>
                                        </m:e>
                                        <m:sub>
                                          <m:r>
                                            <a:rPr lang="en-US" sz="2500" i="1">
                                              <a:effectLst/>
                                              <a:latin typeface="Cambria Math" panose="02040503050406030204" pitchFamily="18" charset="0"/>
                                              <a:ea typeface="Calibri" panose="020F0502020204030204" pitchFamily="34" charset="0"/>
                                            </a:rPr>
                                            <m:t>12</m:t>
                                          </m:r>
                                        </m:sub>
                                      </m:sSub>
                                    </m:e>
                                    <m:e>
                                      <m:r>
                                        <a:rPr lang="en-US" sz="2500" i="1">
                                          <a:effectLst/>
                                          <a:latin typeface="Cambria Math" panose="02040503050406030204" pitchFamily="18" charset="0"/>
                                          <a:ea typeface="Calibri" panose="020F0502020204030204" pitchFamily="34" charset="0"/>
                                        </a:rPr>
                                        <m:t>⋯</m:t>
                                      </m:r>
                                    </m:e>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𝑤</m:t>
                                          </m:r>
                                        </m:e>
                                        <m:sub>
                                          <m:r>
                                            <a:rPr lang="en-US" sz="2500" i="1">
                                              <a:effectLst/>
                                              <a:latin typeface="Cambria Math" panose="02040503050406030204" pitchFamily="18" charset="0"/>
                                              <a:ea typeface="Calibri" panose="020F0502020204030204" pitchFamily="34" charset="0"/>
                                            </a:rPr>
                                            <m:t>1</m:t>
                                          </m:r>
                                          <m:r>
                                            <a:rPr lang="en-US" sz="2500" i="1">
                                              <a:effectLst/>
                                              <a:latin typeface="Cambria Math" panose="02040503050406030204" pitchFamily="18" charset="0"/>
                                              <a:ea typeface="Calibri" panose="020F0502020204030204" pitchFamily="34" charset="0"/>
                                            </a:rPr>
                                            <m:t>𝑏</m:t>
                                          </m:r>
                                        </m:sub>
                                      </m:sSub>
                                    </m:e>
                                  </m:mr>
                                  <m:mr>
                                    <m:e>
                                      <m:r>
                                        <a:rPr lang="en-US" sz="2500" i="1">
                                          <a:effectLst/>
                                          <a:latin typeface="Cambria Math" panose="02040503050406030204" pitchFamily="18" charset="0"/>
                                          <a:ea typeface="Cambria Math" panose="02040503050406030204" pitchFamily="18" charset="0"/>
                                        </a:rPr>
                                        <m:t>1</m:t>
                                      </m:r>
                                    </m:e>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𝑤</m:t>
                                          </m:r>
                                        </m:e>
                                        <m:sub>
                                          <m:r>
                                            <a:rPr lang="en-US" sz="2500" i="1">
                                              <a:effectLst/>
                                              <a:latin typeface="Cambria Math" panose="02040503050406030204" pitchFamily="18" charset="0"/>
                                              <a:ea typeface="Calibri" panose="020F0502020204030204" pitchFamily="34" charset="0"/>
                                            </a:rPr>
                                            <m:t>21</m:t>
                                          </m:r>
                                        </m:sub>
                                      </m:sSub>
                                    </m:e>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𝑤</m:t>
                                          </m:r>
                                        </m:e>
                                        <m:sub>
                                          <m:r>
                                            <a:rPr lang="en-US" sz="2500" i="1">
                                              <a:effectLst/>
                                              <a:latin typeface="Cambria Math" panose="02040503050406030204" pitchFamily="18" charset="0"/>
                                              <a:ea typeface="Calibri" panose="020F0502020204030204" pitchFamily="34" charset="0"/>
                                            </a:rPr>
                                            <m:t>22</m:t>
                                          </m:r>
                                        </m:sub>
                                      </m:sSub>
                                    </m:e>
                                    <m:e>
                                      <m:r>
                                        <a:rPr lang="en-US" sz="2500" i="1">
                                          <a:effectLst/>
                                          <a:latin typeface="Cambria Math" panose="02040503050406030204" pitchFamily="18" charset="0"/>
                                          <a:ea typeface="Cambria Math" panose="02040503050406030204" pitchFamily="18" charset="0"/>
                                        </a:rPr>
                                        <m:t>⋯</m:t>
                                      </m:r>
                                    </m:e>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𝑤</m:t>
                                          </m:r>
                                        </m:e>
                                        <m:sub>
                                          <m:r>
                                            <a:rPr lang="en-US" sz="2500" i="1">
                                              <a:effectLst/>
                                              <a:latin typeface="Cambria Math" panose="02040503050406030204" pitchFamily="18" charset="0"/>
                                              <a:ea typeface="Calibri" panose="020F0502020204030204" pitchFamily="34" charset="0"/>
                                            </a:rPr>
                                            <m:t>2</m:t>
                                          </m:r>
                                          <m:r>
                                            <a:rPr lang="en-US" sz="2500" i="1">
                                              <a:effectLst/>
                                              <a:latin typeface="Cambria Math" panose="02040503050406030204" pitchFamily="18" charset="0"/>
                                              <a:ea typeface="Calibri" panose="020F0502020204030204" pitchFamily="34" charset="0"/>
                                            </a:rPr>
                                            <m:t>𝑏</m:t>
                                          </m:r>
                                        </m:sub>
                                      </m:sSub>
                                    </m:e>
                                  </m:mr>
                                  <m:mr>
                                    <m:e>
                                      <m:r>
                                        <a:rPr lang="en-US" sz="2500" i="1">
                                          <a:effectLst/>
                                          <a:latin typeface="Cambria Math" panose="02040503050406030204" pitchFamily="18" charset="0"/>
                                          <a:ea typeface="Cambria Math" panose="02040503050406030204" pitchFamily="18" charset="0"/>
                                        </a:rPr>
                                        <m:t>⋮</m:t>
                                      </m:r>
                                    </m:e>
                                    <m:e>
                                      <m:r>
                                        <a:rPr lang="en-US" sz="2500" i="1">
                                          <a:effectLst/>
                                          <a:latin typeface="Cambria Math" panose="02040503050406030204" pitchFamily="18" charset="0"/>
                                          <a:ea typeface="Calibri" panose="020F0502020204030204" pitchFamily="34" charset="0"/>
                                        </a:rPr>
                                        <m:t>⋮</m:t>
                                      </m:r>
                                    </m:e>
                                    <m:e>
                                      <m:r>
                                        <a:rPr lang="en-US" sz="2500" i="1">
                                          <a:effectLst/>
                                          <a:latin typeface="Cambria Math" panose="02040503050406030204" pitchFamily="18" charset="0"/>
                                          <a:ea typeface="Calibri" panose="020F0502020204030204" pitchFamily="34" charset="0"/>
                                        </a:rPr>
                                        <m:t>⋮</m:t>
                                      </m:r>
                                    </m:e>
                                    <m:e>
                                      <m:r>
                                        <a:rPr lang="en-US" sz="2500" i="1">
                                          <a:effectLst/>
                                          <a:latin typeface="Cambria Math" panose="02040503050406030204" pitchFamily="18" charset="0"/>
                                          <a:ea typeface="Calibri" panose="020F0502020204030204" pitchFamily="34" charset="0"/>
                                        </a:rPr>
                                        <m:t>⋱</m:t>
                                      </m:r>
                                    </m:e>
                                    <m:e>
                                      <m:r>
                                        <a:rPr lang="en-US" sz="2500" i="1">
                                          <a:effectLst/>
                                          <a:latin typeface="Cambria Math" panose="02040503050406030204" pitchFamily="18" charset="0"/>
                                          <a:ea typeface="Cambria Math" panose="02040503050406030204" pitchFamily="18" charset="0"/>
                                        </a:rPr>
                                        <m:t>⋮</m:t>
                                      </m:r>
                                    </m:e>
                                  </m:mr>
                                  <m:mr>
                                    <m:e>
                                      <m:r>
                                        <a:rPr lang="en-US" sz="2500" i="1">
                                          <a:effectLst/>
                                          <a:latin typeface="Cambria Math" panose="02040503050406030204" pitchFamily="18" charset="0"/>
                                          <a:ea typeface="Cambria Math" panose="02040503050406030204" pitchFamily="18" charset="0"/>
                                        </a:rPr>
                                        <m:t>1</m:t>
                                      </m:r>
                                    </m:e>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𝑤</m:t>
                                          </m:r>
                                        </m:e>
                                        <m:sub>
                                          <m:d>
                                            <m:dPr>
                                              <m:begChr m:val="|"/>
                                              <m:endChr m:val="|"/>
                                              <m:ctrlPr>
                                                <a:rPr lang="en-US" sz="2500" i="1">
                                                  <a:effectLst/>
                                                  <a:latin typeface="Cambria Math" panose="02040503050406030204" pitchFamily="18" charset="0"/>
                                                </a:rPr>
                                              </m:ctrlPr>
                                            </m:dPr>
                                            <m:e>
                                              <m:r>
                                                <a:rPr lang="en-US" sz="2500" i="1">
                                                  <a:effectLst/>
                                                  <a:latin typeface="Cambria Math" panose="02040503050406030204" pitchFamily="18" charset="0"/>
                                                  <a:ea typeface="Calibri" panose="020F0502020204030204" pitchFamily="34" charset="0"/>
                                                </a:rPr>
                                                <m:t>𝒮</m:t>
                                              </m:r>
                                            </m:e>
                                          </m:d>
                                          <m:r>
                                            <a:rPr lang="en-US" sz="2500" i="1">
                                              <a:effectLst/>
                                              <a:latin typeface="Cambria Math" panose="02040503050406030204" pitchFamily="18" charset="0"/>
                                              <a:ea typeface="Calibri" panose="020F0502020204030204" pitchFamily="34" charset="0"/>
                                            </a:rPr>
                                            <m:t>1</m:t>
                                          </m:r>
                                        </m:sub>
                                      </m:sSub>
                                    </m:e>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𝑤</m:t>
                                          </m:r>
                                        </m:e>
                                        <m:sub>
                                          <m:d>
                                            <m:dPr>
                                              <m:begChr m:val="|"/>
                                              <m:endChr m:val="|"/>
                                              <m:ctrlPr>
                                                <a:rPr lang="en-US" sz="2500" i="1">
                                                  <a:effectLst/>
                                                  <a:latin typeface="Cambria Math" panose="02040503050406030204" pitchFamily="18" charset="0"/>
                                                </a:rPr>
                                              </m:ctrlPr>
                                            </m:dPr>
                                            <m:e>
                                              <m:r>
                                                <a:rPr lang="en-US" sz="2500" i="1">
                                                  <a:effectLst/>
                                                  <a:latin typeface="Cambria Math" panose="02040503050406030204" pitchFamily="18" charset="0"/>
                                                  <a:ea typeface="Calibri" panose="020F0502020204030204" pitchFamily="34" charset="0"/>
                                                </a:rPr>
                                                <m:t>𝒮</m:t>
                                              </m:r>
                                            </m:e>
                                          </m:d>
                                          <m:r>
                                            <a:rPr lang="en-US" sz="2500" i="1">
                                              <a:effectLst/>
                                              <a:latin typeface="Cambria Math" panose="02040503050406030204" pitchFamily="18" charset="0"/>
                                              <a:ea typeface="Calibri" panose="020F0502020204030204" pitchFamily="34" charset="0"/>
                                            </a:rPr>
                                            <m:t>2</m:t>
                                          </m:r>
                                        </m:sub>
                                      </m:sSub>
                                    </m:e>
                                    <m:e>
                                      <m:r>
                                        <a:rPr lang="en-US" sz="2500" i="1">
                                          <a:effectLst/>
                                          <a:latin typeface="Cambria Math" panose="02040503050406030204" pitchFamily="18" charset="0"/>
                                          <a:ea typeface="Cambria Math" panose="02040503050406030204" pitchFamily="18" charset="0"/>
                                        </a:rPr>
                                        <m:t>⋯</m:t>
                                      </m:r>
                                    </m:e>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𝑤</m:t>
                                          </m:r>
                                        </m:e>
                                        <m:sub>
                                          <m:d>
                                            <m:dPr>
                                              <m:begChr m:val="|"/>
                                              <m:endChr m:val="|"/>
                                              <m:ctrlPr>
                                                <a:rPr lang="en-US" sz="2500" i="1">
                                                  <a:effectLst/>
                                                  <a:latin typeface="Cambria Math" panose="02040503050406030204" pitchFamily="18" charset="0"/>
                                                </a:rPr>
                                              </m:ctrlPr>
                                            </m:dPr>
                                            <m:e>
                                              <m:r>
                                                <a:rPr lang="en-US" sz="2500" i="1">
                                                  <a:effectLst/>
                                                  <a:latin typeface="Cambria Math" panose="02040503050406030204" pitchFamily="18" charset="0"/>
                                                  <a:ea typeface="Calibri" panose="020F0502020204030204" pitchFamily="34" charset="0"/>
                                                </a:rPr>
                                                <m:t>𝒮</m:t>
                                              </m:r>
                                            </m:e>
                                          </m:d>
                                          <m:r>
                                            <a:rPr lang="en-US" sz="2500" i="1">
                                              <a:effectLst/>
                                              <a:latin typeface="Cambria Math" panose="02040503050406030204" pitchFamily="18" charset="0"/>
                                              <a:ea typeface="Calibri" panose="020F0502020204030204" pitchFamily="34" charset="0"/>
                                            </a:rPr>
                                            <m:t>𝑏</m:t>
                                          </m:r>
                                        </m:sub>
                                      </m:sSub>
                                    </m:e>
                                  </m:mr>
                                </m:m>
                              </m:e>
                            </m:d>
                          </m:e>
                        </m:mr>
                        <m:mr>
                          <m:e>
                            <m:r>
                              <a:rPr lang="en-US" sz="2500" b="1" i="1">
                                <a:effectLst/>
                                <a:latin typeface="Cambria Math" panose="02040503050406030204" pitchFamily="18" charset="0"/>
                                <a:ea typeface="Calibri" panose="020F0502020204030204" pitchFamily="34" charset="0"/>
                              </a:rPr>
                              <m:t>𝒁</m:t>
                            </m:r>
                            <m:r>
                              <m:rPr>
                                <m:aln/>
                              </m:rPr>
                              <a:rPr lang="en-US" sz="2500" i="1">
                                <a:effectLst/>
                                <a:latin typeface="Cambria Math" panose="02040503050406030204" pitchFamily="18" charset="0"/>
                                <a:ea typeface="Calibri" panose="020F0502020204030204" pitchFamily="34" charset="0"/>
                              </a:rPr>
                              <m:t>=</m:t>
                            </m:r>
                            <m:d>
                              <m:dPr>
                                <m:ctrlPr>
                                  <a:rPr lang="en-US" sz="2500" i="1">
                                    <a:effectLst/>
                                    <a:latin typeface="Cambria Math" panose="02040503050406030204" pitchFamily="18" charset="0"/>
                                  </a:rPr>
                                </m:ctrlPr>
                              </m:dPr>
                              <m:e>
                                <m:m>
                                  <m:mPr>
                                    <m:mcs>
                                      <m:mc>
                                        <m:mcPr>
                                          <m:count m:val="4"/>
                                          <m:mcJc m:val="center"/>
                                        </m:mcPr>
                                      </m:mc>
                                    </m:mcs>
                                    <m:ctrlPr>
                                      <a:rPr lang="en-US" sz="2500" i="1">
                                        <a:effectLst/>
                                        <a:latin typeface="Cambria Math" panose="02040503050406030204" pitchFamily="18" charset="0"/>
                                      </a:rPr>
                                    </m:ctrlPr>
                                  </m:mPr>
                                  <m:mr>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𝑧</m:t>
                                          </m:r>
                                        </m:e>
                                        <m:sub>
                                          <m:r>
                                            <a:rPr lang="en-US" sz="2500" i="1">
                                              <a:effectLst/>
                                              <a:latin typeface="Cambria Math" panose="02040503050406030204" pitchFamily="18" charset="0"/>
                                              <a:ea typeface="Calibri" panose="020F0502020204030204" pitchFamily="34" charset="0"/>
                                            </a:rPr>
                                            <m:t>11</m:t>
                                          </m:r>
                                        </m:sub>
                                      </m:sSub>
                                    </m:e>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𝑧</m:t>
                                          </m:r>
                                        </m:e>
                                        <m:sub>
                                          <m:r>
                                            <a:rPr lang="en-US" sz="2500" i="1">
                                              <a:effectLst/>
                                              <a:latin typeface="Cambria Math" panose="02040503050406030204" pitchFamily="18" charset="0"/>
                                              <a:ea typeface="Calibri" panose="020F0502020204030204" pitchFamily="34" charset="0"/>
                                            </a:rPr>
                                            <m:t>12</m:t>
                                          </m:r>
                                        </m:sub>
                                      </m:sSub>
                                    </m:e>
                                    <m:e>
                                      <m:r>
                                        <a:rPr lang="en-US" sz="2500" i="1">
                                          <a:effectLst/>
                                          <a:latin typeface="Cambria Math" panose="02040503050406030204" pitchFamily="18" charset="0"/>
                                          <a:ea typeface="Calibri" panose="020F0502020204030204" pitchFamily="34" charset="0"/>
                                        </a:rPr>
                                        <m:t>⋯</m:t>
                                      </m:r>
                                    </m:e>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𝑧</m:t>
                                          </m:r>
                                        </m:e>
                                        <m:sub>
                                          <m:r>
                                            <a:rPr lang="en-US" sz="2500" i="1">
                                              <a:effectLst/>
                                              <a:latin typeface="Cambria Math" panose="02040503050406030204" pitchFamily="18" charset="0"/>
                                              <a:ea typeface="Calibri" panose="020F0502020204030204" pitchFamily="34" charset="0"/>
                                            </a:rPr>
                                            <m:t>1</m:t>
                                          </m:r>
                                          <m:r>
                                            <a:rPr lang="en-US" sz="2500" i="1">
                                              <a:effectLst/>
                                              <a:latin typeface="Cambria Math" panose="02040503050406030204" pitchFamily="18" charset="0"/>
                                              <a:ea typeface="Calibri" panose="020F0502020204030204" pitchFamily="34" charset="0"/>
                                            </a:rPr>
                                            <m:t>𝑎</m:t>
                                          </m:r>
                                        </m:sub>
                                      </m:sSub>
                                    </m:e>
                                  </m:mr>
                                  <m:mr>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𝑧</m:t>
                                          </m:r>
                                        </m:e>
                                        <m:sub>
                                          <m:r>
                                            <a:rPr lang="en-US" sz="2500" i="1">
                                              <a:effectLst/>
                                              <a:latin typeface="Cambria Math" panose="02040503050406030204" pitchFamily="18" charset="0"/>
                                              <a:ea typeface="Calibri" panose="020F0502020204030204" pitchFamily="34" charset="0"/>
                                            </a:rPr>
                                            <m:t>21</m:t>
                                          </m:r>
                                        </m:sub>
                                      </m:sSub>
                                    </m:e>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𝑧</m:t>
                                          </m:r>
                                        </m:e>
                                        <m:sub>
                                          <m:r>
                                            <a:rPr lang="en-US" sz="2500" i="1">
                                              <a:effectLst/>
                                              <a:latin typeface="Cambria Math" panose="02040503050406030204" pitchFamily="18" charset="0"/>
                                              <a:ea typeface="Calibri" panose="020F0502020204030204" pitchFamily="34" charset="0"/>
                                            </a:rPr>
                                            <m:t>22</m:t>
                                          </m:r>
                                        </m:sub>
                                      </m:sSub>
                                    </m:e>
                                    <m:e>
                                      <m:r>
                                        <a:rPr lang="en-US" sz="2500" i="1">
                                          <a:effectLst/>
                                          <a:latin typeface="Cambria Math" panose="02040503050406030204" pitchFamily="18" charset="0"/>
                                          <a:ea typeface="Cambria Math" panose="02040503050406030204" pitchFamily="18" charset="0"/>
                                        </a:rPr>
                                        <m:t>⋯</m:t>
                                      </m:r>
                                    </m:e>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𝑧</m:t>
                                          </m:r>
                                        </m:e>
                                        <m:sub>
                                          <m:r>
                                            <a:rPr lang="en-US" sz="2500" i="1">
                                              <a:effectLst/>
                                              <a:latin typeface="Cambria Math" panose="02040503050406030204" pitchFamily="18" charset="0"/>
                                              <a:ea typeface="Calibri" panose="020F0502020204030204" pitchFamily="34" charset="0"/>
                                            </a:rPr>
                                            <m:t>2</m:t>
                                          </m:r>
                                          <m:r>
                                            <a:rPr lang="en-US" sz="2500" i="1">
                                              <a:effectLst/>
                                              <a:latin typeface="Cambria Math" panose="02040503050406030204" pitchFamily="18" charset="0"/>
                                              <a:ea typeface="Calibri" panose="020F0502020204030204" pitchFamily="34" charset="0"/>
                                            </a:rPr>
                                            <m:t>𝑎</m:t>
                                          </m:r>
                                        </m:sub>
                                      </m:sSub>
                                    </m:e>
                                  </m:mr>
                                  <m:mr>
                                    <m:e>
                                      <m:r>
                                        <a:rPr lang="en-US" sz="2500" i="1">
                                          <a:effectLst/>
                                          <a:latin typeface="Cambria Math" panose="02040503050406030204" pitchFamily="18" charset="0"/>
                                          <a:ea typeface="Calibri" panose="020F0502020204030204" pitchFamily="34" charset="0"/>
                                        </a:rPr>
                                        <m:t>⋮</m:t>
                                      </m:r>
                                    </m:e>
                                    <m:e>
                                      <m:r>
                                        <a:rPr lang="en-US" sz="2500" i="1">
                                          <a:effectLst/>
                                          <a:latin typeface="Cambria Math" panose="02040503050406030204" pitchFamily="18" charset="0"/>
                                          <a:ea typeface="Calibri" panose="020F0502020204030204" pitchFamily="34" charset="0"/>
                                        </a:rPr>
                                        <m:t>⋮</m:t>
                                      </m:r>
                                    </m:e>
                                    <m:e>
                                      <m:r>
                                        <a:rPr lang="en-US" sz="2500" i="1">
                                          <a:effectLst/>
                                          <a:latin typeface="Cambria Math" panose="02040503050406030204" pitchFamily="18" charset="0"/>
                                          <a:ea typeface="Calibri" panose="020F0502020204030204" pitchFamily="34" charset="0"/>
                                        </a:rPr>
                                        <m:t>⋱</m:t>
                                      </m:r>
                                    </m:e>
                                    <m:e>
                                      <m:r>
                                        <a:rPr lang="en-US" sz="2500" i="1">
                                          <a:effectLst/>
                                          <a:latin typeface="Cambria Math" panose="02040503050406030204" pitchFamily="18" charset="0"/>
                                          <a:ea typeface="Cambria Math" panose="02040503050406030204" pitchFamily="18" charset="0"/>
                                        </a:rPr>
                                        <m:t>⋮</m:t>
                                      </m:r>
                                    </m:e>
                                  </m:mr>
                                  <m:mr>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𝑧</m:t>
                                          </m:r>
                                        </m:e>
                                        <m:sub>
                                          <m:d>
                                            <m:dPr>
                                              <m:begChr m:val="|"/>
                                              <m:endChr m:val="|"/>
                                              <m:ctrlPr>
                                                <a:rPr lang="en-US" sz="2500" i="1">
                                                  <a:effectLst/>
                                                  <a:latin typeface="Cambria Math" panose="02040503050406030204" pitchFamily="18" charset="0"/>
                                                </a:rPr>
                                              </m:ctrlPr>
                                            </m:dPr>
                                            <m:e>
                                              <m:r>
                                                <a:rPr lang="en-US" sz="2500" i="1">
                                                  <a:effectLst/>
                                                  <a:latin typeface="Cambria Math" panose="02040503050406030204" pitchFamily="18" charset="0"/>
                                                  <a:ea typeface="Calibri" panose="020F0502020204030204" pitchFamily="34" charset="0"/>
                                                </a:rPr>
                                                <m:t>𝒮</m:t>
                                              </m:r>
                                            </m:e>
                                          </m:d>
                                          <m:r>
                                            <a:rPr lang="en-US" sz="2500" i="1">
                                              <a:effectLst/>
                                              <a:latin typeface="Cambria Math" panose="02040503050406030204" pitchFamily="18" charset="0"/>
                                              <a:ea typeface="Calibri" panose="020F0502020204030204" pitchFamily="34" charset="0"/>
                                            </a:rPr>
                                            <m:t>1</m:t>
                                          </m:r>
                                        </m:sub>
                                      </m:sSub>
                                    </m:e>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𝑧</m:t>
                                          </m:r>
                                        </m:e>
                                        <m:sub>
                                          <m:d>
                                            <m:dPr>
                                              <m:begChr m:val="|"/>
                                              <m:endChr m:val="|"/>
                                              <m:ctrlPr>
                                                <a:rPr lang="en-US" sz="2500" i="1">
                                                  <a:effectLst/>
                                                  <a:latin typeface="Cambria Math" panose="02040503050406030204" pitchFamily="18" charset="0"/>
                                                </a:rPr>
                                              </m:ctrlPr>
                                            </m:dPr>
                                            <m:e>
                                              <m:r>
                                                <a:rPr lang="en-US" sz="2500" i="1">
                                                  <a:effectLst/>
                                                  <a:latin typeface="Cambria Math" panose="02040503050406030204" pitchFamily="18" charset="0"/>
                                                  <a:ea typeface="Calibri" panose="020F0502020204030204" pitchFamily="34" charset="0"/>
                                                </a:rPr>
                                                <m:t>𝒮</m:t>
                                              </m:r>
                                            </m:e>
                                          </m:d>
                                          <m:r>
                                            <a:rPr lang="en-US" sz="2500" i="1">
                                              <a:effectLst/>
                                              <a:latin typeface="Cambria Math" panose="02040503050406030204" pitchFamily="18" charset="0"/>
                                              <a:ea typeface="Calibri" panose="020F0502020204030204" pitchFamily="34" charset="0"/>
                                            </a:rPr>
                                            <m:t>2</m:t>
                                          </m:r>
                                        </m:sub>
                                      </m:sSub>
                                    </m:e>
                                    <m:e>
                                      <m:r>
                                        <a:rPr lang="en-US" sz="2500" i="1">
                                          <a:effectLst/>
                                          <a:latin typeface="Cambria Math" panose="02040503050406030204" pitchFamily="18" charset="0"/>
                                          <a:ea typeface="Cambria Math" panose="02040503050406030204" pitchFamily="18" charset="0"/>
                                        </a:rPr>
                                        <m:t>⋯</m:t>
                                      </m:r>
                                    </m:e>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rPr>
                                            <m:t>𝑧</m:t>
                                          </m:r>
                                        </m:e>
                                        <m:sub>
                                          <m:d>
                                            <m:dPr>
                                              <m:begChr m:val="|"/>
                                              <m:endChr m:val="|"/>
                                              <m:ctrlPr>
                                                <a:rPr lang="en-US" sz="2500" i="1">
                                                  <a:effectLst/>
                                                  <a:latin typeface="Cambria Math" panose="02040503050406030204" pitchFamily="18" charset="0"/>
                                                </a:rPr>
                                              </m:ctrlPr>
                                            </m:dPr>
                                            <m:e>
                                              <m:r>
                                                <a:rPr lang="en-US" sz="2500" i="1">
                                                  <a:effectLst/>
                                                  <a:latin typeface="Cambria Math" panose="02040503050406030204" pitchFamily="18" charset="0"/>
                                                  <a:ea typeface="Calibri" panose="020F0502020204030204" pitchFamily="34" charset="0"/>
                                                </a:rPr>
                                                <m:t>𝒮</m:t>
                                              </m:r>
                                            </m:e>
                                          </m:d>
                                          <m:r>
                                            <a:rPr lang="en-US" sz="2500" i="1">
                                              <a:effectLst/>
                                              <a:latin typeface="Cambria Math" panose="02040503050406030204" pitchFamily="18" charset="0"/>
                                              <a:ea typeface="Calibri" panose="020F0502020204030204" pitchFamily="34" charset="0"/>
                                            </a:rPr>
                                            <m:t>𝑎</m:t>
                                          </m:r>
                                        </m:sub>
                                      </m:sSub>
                                    </m:e>
                                  </m:mr>
                                </m:m>
                              </m:e>
                            </m:d>
                          </m:e>
                        </m:mr>
                      </m:m>
                      <m:r>
                        <a:rPr lang="en-US" sz="2500" b="1" i="1" smtClean="0">
                          <a:effectLst/>
                          <a:latin typeface="Cambria Math" panose="02040503050406030204" pitchFamily="18" charset="0"/>
                          <a:ea typeface="Calibri" panose="020F0502020204030204" pitchFamily="34" charset="0"/>
                        </a:rPr>
                        <m:t>    </m:t>
                      </m:r>
                      <m:r>
                        <a:rPr lang="en-US" sz="2500" b="0" i="1" smtClean="0">
                          <a:effectLst/>
                          <a:latin typeface="Cambria Math" panose="02040503050406030204" pitchFamily="18" charset="0"/>
                          <a:ea typeface="Calibri" panose="020F0502020204030204" pitchFamily="34" charset="0"/>
                        </a:rPr>
                        <m:t>(2.21)</m:t>
                      </m:r>
                    </m:oMath>
                  </m:oMathPara>
                </a14:m>
                <a:endParaRPr lang="en-US" sz="2500" dirty="0"/>
              </a:p>
            </p:txBody>
          </p:sp>
        </mc:Choice>
        <mc:Fallback>
          <p:sp>
            <p:nvSpPr>
              <p:cNvPr id="3" name="Content Placeholder 2">
                <a:extLst>
                  <a:ext uri="{FF2B5EF4-FFF2-40B4-BE49-F238E27FC236}">
                    <a16:creationId xmlns:a16="http://schemas.microsoft.com/office/drawing/2014/main" id="{7DE830D9-53B6-453D-8459-CF367D12FFF9}"/>
                  </a:ext>
                </a:extLst>
              </p:cNvPr>
              <p:cNvSpPr>
                <a:spLocks noGrp="1" noRot="1" noChangeAspect="1" noMove="1" noResize="1" noEditPoints="1" noAdjustHandles="1" noChangeArrowheads="1" noChangeShapeType="1" noTextEdit="1"/>
              </p:cNvSpPr>
              <p:nvPr>
                <p:ph idx="1"/>
              </p:nvPr>
            </p:nvSpPr>
            <p:spPr>
              <a:blipFill>
                <a:blip r:embed="rId2"/>
                <a:stretch>
                  <a:fillRect l="-986" t="-942" r="-9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1FDDBF1-84C5-4818-9A5A-17127BE1B269}"/>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1B77AE5B-B9CF-49E6-A245-25DF40C070D3}"/>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D0973EEC-F237-4DEB-B0F4-83A405BE02B3}"/>
              </a:ext>
            </a:extLst>
          </p:cNvPr>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296916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53D3-E5FE-44F6-86A3-444ECAB4EB01}"/>
              </a:ext>
            </a:extLst>
          </p:cNvPr>
          <p:cNvSpPr>
            <a:spLocks noGrp="1"/>
          </p:cNvSpPr>
          <p:nvPr>
            <p:ph type="title"/>
          </p:nvPr>
        </p:nvSpPr>
        <p:spPr/>
        <p:txBody>
          <a:bodyPr/>
          <a:lstStyle/>
          <a:p>
            <a:r>
              <a:rPr lang="en-US" dirty="0"/>
              <a:t>2. Learning ADD by CMM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016BFD9-9ECA-4ECB-8531-30606CDF6A34}"/>
                  </a:ext>
                </a:extLst>
              </p:cNvPr>
              <p:cNvSpPr>
                <a:spLocks noGrp="1"/>
              </p:cNvSpPr>
              <p:nvPr>
                <p:ph idx="1"/>
              </p:nvPr>
            </p:nvSpPr>
            <p:spPr/>
            <p:txBody>
              <a:bodyPr>
                <a:noAutofit/>
              </a:bodyPr>
              <a:lstStyle/>
              <a:p>
                <a:pPr marL="0" indent="0">
                  <a:buNone/>
                </a:pPr>
                <a:r>
                  <a:rPr lang="en-US" sz="2300" dirty="0">
                    <a:effectLst/>
                    <a:latin typeface="Times New Roman" panose="02020603050405020304" pitchFamily="18" charset="0"/>
                    <a:ea typeface="Calibri" panose="020F0502020204030204" pitchFamily="34" charset="0"/>
                  </a:rPr>
                  <a:t>Asymmetric model is not appropriate to ADD because the PDF of aspect </a:t>
                </a:r>
                <a:r>
                  <a:rPr lang="en-US" sz="2300" i="1" dirty="0">
                    <a:effectLst/>
                    <a:latin typeface="Times New Roman" panose="02020603050405020304" pitchFamily="18" charset="0"/>
                    <a:ea typeface="Calibri" panose="020F0502020204030204" pitchFamily="34" charset="0"/>
                  </a:rPr>
                  <a:t>k</a:t>
                </a:r>
                <a:r>
                  <a:rPr lang="en-US" sz="2300" dirty="0">
                    <a:effectLst/>
                    <a:latin typeface="Times New Roman" panose="02020603050405020304" pitchFamily="18" charset="0"/>
                    <a:ea typeface="Calibri" panose="020F0502020204030204" pitchFamily="34" charset="0"/>
                  </a:rPr>
                  <a:t>, </a:t>
                </a:r>
                <a:r>
                  <a:rPr lang="en-US" sz="2300" i="1" dirty="0" err="1">
                    <a:effectLst/>
                    <a:latin typeface="Times New Roman" panose="02020603050405020304" pitchFamily="18" charset="0"/>
                    <a:ea typeface="SimSun" panose="02010600030101010101" pitchFamily="2" charset="-122"/>
                  </a:rPr>
                  <a:t>f</a:t>
                </a:r>
                <a:r>
                  <a:rPr lang="en-US" sz="2300" i="1" baseline="-25000" dirty="0" err="1">
                    <a:effectLst/>
                    <a:latin typeface="Times New Roman" panose="02020603050405020304" pitchFamily="18" charset="0"/>
                    <a:ea typeface="SimSun" panose="02010600030101010101" pitchFamily="2" charset="-122"/>
                  </a:rPr>
                  <a:t>k</a:t>
                </a:r>
                <a:r>
                  <a:rPr lang="en-US" sz="2300" dirty="0">
                    <a:effectLst/>
                    <a:latin typeface="Times New Roman" panose="02020603050405020304" pitchFamily="18" charset="0"/>
                    <a:ea typeface="SimSun" panose="02010600030101010101" pitchFamily="2" charset="-122"/>
                  </a:rPr>
                  <a:t>(</a:t>
                </a:r>
                <a:r>
                  <a:rPr lang="en-US" sz="2300" i="1" dirty="0">
                    <a:effectLst/>
                    <a:latin typeface="Times New Roman" panose="02020603050405020304" pitchFamily="18" charset="0"/>
                    <a:ea typeface="SimSun" panose="02010600030101010101" pitchFamily="2" charset="-122"/>
                  </a:rPr>
                  <a:t>W</a:t>
                </a:r>
                <a:r>
                  <a:rPr lang="en-US" sz="2300" dirty="0">
                    <a:effectLst/>
                    <a:latin typeface="Times New Roman" panose="02020603050405020304" pitchFamily="18" charset="0"/>
                    <a:ea typeface="SimSun" panose="02010600030101010101" pitchFamily="2" charset="-122"/>
                  </a:rPr>
                  <a:t>|</a:t>
                </a:r>
                <a:r>
                  <a:rPr lang="en-US" sz="2300" i="1" dirty="0">
                    <a:effectLst/>
                    <a:latin typeface="Times New Roman" panose="02020603050405020304" pitchFamily="18" charset="0"/>
                    <a:ea typeface="SimSun" panose="02010600030101010101" pitchFamily="2" charset="-122"/>
                  </a:rPr>
                  <a:t>α</a:t>
                </a:r>
                <a:r>
                  <a:rPr lang="en-US" sz="2300" i="1" baseline="-25000" dirty="0">
                    <a:effectLst/>
                    <a:latin typeface="Times New Roman" panose="02020603050405020304" pitchFamily="18" charset="0"/>
                    <a:ea typeface="SimSun" panose="02010600030101010101" pitchFamily="2" charset="-122"/>
                  </a:rPr>
                  <a:t>k</a:t>
                </a:r>
                <a:r>
                  <a:rPr lang="en-US" sz="2300" dirty="0">
                    <a:effectLst/>
                    <a:latin typeface="Times New Roman" panose="02020603050405020304" pitchFamily="18" charset="0"/>
                    <a:ea typeface="SimSun" panose="02010600030101010101" pitchFamily="2" charset="-122"/>
                  </a:rPr>
                  <a:t>) becomes impractical if it depends on both </a:t>
                </a:r>
                <a:r>
                  <a:rPr lang="en-US" sz="2300" i="1" dirty="0">
                    <a:effectLst/>
                    <a:latin typeface="Times New Roman" panose="02020603050405020304" pitchFamily="18" charset="0"/>
                    <a:ea typeface="SimSun" panose="02010600030101010101" pitchFamily="2" charset="-122"/>
                  </a:rPr>
                  <a:t>W</a:t>
                </a:r>
                <a:r>
                  <a:rPr lang="en-US" sz="2300" dirty="0">
                    <a:effectLst/>
                    <a:latin typeface="Times New Roman" panose="02020603050405020304" pitchFamily="18" charset="0"/>
                    <a:ea typeface="SimSun" panose="02010600030101010101" pitchFamily="2" charset="-122"/>
                  </a:rPr>
                  <a:t> and </a:t>
                </a:r>
                <a:r>
                  <a:rPr lang="en-US" sz="2300" i="1" dirty="0">
                    <a:effectLst/>
                    <a:latin typeface="Times New Roman" panose="02020603050405020304" pitchFamily="18" charset="0"/>
                    <a:ea typeface="SimSun" panose="02010600030101010101" pitchFamily="2" charset="-122"/>
                  </a:rPr>
                  <a:t>X</a:t>
                </a:r>
                <a:r>
                  <a:rPr lang="en-US" sz="2300" dirty="0">
                    <a:effectLst/>
                    <a:latin typeface="Times New Roman" panose="02020603050405020304" pitchFamily="18" charset="0"/>
                    <a:ea typeface="SimSun" panose="02010600030101010101" pitchFamily="2" charset="-122"/>
                  </a:rPr>
                  <a:t> as </a:t>
                </a:r>
                <a:r>
                  <a:rPr lang="en-US" sz="2300" i="1" dirty="0" err="1">
                    <a:effectLst/>
                    <a:latin typeface="Times New Roman" panose="02020603050405020304" pitchFamily="18" charset="0"/>
                    <a:ea typeface="SimSun" panose="02010600030101010101" pitchFamily="2" charset="-122"/>
                  </a:rPr>
                  <a:t>f</a:t>
                </a:r>
                <a:r>
                  <a:rPr lang="en-US" sz="2300" i="1" baseline="-25000" dirty="0" err="1">
                    <a:effectLst/>
                    <a:latin typeface="Times New Roman" panose="02020603050405020304" pitchFamily="18" charset="0"/>
                    <a:ea typeface="SimSun" panose="02010600030101010101" pitchFamily="2" charset="-122"/>
                  </a:rPr>
                  <a:t>k</a:t>
                </a:r>
                <a:r>
                  <a:rPr lang="en-US" sz="2300" dirty="0">
                    <a:effectLst/>
                    <a:latin typeface="Times New Roman" panose="02020603050405020304" pitchFamily="18" charset="0"/>
                    <a:ea typeface="SimSun" panose="02010600030101010101" pitchFamily="2" charset="-122"/>
                  </a:rPr>
                  <a:t>(</a:t>
                </a:r>
                <a:r>
                  <a:rPr lang="en-US" sz="2300" i="1" dirty="0">
                    <a:effectLst/>
                    <a:latin typeface="Times New Roman" panose="02020603050405020304" pitchFamily="18" charset="0"/>
                    <a:ea typeface="SimSun" panose="02010600030101010101" pitchFamily="2" charset="-122"/>
                  </a:rPr>
                  <a:t>W </a:t>
                </a:r>
                <a:r>
                  <a:rPr lang="en-US" sz="2300" dirty="0">
                    <a:effectLst/>
                    <a:latin typeface="Times New Roman" panose="02020603050405020304" pitchFamily="18" charset="0"/>
                    <a:ea typeface="SimSun" panose="02010600030101010101" pitchFamily="2" charset="-122"/>
                  </a:rPr>
                  <a:t>| </a:t>
                </a:r>
                <a:r>
                  <a:rPr lang="en-US" sz="2300" i="1" dirty="0">
                    <a:effectLst/>
                    <a:latin typeface="Times New Roman" panose="02020603050405020304" pitchFamily="18" charset="0"/>
                    <a:ea typeface="SimSun" panose="02010600030101010101" pitchFamily="2" charset="-122"/>
                  </a:rPr>
                  <a:t>X</a:t>
                </a:r>
                <a:r>
                  <a:rPr lang="en-US" sz="2300" dirty="0">
                    <a:effectLst/>
                    <a:latin typeface="Times New Roman" panose="02020603050405020304" pitchFamily="18" charset="0"/>
                    <a:ea typeface="SimSun" panose="02010600030101010101" pitchFamily="2" charset="-122"/>
                  </a:rPr>
                  <a:t>, </a:t>
                </a:r>
                <a:r>
                  <a:rPr lang="en-US" sz="2300" i="1" dirty="0">
                    <a:effectLst/>
                    <a:latin typeface="Times New Roman" panose="02020603050405020304" pitchFamily="18" charset="0"/>
                    <a:ea typeface="SimSun" panose="02010600030101010101" pitchFamily="2" charset="-122"/>
                  </a:rPr>
                  <a:t>α</a:t>
                </a:r>
                <a:r>
                  <a:rPr lang="en-US" sz="2300" i="1" baseline="-25000" dirty="0">
                    <a:effectLst/>
                    <a:latin typeface="Times New Roman" panose="02020603050405020304" pitchFamily="18" charset="0"/>
                    <a:ea typeface="SimSun" panose="02010600030101010101" pitchFamily="2" charset="-122"/>
                  </a:rPr>
                  <a:t>k</a:t>
                </a:r>
                <a:r>
                  <a:rPr lang="en-US" sz="2300" dirty="0">
                    <a:effectLst/>
                    <a:latin typeface="Times New Roman" panose="02020603050405020304" pitchFamily="18" charset="0"/>
                    <a:ea typeface="SimSun" panose="02010600030101010101" pitchFamily="2" charset="-122"/>
                  </a:rPr>
                  <a:t>). However, product-space model (PMM) for ADD is still practical. </a:t>
                </a:r>
                <a:r>
                  <a:rPr lang="en-US" sz="2300" dirty="0">
                    <a:effectLst/>
                    <a:latin typeface="Times New Roman" panose="02020603050405020304" pitchFamily="18" charset="0"/>
                    <a:ea typeface="Calibri" panose="020F0502020204030204" pitchFamily="34" charset="0"/>
                  </a:rPr>
                  <a:t>PMM for </a:t>
                </a:r>
                <a:r>
                  <a:rPr lang="en-US" sz="2300" dirty="0">
                    <a:effectLst/>
                    <a:latin typeface="Times New Roman" panose="02020603050405020304" pitchFamily="18" charset="0"/>
                    <a:ea typeface="SimSun" panose="02010600030101010101" pitchFamily="2" charset="-122"/>
                  </a:rPr>
                  <a:t>attributed dyadic data is called product-space attributed mixture model (</a:t>
                </a:r>
                <a:r>
                  <a:rPr lang="en-US" sz="2300" b="1" dirty="0">
                    <a:effectLst/>
                    <a:latin typeface="Times New Roman" panose="02020603050405020304" pitchFamily="18" charset="0"/>
                    <a:ea typeface="SimSun" panose="02010600030101010101" pitchFamily="2" charset="-122"/>
                  </a:rPr>
                  <a:t>PAMM</a:t>
                </a:r>
                <a:r>
                  <a:rPr lang="en-US" sz="2300" dirty="0">
                    <a:effectLst/>
                    <a:latin typeface="Times New Roman" panose="02020603050405020304" pitchFamily="18" charset="0"/>
                    <a:ea typeface="SimSun" panose="02010600030101010101" pitchFamily="2" charset="-122"/>
                  </a:rPr>
                  <a:t>), which is defined </a:t>
                </a:r>
                <a:r>
                  <a:rPr lang="en-US" sz="2300" dirty="0">
                    <a:effectLst/>
                    <a:latin typeface="Times New Roman" panose="02020603050405020304" pitchFamily="18" charset="0"/>
                    <a:ea typeface="Calibri" panose="020F0502020204030204" pitchFamily="34" charset="0"/>
                  </a:rPr>
                  <a:t>as follows:</a:t>
                </a:r>
              </a:p>
              <a:p>
                <a:pPr marL="0" indent="0">
                  <a:buNone/>
                </a:pPr>
                <a14:m>
                  <m:oMathPara xmlns:m="http://schemas.openxmlformats.org/officeDocument/2006/math">
                    <m:oMathParaPr>
                      <m:jc m:val="right"/>
                    </m:oMathParaPr>
                    <m:oMath xmlns:m="http://schemas.openxmlformats.org/officeDocument/2006/math">
                      <m:r>
                        <a:rPr lang="en-US" sz="2300" i="1" smtClean="0">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𝑌</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𝑍</m:t>
                          </m:r>
                        </m:e>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Θ</m:t>
                          </m:r>
                        </m:e>
                      </m:d>
                      <m:r>
                        <a:rPr lang="en-US" sz="2300" i="1">
                          <a:effectLst/>
                          <a:latin typeface="Cambria Math" panose="02040503050406030204" pitchFamily="18" charset="0"/>
                          <a:ea typeface="SimSun" panose="02010600030101010101" pitchFamily="2" charset="-122"/>
                          <a:cs typeface="Times New Roman" panose="02020603050405020304" pitchFamily="18" charset="0"/>
                        </a:rPr>
                        <m:t>=</m:t>
                      </m:r>
                      <m:nary>
                        <m:naryPr>
                          <m:chr m:val="∑"/>
                          <m:limLoc m:val="undOvr"/>
                          <m:ctrlPr>
                            <a:rPr lang="en-US" sz="2300" i="1">
                              <a:effectLst/>
                              <a:latin typeface="Cambria Math" panose="02040503050406030204" pitchFamily="18" charset="0"/>
                              <a:ea typeface="SimSun" panose="02010600030101010101" pitchFamily="2" charset="-122"/>
                            </a:rPr>
                          </m:ctrlPr>
                        </m:naryPr>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300" i="1">
                              <a:effectLst/>
                              <a:latin typeface="Cambria Math" panose="02040503050406030204" pitchFamily="18" charset="0"/>
                              <a:ea typeface="SimSun" panose="02010600030101010101" pitchFamily="2" charset="-122"/>
                              <a:cs typeface="Times New Roman" panose="02020603050405020304" pitchFamily="18" charset="0"/>
                            </a:rPr>
                            <m:t>=1</m:t>
                          </m:r>
                        </m:sub>
                        <m:sup>
                          <m:r>
                            <a:rPr lang="en-US" sz="2300" i="1">
                              <a:effectLst/>
                              <a:latin typeface="Cambria Math" panose="02040503050406030204" pitchFamily="18" charset="0"/>
                              <a:ea typeface="SimSun" panose="02010600030101010101" pitchFamily="2" charset="-122"/>
                              <a:cs typeface="Times New Roman" panose="02020603050405020304" pitchFamily="18" charset="0"/>
                            </a:rPr>
                            <m:t>𝐾</m:t>
                          </m:r>
                        </m:sup>
                        <m:e>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𝑓</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e>
                            <m:e>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𝛼</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𝑘</m:t>
                                  </m:r>
                                </m:sub>
                              </m:sSub>
                            </m:e>
                          </m:d>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𝑔</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𝑋</m:t>
                              </m:r>
                            </m:e>
                            <m:e>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𝛽</m:t>
                                  </m:r>
                                </m:e>
                                <m:sub>
                                  <m:sSub>
                                    <m:sSubPr>
                                      <m:ctrlPr>
                                        <a:rPr lang="en-US"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𝒳</m:t>
                                      </m:r>
                                    </m:sub>
                                  </m:sSub>
                                </m:sub>
                              </m:sSub>
                            </m:e>
                          </m:d>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h</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𝑌</m:t>
                              </m:r>
                            </m:e>
                            <m:e>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𝛾</m:t>
                                  </m:r>
                                </m:e>
                                <m:sub>
                                  <m:sSub>
                                    <m:sSubPr>
                                      <m:ctrlPr>
                                        <a:rPr lang="en-US"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𝒴</m:t>
                                      </m:r>
                                    </m:sub>
                                  </m:sSub>
                                </m:sub>
                              </m:sSub>
                            </m:e>
                          </m:d>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300" i="1">
                                  <a:effectLst/>
                                  <a:latin typeface="Cambria Math" panose="02040503050406030204" pitchFamily="18" charset="0"/>
                                  <a:ea typeface="SimSun" panose="02010600030101010101" pitchFamily="2" charset="-122"/>
                                </a:rPr>
                              </m:ctrlPr>
                            </m:dPr>
                            <m:e>
                              <m:r>
                                <a:rPr lang="en-US" sz="2300" i="1">
                                  <a:effectLst/>
                                  <a:latin typeface="Cambria Math" panose="02040503050406030204" pitchFamily="18" charset="0"/>
                                  <a:ea typeface="SimSun" panose="02010600030101010101" pitchFamily="2" charset="-122"/>
                                  <a:cs typeface="Times New Roman" panose="02020603050405020304" pitchFamily="18" charset="0"/>
                                </a:rPr>
                                <m:t>𝑍</m:t>
                              </m:r>
                            </m:e>
                            <m:e>
                              <m:r>
                                <a:rPr lang="en-US" sz="2300" i="1">
                                  <a:effectLst/>
                                  <a:latin typeface="Cambria Math" panose="02040503050406030204" pitchFamily="18" charset="0"/>
                                  <a:ea typeface="SimSun" panose="02010600030101010101" pitchFamily="2" charset="-122"/>
                                  <a:cs typeface="Times New Roman" panose="02020603050405020304" pitchFamily="18" charset="0"/>
                                </a:rPr>
                                <m:t>𝑊</m:t>
                              </m:r>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𝜃</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𝑘</m:t>
                                  </m:r>
                                </m:sub>
                              </m:sSub>
                            </m:e>
                          </m:d>
                        </m:e>
                      </m:nary>
                      <m:r>
                        <a:rPr lang="en-US" sz="2300" b="0" i="1" smtClean="0">
                          <a:effectLst/>
                          <a:latin typeface="Cambria Math" panose="02040503050406030204" pitchFamily="18" charset="0"/>
                          <a:ea typeface="SimSun" panose="02010600030101010101" pitchFamily="2" charset="-122"/>
                          <a:cs typeface="Times New Roman" panose="02020603050405020304" pitchFamily="18" charset="0"/>
                        </a:rPr>
                        <m:t>   (2.22)</m:t>
                      </m:r>
                    </m:oMath>
                  </m:oMathPara>
                </a14:m>
                <a:endParaRPr lang="en-US" sz="2300" dirty="0">
                  <a:effectLst/>
                  <a:latin typeface="Times New Roman" panose="02020603050405020304" pitchFamily="18" charset="0"/>
                  <a:ea typeface="Calibri" panose="020F0502020204030204" pitchFamily="34" charset="0"/>
                </a:endParaRPr>
              </a:p>
              <a:p>
                <a:pPr marL="0" indent="0">
                  <a:buNone/>
                </a:pPr>
                <a:r>
                  <a:rPr lang="en-US" sz="2300" dirty="0">
                    <a:effectLst/>
                    <a:latin typeface="Times New Roman" panose="02020603050405020304" pitchFamily="18" charset="0"/>
                    <a:ea typeface="SimSun" panose="02010600030101010101" pitchFamily="2" charset="-122"/>
                  </a:rPr>
                  <a:t>The parameter of </a:t>
                </a:r>
                <a:r>
                  <a:rPr lang="en-US" sz="2300" b="1" dirty="0">
                    <a:effectLst/>
                    <a:latin typeface="Times New Roman" panose="02020603050405020304" pitchFamily="18" charset="0"/>
                    <a:ea typeface="SimSun" panose="02010600030101010101" pitchFamily="2" charset="-122"/>
                  </a:rPr>
                  <a:t>PAMM</a:t>
                </a:r>
                <a:r>
                  <a:rPr lang="en-US" sz="2300" dirty="0">
                    <a:effectLst/>
                    <a:latin typeface="Times New Roman" panose="02020603050405020304" pitchFamily="18" charset="0"/>
                    <a:ea typeface="SimSun" panose="02010600030101010101" pitchFamily="2" charset="-122"/>
                  </a:rPr>
                  <a:t> is Θ = (</a:t>
                </a:r>
                <a:r>
                  <a:rPr lang="en-US" sz="2300" i="1" dirty="0">
                    <a:effectLst/>
                    <a:latin typeface="Times New Roman" panose="02020603050405020304" pitchFamily="18" charset="0"/>
                    <a:ea typeface="SimSun" panose="02010600030101010101" pitchFamily="2" charset="-122"/>
                  </a:rPr>
                  <a:t>α</a:t>
                </a:r>
                <a:r>
                  <a:rPr lang="en-US" sz="2300" i="1" baseline="-25000" dirty="0">
                    <a:effectLst/>
                    <a:latin typeface="Times New Roman" panose="02020603050405020304" pitchFamily="18" charset="0"/>
                    <a:ea typeface="SimSun" panose="02010600030101010101" pitchFamily="2" charset="-122"/>
                  </a:rPr>
                  <a:t>k</a:t>
                </a:r>
                <a:r>
                  <a:rPr lang="en-US" sz="23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𝛽</m:t>
                        </m:r>
                      </m:e>
                      <m:sub>
                        <m:sSub>
                          <m:sSubPr>
                            <m:ctrlPr>
                              <a:rPr lang="en-US"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𝒳</m:t>
                            </m:r>
                          </m:sub>
                        </m:sSub>
                      </m:sub>
                    </m:sSub>
                  </m:oMath>
                </a14:m>
                <a:r>
                  <a:rPr lang="en-US" sz="2300" dirty="0">
                    <a:effectLst/>
                    <a:latin typeface="Times New Roman" panose="02020603050405020304" pitchFamily="18" charset="0"/>
                    <a:ea typeface="SimSun" panose="02010600030101010101" pitchFamily="2" charset="-122"/>
                  </a:rPr>
                  <a:t>, </a:t>
                </a:r>
                <a14:m>
                  <m:oMath xmlns:m="http://schemas.openxmlformats.org/officeDocument/2006/math">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𝛾</m:t>
                        </m:r>
                      </m:e>
                      <m:sub>
                        <m:sSub>
                          <m:sSubPr>
                            <m:ctrlPr>
                              <a:rPr lang="en-US"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𝒴</m:t>
                            </m:r>
                          </m:sub>
                        </m:sSub>
                      </m:sub>
                    </m:sSub>
                  </m:oMath>
                </a14:m>
                <a:r>
                  <a:rPr lang="en-US" sz="2300" dirty="0">
                    <a:effectLst/>
                    <a:latin typeface="Times New Roman" panose="02020603050405020304" pitchFamily="18" charset="0"/>
                    <a:ea typeface="SimSun" panose="02010600030101010101" pitchFamily="2" charset="-122"/>
                  </a:rPr>
                  <a:t>, </a:t>
                </a:r>
                <a:r>
                  <a:rPr lang="en-US" sz="2300" i="1" dirty="0" err="1">
                    <a:effectLst/>
                    <a:latin typeface="Times New Roman" panose="02020603050405020304" pitchFamily="18" charset="0"/>
                    <a:ea typeface="SimSun" panose="02010600030101010101" pitchFamily="2" charset="-122"/>
                  </a:rPr>
                  <a:t>θ</a:t>
                </a:r>
                <a:r>
                  <a:rPr lang="en-US" sz="2300" i="1" baseline="-25000" dirty="0" err="1">
                    <a:effectLst/>
                    <a:latin typeface="Times New Roman" panose="02020603050405020304" pitchFamily="18" charset="0"/>
                    <a:ea typeface="SimSun" panose="02010600030101010101" pitchFamily="2" charset="-122"/>
                  </a:rPr>
                  <a:t>k</a:t>
                </a:r>
                <a:r>
                  <a:rPr lang="en-US" sz="2300" dirty="0">
                    <a:effectLst/>
                    <a:latin typeface="Times New Roman" panose="02020603050405020304" pitchFamily="18" charset="0"/>
                    <a:ea typeface="SimSun" panose="02010600030101010101" pitchFamily="2" charset="-122"/>
                  </a:rPr>
                  <a:t>)</a:t>
                </a:r>
                <a:r>
                  <a:rPr lang="en-US" sz="2300" i="1" baseline="30000" dirty="0">
                    <a:effectLst/>
                    <a:latin typeface="Times New Roman" panose="02020603050405020304" pitchFamily="18" charset="0"/>
                    <a:ea typeface="SimSun" panose="02010600030101010101" pitchFamily="2" charset="-122"/>
                  </a:rPr>
                  <a:t>T</a:t>
                </a:r>
                <a:r>
                  <a:rPr lang="en-US" sz="2300" dirty="0">
                    <a:effectLst/>
                    <a:latin typeface="Times New Roman" panose="02020603050405020304" pitchFamily="18" charset="0"/>
                    <a:ea typeface="SimSun" panose="02010600030101010101" pitchFamily="2" charset="-122"/>
                  </a:rPr>
                  <a:t> where </a:t>
                </a:r>
                <a14:m>
                  <m:oMath xmlns:m="http://schemas.openxmlformats.org/officeDocument/2006/math">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𝛽</m:t>
                        </m:r>
                      </m:e>
                      <m:sub>
                        <m:sSub>
                          <m:sSubPr>
                            <m:ctrlPr>
                              <a:rPr lang="en-US"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𝒳</m:t>
                            </m:r>
                          </m:sub>
                        </m:sSub>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300" i="1">
                            <a:effectLst/>
                            <a:latin typeface="Cambria Math" panose="02040503050406030204" pitchFamily="18" charset="0"/>
                            <a:ea typeface="SimSun" panose="02010600030101010101" pitchFamily="2" charset="-122"/>
                          </a:rPr>
                        </m:ctrlPr>
                      </m:sSupPr>
                      <m:e>
                        <m:d>
                          <m:dPr>
                            <m:ctrlPr>
                              <a:rPr lang="en-US" sz="2300" i="1">
                                <a:effectLst/>
                                <a:latin typeface="Cambria Math" panose="02040503050406030204" pitchFamily="18" charset="0"/>
                                <a:ea typeface="SimSun" panose="02010600030101010101" pitchFamily="2" charset="-122"/>
                              </a:rPr>
                            </m:ctrlPr>
                          </m:dPr>
                          <m:e>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𝛽</m:t>
                                </m:r>
                                <m:sSub>
                                  <m:sSubPr>
                                    <m:ctrlPr>
                                      <a:rPr lang="en-US"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𝒳</m:t>
                                    </m:r>
                                  </m:sub>
                                </m:sSub>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rPr>
                                </m:ctrlPr>
                              </m:sSub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𝛽</m:t>
                                </m:r>
                                <m:r>
                                  <a:rPr lang="en-US" sz="23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300" i="1">
                                    <a:effectLst/>
                                    <a:latin typeface="Cambria Math" panose="02040503050406030204" pitchFamily="18" charset="0"/>
                                    <a:ea typeface="SimSun" panose="02010600030101010101" pitchFamily="2" charset="-122"/>
                                    <a:cs typeface="Times New Roman" panose="02020603050405020304" pitchFamily="18" charset="0"/>
                                  </a:rPr>
                                  <m:t>𝒳</m:t>
                                </m:r>
                              </m:sub>
                            </m:sSub>
                          </m:e>
                        </m:d>
                      </m:e>
                      <m:sup>
                        <m:r>
                          <a:rPr lang="en-US" sz="2300" i="1">
                            <a:effectLst/>
                            <a:latin typeface="Cambria Math" panose="02040503050406030204" pitchFamily="18" charset="0"/>
                            <a:ea typeface="SimSun" panose="02010600030101010101" pitchFamily="2" charset="-122"/>
                            <a:cs typeface="Times New Roman" panose="02020603050405020304" pitchFamily="18" charset="0"/>
                          </a:rPr>
                          <m:t>𝑇</m:t>
                        </m:r>
                      </m:sup>
                    </m:sSup>
                  </m:oMath>
                </a14:m>
                <a:r>
                  <a:rPr lang="en-US" sz="2300" dirty="0">
                    <a:effectLst/>
                    <a:latin typeface="Times New Roman" panose="02020603050405020304" pitchFamily="18" charset="0"/>
                    <a:ea typeface="SimSun" panose="02010600030101010101" pitchFamily="2" charset="-122"/>
                  </a:rPr>
                  <a:t> and </a:t>
                </a:r>
                <a14:m>
                  <m:oMath xmlns:m="http://schemas.openxmlformats.org/officeDocument/2006/math">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𝛾</m:t>
                        </m:r>
                      </m:e>
                      <m:sub>
                        <m:sSub>
                          <m:sSubPr>
                            <m:ctrlPr>
                              <a:rPr lang="en-US"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𝒴</m:t>
                            </m:r>
                          </m:sub>
                        </m:sSub>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300" i="1">
                            <a:effectLst/>
                            <a:latin typeface="Cambria Math" panose="02040503050406030204" pitchFamily="18" charset="0"/>
                            <a:ea typeface="SimSun" panose="02010600030101010101" pitchFamily="2" charset="-122"/>
                          </a:rPr>
                        </m:ctrlPr>
                      </m:sSupPr>
                      <m:e>
                        <m:d>
                          <m:dPr>
                            <m:ctrlPr>
                              <a:rPr lang="en-US" sz="2300" i="1">
                                <a:effectLst/>
                                <a:latin typeface="Cambria Math" panose="02040503050406030204" pitchFamily="18" charset="0"/>
                                <a:ea typeface="SimSun" panose="02010600030101010101" pitchFamily="2" charset="-122"/>
                              </a:rPr>
                            </m:ctrlPr>
                          </m:dPr>
                          <m:e>
                            <m:sSub>
                              <m:sSubPr>
                                <m:ctrlPr>
                                  <a:rPr lang="en-US" sz="2300" i="1">
                                    <a:effectLst/>
                                    <a:latin typeface="Cambria Math" panose="02040503050406030204" pitchFamily="18" charset="0"/>
                                    <a:ea typeface="SimSun" panose="02010600030101010101" pitchFamily="2" charset="-122"/>
                                  </a:rPr>
                                </m:ctrlPr>
                              </m:sSubPr>
                              <m:e>
                                <m:r>
                                  <a:rPr lang="en-US" sz="2300" i="1">
                                    <a:effectLst/>
                                    <a:latin typeface="Cambria Math" panose="02040503050406030204" pitchFamily="18" charset="0"/>
                                    <a:ea typeface="SimSun" panose="02010600030101010101" pitchFamily="2" charset="-122"/>
                                    <a:cs typeface="Times New Roman" panose="02020603050405020304" pitchFamily="18" charset="0"/>
                                  </a:rPr>
                                  <m:t>𝜇</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𝛾</m:t>
                                </m:r>
                                <m:sSub>
                                  <m:sSubPr>
                                    <m:ctrlPr>
                                      <a:rPr lang="en-US"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𝒴</m:t>
                                    </m:r>
                                  </m:sub>
                                </m:sSub>
                              </m:sub>
                            </m:sSub>
                            <m:r>
                              <a:rPr lang="en-US" sz="23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300" i="1">
                                    <a:effectLst/>
                                    <a:latin typeface="Cambria Math" panose="02040503050406030204" pitchFamily="18" charset="0"/>
                                    <a:ea typeface="SimSun" panose="02010600030101010101" pitchFamily="2" charset="-122"/>
                                  </a:rPr>
                                </m:ctrlPr>
                              </m:sSubPr>
                              <m:e>
                                <m:r>
                                  <m:rPr>
                                    <m:sty m:val="p"/>
                                  </m:rPr>
                                  <a:rPr lang="en-US" sz="2300">
                                    <a:effectLst/>
                                    <a:latin typeface="Cambria Math" panose="02040503050406030204" pitchFamily="18" charset="0"/>
                                    <a:ea typeface="SimSun" panose="02010600030101010101" pitchFamily="2" charset="-122"/>
                                    <a:cs typeface="Times New Roman" panose="02020603050405020304" pitchFamily="18" charset="0"/>
                                  </a:rPr>
                                  <m:t>Σ</m:t>
                                </m:r>
                              </m:e>
                              <m:sub>
                                <m:r>
                                  <a:rPr lang="en-US" sz="2300" i="1">
                                    <a:effectLst/>
                                    <a:latin typeface="Cambria Math" panose="02040503050406030204" pitchFamily="18" charset="0"/>
                                    <a:ea typeface="SimSun" panose="02010600030101010101" pitchFamily="2" charset="-122"/>
                                    <a:cs typeface="Times New Roman" panose="02020603050405020304" pitchFamily="18" charset="0"/>
                                  </a:rPr>
                                  <m:t>𝛾</m:t>
                                </m:r>
                                <m:sSub>
                                  <m:sSubPr>
                                    <m:ctrlPr>
                                      <a:rPr lang="en-US"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𝒴</m:t>
                                    </m:r>
                                  </m:sub>
                                </m:sSub>
                              </m:sub>
                            </m:sSub>
                          </m:e>
                        </m:d>
                      </m:e>
                      <m:sup>
                        <m:r>
                          <a:rPr lang="en-US" sz="2300" i="1">
                            <a:effectLst/>
                            <a:latin typeface="Cambria Math" panose="02040503050406030204" pitchFamily="18" charset="0"/>
                            <a:ea typeface="SimSun" panose="02010600030101010101" pitchFamily="2" charset="-122"/>
                            <a:cs typeface="Times New Roman" panose="02020603050405020304" pitchFamily="18" charset="0"/>
                          </a:rPr>
                          <m:t>𝑇</m:t>
                        </m:r>
                      </m:sup>
                    </m:sSup>
                  </m:oMath>
                </a14:m>
                <a:r>
                  <a:rPr lang="en-US" sz="2300" dirty="0">
                    <a:effectLst/>
                    <a:latin typeface="Times New Roman" panose="02020603050405020304" pitchFamily="18" charset="0"/>
                    <a:ea typeface="SimSun" panose="02010600030101010101" pitchFamily="2" charset="-122"/>
                  </a:rPr>
                  <a:t>. </a:t>
                </a:r>
                <a:r>
                  <a:rPr lang="en-US" sz="2300" dirty="0">
                    <a:effectLst/>
                    <a:latin typeface="Times New Roman" panose="02020603050405020304" pitchFamily="18" charset="0"/>
                    <a:ea typeface="Calibri" panose="020F0502020204030204" pitchFamily="34" charset="0"/>
                  </a:rPr>
                  <a:t>Recall that the aspect set {1, 2,…, </a:t>
                </a:r>
                <a:r>
                  <a:rPr lang="en-US" sz="2300" i="1" dirty="0">
                    <a:effectLst/>
                    <a:latin typeface="Times New Roman" panose="02020603050405020304" pitchFamily="18" charset="0"/>
                    <a:ea typeface="Calibri" panose="020F0502020204030204" pitchFamily="34" charset="0"/>
                  </a:rPr>
                  <a:t>K</a:t>
                </a:r>
                <a:r>
                  <a:rPr lang="en-US" sz="2300" dirty="0">
                    <a:effectLst/>
                    <a:latin typeface="Times New Roman" panose="02020603050405020304" pitchFamily="18" charset="0"/>
                    <a:ea typeface="Calibri" panose="020F0502020204030204" pitchFamily="34" charset="0"/>
                  </a:rPr>
                  <a:t>} in product-space model is Cartesian product of </a:t>
                </a:r>
                <a14:m>
                  <m:oMath xmlns:m="http://schemas.openxmlformats.org/officeDocument/2006/math">
                    <m:r>
                      <a:rPr lang="en-US" sz="2300" i="1">
                        <a:effectLst/>
                        <a:latin typeface="Cambria Math" panose="02040503050406030204" pitchFamily="18" charset="0"/>
                        <a:ea typeface="Calibri" panose="020F0502020204030204" pitchFamily="34" charset="0"/>
                        <a:cs typeface="Times New Roman" panose="02020603050405020304" pitchFamily="18" charset="0"/>
                      </a:rPr>
                      <m:t>𝒳</m:t>
                    </m:r>
                  </m:oMath>
                </a14:m>
                <a:r>
                  <a:rPr lang="en-US" sz="2300" dirty="0">
                    <a:effectLst/>
                    <a:latin typeface="Times New Roman" panose="02020603050405020304" pitchFamily="18" charset="0"/>
                    <a:ea typeface="Calibri" panose="020F0502020204030204" pitchFamily="34" charset="0"/>
                  </a:rPr>
                  <a:t>-aspect set {1, 2,…, </a:t>
                </a:r>
                <a14:m>
                  <m:oMath xmlns:m="http://schemas.openxmlformats.org/officeDocument/2006/math">
                    <m:sSub>
                      <m:sSubPr>
                        <m:ctrlPr>
                          <a:rPr lang="en-US"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𝒳</m:t>
                        </m:r>
                      </m:sub>
                    </m:sSub>
                  </m:oMath>
                </a14:m>
                <a:r>
                  <a:rPr lang="en-US" sz="2300" dirty="0">
                    <a:effectLst/>
                    <a:latin typeface="Times New Roman" panose="02020603050405020304" pitchFamily="18" charset="0"/>
                    <a:ea typeface="Calibri" panose="020F0502020204030204" pitchFamily="34" charset="0"/>
                  </a:rPr>
                  <a:t>} and </a:t>
                </a:r>
                <a14:m>
                  <m:oMath xmlns:m="http://schemas.openxmlformats.org/officeDocument/2006/math">
                    <m:r>
                      <a:rPr lang="en-US" sz="2300" i="1">
                        <a:effectLst/>
                        <a:latin typeface="Cambria Math" panose="02040503050406030204" pitchFamily="18" charset="0"/>
                        <a:ea typeface="Calibri" panose="020F0502020204030204" pitchFamily="34" charset="0"/>
                        <a:cs typeface="Times New Roman" panose="02020603050405020304" pitchFamily="18" charset="0"/>
                      </a:rPr>
                      <m:t>𝒴</m:t>
                    </m:r>
                  </m:oMath>
                </a14:m>
                <a:r>
                  <a:rPr lang="en-US" sz="2300" dirty="0">
                    <a:effectLst/>
                    <a:latin typeface="Times New Roman" panose="02020603050405020304" pitchFamily="18" charset="0"/>
                    <a:ea typeface="Calibri" panose="020F0502020204030204" pitchFamily="34" charset="0"/>
                  </a:rPr>
                  <a:t>-aspect set {1, 2,…, </a:t>
                </a:r>
                <a14:m>
                  <m:oMath xmlns:m="http://schemas.openxmlformats.org/officeDocument/2006/math">
                    <m:sSub>
                      <m:sSubPr>
                        <m:ctrlPr>
                          <a:rPr lang="en-US"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𝒴</m:t>
                        </m:r>
                      </m:sub>
                    </m:sSub>
                  </m:oMath>
                </a14:m>
                <a:r>
                  <a:rPr lang="en-US" sz="2300" dirty="0">
                    <a:effectLst/>
                    <a:latin typeface="Times New Roman" panose="02020603050405020304" pitchFamily="18" charset="0"/>
                    <a:ea typeface="Calibri" panose="020F0502020204030204" pitchFamily="34" charset="0"/>
                  </a:rPr>
                  <a:t>}. For every </a:t>
                </a:r>
                <a:r>
                  <a:rPr lang="en-US" sz="2300" i="1" dirty="0">
                    <a:effectLst/>
                    <a:latin typeface="Times New Roman" panose="02020603050405020304" pitchFamily="18" charset="0"/>
                    <a:ea typeface="Calibri" panose="020F0502020204030204" pitchFamily="34" charset="0"/>
                  </a:rPr>
                  <a:t>k</a:t>
                </a:r>
                <a:r>
                  <a:rPr lang="en-US" sz="2300" dirty="0">
                    <a:effectLst/>
                    <a:latin typeface="Times New Roman" panose="02020603050405020304" pitchFamily="18" charset="0"/>
                    <a:ea typeface="Calibri" panose="020F0502020204030204" pitchFamily="34" charset="0"/>
                  </a:rPr>
                  <a:t> belongs to {1, 2,…, </a:t>
                </a:r>
                <a:r>
                  <a:rPr lang="en-US" sz="2300" i="1" dirty="0">
                    <a:effectLst/>
                    <a:latin typeface="Times New Roman" panose="02020603050405020304" pitchFamily="18" charset="0"/>
                    <a:ea typeface="Calibri" panose="020F0502020204030204" pitchFamily="34" charset="0"/>
                  </a:rPr>
                  <a:t>K</a:t>
                </a:r>
                <a:r>
                  <a:rPr lang="en-US" sz="2300" dirty="0">
                    <a:effectLst/>
                    <a:latin typeface="Times New Roman" panose="02020603050405020304" pitchFamily="18" charset="0"/>
                    <a:ea typeface="Calibri" panose="020F0502020204030204" pitchFamily="34" charset="0"/>
                  </a:rPr>
                  <a:t>}, there always exists a respective pair: </a:t>
                </a:r>
                <a14:m>
                  <m:oMath xmlns:m="http://schemas.openxmlformats.org/officeDocument/2006/math">
                    <m:sSub>
                      <m:sSubPr>
                        <m:ctrlPr>
                          <a:rPr lang="en-US"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𝒳</m:t>
                        </m:r>
                      </m:sub>
                    </m:sSub>
                    <m:r>
                      <a:rPr lang="en-US" sz="23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300" i="1">
                            <a:effectLst/>
                            <a:latin typeface="Cambria Math" panose="02040503050406030204" pitchFamily="18" charset="0"/>
                            <a:cs typeface="Times New Roman" panose="02020603050405020304" pitchFamily="18" charset="0"/>
                          </a:rPr>
                        </m:ctrlPr>
                      </m:dPr>
                      <m:e>
                        <m:r>
                          <a:rPr lang="en-US" sz="2300" i="1">
                            <a:effectLst/>
                            <a:latin typeface="Cambria Math" panose="02040503050406030204" pitchFamily="18" charset="0"/>
                            <a:ea typeface="Calibri" panose="020F0502020204030204" pitchFamily="34" charset="0"/>
                            <a:cs typeface="Times New Roman" panose="02020603050405020304" pitchFamily="18" charset="0"/>
                          </a:rPr>
                          <m:t>1,2,…,</m:t>
                        </m:r>
                        <m:sSub>
                          <m:sSubPr>
                            <m:ctrlPr>
                              <a:rPr lang="en-US"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𝒳</m:t>
                            </m:r>
                          </m:sub>
                        </m:sSub>
                      </m:e>
                    </m:d>
                  </m:oMath>
                </a14:m>
                <a:r>
                  <a:rPr lang="en-US" sz="2300" dirty="0">
                    <a:effectLst/>
                    <a:latin typeface="Times New Roman" panose="02020603050405020304" pitchFamily="18" charset="0"/>
                    <a:ea typeface="Calibri" panose="020F0502020204030204" pitchFamily="34" charset="0"/>
                  </a:rPr>
                  <a:t> and </a:t>
                </a:r>
                <a14:m>
                  <m:oMath xmlns:m="http://schemas.openxmlformats.org/officeDocument/2006/math">
                    <m:sSub>
                      <m:sSubPr>
                        <m:ctrlPr>
                          <a:rPr lang="en-US"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𝒴</m:t>
                        </m:r>
                      </m:sub>
                    </m:sSub>
                    <m:r>
                      <a:rPr lang="en-US" sz="23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300" i="1">
                            <a:effectLst/>
                            <a:latin typeface="Cambria Math" panose="02040503050406030204" pitchFamily="18" charset="0"/>
                            <a:cs typeface="Times New Roman" panose="02020603050405020304" pitchFamily="18" charset="0"/>
                          </a:rPr>
                        </m:ctrlPr>
                      </m:dPr>
                      <m:e>
                        <m:r>
                          <a:rPr lang="en-US" sz="2300" i="1">
                            <a:effectLst/>
                            <a:latin typeface="Cambria Math" panose="02040503050406030204" pitchFamily="18" charset="0"/>
                            <a:ea typeface="Calibri" panose="020F0502020204030204" pitchFamily="34" charset="0"/>
                            <a:cs typeface="Times New Roman" panose="02020603050405020304" pitchFamily="18" charset="0"/>
                          </a:rPr>
                          <m:t>1,2,…,</m:t>
                        </m:r>
                        <m:sSub>
                          <m:sSubPr>
                            <m:ctrlPr>
                              <a:rPr lang="en-US"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𝒴</m:t>
                            </m:r>
                          </m:sub>
                        </m:sSub>
                      </m:e>
                    </m:d>
                  </m:oMath>
                </a14:m>
                <a:r>
                  <a:rPr lang="en-US" sz="2300" dirty="0">
                    <a:effectLst/>
                    <a:latin typeface="Times New Roman" panose="02020603050405020304" pitchFamily="18" charset="0"/>
                    <a:ea typeface="Calibri" panose="020F0502020204030204" pitchFamily="34" charset="0"/>
                  </a:rPr>
                  <a:t>. However, for each </a:t>
                </a:r>
                <a14:m>
                  <m:oMath xmlns:m="http://schemas.openxmlformats.org/officeDocument/2006/math">
                    <m:sSub>
                      <m:sSubPr>
                        <m:ctrlPr>
                          <a:rPr lang="en-US"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𝒳</m:t>
                        </m:r>
                      </m:sub>
                    </m:sSub>
                  </m:oMath>
                </a14:m>
                <a:r>
                  <a:rPr lang="en-US" sz="2300" dirty="0">
                    <a:effectLst/>
                    <a:latin typeface="Times New Roman" panose="02020603050405020304" pitchFamily="18" charset="0"/>
                    <a:ea typeface="Calibri" panose="020F0502020204030204" pitchFamily="34" charset="0"/>
                  </a:rPr>
                  <a:t> or each </a:t>
                </a:r>
                <a14:m>
                  <m:oMath xmlns:m="http://schemas.openxmlformats.org/officeDocument/2006/math">
                    <m:sSub>
                      <m:sSubPr>
                        <m:ctrlPr>
                          <a:rPr lang="en-US" sz="2300" i="1">
                            <a:effectLst/>
                            <a:latin typeface="Cambria Math" panose="02040503050406030204" pitchFamily="18" charset="0"/>
                            <a:cs typeface="Times New Roman" panose="020206030504050203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𝒴</m:t>
                        </m:r>
                      </m:sub>
                    </m:sSub>
                  </m:oMath>
                </a14:m>
                <a:r>
                  <a:rPr lang="en-US" sz="2300" dirty="0">
                    <a:effectLst/>
                    <a:latin typeface="Times New Roman" panose="02020603050405020304" pitchFamily="18" charset="0"/>
                    <a:ea typeface="Calibri" panose="020F0502020204030204" pitchFamily="34" charset="0"/>
                  </a:rPr>
                  <a:t>, there are many respective </a:t>
                </a:r>
                <a:r>
                  <a:rPr lang="en-US" sz="2300" i="1" dirty="0">
                    <a:effectLst/>
                    <a:latin typeface="Times New Roman" panose="02020603050405020304" pitchFamily="18" charset="0"/>
                    <a:ea typeface="Calibri" panose="020F0502020204030204" pitchFamily="34" charset="0"/>
                  </a:rPr>
                  <a:t>k</a:t>
                </a:r>
                <a:r>
                  <a:rPr lang="en-US" sz="2300" dirty="0">
                    <a:effectLst/>
                    <a:latin typeface="Times New Roman" panose="02020603050405020304" pitchFamily="18" charset="0"/>
                    <a:ea typeface="Calibri" panose="020F0502020204030204" pitchFamily="34" charset="0"/>
                  </a:rPr>
                  <a:t>. Of course, PAMM is an extension of CMM.</a:t>
                </a:r>
                <a:endParaRPr lang="en-US" sz="2300" dirty="0"/>
              </a:p>
            </p:txBody>
          </p:sp>
        </mc:Choice>
        <mc:Fallback>
          <p:sp>
            <p:nvSpPr>
              <p:cNvPr id="3" name="Content Placeholder 2">
                <a:extLst>
                  <a:ext uri="{FF2B5EF4-FFF2-40B4-BE49-F238E27FC236}">
                    <a16:creationId xmlns:a16="http://schemas.microsoft.com/office/drawing/2014/main" id="{4016BFD9-9ECA-4ECB-8531-30606CDF6A34}"/>
                  </a:ext>
                </a:extLst>
              </p:cNvPr>
              <p:cNvSpPr>
                <a:spLocks noGrp="1" noRot="1" noChangeAspect="1" noMove="1" noResize="1" noEditPoints="1" noAdjustHandles="1" noChangeArrowheads="1" noChangeShapeType="1" noTextEdit="1"/>
              </p:cNvSpPr>
              <p:nvPr>
                <p:ph idx="1"/>
              </p:nvPr>
            </p:nvSpPr>
            <p:spPr>
              <a:blipFill>
                <a:blip r:embed="rId2"/>
                <a:stretch>
                  <a:fillRect l="-870" t="-942" r="-81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1F1E54E-9F25-4F7A-91F8-7FF9DFF571DB}"/>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C20AF0FC-7008-444A-8C39-82B9C1F81E42}"/>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9CF4503F-7F2F-47CC-9947-750D16953026}"/>
              </a:ext>
            </a:extLst>
          </p:cNvPr>
          <p:cNvSpPr>
            <a:spLocks noGrp="1"/>
          </p:cNvSpPr>
          <p:nvPr>
            <p:ph type="sldNum" sz="quarter" idx="12"/>
          </p:nvPr>
        </p:nvSpPr>
        <p:spPr/>
        <p:txBody>
          <a:bodyPr/>
          <a:lstStyle/>
          <a:p>
            <a:fld id="{5DB5036F-1FF2-46C4-8D2B-59C7E3B91952}" type="slidenum">
              <a:rPr lang="en-US" smtClean="0"/>
              <a:pPr/>
              <a:t>23</a:t>
            </a:fld>
            <a:endParaRPr lang="en-US"/>
          </a:p>
        </p:txBody>
      </p:sp>
    </p:spTree>
    <p:extLst>
      <p:ext uri="{BB962C8B-B14F-4D97-AF65-F5344CB8AC3E}">
        <p14:creationId xmlns:p14="http://schemas.microsoft.com/office/powerpoint/2010/main" val="3345194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0614-644A-4F67-A1A5-D88ADA1385CD}"/>
              </a:ext>
            </a:extLst>
          </p:cNvPr>
          <p:cNvSpPr>
            <a:spLocks noGrp="1"/>
          </p:cNvSpPr>
          <p:nvPr>
            <p:ph type="title"/>
          </p:nvPr>
        </p:nvSpPr>
        <p:spPr/>
        <p:txBody>
          <a:bodyPr/>
          <a:lstStyle/>
          <a:p>
            <a:r>
              <a:rPr lang="en-US" dirty="0"/>
              <a:t>2. Learning ADD by CMM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461DA09-7176-4C28-8BEE-BC4F8BF52448}"/>
                  </a:ext>
                </a:extLst>
              </p:cNvPr>
              <p:cNvSpPr>
                <a:spLocks noGrp="1"/>
              </p:cNvSpPr>
              <p:nvPr>
                <p:ph idx="1"/>
              </p:nvPr>
            </p:nvSpPr>
            <p:spPr>
              <a:xfrm>
                <a:off x="3794075" y="914399"/>
                <a:ext cx="8161361" cy="5176066"/>
              </a:xfrm>
            </p:spPr>
            <p:txBody>
              <a:bodyPr>
                <a:noAutofit/>
              </a:bodyPr>
              <a:lstStyle/>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1900" i="1" smtClean="0">
                              <a:effectLst/>
                              <a:latin typeface="Cambria Math" panose="02040503050406030204" pitchFamily="18" charset="0"/>
                            </a:rPr>
                          </m:ctrlPr>
                        </m:mP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𝜇</m:t>
                                </m:r>
                              </m:e>
                              <m:sub>
                                <m:r>
                                  <a:rPr lang="en-US" sz="1900" i="1">
                                    <a:effectLst/>
                                    <a:latin typeface="Cambria Math" panose="02040503050406030204" pitchFamily="18" charset="0"/>
                                    <a:ea typeface="Calibri" panose="020F0502020204030204" pitchFamily="34" charset="0"/>
                                  </a:rPr>
                                  <m:t>𝛽</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𝒳</m:t>
                                    </m:r>
                                  </m:sub>
                                </m:sSub>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r>
                                      <a:rPr lang="en-US" sz="1900" i="1">
                                        <a:effectLst/>
                                        <a:latin typeface="Cambria Math" panose="02040503050406030204" pitchFamily="18" charset="0"/>
                                        <a:ea typeface="Calibri" panose="020F0502020204030204" pitchFamily="34" charset="0"/>
                                      </a:rPr>
                                      <m:t>+1</m:t>
                                    </m:r>
                                  </m:e>
                                </m:d>
                              </m:sup>
                            </m:sSubSup>
                            <m:r>
                              <a:rPr lang="en-US" sz="1900" i="1">
                                <a:effectLst/>
                                <a:latin typeface="Cambria Math" panose="02040503050406030204" pitchFamily="18" charset="0"/>
                                <a:ea typeface="Calibri" panose="020F0502020204030204" pitchFamily="34" charset="0"/>
                              </a:rPr>
                              <m:t>=</m:t>
                            </m:r>
                            <m:f>
                              <m:fPr>
                                <m:ctrlPr>
                                  <a:rPr lang="en-US" sz="1900" i="1">
                                    <a:effectLst/>
                                    <a:latin typeface="Cambria Math" panose="02040503050406030204" pitchFamily="18" charset="0"/>
                                  </a:rPr>
                                </m:ctrlPr>
                              </m:fPr>
                              <m:num>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𝑟</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𝒮</m:t>
                                        </m:r>
                                      </m:e>
                                    </m:d>
                                  </m:sup>
                                  <m:e>
                                    <m:r>
                                      <a:rPr lang="en-US" sz="1900" i="1">
                                        <a:effectLst/>
                                        <a:latin typeface="Cambria Math" panose="02040503050406030204" pitchFamily="18" charset="0"/>
                                        <a:ea typeface="SimSun" panose="02010600030101010101" pitchFamily="2" charset="-122"/>
                                      </a:rPr>
                                      <m:t>𝑃</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𝒳</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𝑍</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𝑋</m:t>
                                        </m:r>
                                      </m:e>
                                      <m:sub>
                                        <m:r>
                                          <a:rPr lang="en-US" sz="1900" i="1">
                                            <a:effectLst/>
                                            <a:latin typeface="Cambria Math" panose="02040503050406030204" pitchFamily="18" charset="0"/>
                                            <a:ea typeface="Calibri" panose="020F0502020204030204" pitchFamily="34" charset="0"/>
                                          </a:rPr>
                                          <m:t>𝑟</m:t>
                                        </m:r>
                                      </m:sub>
                                    </m:sSub>
                                  </m:e>
                                </m:nary>
                              </m:num>
                              <m:den>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𝑟</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𝒮</m:t>
                                        </m:r>
                                      </m:e>
                                    </m:d>
                                  </m:sup>
                                  <m:e>
                                    <m:r>
                                      <a:rPr lang="en-US" sz="1900" i="1">
                                        <a:effectLst/>
                                        <a:latin typeface="Cambria Math" panose="02040503050406030204" pitchFamily="18" charset="0"/>
                                        <a:ea typeface="SimSun" panose="02010600030101010101" pitchFamily="2" charset="-122"/>
                                      </a:rPr>
                                      <m:t>𝑃</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𝒳</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𝑍</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e>
                                </m:nary>
                              </m:den>
                            </m:f>
                          </m:e>
                        </m:mr>
                        <m:mr>
                          <m:e>
                            <m:sSubSup>
                              <m:sSubSupPr>
                                <m:ctrlPr>
                                  <a:rPr lang="en-US" sz="1900" i="1">
                                    <a:effectLst/>
                                    <a:latin typeface="Cambria Math" panose="02040503050406030204" pitchFamily="18" charset="0"/>
                                  </a:rPr>
                                </m:ctrlPr>
                              </m:sSubSupPr>
                              <m:e>
                                <m:r>
                                  <m:rPr>
                                    <m:sty m:val="p"/>
                                  </m:rPr>
                                  <a:rPr lang="en-US" sz="1900">
                                    <a:effectLst/>
                                    <a:latin typeface="Cambria Math" panose="02040503050406030204" pitchFamily="18" charset="0"/>
                                    <a:ea typeface="Calibri" panose="020F0502020204030204" pitchFamily="34" charset="0"/>
                                  </a:rPr>
                                  <m:t>Σ</m:t>
                                </m:r>
                              </m:e>
                              <m:sub>
                                <m:r>
                                  <a:rPr lang="en-US" sz="1900" i="1">
                                    <a:effectLst/>
                                    <a:latin typeface="Cambria Math" panose="02040503050406030204" pitchFamily="18" charset="0"/>
                                    <a:ea typeface="Calibri" panose="020F0502020204030204" pitchFamily="34" charset="0"/>
                                  </a:rPr>
                                  <m:t>𝛽</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𝒳</m:t>
                                    </m:r>
                                  </m:sub>
                                </m:sSub>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r>
                                      <a:rPr lang="en-US" sz="1900" i="1">
                                        <a:effectLst/>
                                        <a:latin typeface="Cambria Math" panose="02040503050406030204" pitchFamily="18" charset="0"/>
                                        <a:ea typeface="Calibri" panose="020F0502020204030204" pitchFamily="34" charset="0"/>
                                      </a:rPr>
                                      <m:t>+1</m:t>
                                    </m:r>
                                  </m:e>
                                </m:d>
                              </m:sup>
                            </m:sSubSup>
                            <m:r>
                              <a:rPr lang="en-US" sz="1900" i="1">
                                <a:effectLst/>
                                <a:latin typeface="Cambria Math" panose="02040503050406030204" pitchFamily="18" charset="0"/>
                                <a:ea typeface="Calibri" panose="020F0502020204030204" pitchFamily="34" charset="0"/>
                              </a:rPr>
                              <m:t>=</m:t>
                            </m:r>
                            <m:f>
                              <m:fPr>
                                <m:ctrlPr>
                                  <a:rPr lang="en-US" sz="1900" i="1">
                                    <a:effectLst/>
                                    <a:latin typeface="Cambria Math" panose="02040503050406030204" pitchFamily="18" charset="0"/>
                                  </a:rPr>
                                </m:ctrlPr>
                              </m:fPr>
                              <m:num>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𝑟</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𝒮</m:t>
                                        </m:r>
                                      </m:e>
                                    </m:d>
                                  </m:sup>
                                  <m:e>
                                    <m:r>
                                      <a:rPr lang="en-US" sz="1900" i="1">
                                        <a:effectLst/>
                                        <a:latin typeface="Cambria Math" panose="02040503050406030204" pitchFamily="18" charset="0"/>
                                        <a:ea typeface="SimSun" panose="02010600030101010101" pitchFamily="2" charset="-122"/>
                                      </a:rPr>
                                      <m:t>𝑃</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𝒳</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𝑍</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e>
                                </m:nary>
                                <m:d>
                                  <m:dPr>
                                    <m:ctrlPr>
                                      <a:rPr lang="en-US" sz="1900" i="1">
                                        <a:effectLst/>
                                        <a:latin typeface="Cambria Math" panose="02040503050406030204" pitchFamily="18" charset="0"/>
                                      </a:rPr>
                                    </m:ctrlPr>
                                  </m:dPr>
                                  <m:e>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𝑋</m:t>
                                            </m:r>
                                          </m:e>
                                          <m:sub>
                                            <m:r>
                                              <a:rPr lang="en-US" sz="1900" i="1">
                                                <a:effectLst/>
                                                <a:latin typeface="Cambria Math" panose="02040503050406030204" pitchFamily="18" charset="0"/>
                                                <a:ea typeface="Calibri" panose="020F0502020204030204" pitchFamily="34" charset="0"/>
                                              </a:rPr>
                                              <m:t>𝑟</m:t>
                                            </m:r>
                                          </m:sub>
                                        </m:sSub>
                                        <m:r>
                                          <a:rPr lang="en-US" sz="1900" i="1">
                                            <a:effectLst/>
                                            <a:latin typeface="Cambria Math" panose="02040503050406030204" pitchFamily="18" charset="0"/>
                                            <a:ea typeface="Calibri" panose="020F0502020204030204" pitchFamily="34" charset="0"/>
                                          </a:rPr>
                                          <m:t>−</m:t>
                                        </m:r>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𝜇</m:t>
                                            </m:r>
                                          </m:e>
                                          <m:sub>
                                            <m:r>
                                              <a:rPr lang="en-US" sz="1900" i="1">
                                                <a:effectLst/>
                                                <a:latin typeface="Cambria Math" panose="02040503050406030204" pitchFamily="18" charset="0"/>
                                                <a:ea typeface="Calibri" panose="020F0502020204030204" pitchFamily="34" charset="0"/>
                                              </a:rPr>
                                              <m:t>𝛽</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𝒳</m:t>
                                                </m:r>
                                              </m:sub>
                                            </m:sSub>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r>
                                                  <a:rPr lang="en-US" sz="1900" i="1">
                                                    <a:effectLst/>
                                                    <a:latin typeface="Cambria Math" panose="02040503050406030204" pitchFamily="18" charset="0"/>
                                                    <a:ea typeface="Calibri" panose="020F0502020204030204" pitchFamily="34" charset="0"/>
                                                  </a:rPr>
                                                  <m:t>+1</m:t>
                                                </m:r>
                                              </m:e>
                                            </m:d>
                                          </m:sup>
                                        </m:sSubSup>
                                      </m:e>
                                    </m:d>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𝑋</m:t>
                                                </m:r>
                                              </m:e>
                                              <m:sub>
                                                <m:r>
                                                  <a:rPr lang="en-US" sz="1900" i="1">
                                                    <a:effectLst/>
                                                    <a:latin typeface="Cambria Math" panose="02040503050406030204" pitchFamily="18" charset="0"/>
                                                    <a:ea typeface="Calibri" panose="020F0502020204030204" pitchFamily="34" charset="0"/>
                                                  </a:rPr>
                                                  <m:t>𝑟</m:t>
                                                </m:r>
                                              </m:sub>
                                            </m:sSub>
                                            <m:r>
                                              <a:rPr lang="en-US" sz="1900" i="1">
                                                <a:effectLst/>
                                                <a:latin typeface="Cambria Math" panose="02040503050406030204" pitchFamily="18" charset="0"/>
                                                <a:ea typeface="Calibri" panose="020F0502020204030204" pitchFamily="34" charset="0"/>
                                              </a:rPr>
                                              <m:t>−</m:t>
                                            </m:r>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𝜇</m:t>
                                                </m:r>
                                              </m:e>
                                              <m:sub>
                                                <m:r>
                                                  <a:rPr lang="en-US" sz="1900" i="1">
                                                    <a:effectLst/>
                                                    <a:latin typeface="Cambria Math" panose="02040503050406030204" pitchFamily="18" charset="0"/>
                                                    <a:ea typeface="Calibri" panose="020F0502020204030204" pitchFamily="34" charset="0"/>
                                                  </a:rPr>
                                                  <m:t>𝛽</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𝒳</m:t>
                                                    </m:r>
                                                  </m:sub>
                                                </m:sSub>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r>
                                                      <a:rPr lang="en-US" sz="1900" i="1">
                                                        <a:effectLst/>
                                                        <a:latin typeface="Cambria Math" panose="02040503050406030204" pitchFamily="18" charset="0"/>
                                                        <a:ea typeface="Calibri" panose="020F0502020204030204" pitchFamily="34" charset="0"/>
                                                      </a:rPr>
                                                      <m:t>+1</m:t>
                                                    </m:r>
                                                  </m:e>
                                                </m:d>
                                              </m:sup>
                                            </m:sSubSup>
                                          </m:e>
                                        </m:d>
                                      </m:e>
                                      <m:sup>
                                        <m:r>
                                          <a:rPr lang="en-US" sz="1900" i="1">
                                            <a:effectLst/>
                                            <a:latin typeface="Cambria Math" panose="02040503050406030204" pitchFamily="18" charset="0"/>
                                            <a:ea typeface="Calibri" panose="020F0502020204030204" pitchFamily="34" charset="0"/>
                                          </a:rPr>
                                          <m:t>𝑇</m:t>
                                        </m:r>
                                      </m:sup>
                                    </m:sSup>
                                  </m:e>
                                </m:d>
                              </m:num>
                              <m:den>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𝑟</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𝒮</m:t>
                                        </m:r>
                                      </m:e>
                                    </m:d>
                                  </m:sup>
                                  <m:e>
                                    <m:r>
                                      <a:rPr lang="en-US" sz="1900" i="1">
                                        <a:effectLst/>
                                        <a:latin typeface="Cambria Math" panose="02040503050406030204" pitchFamily="18" charset="0"/>
                                        <a:ea typeface="SimSun" panose="02010600030101010101" pitchFamily="2" charset="-122"/>
                                      </a:rPr>
                                      <m:t>𝑃</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𝒳</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𝑍</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e>
                                </m:nary>
                              </m:den>
                            </m:f>
                          </m:e>
                        </m:mr>
                      </m:m>
                      <m:r>
                        <a:rPr lang="en-US" sz="1900" b="0" i="1" smtClean="0">
                          <a:effectLst/>
                          <a:latin typeface="Cambria Math" panose="02040503050406030204" pitchFamily="18" charset="0"/>
                          <a:ea typeface="Calibri" panose="020F0502020204030204" pitchFamily="34" charset="0"/>
                        </a:rPr>
                        <m:t>   (2.23)</m:t>
                      </m:r>
                    </m:oMath>
                  </m:oMathPara>
                </a14:m>
                <a:endParaRPr lang="en-US" sz="1900" dirty="0"/>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1900" i="1" smtClean="0">
                              <a:effectLst/>
                              <a:latin typeface="Cambria Math" panose="02040503050406030204" pitchFamily="18" charset="0"/>
                            </a:rPr>
                          </m:ctrlPr>
                        </m:mP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𝜇</m:t>
                                </m:r>
                              </m:e>
                              <m:sub>
                                <m:r>
                                  <a:rPr lang="en-US" sz="1900" i="1">
                                    <a:effectLst/>
                                    <a:latin typeface="Cambria Math" panose="02040503050406030204" pitchFamily="18" charset="0"/>
                                    <a:ea typeface="Calibri" panose="020F0502020204030204" pitchFamily="34" charset="0"/>
                                  </a:rPr>
                                  <m:t>𝛾</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𝒴</m:t>
                                    </m:r>
                                  </m:sub>
                                </m:sSub>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r>
                                      <a:rPr lang="en-US" sz="1900" i="1">
                                        <a:effectLst/>
                                        <a:latin typeface="Cambria Math" panose="02040503050406030204" pitchFamily="18" charset="0"/>
                                        <a:ea typeface="Calibri" panose="020F0502020204030204" pitchFamily="34" charset="0"/>
                                      </a:rPr>
                                      <m:t>+1</m:t>
                                    </m:r>
                                  </m:e>
                                </m:d>
                              </m:sup>
                            </m:sSubSup>
                            <m:r>
                              <a:rPr lang="en-US" sz="1900" i="1">
                                <a:effectLst/>
                                <a:latin typeface="Cambria Math" panose="02040503050406030204" pitchFamily="18" charset="0"/>
                                <a:ea typeface="Calibri" panose="020F0502020204030204" pitchFamily="34" charset="0"/>
                              </a:rPr>
                              <m:t>=</m:t>
                            </m:r>
                            <m:f>
                              <m:fPr>
                                <m:ctrlPr>
                                  <a:rPr lang="en-US" sz="1900" i="1">
                                    <a:effectLst/>
                                    <a:latin typeface="Cambria Math" panose="02040503050406030204" pitchFamily="18" charset="0"/>
                                  </a:rPr>
                                </m:ctrlPr>
                              </m:fPr>
                              <m:num>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𝑟</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𝒮</m:t>
                                        </m:r>
                                      </m:e>
                                    </m:d>
                                  </m:sup>
                                  <m:e>
                                    <m:r>
                                      <a:rPr lang="en-US" sz="1900" i="1">
                                        <a:effectLst/>
                                        <a:latin typeface="Cambria Math" panose="02040503050406030204" pitchFamily="18" charset="0"/>
                                        <a:ea typeface="SimSun" panose="02010600030101010101" pitchFamily="2" charset="-122"/>
                                      </a:rPr>
                                      <m:t>𝑃</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𝒴</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𝑍</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𝑌</m:t>
                                        </m:r>
                                      </m:e>
                                      <m:sub>
                                        <m:r>
                                          <a:rPr lang="en-US" sz="1900" i="1">
                                            <a:effectLst/>
                                            <a:latin typeface="Cambria Math" panose="02040503050406030204" pitchFamily="18" charset="0"/>
                                            <a:ea typeface="Calibri" panose="020F0502020204030204" pitchFamily="34" charset="0"/>
                                          </a:rPr>
                                          <m:t>𝑟</m:t>
                                        </m:r>
                                      </m:sub>
                                    </m:sSub>
                                  </m:e>
                                </m:nary>
                              </m:num>
                              <m:den>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𝑟</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𝒮</m:t>
                                        </m:r>
                                      </m:e>
                                    </m:d>
                                  </m:sup>
                                  <m:e>
                                    <m:r>
                                      <a:rPr lang="en-US" sz="1900" i="1">
                                        <a:effectLst/>
                                        <a:latin typeface="Cambria Math" panose="02040503050406030204" pitchFamily="18" charset="0"/>
                                        <a:ea typeface="SimSun" panose="02010600030101010101" pitchFamily="2" charset="-122"/>
                                      </a:rPr>
                                      <m:t>𝑃</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𝒴</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𝑍</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e>
                                </m:nary>
                              </m:den>
                            </m:f>
                          </m:e>
                        </m:mr>
                        <m:mr>
                          <m:e>
                            <m:sSubSup>
                              <m:sSubSupPr>
                                <m:ctrlPr>
                                  <a:rPr lang="en-US" sz="1900" i="1">
                                    <a:effectLst/>
                                    <a:latin typeface="Cambria Math" panose="02040503050406030204" pitchFamily="18" charset="0"/>
                                  </a:rPr>
                                </m:ctrlPr>
                              </m:sSubSupPr>
                              <m:e>
                                <m:r>
                                  <m:rPr>
                                    <m:sty m:val="p"/>
                                  </m:rPr>
                                  <a:rPr lang="en-US" sz="1900">
                                    <a:effectLst/>
                                    <a:latin typeface="Cambria Math" panose="02040503050406030204" pitchFamily="18" charset="0"/>
                                    <a:ea typeface="Calibri" panose="020F0502020204030204" pitchFamily="34" charset="0"/>
                                  </a:rPr>
                                  <m:t>Σ</m:t>
                                </m:r>
                              </m:e>
                              <m:sub>
                                <m:r>
                                  <a:rPr lang="en-US" sz="1900" i="1">
                                    <a:effectLst/>
                                    <a:latin typeface="Cambria Math" panose="02040503050406030204" pitchFamily="18" charset="0"/>
                                    <a:ea typeface="Calibri" panose="020F0502020204030204" pitchFamily="34" charset="0"/>
                                  </a:rPr>
                                  <m:t>𝛾</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𝒴</m:t>
                                    </m:r>
                                  </m:sub>
                                </m:sSub>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r>
                                      <a:rPr lang="en-US" sz="1900" i="1">
                                        <a:effectLst/>
                                        <a:latin typeface="Cambria Math" panose="02040503050406030204" pitchFamily="18" charset="0"/>
                                        <a:ea typeface="Calibri" panose="020F0502020204030204" pitchFamily="34" charset="0"/>
                                      </a:rPr>
                                      <m:t>+1</m:t>
                                    </m:r>
                                  </m:e>
                                </m:d>
                              </m:sup>
                            </m:sSubSup>
                            <m:r>
                              <a:rPr lang="en-US" sz="1900" i="1">
                                <a:effectLst/>
                                <a:latin typeface="Cambria Math" panose="02040503050406030204" pitchFamily="18" charset="0"/>
                                <a:ea typeface="Calibri" panose="020F0502020204030204" pitchFamily="34" charset="0"/>
                              </a:rPr>
                              <m:t>=</m:t>
                            </m:r>
                            <m:f>
                              <m:fPr>
                                <m:ctrlPr>
                                  <a:rPr lang="en-US" sz="1900" i="1">
                                    <a:effectLst/>
                                    <a:latin typeface="Cambria Math" panose="02040503050406030204" pitchFamily="18" charset="0"/>
                                  </a:rPr>
                                </m:ctrlPr>
                              </m:fPr>
                              <m:num>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𝑟</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𝒮</m:t>
                                        </m:r>
                                      </m:e>
                                    </m:d>
                                  </m:sup>
                                  <m:e>
                                    <m:r>
                                      <a:rPr lang="en-US" sz="1900" i="1">
                                        <a:effectLst/>
                                        <a:latin typeface="Cambria Math" panose="02040503050406030204" pitchFamily="18" charset="0"/>
                                        <a:ea typeface="SimSun" panose="02010600030101010101" pitchFamily="2" charset="-122"/>
                                      </a:rPr>
                                      <m:t>𝑃</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𝒴</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𝑍</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e>
                                </m:nary>
                                <m:d>
                                  <m:dPr>
                                    <m:ctrlPr>
                                      <a:rPr lang="en-US" sz="1900" i="1">
                                        <a:effectLst/>
                                        <a:latin typeface="Cambria Math" panose="02040503050406030204" pitchFamily="18" charset="0"/>
                                      </a:rPr>
                                    </m:ctrlPr>
                                  </m:dPr>
                                  <m:e>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𝑌</m:t>
                                            </m:r>
                                          </m:e>
                                          <m:sub>
                                            <m:r>
                                              <a:rPr lang="en-US" sz="1900" i="1">
                                                <a:effectLst/>
                                                <a:latin typeface="Cambria Math" panose="02040503050406030204" pitchFamily="18" charset="0"/>
                                                <a:ea typeface="Calibri" panose="020F0502020204030204" pitchFamily="34" charset="0"/>
                                              </a:rPr>
                                              <m:t>𝑟</m:t>
                                            </m:r>
                                          </m:sub>
                                        </m:sSub>
                                        <m:r>
                                          <a:rPr lang="en-US" sz="1900" i="1">
                                            <a:effectLst/>
                                            <a:latin typeface="Cambria Math" panose="02040503050406030204" pitchFamily="18" charset="0"/>
                                            <a:ea typeface="Calibri" panose="020F0502020204030204" pitchFamily="34" charset="0"/>
                                          </a:rPr>
                                          <m:t>−</m:t>
                                        </m:r>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𝜇</m:t>
                                            </m:r>
                                          </m:e>
                                          <m:sub>
                                            <m:r>
                                              <a:rPr lang="en-US" sz="1900" i="1">
                                                <a:effectLst/>
                                                <a:latin typeface="Cambria Math" panose="02040503050406030204" pitchFamily="18" charset="0"/>
                                                <a:ea typeface="Calibri" panose="020F0502020204030204" pitchFamily="34" charset="0"/>
                                              </a:rPr>
                                              <m:t>𝛾</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𝒴</m:t>
                                                </m:r>
                                              </m:sub>
                                            </m:sSub>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r>
                                                  <a:rPr lang="en-US" sz="1900" i="1">
                                                    <a:effectLst/>
                                                    <a:latin typeface="Cambria Math" panose="02040503050406030204" pitchFamily="18" charset="0"/>
                                                    <a:ea typeface="Calibri" panose="020F0502020204030204" pitchFamily="34" charset="0"/>
                                                  </a:rPr>
                                                  <m:t>+1</m:t>
                                                </m:r>
                                              </m:e>
                                            </m:d>
                                          </m:sup>
                                        </m:sSubSup>
                                      </m:e>
                                    </m:d>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𝑌</m:t>
                                                </m:r>
                                              </m:e>
                                              <m:sub>
                                                <m:r>
                                                  <a:rPr lang="en-US" sz="1900" i="1">
                                                    <a:effectLst/>
                                                    <a:latin typeface="Cambria Math" panose="02040503050406030204" pitchFamily="18" charset="0"/>
                                                    <a:ea typeface="Calibri" panose="020F0502020204030204" pitchFamily="34" charset="0"/>
                                                  </a:rPr>
                                                  <m:t>𝑟</m:t>
                                                </m:r>
                                              </m:sub>
                                            </m:sSub>
                                            <m:r>
                                              <a:rPr lang="en-US" sz="1900" i="1">
                                                <a:effectLst/>
                                                <a:latin typeface="Cambria Math" panose="02040503050406030204" pitchFamily="18" charset="0"/>
                                                <a:ea typeface="Calibri" panose="020F0502020204030204" pitchFamily="34" charset="0"/>
                                              </a:rPr>
                                              <m:t>−</m:t>
                                            </m:r>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Calibri" panose="020F0502020204030204" pitchFamily="34" charset="0"/>
                                                  </a:rPr>
                                                  <m:t>𝜇</m:t>
                                                </m:r>
                                              </m:e>
                                              <m:sub>
                                                <m:r>
                                                  <a:rPr lang="en-US" sz="1900" i="1">
                                                    <a:effectLst/>
                                                    <a:latin typeface="Cambria Math" panose="02040503050406030204" pitchFamily="18" charset="0"/>
                                                    <a:ea typeface="Calibri" panose="020F0502020204030204" pitchFamily="34" charset="0"/>
                                                  </a:rPr>
                                                  <m:t>𝛾</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𝒴</m:t>
                                                    </m:r>
                                                  </m:sub>
                                                </m:sSub>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r>
                                                      <a:rPr lang="en-US" sz="1900" i="1">
                                                        <a:effectLst/>
                                                        <a:latin typeface="Cambria Math" panose="02040503050406030204" pitchFamily="18" charset="0"/>
                                                        <a:ea typeface="Calibri" panose="020F0502020204030204" pitchFamily="34" charset="0"/>
                                                      </a:rPr>
                                                      <m:t>+1</m:t>
                                                    </m:r>
                                                  </m:e>
                                                </m:d>
                                              </m:sup>
                                            </m:sSubSup>
                                          </m:e>
                                        </m:d>
                                      </m:e>
                                      <m:sup>
                                        <m:r>
                                          <a:rPr lang="en-US" sz="1900" i="1">
                                            <a:effectLst/>
                                            <a:latin typeface="Cambria Math" panose="02040503050406030204" pitchFamily="18" charset="0"/>
                                            <a:ea typeface="Calibri" panose="020F0502020204030204" pitchFamily="34" charset="0"/>
                                          </a:rPr>
                                          <m:t>𝑇</m:t>
                                        </m:r>
                                      </m:sup>
                                    </m:sSup>
                                  </m:e>
                                </m:d>
                              </m:num>
                              <m:den>
                                <m:nary>
                                  <m:naryPr>
                                    <m:chr m:val="∑"/>
                                    <m:limLoc m:val="undOvr"/>
                                    <m:ctrlPr>
                                      <a:rPr lang="en-US" sz="1900" i="1">
                                        <a:effectLst/>
                                        <a:latin typeface="Cambria Math" panose="02040503050406030204" pitchFamily="18" charset="0"/>
                                      </a:rPr>
                                    </m:ctrlPr>
                                  </m:naryPr>
                                  <m:sub>
                                    <m:r>
                                      <a:rPr lang="en-US" sz="1900" i="1">
                                        <a:effectLst/>
                                        <a:latin typeface="Cambria Math" panose="02040503050406030204" pitchFamily="18" charset="0"/>
                                        <a:ea typeface="Calibri" panose="020F0502020204030204" pitchFamily="34" charset="0"/>
                                      </a:rPr>
                                      <m:t>𝑟</m:t>
                                    </m:r>
                                    <m:r>
                                      <a:rPr lang="en-US" sz="1900" i="1">
                                        <a:effectLst/>
                                        <a:latin typeface="Cambria Math" panose="02040503050406030204" pitchFamily="18" charset="0"/>
                                        <a:ea typeface="Calibri" panose="020F0502020204030204" pitchFamily="34" charset="0"/>
                                      </a:rPr>
                                      <m:t>=1</m:t>
                                    </m:r>
                                  </m:sub>
                                  <m: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𝒮</m:t>
                                        </m:r>
                                      </m:e>
                                    </m:d>
                                  </m:sup>
                                  <m:e>
                                    <m:r>
                                      <a:rPr lang="en-US" sz="1900" i="1">
                                        <a:effectLst/>
                                        <a:latin typeface="Cambria Math" panose="02040503050406030204" pitchFamily="18" charset="0"/>
                                        <a:ea typeface="SimSun" panose="02010600030101010101" pitchFamily="2" charset="-122"/>
                                      </a:rPr>
                                      <m:t>𝑃</m:t>
                                    </m:r>
                                    <m:d>
                                      <m:dPr>
                                        <m:ctrlPr>
                                          <a:rPr lang="en-US" sz="1900" i="1">
                                            <a:effectLst/>
                                            <a:latin typeface="Cambria Math" panose="02040503050406030204" pitchFamily="18" charset="0"/>
                                            <a:ea typeface="SimSun" panose="02010600030101010101" pitchFamily="2" charset="-122"/>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Calibri" panose="020F0502020204030204" pitchFamily="34" charset="0"/>
                                              </a:rPr>
                                              <m:t>𝑘</m:t>
                                            </m:r>
                                          </m:e>
                                          <m:sub>
                                            <m:r>
                                              <a:rPr lang="en-US" sz="1900" i="1">
                                                <a:effectLst/>
                                                <a:latin typeface="Cambria Math" panose="02040503050406030204" pitchFamily="18" charset="0"/>
                                                <a:ea typeface="Calibri" panose="020F0502020204030204" pitchFamily="34" charset="0"/>
                                              </a:rPr>
                                              <m:t>𝒴</m:t>
                                            </m:r>
                                          </m:sub>
                                        </m:sSub>
                                      </m:e>
                                      <m:e>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𝑋</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𝑌</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𝑍</m:t>
                                            </m:r>
                                          </m:e>
                                          <m:sub>
                                            <m:r>
                                              <a:rPr lang="en-US" sz="1900" i="1">
                                                <a:effectLst/>
                                                <a:latin typeface="Cambria Math" panose="02040503050406030204" pitchFamily="18" charset="0"/>
                                                <a:ea typeface="SimSun" panose="02010600030101010101" pitchFamily="2" charset="-122"/>
                                              </a:rPr>
                                              <m:t>𝑟</m:t>
                                            </m:r>
                                          </m:sub>
                                        </m:sSub>
                                        <m:r>
                                          <a:rPr lang="en-US" sz="1900" i="1">
                                            <a:effectLst/>
                                            <a:latin typeface="Cambria Math" panose="02040503050406030204" pitchFamily="18" charset="0"/>
                                            <a:ea typeface="SimSun" panose="02010600030101010101" pitchFamily="2" charset="-122"/>
                                          </a:rPr>
                                          <m:t>,</m:t>
                                        </m:r>
                                        <m:sSub>
                                          <m:sSubPr>
                                            <m:ctrlPr>
                                              <a:rPr lang="en-US" sz="1900" i="1">
                                                <a:effectLst/>
                                                <a:latin typeface="Cambria Math" panose="02040503050406030204" pitchFamily="18" charset="0"/>
                                                <a:ea typeface="SimSun" panose="02010600030101010101" pitchFamily="2" charset="-122"/>
                                              </a:rPr>
                                            </m:ctrlPr>
                                          </m:sSubPr>
                                          <m:e>
                                            <m:r>
                                              <a:rPr lang="en-US" sz="1900" i="1">
                                                <a:effectLst/>
                                                <a:latin typeface="Cambria Math" panose="02040503050406030204" pitchFamily="18" charset="0"/>
                                                <a:ea typeface="SimSun" panose="02010600030101010101" pitchFamily="2" charset="-122"/>
                                              </a:rPr>
                                              <m:t>𝑊</m:t>
                                            </m:r>
                                          </m:e>
                                          <m:sub>
                                            <m:r>
                                              <a:rPr lang="en-US" sz="1900" i="1">
                                                <a:effectLst/>
                                                <a:latin typeface="Cambria Math" panose="02040503050406030204" pitchFamily="18" charset="0"/>
                                                <a:ea typeface="SimSun" panose="02010600030101010101" pitchFamily="2" charset="-122"/>
                                              </a:rPr>
                                              <m:t>𝑟</m:t>
                                            </m:r>
                                          </m:sub>
                                        </m:sSub>
                                        <m:r>
                                          <a:rPr lang="en-US" sz="1900">
                                            <a:effectLst/>
                                            <a:latin typeface="Cambria Math" panose="02040503050406030204" pitchFamily="18" charset="0"/>
                                            <a:ea typeface="Calibri" panose="020F0502020204030204" pitchFamily="34" charset="0"/>
                                          </a:rPr>
                                          <m:t>,</m:t>
                                        </m:r>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Calibri" panose="020F0502020204030204" pitchFamily="34" charset="0"/>
                                              </a:rPr>
                                              <m:t>Θ</m:t>
                                            </m:r>
                                          </m:e>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rPr>
                                                  <m:t>𝑡</m:t>
                                                </m:r>
                                              </m:e>
                                            </m:d>
                                          </m:sup>
                                        </m:sSup>
                                      </m:e>
                                    </m:d>
                                  </m:e>
                                </m:nary>
                              </m:den>
                            </m:f>
                          </m:e>
                        </m:mr>
                      </m:m>
                      <m:r>
                        <a:rPr lang="en-US" sz="1900" b="0" i="1" smtClean="0">
                          <a:effectLst/>
                          <a:latin typeface="Cambria Math" panose="02040503050406030204" pitchFamily="18" charset="0"/>
                          <a:ea typeface="Calibri" panose="020F0502020204030204" pitchFamily="34" charset="0"/>
                        </a:rPr>
                        <m:t>   (2.24)</m:t>
                      </m:r>
                    </m:oMath>
                  </m:oMathPara>
                </a14:m>
                <a:endParaRPr lang="en-US" sz="1900" dirty="0"/>
              </a:p>
            </p:txBody>
          </p:sp>
        </mc:Choice>
        <mc:Fallback>
          <p:sp>
            <p:nvSpPr>
              <p:cNvPr id="3" name="Content Placeholder 2">
                <a:extLst>
                  <a:ext uri="{FF2B5EF4-FFF2-40B4-BE49-F238E27FC236}">
                    <a16:creationId xmlns:a16="http://schemas.microsoft.com/office/drawing/2014/main" id="{0461DA09-7176-4C28-8BEE-BC4F8BF52448}"/>
                  </a:ext>
                </a:extLst>
              </p:cNvPr>
              <p:cNvSpPr>
                <a:spLocks noGrp="1" noRot="1" noChangeAspect="1" noMove="1" noResize="1" noEditPoints="1" noAdjustHandles="1" noChangeArrowheads="1" noChangeShapeType="1" noTextEdit="1"/>
              </p:cNvSpPr>
              <p:nvPr>
                <p:ph idx="1"/>
              </p:nvPr>
            </p:nvSpPr>
            <p:spPr>
              <a:xfrm>
                <a:off x="3794075" y="914399"/>
                <a:ext cx="8161361" cy="5176066"/>
              </a:xfrm>
              <a:blipFill>
                <a:blip r:embed="rId2"/>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265E47E-D58A-4574-9F32-5FA97B772C76}"/>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3604B70A-FA3B-4797-8CEE-A7169D7B1A22}"/>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E1D68742-B9C0-412A-A64A-F6AEDF9DEC27}"/>
              </a:ext>
            </a:extLst>
          </p:cNvPr>
          <p:cNvSpPr>
            <a:spLocks noGrp="1"/>
          </p:cNvSpPr>
          <p:nvPr>
            <p:ph type="sldNum" sz="quarter" idx="12"/>
          </p:nvPr>
        </p:nvSpPr>
        <p:spPr/>
        <p:txBody>
          <a:bodyPr/>
          <a:lstStyle/>
          <a:p>
            <a:fld id="{5DB5036F-1FF2-46C4-8D2B-59C7E3B91952}" type="slidenum">
              <a:rPr lang="en-US" smtClean="0"/>
              <a:pPr/>
              <a:t>24</a:t>
            </a:fld>
            <a:endParaRPr lang="en-US"/>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DEE6D082-7709-42E8-B766-C2E4BC57732A}"/>
                  </a:ext>
                </a:extLst>
              </p:cNvPr>
              <p:cNvSpPr txBox="1">
                <a:spLocks/>
              </p:cNvSpPr>
              <p:nvPr/>
            </p:nvSpPr>
            <p:spPr>
              <a:xfrm>
                <a:off x="266130" y="914399"/>
                <a:ext cx="3391468" cy="5176066"/>
              </a:xfrm>
              <a:prstGeom prst="rect">
                <a:avLst/>
              </a:prstGeom>
            </p:spPr>
            <p:txBody>
              <a:bodyPr vert="horz" lIns="91440" tIns="45720" rIns="91440" bIns="45720" rtlCol="0">
                <a:normAutofit/>
              </a:bodyPr>
              <a:lstStyle>
                <a:lvl1pPr marL="228600" indent="-228600" algn="just"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ea typeface="SimSun" panose="02010600030101010101" pitchFamily="2" charset="-122"/>
                  </a:rPr>
                  <a:t>At M-step of some </a:t>
                </a:r>
                <a:r>
                  <a:rPr lang="en-US" sz="2100" i="1" dirty="0" err="1">
                    <a:ea typeface="SimSun" panose="02010600030101010101" pitchFamily="2" charset="-122"/>
                  </a:rPr>
                  <a:t>t</a:t>
                </a:r>
                <a:r>
                  <a:rPr lang="en-US" sz="2100" baseline="30000" dirty="0" err="1">
                    <a:ea typeface="SimSun" panose="02010600030101010101" pitchFamily="2" charset="-122"/>
                  </a:rPr>
                  <a:t>th</a:t>
                </a:r>
                <a:r>
                  <a:rPr lang="en-US" sz="2100" dirty="0">
                    <a:ea typeface="SimSun" panose="02010600030101010101" pitchFamily="2" charset="-122"/>
                  </a:rPr>
                  <a:t> iteration, the next parameters </a:t>
                </a:r>
                <a:r>
                  <a:rPr lang="en-US" sz="2100" i="1" dirty="0">
                    <a:ea typeface="SimSun" panose="02010600030101010101" pitchFamily="2" charset="-122"/>
                  </a:rPr>
                  <a:t>α</a:t>
                </a:r>
                <a:r>
                  <a:rPr lang="en-US" sz="2100" i="1" baseline="-25000" dirty="0">
                    <a:ea typeface="SimSun" panose="02010600030101010101" pitchFamily="2" charset="-122"/>
                  </a:rPr>
                  <a:t>k</a:t>
                </a:r>
                <a:r>
                  <a:rPr lang="en-US" sz="2100" baseline="30000" dirty="0">
                    <a:ea typeface="Calibri" panose="020F0502020204030204" pitchFamily="34" charset="0"/>
                  </a:rPr>
                  <a:t>(</a:t>
                </a:r>
                <a:r>
                  <a:rPr lang="en-US" sz="2100" i="1" baseline="30000" dirty="0">
                    <a:ea typeface="Calibri" panose="020F0502020204030204" pitchFamily="34" charset="0"/>
                  </a:rPr>
                  <a:t>t</a:t>
                </a:r>
                <a:r>
                  <a:rPr lang="en-US" sz="2100" baseline="30000" dirty="0">
                    <a:ea typeface="Calibri" panose="020F0502020204030204" pitchFamily="34" charset="0"/>
                  </a:rPr>
                  <a:t>+1)</a:t>
                </a:r>
                <a:r>
                  <a:rPr lang="en-US" sz="2100" dirty="0">
                    <a:ea typeface="SimSun" panose="02010600030101010101" pitchFamily="2" charset="-122"/>
                  </a:rPr>
                  <a:t> = (</a:t>
                </a:r>
                <a:r>
                  <a:rPr lang="en-US" sz="2100" i="1" dirty="0">
                    <a:ea typeface="SimSun" panose="02010600030101010101" pitchFamily="2" charset="-122"/>
                  </a:rPr>
                  <a:t>μ</a:t>
                </a:r>
                <a:r>
                  <a:rPr lang="en-US" sz="2100" i="1" baseline="-25000" dirty="0">
                    <a:ea typeface="SimSun" panose="02010600030101010101" pitchFamily="2" charset="-122"/>
                  </a:rPr>
                  <a:t>αk</a:t>
                </a:r>
                <a:r>
                  <a:rPr lang="en-US" sz="2100" baseline="30000" dirty="0">
                    <a:ea typeface="Calibri" panose="020F0502020204030204" pitchFamily="34" charset="0"/>
                  </a:rPr>
                  <a:t>(</a:t>
                </a:r>
                <a:r>
                  <a:rPr lang="en-US" sz="2100" i="1" baseline="30000" dirty="0">
                    <a:ea typeface="Calibri" panose="020F0502020204030204" pitchFamily="34" charset="0"/>
                  </a:rPr>
                  <a:t>t</a:t>
                </a:r>
                <a:r>
                  <a:rPr lang="en-US" sz="2100" baseline="30000" dirty="0">
                    <a:ea typeface="Calibri" panose="020F0502020204030204" pitchFamily="34" charset="0"/>
                  </a:rPr>
                  <a:t>+1)</a:t>
                </a:r>
                <a:r>
                  <a:rPr lang="en-US" sz="2100" dirty="0">
                    <a:ea typeface="SimSun" panose="02010600030101010101" pitchFamily="2" charset="-122"/>
                  </a:rPr>
                  <a:t>, Σ</a:t>
                </a:r>
                <a:r>
                  <a:rPr lang="en-US" sz="2100" i="1" baseline="-25000" dirty="0">
                    <a:ea typeface="SimSun" panose="02010600030101010101" pitchFamily="2" charset="-122"/>
                  </a:rPr>
                  <a:t>αk</a:t>
                </a:r>
                <a:r>
                  <a:rPr lang="en-US" sz="2100" baseline="30000" dirty="0">
                    <a:ea typeface="Calibri" panose="020F0502020204030204" pitchFamily="34" charset="0"/>
                  </a:rPr>
                  <a:t>(</a:t>
                </a:r>
                <a:r>
                  <a:rPr lang="en-US" sz="2100" i="1" baseline="30000" dirty="0">
                    <a:ea typeface="Calibri" panose="020F0502020204030204" pitchFamily="34" charset="0"/>
                  </a:rPr>
                  <a:t>t</a:t>
                </a:r>
                <a:r>
                  <a:rPr lang="en-US" sz="2100" baseline="30000" dirty="0">
                    <a:ea typeface="Calibri" panose="020F0502020204030204" pitchFamily="34" charset="0"/>
                  </a:rPr>
                  <a:t>+1)</a:t>
                </a:r>
                <a:r>
                  <a:rPr lang="en-US" sz="2100" dirty="0">
                    <a:ea typeface="SimSun" panose="02010600030101010101" pitchFamily="2" charset="-122"/>
                  </a:rPr>
                  <a:t>)</a:t>
                </a:r>
                <a:r>
                  <a:rPr lang="en-US" sz="2100" i="1" baseline="30000" dirty="0">
                    <a:ea typeface="SimSun" panose="02010600030101010101" pitchFamily="2" charset="-122"/>
                  </a:rPr>
                  <a:t>T</a:t>
                </a:r>
                <a:r>
                  <a:rPr lang="en-US" sz="2100" dirty="0">
                    <a:ea typeface="SimSun" panose="02010600030101010101" pitchFamily="2" charset="-122"/>
                  </a:rPr>
                  <a:t> and </a:t>
                </a:r>
                <a:r>
                  <a:rPr lang="en-US" sz="2100" i="1" dirty="0" err="1">
                    <a:ea typeface="SimSun" panose="02010600030101010101" pitchFamily="2" charset="-122"/>
                  </a:rPr>
                  <a:t>θ</a:t>
                </a:r>
                <a:r>
                  <a:rPr lang="en-US" sz="2100" i="1" baseline="-25000" dirty="0" err="1">
                    <a:ea typeface="SimSun" panose="02010600030101010101" pitchFamily="2" charset="-122"/>
                  </a:rPr>
                  <a:t>k</a:t>
                </a:r>
                <a:r>
                  <a:rPr lang="en-US" sz="2100" baseline="30000" dirty="0">
                    <a:ea typeface="SimSun" panose="02010600030101010101" pitchFamily="2" charset="-122"/>
                  </a:rPr>
                  <a:t>(</a:t>
                </a:r>
                <a:r>
                  <a:rPr lang="en-US" sz="2100" i="1" baseline="30000" dirty="0">
                    <a:ea typeface="SimSun" panose="02010600030101010101" pitchFamily="2" charset="-122"/>
                  </a:rPr>
                  <a:t>t</a:t>
                </a:r>
                <a:r>
                  <a:rPr lang="en-US" sz="2100" baseline="30000" dirty="0">
                    <a:ea typeface="SimSun" panose="02010600030101010101" pitchFamily="2" charset="-122"/>
                  </a:rPr>
                  <a:t>+1)</a:t>
                </a:r>
                <a:r>
                  <a:rPr lang="en-US" sz="2100" dirty="0">
                    <a:ea typeface="SimSun" panose="02010600030101010101" pitchFamily="2" charset="-122"/>
                  </a:rPr>
                  <a:t> = (</a:t>
                </a:r>
                <a:r>
                  <a:rPr lang="en-US" sz="2100" i="1" dirty="0" err="1">
                    <a:ea typeface="SimSun" panose="02010600030101010101" pitchFamily="2" charset="-122"/>
                  </a:rPr>
                  <a:t>ω</a:t>
                </a:r>
                <a:r>
                  <a:rPr lang="en-US" sz="2100" i="1" baseline="-25000" dirty="0" err="1">
                    <a:ea typeface="SimSun" panose="02010600030101010101" pitchFamily="2" charset="-122"/>
                  </a:rPr>
                  <a:t>k</a:t>
                </a:r>
                <a:r>
                  <a:rPr lang="en-US" sz="2100" baseline="30000" dirty="0">
                    <a:ea typeface="SimSun" panose="02010600030101010101" pitchFamily="2" charset="-122"/>
                  </a:rPr>
                  <a:t>(</a:t>
                </a:r>
                <a:r>
                  <a:rPr lang="en-US" sz="2100" i="1" baseline="30000" dirty="0">
                    <a:ea typeface="SimSun" panose="02010600030101010101" pitchFamily="2" charset="-122"/>
                  </a:rPr>
                  <a:t>t</a:t>
                </a:r>
                <a:r>
                  <a:rPr lang="en-US" sz="2100" baseline="30000" dirty="0">
                    <a:ea typeface="SimSun" panose="02010600030101010101" pitchFamily="2" charset="-122"/>
                  </a:rPr>
                  <a:t>+1)</a:t>
                </a:r>
                <a:r>
                  <a:rPr lang="en-US" sz="2100" dirty="0">
                    <a:ea typeface="SimSun" panose="02010600030101010101" pitchFamily="2" charset="-122"/>
                  </a:rPr>
                  <a:t>, </a:t>
                </a:r>
                <a:r>
                  <a:rPr lang="en-US" sz="2100" dirty="0" err="1">
                    <a:ea typeface="SimSun" panose="02010600030101010101" pitchFamily="2" charset="-122"/>
                  </a:rPr>
                  <a:t>Σ</a:t>
                </a:r>
                <a:r>
                  <a:rPr lang="en-US" sz="2100" i="1" baseline="-25000" dirty="0" err="1">
                    <a:ea typeface="SimSun" panose="02010600030101010101" pitchFamily="2" charset="-122"/>
                  </a:rPr>
                  <a:t>θk</a:t>
                </a:r>
                <a:r>
                  <a:rPr lang="en-US" sz="2100" baseline="30000" dirty="0">
                    <a:ea typeface="SimSun" panose="02010600030101010101" pitchFamily="2" charset="-122"/>
                  </a:rPr>
                  <a:t>(</a:t>
                </a:r>
                <a:r>
                  <a:rPr lang="en-US" sz="2100" i="1" baseline="30000" dirty="0">
                    <a:ea typeface="SimSun" panose="02010600030101010101" pitchFamily="2" charset="-122"/>
                  </a:rPr>
                  <a:t>t</a:t>
                </a:r>
                <a:r>
                  <a:rPr lang="en-US" sz="2100" baseline="30000" dirty="0">
                    <a:ea typeface="SimSun" panose="02010600030101010101" pitchFamily="2" charset="-122"/>
                  </a:rPr>
                  <a:t>+1)</a:t>
                </a:r>
                <a:r>
                  <a:rPr lang="en-US" sz="2100" dirty="0">
                    <a:ea typeface="SimSun" panose="02010600030101010101" pitchFamily="2" charset="-122"/>
                  </a:rPr>
                  <a:t>)</a:t>
                </a:r>
                <a:r>
                  <a:rPr lang="en-US" sz="2100" i="1" baseline="30000" dirty="0">
                    <a:ea typeface="SimSun" panose="02010600030101010101" pitchFamily="2" charset="-122"/>
                  </a:rPr>
                  <a:t>T</a:t>
                </a:r>
                <a:r>
                  <a:rPr lang="en-US" sz="2100" dirty="0">
                    <a:ea typeface="SimSun" panose="02010600030101010101" pitchFamily="2" charset="-122"/>
                  </a:rPr>
                  <a:t> for </a:t>
                </a:r>
                <a:r>
                  <a:rPr lang="en-US" sz="2100" b="1" dirty="0">
                    <a:ea typeface="SimSun" panose="02010600030101010101" pitchFamily="2" charset="-122"/>
                  </a:rPr>
                  <a:t>PAMM</a:t>
                </a:r>
                <a:r>
                  <a:rPr lang="en-US" sz="2100" dirty="0">
                    <a:ea typeface="SimSun" panose="02010600030101010101" pitchFamily="2" charset="-122"/>
                  </a:rPr>
                  <a:t> are as same as the ones for SAMM but the next parameters </a:t>
                </a:r>
                <a14:m>
                  <m:oMath xmlns:m="http://schemas.openxmlformats.org/officeDocument/2006/math">
                    <m:sSubSup>
                      <m:sSubSupPr>
                        <m:ctrlPr>
                          <a:rPr lang="en-US" sz="2100" i="1">
                            <a:latin typeface="Cambria Math" panose="02040503050406030204" pitchFamily="18" charset="0"/>
                            <a:ea typeface="SimSun" panose="02010600030101010101" pitchFamily="2" charset="-122"/>
                          </a:rPr>
                        </m:ctrlPr>
                      </m:sSubSupPr>
                      <m:e>
                        <m:r>
                          <a:rPr lang="en-US" sz="2100" i="1">
                            <a:latin typeface="Cambria Math" panose="02040503050406030204" pitchFamily="18" charset="0"/>
                            <a:ea typeface="SimSun" panose="02010600030101010101" pitchFamily="2" charset="-122"/>
                          </a:rPr>
                          <m:t>𝛽</m:t>
                        </m:r>
                      </m:e>
                      <m:sub>
                        <m:sSub>
                          <m:sSubPr>
                            <m:ctrlPr>
                              <a:rPr lang="en-US" sz="2100" i="1">
                                <a:latin typeface="Cambria Math" panose="02040503050406030204" pitchFamily="18" charset="0"/>
                              </a:rPr>
                            </m:ctrlPr>
                          </m:sSubPr>
                          <m:e>
                            <m:r>
                              <a:rPr lang="en-US" sz="2100" i="1">
                                <a:latin typeface="Cambria Math" panose="02040503050406030204" pitchFamily="18" charset="0"/>
                                <a:ea typeface="Calibri" panose="020F0502020204030204" pitchFamily="34" charset="0"/>
                              </a:rPr>
                              <m:t>𝑘</m:t>
                            </m:r>
                          </m:e>
                          <m:sub>
                            <m:r>
                              <a:rPr lang="en-US" sz="2100" i="1">
                                <a:latin typeface="Cambria Math" panose="02040503050406030204" pitchFamily="18" charset="0"/>
                                <a:ea typeface="Calibri" panose="020F0502020204030204" pitchFamily="34" charset="0"/>
                              </a:rPr>
                              <m:t>𝒳</m:t>
                            </m:r>
                          </m:sub>
                        </m:sSub>
                      </m:sub>
                      <m:sup>
                        <m:d>
                          <m:dPr>
                            <m:ctrlPr>
                              <a:rPr lang="en-US" sz="2100" i="1">
                                <a:latin typeface="Cambria Math" panose="02040503050406030204" pitchFamily="18" charset="0"/>
                                <a:ea typeface="SimSun" panose="02010600030101010101" pitchFamily="2" charset="-122"/>
                              </a:rPr>
                            </m:ctrlPr>
                          </m:dPr>
                          <m:e>
                            <m:r>
                              <a:rPr lang="en-US" sz="2100" i="1">
                                <a:latin typeface="Cambria Math" panose="02040503050406030204" pitchFamily="18" charset="0"/>
                                <a:ea typeface="SimSun" panose="02010600030101010101" pitchFamily="2" charset="-122"/>
                              </a:rPr>
                              <m:t>𝑡</m:t>
                            </m:r>
                            <m:r>
                              <a:rPr lang="en-US" sz="2100" i="1">
                                <a:latin typeface="Cambria Math" panose="02040503050406030204" pitchFamily="18" charset="0"/>
                                <a:ea typeface="SimSun" panose="02010600030101010101" pitchFamily="2" charset="-122"/>
                              </a:rPr>
                              <m:t>+1</m:t>
                            </m:r>
                          </m:e>
                        </m:d>
                      </m:sup>
                    </m:sSubSup>
                  </m:oMath>
                </a14:m>
                <a:r>
                  <a:rPr lang="en-US" sz="2100" dirty="0">
                    <a:ea typeface="SimSun" panose="02010600030101010101" pitchFamily="2" charset="-122"/>
                  </a:rPr>
                  <a:t> and </a:t>
                </a:r>
                <a14:m>
                  <m:oMath xmlns:m="http://schemas.openxmlformats.org/officeDocument/2006/math">
                    <m:sSubSup>
                      <m:sSubSupPr>
                        <m:ctrlPr>
                          <a:rPr lang="en-US" sz="2100" i="1">
                            <a:latin typeface="Cambria Math" panose="02040503050406030204" pitchFamily="18" charset="0"/>
                            <a:ea typeface="SimSun" panose="02010600030101010101" pitchFamily="2" charset="-122"/>
                          </a:rPr>
                        </m:ctrlPr>
                      </m:sSubSupPr>
                      <m:e>
                        <m:r>
                          <a:rPr lang="en-US" sz="2100" i="1">
                            <a:latin typeface="Cambria Math" panose="02040503050406030204" pitchFamily="18" charset="0"/>
                            <a:ea typeface="SimSun" panose="02010600030101010101" pitchFamily="2" charset="-122"/>
                          </a:rPr>
                          <m:t>𝛾</m:t>
                        </m:r>
                      </m:e>
                      <m:sub>
                        <m:sSub>
                          <m:sSubPr>
                            <m:ctrlPr>
                              <a:rPr lang="en-US" sz="2100" i="1">
                                <a:latin typeface="Cambria Math" panose="02040503050406030204" pitchFamily="18" charset="0"/>
                              </a:rPr>
                            </m:ctrlPr>
                          </m:sSubPr>
                          <m:e>
                            <m:r>
                              <a:rPr lang="en-US" sz="2100" i="1">
                                <a:latin typeface="Cambria Math" panose="02040503050406030204" pitchFamily="18" charset="0"/>
                                <a:ea typeface="Calibri" panose="020F0502020204030204" pitchFamily="34" charset="0"/>
                              </a:rPr>
                              <m:t>𝑘</m:t>
                            </m:r>
                          </m:e>
                          <m:sub>
                            <m:r>
                              <a:rPr lang="en-US" sz="2100" i="1">
                                <a:latin typeface="Cambria Math" panose="02040503050406030204" pitchFamily="18" charset="0"/>
                                <a:ea typeface="Calibri" panose="020F0502020204030204" pitchFamily="34" charset="0"/>
                              </a:rPr>
                              <m:t>𝒴</m:t>
                            </m:r>
                          </m:sub>
                        </m:sSub>
                      </m:sub>
                      <m:sup>
                        <m:d>
                          <m:dPr>
                            <m:ctrlPr>
                              <a:rPr lang="en-US" sz="2100" i="1">
                                <a:latin typeface="Cambria Math" panose="02040503050406030204" pitchFamily="18" charset="0"/>
                                <a:ea typeface="SimSun" panose="02010600030101010101" pitchFamily="2" charset="-122"/>
                              </a:rPr>
                            </m:ctrlPr>
                          </m:dPr>
                          <m:e>
                            <m:r>
                              <a:rPr lang="en-US" sz="2100" i="1">
                                <a:latin typeface="Cambria Math" panose="02040503050406030204" pitchFamily="18" charset="0"/>
                                <a:ea typeface="SimSun" panose="02010600030101010101" pitchFamily="2" charset="-122"/>
                              </a:rPr>
                              <m:t>𝑡</m:t>
                            </m:r>
                            <m:r>
                              <a:rPr lang="en-US" sz="2100" i="1">
                                <a:latin typeface="Cambria Math" panose="02040503050406030204" pitchFamily="18" charset="0"/>
                                <a:ea typeface="SimSun" panose="02010600030101010101" pitchFamily="2" charset="-122"/>
                              </a:rPr>
                              <m:t>+1</m:t>
                            </m:r>
                          </m:e>
                        </m:d>
                      </m:sup>
                    </m:sSubSup>
                  </m:oMath>
                </a14:m>
                <a:r>
                  <a:rPr lang="en-US" sz="2100" dirty="0">
                    <a:ea typeface="SimSun" panose="02010600030101010101" pitchFamily="2" charset="-122"/>
                  </a:rPr>
                  <a:t>for PAMM are estimated particularly by Eq. 2.23 and 2.24.</a:t>
                </a:r>
              </a:p>
              <a:p>
                <a:pPr marL="0" indent="0" algn="l">
                  <a:buNone/>
                </a:pPr>
                <a:r>
                  <a:rPr lang="en-US" sz="2100" dirty="0">
                    <a:ea typeface="SimSun" panose="02010600030101010101" pitchFamily="2" charset="-122"/>
                  </a:rPr>
                  <a:t>The probabilities </a:t>
                </a:r>
                <a14:m>
                  <m:oMath xmlns:m="http://schemas.openxmlformats.org/officeDocument/2006/math">
                    <m:r>
                      <a:rPr lang="en-US" sz="2100" i="1"/>
                      <m:t>𝑃</m:t>
                    </m:r>
                    <m:d>
                      <m:dPr>
                        <m:ctrlPr>
                          <a:rPr lang="en-US" sz="2100" i="1"/>
                        </m:ctrlPr>
                      </m:dPr>
                      <m:e>
                        <m:sSub>
                          <m:sSubPr>
                            <m:ctrlPr>
                              <a:rPr lang="en-US" sz="2100" i="1"/>
                            </m:ctrlPr>
                          </m:sSubPr>
                          <m:e>
                            <m:r>
                              <a:rPr lang="en-US" sz="2100" i="1"/>
                              <m:t>𝑘</m:t>
                            </m:r>
                          </m:e>
                          <m:sub>
                            <m:r>
                              <a:rPr lang="en-US" sz="2100" i="1"/>
                              <m:t>𝒳</m:t>
                            </m:r>
                          </m:sub>
                        </m:sSub>
                      </m:e>
                      <m:e>
                        <m:sSub>
                          <m:sSubPr>
                            <m:ctrlPr>
                              <a:rPr lang="en-US" sz="2100" i="1"/>
                            </m:ctrlPr>
                          </m:sSubPr>
                          <m:e>
                            <m:r>
                              <a:rPr lang="en-US" sz="2100" i="1"/>
                              <m:t>𝑋</m:t>
                            </m:r>
                          </m:e>
                          <m:sub>
                            <m:r>
                              <a:rPr lang="en-US" sz="2100" i="1"/>
                              <m:t>𝑟</m:t>
                            </m:r>
                          </m:sub>
                        </m:sSub>
                        <m:r>
                          <a:rPr lang="en-US" sz="2100" i="1"/>
                          <m:t>,</m:t>
                        </m:r>
                        <m:sSub>
                          <m:sSubPr>
                            <m:ctrlPr>
                              <a:rPr lang="en-US" sz="2100" i="1"/>
                            </m:ctrlPr>
                          </m:sSubPr>
                          <m:e>
                            <m:r>
                              <a:rPr lang="en-US" sz="2100" i="1"/>
                              <m:t>𝑌</m:t>
                            </m:r>
                          </m:e>
                          <m:sub>
                            <m:r>
                              <a:rPr lang="en-US" sz="2100" i="1"/>
                              <m:t>𝑟</m:t>
                            </m:r>
                          </m:sub>
                        </m:sSub>
                        <m:r>
                          <a:rPr lang="en-US" sz="2100" i="1"/>
                          <m:t>,</m:t>
                        </m:r>
                        <m:sSub>
                          <m:sSubPr>
                            <m:ctrlPr>
                              <a:rPr lang="en-US" sz="2100" i="1"/>
                            </m:ctrlPr>
                          </m:sSubPr>
                          <m:e>
                            <m:r>
                              <a:rPr lang="en-US" sz="2100" i="1"/>
                              <m:t>𝑍</m:t>
                            </m:r>
                          </m:e>
                          <m:sub>
                            <m:r>
                              <a:rPr lang="en-US" sz="2100" i="1"/>
                              <m:t>𝑟</m:t>
                            </m:r>
                          </m:sub>
                        </m:sSub>
                        <m:r>
                          <a:rPr lang="en-US" sz="2100" i="1"/>
                          <m:t>,</m:t>
                        </m:r>
                        <m:sSub>
                          <m:sSubPr>
                            <m:ctrlPr>
                              <a:rPr lang="en-US" sz="2100" i="1"/>
                            </m:ctrlPr>
                          </m:sSubPr>
                          <m:e>
                            <m:r>
                              <a:rPr lang="en-US" sz="2100" i="1"/>
                              <m:t>𝑊</m:t>
                            </m:r>
                          </m:e>
                          <m:sub>
                            <m:r>
                              <a:rPr lang="en-US" sz="2100" i="1"/>
                              <m:t>𝑟</m:t>
                            </m:r>
                          </m:sub>
                        </m:sSub>
                        <m:r>
                          <a:rPr lang="en-US" sz="2100"/>
                          <m:t>,</m:t>
                        </m:r>
                        <m:sSup>
                          <m:sSupPr>
                            <m:ctrlPr>
                              <a:rPr lang="en-US" sz="2100" i="1"/>
                            </m:ctrlPr>
                          </m:sSupPr>
                          <m:e>
                            <m:r>
                              <m:rPr>
                                <m:sty m:val="p"/>
                              </m:rPr>
                              <a:rPr lang="en-US" sz="2100"/>
                              <m:t>Θ</m:t>
                            </m:r>
                          </m:e>
                          <m:sup>
                            <m:d>
                              <m:dPr>
                                <m:ctrlPr>
                                  <a:rPr lang="en-US" sz="2100" i="1"/>
                                </m:ctrlPr>
                              </m:dPr>
                              <m:e>
                                <m:r>
                                  <a:rPr lang="en-US" sz="2100" i="1"/>
                                  <m:t>𝑡</m:t>
                                </m:r>
                              </m:e>
                            </m:d>
                          </m:sup>
                        </m:sSup>
                      </m:e>
                    </m:d>
                  </m:oMath>
                </a14:m>
                <a:r>
                  <a:rPr lang="en-US" sz="2100" dirty="0">
                    <a:ea typeface="SimSun" panose="02010600030101010101" pitchFamily="2" charset="-122"/>
                  </a:rPr>
                  <a:t> and </a:t>
                </a:r>
                <a14:m>
                  <m:oMath xmlns:m="http://schemas.openxmlformats.org/officeDocument/2006/math">
                    <m:r>
                      <a:rPr lang="en-US" sz="2100" i="1"/>
                      <m:t>𝑃</m:t>
                    </m:r>
                    <m:d>
                      <m:dPr>
                        <m:ctrlPr>
                          <a:rPr lang="en-US" sz="2100" i="1"/>
                        </m:ctrlPr>
                      </m:dPr>
                      <m:e>
                        <m:sSub>
                          <m:sSubPr>
                            <m:ctrlPr>
                              <a:rPr lang="en-US" sz="2100" i="1"/>
                            </m:ctrlPr>
                          </m:sSubPr>
                          <m:e>
                            <m:r>
                              <a:rPr lang="en-US" sz="2100" i="1"/>
                              <m:t>𝑘</m:t>
                            </m:r>
                          </m:e>
                          <m:sub>
                            <m:r>
                              <a:rPr lang="en-US" sz="2100" i="1"/>
                              <m:t>𝒴</m:t>
                            </m:r>
                          </m:sub>
                        </m:sSub>
                      </m:e>
                      <m:e>
                        <m:sSub>
                          <m:sSubPr>
                            <m:ctrlPr>
                              <a:rPr lang="en-US" sz="2100" i="1"/>
                            </m:ctrlPr>
                          </m:sSubPr>
                          <m:e>
                            <m:r>
                              <a:rPr lang="en-US" sz="2100" i="1"/>
                              <m:t>𝑋</m:t>
                            </m:r>
                          </m:e>
                          <m:sub>
                            <m:r>
                              <a:rPr lang="en-US" sz="2100" i="1"/>
                              <m:t>𝑟</m:t>
                            </m:r>
                          </m:sub>
                        </m:sSub>
                        <m:r>
                          <a:rPr lang="en-US" sz="2100" i="1"/>
                          <m:t>,</m:t>
                        </m:r>
                        <m:sSub>
                          <m:sSubPr>
                            <m:ctrlPr>
                              <a:rPr lang="en-US" sz="2100" i="1"/>
                            </m:ctrlPr>
                          </m:sSubPr>
                          <m:e>
                            <m:r>
                              <a:rPr lang="en-US" sz="2100" i="1"/>
                              <m:t>𝑌</m:t>
                            </m:r>
                          </m:e>
                          <m:sub>
                            <m:r>
                              <a:rPr lang="en-US" sz="2100" i="1"/>
                              <m:t>𝑟</m:t>
                            </m:r>
                          </m:sub>
                        </m:sSub>
                        <m:r>
                          <a:rPr lang="en-US" sz="2100" i="1"/>
                          <m:t>,</m:t>
                        </m:r>
                        <m:sSub>
                          <m:sSubPr>
                            <m:ctrlPr>
                              <a:rPr lang="en-US" sz="2100" i="1"/>
                            </m:ctrlPr>
                          </m:sSubPr>
                          <m:e>
                            <m:r>
                              <a:rPr lang="en-US" sz="2100" i="1"/>
                              <m:t>𝑍</m:t>
                            </m:r>
                          </m:e>
                          <m:sub>
                            <m:r>
                              <a:rPr lang="en-US" sz="2100" i="1"/>
                              <m:t>𝑟</m:t>
                            </m:r>
                          </m:sub>
                        </m:sSub>
                        <m:r>
                          <a:rPr lang="en-US" sz="2100" i="1"/>
                          <m:t>,</m:t>
                        </m:r>
                        <m:sSub>
                          <m:sSubPr>
                            <m:ctrlPr>
                              <a:rPr lang="en-US" sz="2100" i="1"/>
                            </m:ctrlPr>
                          </m:sSubPr>
                          <m:e>
                            <m:r>
                              <a:rPr lang="en-US" sz="2100" i="1"/>
                              <m:t>𝑊</m:t>
                            </m:r>
                          </m:e>
                          <m:sub>
                            <m:r>
                              <a:rPr lang="en-US" sz="2100" i="1"/>
                              <m:t>𝑟</m:t>
                            </m:r>
                          </m:sub>
                        </m:sSub>
                        <m:r>
                          <a:rPr lang="en-US" sz="2100"/>
                          <m:t>,</m:t>
                        </m:r>
                        <m:sSup>
                          <m:sSupPr>
                            <m:ctrlPr>
                              <a:rPr lang="en-US" sz="2100" i="1"/>
                            </m:ctrlPr>
                          </m:sSupPr>
                          <m:e>
                            <m:r>
                              <m:rPr>
                                <m:sty m:val="p"/>
                              </m:rPr>
                              <a:rPr lang="en-US" sz="2100"/>
                              <m:t>Θ</m:t>
                            </m:r>
                          </m:e>
                          <m:sup>
                            <m:d>
                              <m:dPr>
                                <m:ctrlPr>
                                  <a:rPr lang="en-US" sz="2100" i="1"/>
                                </m:ctrlPr>
                              </m:dPr>
                              <m:e>
                                <m:r>
                                  <a:rPr lang="en-US" sz="2100" i="1"/>
                                  <m:t>𝑡</m:t>
                                </m:r>
                              </m:e>
                            </m:d>
                          </m:sup>
                        </m:sSup>
                      </m:e>
                    </m:d>
                    <m:r>
                      <a:rPr lang="en-US" sz="2100" i="1"/>
                      <m:t> </m:t>
                    </m:r>
                  </m:oMath>
                </a14:m>
                <a:r>
                  <a:rPr lang="en-US" sz="2100" dirty="0">
                    <a:ea typeface="SimSun" panose="02010600030101010101" pitchFamily="2" charset="-122"/>
                  </a:rPr>
                  <a:t>are determined in the next slide.</a:t>
                </a:r>
                <a:endParaRPr lang="en-US" sz="2100" dirty="0"/>
              </a:p>
            </p:txBody>
          </p:sp>
        </mc:Choice>
        <mc:Fallback>
          <p:sp>
            <p:nvSpPr>
              <p:cNvPr id="7" name="Content Placeholder 2">
                <a:extLst>
                  <a:ext uri="{FF2B5EF4-FFF2-40B4-BE49-F238E27FC236}">
                    <a16:creationId xmlns:a16="http://schemas.microsoft.com/office/drawing/2014/main" id="{DEE6D082-7709-42E8-B766-C2E4BC57732A}"/>
                  </a:ext>
                </a:extLst>
              </p:cNvPr>
              <p:cNvSpPr txBox="1">
                <a:spLocks noRot="1" noChangeAspect="1" noMove="1" noResize="1" noEditPoints="1" noAdjustHandles="1" noChangeArrowheads="1" noChangeShapeType="1" noTextEdit="1"/>
              </p:cNvSpPr>
              <p:nvPr/>
            </p:nvSpPr>
            <p:spPr>
              <a:xfrm>
                <a:off x="266130" y="914399"/>
                <a:ext cx="3391468" cy="5176066"/>
              </a:xfrm>
              <a:prstGeom prst="rect">
                <a:avLst/>
              </a:prstGeom>
              <a:blipFill>
                <a:blip r:embed="rId3"/>
                <a:stretch>
                  <a:fillRect l="-2158" t="-707" r="-2518"/>
                </a:stretch>
              </a:blipFill>
            </p:spPr>
            <p:txBody>
              <a:bodyPr/>
              <a:lstStyle/>
              <a:p>
                <a:r>
                  <a:rPr lang="en-US">
                    <a:noFill/>
                  </a:rPr>
                  <a:t> </a:t>
                </a:r>
              </a:p>
            </p:txBody>
          </p:sp>
        </mc:Fallback>
      </mc:AlternateContent>
    </p:spTree>
    <p:extLst>
      <p:ext uri="{BB962C8B-B14F-4D97-AF65-F5344CB8AC3E}">
        <p14:creationId xmlns:p14="http://schemas.microsoft.com/office/powerpoint/2010/main" val="3021914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900A-D382-46D8-B33E-968143396621}"/>
              </a:ext>
            </a:extLst>
          </p:cNvPr>
          <p:cNvSpPr>
            <a:spLocks noGrp="1"/>
          </p:cNvSpPr>
          <p:nvPr>
            <p:ph type="title"/>
          </p:nvPr>
        </p:nvSpPr>
        <p:spPr/>
        <p:txBody>
          <a:bodyPr/>
          <a:lstStyle/>
          <a:p>
            <a:r>
              <a:rPr lang="en-US" dirty="0"/>
              <a:t>2. Learning ADD by CMM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B8EE53-3636-4FB3-BA2F-1D42F59C3036}"/>
                  </a:ext>
                </a:extLst>
              </p:cNvPr>
              <p:cNvSpPr>
                <a:spLocks noGrp="1"/>
              </p:cNvSpPr>
              <p:nvPr>
                <p:ph idx="1"/>
              </p:nvPr>
            </p:nvSpPr>
            <p:spPr/>
            <p:txBody>
              <a:bodyPr>
                <a:normAutofit/>
              </a:bodyPr>
              <a:lstStyle/>
              <a:p>
                <a:pPr marL="0" indent="0">
                  <a:buNone/>
                </a:pPr>
                <a14:m>
                  <m:oMathPara xmlns:m="http://schemas.openxmlformats.org/officeDocument/2006/math">
                    <m:oMathParaPr>
                      <m:jc m:val="right"/>
                    </m:oMathParaPr>
                    <m:oMath xmlns:m="http://schemas.openxmlformats.org/officeDocument/2006/math">
                      <m:r>
                        <a:rPr lang="en-US" sz="2900" i="1" smtClean="0">
                          <a:effectLst/>
                          <a:latin typeface="Cambria Math" panose="02040503050406030204" pitchFamily="18" charset="0"/>
                          <a:ea typeface="SimSun" panose="02010600030101010101" pitchFamily="2" charset="-122"/>
                        </a:rPr>
                        <m:t>𝑃</m:t>
                      </m:r>
                      <m:d>
                        <m:dPr>
                          <m:ctrlPr>
                            <a:rPr lang="en-US" sz="2900" i="1">
                              <a:effectLst/>
                              <a:latin typeface="Cambria Math" panose="02040503050406030204" pitchFamily="18" charset="0"/>
                              <a:ea typeface="SimSun" panose="02010600030101010101" pitchFamily="2" charset="-122"/>
                            </a:rPr>
                          </m:ctrlPr>
                        </m:dPr>
                        <m:e>
                          <m:sSub>
                            <m:sSubPr>
                              <m:ctrlPr>
                                <a:rPr lang="en-US" sz="2900" i="1">
                                  <a:effectLst/>
                                  <a:latin typeface="Cambria Math" panose="02040503050406030204" pitchFamily="18" charset="0"/>
                                </a:rPr>
                              </m:ctrlPr>
                            </m:sSubPr>
                            <m:e>
                              <m:r>
                                <a:rPr lang="en-US" sz="2900" i="1">
                                  <a:effectLst/>
                                  <a:latin typeface="Cambria Math" panose="02040503050406030204" pitchFamily="18" charset="0"/>
                                  <a:ea typeface="Calibri" panose="020F0502020204030204" pitchFamily="34" charset="0"/>
                                </a:rPr>
                                <m:t>𝑘</m:t>
                              </m:r>
                            </m:e>
                            <m:sub>
                              <m:r>
                                <a:rPr lang="en-US" sz="2900" i="1">
                                  <a:effectLst/>
                                  <a:latin typeface="Cambria Math" panose="02040503050406030204" pitchFamily="18" charset="0"/>
                                  <a:ea typeface="Calibri" panose="020F0502020204030204" pitchFamily="34" charset="0"/>
                                </a:rPr>
                                <m:t>𝒳</m:t>
                              </m:r>
                            </m:sub>
                          </m:sSub>
                        </m:e>
                        <m:e>
                          <m:sSub>
                            <m:sSubPr>
                              <m:ctrlPr>
                                <a:rPr lang="en-US" sz="2900" i="1">
                                  <a:effectLst/>
                                  <a:latin typeface="Cambria Math" panose="02040503050406030204" pitchFamily="18" charset="0"/>
                                  <a:ea typeface="SimSun" panose="02010600030101010101" pitchFamily="2" charset="-122"/>
                                </a:rPr>
                              </m:ctrlPr>
                            </m:sSubPr>
                            <m:e>
                              <m:r>
                                <a:rPr lang="en-US" sz="2900" i="1">
                                  <a:effectLst/>
                                  <a:latin typeface="Cambria Math" panose="02040503050406030204" pitchFamily="18" charset="0"/>
                                  <a:ea typeface="SimSun" panose="02010600030101010101" pitchFamily="2" charset="-122"/>
                                </a:rPr>
                                <m:t>𝑋</m:t>
                              </m:r>
                            </m:e>
                            <m:sub>
                              <m:r>
                                <a:rPr lang="en-US" sz="2900" i="1">
                                  <a:effectLst/>
                                  <a:latin typeface="Cambria Math" panose="02040503050406030204" pitchFamily="18" charset="0"/>
                                  <a:ea typeface="SimSun" panose="02010600030101010101" pitchFamily="2" charset="-122"/>
                                </a:rPr>
                                <m:t>𝑟</m:t>
                              </m:r>
                            </m:sub>
                          </m:sSub>
                          <m:r>
                            <a:rPr lang="en-US" sz="2900" i="1">
                              <a:effectLst/>
                              <a:latin typeface="Cambria Math" panose="02040503050406030204" pitchFamily="18" charset="0"/>
                              <a:ea typeface="SimSun" panose="02010600030101010101" pitchFamily="2" charset="-122"/>
                            </a:rPr>
                            <m:t>,</m:t>
                          </m:r>
                          <m:sSub>
                            <m:sSubPr>
                              <m:ctrlPr>
                                <a:rPr lang="en-US" sz="2900" i="1">
                                  <a:effectLst/>
                                  <a:latin typeface="Cambria Math" panose="02040503050406030204" pitchFamily="18" charset="0"/>
                                  <a:ea typeface="SimSun" panose="02010600030101010101" pitchFamily="2" charset="-122"/>
                                </a:rPr>
                              </m:ctrlPr>
                            </m:sSubPr>
                            <m:e>
                              <m:r>
                                <a:rPr lang="en-US" sz="2900" i="1">
                                  <a:effectLst/>
                                  <a:latin typeface="Cambria Math" panose="02040503050406030204" pitchFamily="18" charset="0"/>
                                  <a:ea typeface="SimSun" panose="02010600030101010101" pitchFamily="2" charset="-122"/>
                                </a:rPr>
                                <m:t>𝑌</m:t>
                              </m:r>
                            </m:e>
                            <m:sub>
                              <m:r>
                                <a:rPr lang="en-US" sz="2900" i="1">
                                  <a:effectLst/>
                                  <a:latin typeface="Cambria Math" panose="02040503050406030204" pitchFamily="18" charset="0"/>
                                  <a:ea typeface="SimSun" panose="02010600030101010101" pitchFamily="2" charset="-122"/>
                                </a:rPr>
                                <m:t>𝑟</m:t>
                              </m:r>
                            </m:sub>
                          </m:sSub>
                          <m:r>
                            <a:rPr lang="en-US" sz="2900" i="1">
                              <a:effectLst/>
                              <a:latin typeface="Cambria Math" panose="02040503050406030204" pitchFamily="18" charset="0"/>
                              <a:ea typeface="SimSun" panose="02010600030101010101" pitchFamily="2" charset="-122"/>
                            </a:rPr>
                            <m:t>,</m:t>
                          </m:r>
                          <m:sSub>
                            <m:sSubPr>
                              <m:ctrlPr>
                                <a:rPr lang="en-US" sz="2900" i="1">
                                  <a:effectLst/>
                                  <a:latin typeface="Cambria Math" panose="02040503050406030204" pitchFamily="18" charset="0"/>
                                  <a:ea typeface="SimSun" panose="02010600030101010101" pitchFamily="2" charset="-122"/>
                                </a:rPr>
                              </m:ctrlPr>
                            </m:sSubPr>
                            <m:e>
                              <m:r>
                                <a:rPr lang="en-US" sz="2900" i="1">
                                  <a:effectLst/>
                                  <a:latin typeface="Cambria Math" panose="02040503050406030204" pitchFamily="18" charset="0"/>
                                  <a:ea typeface="SimSun" panose="02010600030101010101" pitchFamily="2" charset="-122"/>
                                </a:rPr>
                                <m:t>𝑍</m:t>
                              </m:r>
                            </m:e>
                            <m:sub>
                              <m:r>
                                <a:rPr lang="en-US" sz="2900" i="1">
                                  <a:effectLst/>
                                  <a:latin typeface="Cambria Math" panose="02040503050406030204" pitchFamily="18" charset="0"/>
                                  <a:ea typeface="SimSun" panose="02010600030101010101" pitchFamily="2" charset="-122"/>
                                </a:rPr>
                                <m:t>𝑟</m:t>
                              </m:r>
                            </m:sub>
                          </m:sSub>
                          <m:r>
                            <a:rPr lang="en-US" sz="2900" i="1">
                              <a:effectLst/>
                              <a:latin typeface="Cambria Math" panose="02040503050406030204" pitchFamily="18" charset="0"/>
                              <a:ea typeface="SimSun" panose="02010600030101010101" pitchFamily="2" charset="-122"/>
                            </a:rPr>
                            <m:t>,</m:t>
                          </m:r>
                          <m:sSub>
                            <m:sSubPr>
                              <m:ctrlPr>
                                <a:rPr lang="en-US" sz="2900" i="1">
                                  <a:effectLst/>
                                  <a:latin typeface="Cambria Math" panose="02040503050406030204" pitchFamily="18" charset="0"/>
                                  <a:ea typeface="SimSun" panose="02010600030101010101" pitchFamily="2" charset="-122"/>
                                </a:rPr>
                              </m:ctrlPr>
                            </m:sSubPr>
                            <m:e>
                              <m:r>
                                <a:rPr lang="en-US" sz="2900" i="1">
                                  <a:effectLst/>
                                  <a:latin typeface="Cambria Math" panose="02040503050406030204" pitchFamily="18" charset="0"/>
                                  <a:ea typeface="SimSun" panose="02010600030101010101" pitchFamily="2" charset="-122"/>
                                </a:rPr>
                                <m:t>𝑊</m:t>
                              </m:r>
                            </m:e>
                            <m:sub>
                              <m:r>
                                <a:rPr lang="en-US" sz="2900" i="1">
                                  <a:effectLst/>
                                  <a:latin typeface="Cambria Math" panose="02040503050406030204" pitchFamily="18" charset="0"/>
                                  <a:ea typeface="SimSun" panose="02010600030101010101" pitchFamily="2" charset="-122"/>
                                </a:rPr>
                                <m:t>𝑟</m:t>
                              </m:r>
                            </m:sub>
                          </m:sSub>
                          <m:r>
                            <a:rPr lang="en-US" sz="2900">
                              <a:effectLst/>
                              <a:latin typeface="Cambria Math" panose="02040503050406030204" pitchFamily="18" charset="0"/>
                              <a:ea typeface="Calibri" panose="020F0502020204030204" pitchFamily="34" charset="0"/>
                            </a:rPr>
                            <m:t>,</m:t>
                          </m:r>
                          <m:sSup>
                            <m:sSupPr>
                              <m:ctrlPr>
                                <a:rPr lang="en-US" sz="2900" i="1">
                                  <a:effectLst/>
                                  <a:latin typeface="Cambria Math" panose="02040503050406030204" pitchFamily="18" charset="0"/>
                                </a:rPr>
                              </m:ctrlPr>
                            </m:sSupPr>
                            <m:e>
                              <m:r>
                                <m:rPr>
                                  <m:sty m:val="p"/>
                                </m:rPr>
                                <a:rPr lang="en-US" sz="2900">
                                  <a:effectLst/>
                                  <a:latin typeface="Cambria Math" panose="02040503050406030204" pitchFamily="18" charset="0"/>
                                  <a:ea typeface="Calibri" panose="020F0502020204030204" pitchFamily="34" charset="0"/>
                                </a:rPr>
                                <m:t>Θ</m:t>
                              </m:r>
                            </m:e>
                            <m:sup>
                              <m:d>
                                <m:dPr>
                                  <m:ctrlPr>
                                    <a:rPr lang="en-US" sz="2900" i="1">
                                      <a:effectLst/>
                                      <a:latin typeface="Cambria Math" panose="02040503050406030204" pitchFamily="18" charset="0"/>
                                    </a:rPr>
                                  </m:ctrlPr>
                                </m:dPr>
                                <m:e>
                                  <m:r>
                                    <a:rPr lang="en-US" sz="2900" i="1">
                                      <a:effectLst/>
                                      <a:latin typeface="Cambria Math" panose="02040503050406030204" pitchFamily="18" charset="0"/>
                                      <a:ea typeface="Calibri" panose="020F0502020204030204" pitchFamily="34" charset="0"/>
                                    </a:rPr>
                                    <m:t>𝑡</m:t>
                                  </m:r>
                                </m:e>
                              </m:d>
                            </m:sup>
                          </m:sSup>
                        </m:e>
                      </m:d>
                      <m:r>
                        <a:rPr lang="en-US" sz="2900" i="1">
                          <a:effectLst/>
                          <a:latin typeface="Cambria Math" panose="02040503050406030204" pitchFamily="18" charset="0"/>
                          <a:ea typeface="Calibri" panose="020F0502020204030204" pitchFamily="34" charset="0"/>
                        </a:rPr>
                        <m:t>=</m:t>
                      </m:r>
                      <m:nary>
                        <m:naryPr>
                          <m:chr m:val="∑"/>
                          <m:limLoc m:val="undOvr"/>
                          <m:supHide m:val="on"/>
                          <m:ctrlPr>
                            <a:rPr lang="en-US" sz="2900" i="1">
                              <a:effectLst/>
                              <a:latin typeface="Cambria Math" panose="02040503050406030204" pitchFamily="18" charset="0"/>
                            </a:rPr>
                          </m:ctrlPr>
                        </m:naryPr>
                        <m:sub>
                          <m:r>
                            <a:rPr lang="en-US" sz="2900" i="1">
                              <a:effectLst/>
                              <a:latin typeface="Cambria Math" panose="02040503050406030204" pitchFamily="18" charset="0"/>
                              <a:ea typeface="Calibri" panose="020F0502020204030204" pitchFamily="34" charset="0"/>
                            </a:rPr>
                            <m:t>𝑘</m:t>
                          </m:r>
                          <m:r>
                            <a:rPr lang="en-US" sz="2900" i="1">
                              <a:effectLst/>
                              <a:latin typeface="Cambria Math" panose="02040503050406030204" pitchFamily="18" charset="0"/>
                              <a:ea typeface="Calibri" panose="020F0502020204030204" pitchFamily="34" charset="0"/>
                            </a:rPr>
                            <m:t>:</m:t>
                          </m:r>
                          <m:sSub>
                            <m:sSubPr>
                              <m:ctrlPr>
                                <a:rPr lang="en-US" sz="2900" i="1">
                                  <a:effectLst/>
                                  <a:latin typeface="Cambria Math" panose="02040503050406030204" pitchFamily="18" charset="0"/>
                                </a:rPr>
                              </m:ctrlPr>
                            </m:sSubPr>
                            <m:e>
                              <m:r>
                                <a:rPr lang="en-US" sz="2900" i="1">
                                  <a:effectLst/>
                                  <a:latin typeface="Cambria Math" panose="02040503050406030204" pitchFamily="18" charset="0"/>
                                  <a:ea typeface="Calibri" panose="020F0502020204030204" pitchFamily="34" charset="0"/>
                                </a:rPr>
                                <m:t>𝑘</m:t>
                              </m:r>
                            </m:e>
                            <m:sub>
                              <m:r>
                                <a:rPr lang="en-US" sz="2900" i="1">
                                  <a:effectLst/>
                                  <a:latin typeface="Cambria Math" panose="02040503050406030204" pitchFamily="18" charset="0"/>
                                  <a:ea typeface="Calibri" panose="020F0502020204030204" pitchFamily="34" charset="0"/>
                                </a:rPr>
                                <m:t>𝒳</m:t>
                              </m:r>
                            </m:sub>
                          </m:sSub>
                          <m:r>
                            <a:rPr lang="en-US" sz="2900" i="1">
                              <a:effectLst/>
                              <a:latin typeface="Cambria Math" panose="02040503050406030204" pitchFamily="18" charset="0"/>
                              <a:ea typeface="Calibri" panose="020F0502020204030204" pitchFamily="34" charset="0"/>
                            </a:rPr>
                            <m:t>~</m:t>
                          </m:r>
                          <m:r>
                            <a:rPr lang="en-US" sz="2900" i="1">
                              <a:effectLst/>
                              <a:latin typeface="Cambria Math" panose="02040503050406030204" pitchFamily="18" charset="0"/>
                              <a:ea typeface="Calibri" panose="020F0502020204030204" pitchFamily="34" charset="0"/>
                            </a:rPr>
                            <m:t>𝑘</m:t>
                          </m:r>
                        </m:sub>
                        <m:sup/>
                        <m:e>
                          <m:r>
                            <a:rPr lang="en-US" sz="2900" i="1">
                              <a:effectLst/>
                              <a:latin typeface="Cambria Math" panose="02040503050406030204" pitchFamily="18" charset="0"/>
                              <a:ea typeface="SimSun" panose="02010600030101010101" pitchFamily="2" charset="-122"/>
                            </a:rPr>
                            <m:t>𝑃</m:t>
                          </m:r>
                          <m:d>
                            <m:dPr>
                              <m:ctrlPr>
                                <a:rPr lang="en-US" sz="2900" i="1">
                                  <a:effectLst/>
                                  <a:latin typeface="Cambria Math" panose="02040503050406030204" pitchFamily="18" charset="0"/>
                                  <a:ea typeface="SimSun" panose="02010600030101010101" pitchFamily="2" charset="-122"/>
                                </a:rPr>
                              </m:ctrlPr>
                            </m:dPr>
                            <m:e>
                              <m:r>
                                <a:rPr lang="en-US" sz="2900" i="1">
                                  <a:effectLst/>
                                  <a:latin typeface="Cambria Math" panose="02040503050406030204" pitchFamily="18" charset="0"/>
                                  <a:ea typeface="Calibri" panose="020F0502020204030204" pitchFamily="34" charset="0"/>
                                </a:rPr>
                                <m:t>𝑘</m:t>
                              </m:r>
                            </m:e>
                            <m:e>
                              <m:sSub>
                                <m:sSubPr>
                                  <m:ctrlPr>
                                    <a:rPr lang="en-US" sz="2900" i="1">
                                      <a:effectLst/>
                                      <a:latin typeface="Cambria Math" panose="02040503050406030204" pitchFamily="18" charset="0"/>
                                      <a:ea typeface="SimSun" panose="02010600030101010101" pitchFamily="2" charset="-122"/>
                                    </a:rPr>
                                  </m:ctrlPr>
                                </m:sSubPr>
                                <m:e>
                                  <m:r>
                                    <a:rPr lang="en-US" sz="2900" i="1">
                                      <a:effectLst/>
                                      <a:latin typeface="Cambria Math" panose="02040503050406030204" pitchFamily="18" charset="0"/>
                                      <a:ea typeface="SimSun" panose="02010600030101010101" pitchFamily="2" charset="-122"/>
                                    </a:rPr>
                                    <m:t>𝑋</m:t>
                                  </m:r>
                                </m:e>
                                <m:sub>
                                  <m:r>
                                    <a:rPr lang="en-US" sz="2900" i="1">
                                      <a:effectLst/>
                                      <a:latin typeface="Cambria Math" panose="02040503050406030204" pitchFamily="18" charset="0"/>
                                      <a:ea typeface="SimSun" panose="02010600030101010101" pitchFamily="2" charset="-122"/>
                                    </a:rPr>
                                    <m:t>𝑟</m:t>
                                  </m:r>
                                </m:sub>
                              </m:sSub>
                              <m:r>
                                <a:rPr lang="en-US" sz="2900" i="1">
                                  <a:effectLst/>
                                  <a:latin typeface="Cambria Math" panose="02040503050406030204" pitchFamily="18" charset="0"/>
                                  <a:ea typeface="SimSun" panose="02010600030101010101" pitchFamily="2" charset="-122"/>
                                </a:rPr>
                                <m:t>,</m:t>
                              </m:r>
                              <m:sSub>
                                <m:sSubPr>
                                  <m:ctrlPr>
                                    <a:rPr lang="en-US" sz="2900" i="1">
                                      <a:effectLst/>
                                      <a:latin typeface="Cambria Math" panose="02040503050406030204" pitchFamily="18" charset="0"/>
                                      <a:ea typeface="SimSun" panose="02010600030101010101" pitchFamily="2" charset="-122"/>
                                    </a:rPr>
                                  </m:ctrlPr>
                                </m:sSubPr>
                                <m:e>
                                  <m:r>
                                    <a:rPr lang="en-US" sz="2900" i="1">
                                      <a:effectLst/>
                                      <a:latin typeface="Cambria Math" panose="02040503050406030204" pitchFamily="18" charset="0"/>
                                      <a:ea typeface="SimSun" panose="02010600030101010101" pitchFamily="2" charset="-122"/>
                                    </a:rPr>
                                    <m:t>𝑌</m:t>
                                  </m:r>
                                </m:e>
                                <m:sub>
                                  <m:r>
                                    <a:rPr lang="en-US" sz="2900" i="1">
                                      <a:effectLst/>
                                      <a:latin typeface="Cambria Math" panose="02040503050406030204" pitchFamily="18" charset="0"/>
                                      <a:ea typeface="SimSun" panose="02010600030101010101" pitchFamily="2" charset="-122"/>
                                    </a:rPr>
                                    <m:t>𝑟</m:t>
                                  </m:r>
                                </m:sub>
                              </m:sSub>
                              <m:r>
                                <a:rPr lang="en-US" sz="2900" i="1">
                                  <a:effectLst/>
                                  <a:latin typeface="Cambria Math" panose="02040503050406030204" pitchFamily="18" charset="0"/>
                                  <a:ea typeface="SimSun" panose="02010600030101010101" pitchFamily="2" charset="-122"/>
                                </a:rPr>
                                <m:t>,</m:t>
                              </m:r>
                              <m:sSub>
                                <m:sSubPr>
                                  <m:ctrlPr>
                                    <a:rPr lang="en-US" sz="2900" i="1">
                                      <a:effectLst/>
                                      <a:latin typeface="Cambria Math" panose="02040503050406030204" pitchFamily="18" charset="0"/>
                                      <a:ea typeface="SimSun" panose="02010600030101010101" pitchFamily="2" charset="-122"/>
                                    </a:rPr>
                                  </m:ctrlPr>
                                </m:sSubPr>
                                <m:e>
                                  <m:r>
                                    <a:rPr lang="en-US" sz="2900" i="1">
                                      <a:effectLst/>
                                      <a:latin typeface="Cambria Math" panose="02040503050406030204" pitchFamily="18" charset="0"/>
                                      <a:ea typeface="SimSun" panose="02010600030101010101" pitchFamily="2" charset="-122"/>
                                    </a:rPr>
                                    <m:t>𝑍</m:t>
                                  </m:r>
                                </m:e>
                                <m:sub>
                                  <m:r>
                                    <a:rPr lang="en-US" sz="2900" i="1">
                                      <a:effectLst/>
                                      <a:latin typeface="Cambria Math" panose="02040503050406030204" pitchFamily="18" charset="0"/>
                                      <a:ea typeface="SimSun" panose="02010600030101010101" pitchFamily="2" charset="-122"/>
                                    </a:rPr>
                                    <m:t>𝑟</m:t>
                                  </m:r>
                                </m:sub>
                              </m:sSub>
                              <m:r>
                                <a:rPr lang="en-US" sz="2900" i="1">
                                  <a:effectLst/>
                                  <a:latin typeface="Cambria Math" panose="02040503050406030204" pitchFamily="18" charset="0"/>
                                  <a:ea typeface="SimSun" panose="02010600030101010101" pitchFamily="2" charset="-122"/>
                                </a:rPr>
                                <m:t>,</m:t>
                              </m:r>
                              <m:sSub>
                                <m:sSubPr>
                                  <m:ctrlPr>
                                    <a:rPr lang="en-US" sz="2900" i="1">
                                      <a:effectLst/>
                                      <a:latin typeface="Cambria Math" panose="02040503050406030204" pitchFamily="18" charset="0"/>
                                      <a:ea typeface="SimSun" panose="02010600030101010101" pitchFamily="2" charset="-122"/>
                                    </a:rPr>
                                  </m:ctrlPr>
                                </m:sSubPr>
                                <m:e>
                                  <m:r>
                                    <a:rPr lang="en-US" sz="2900" i="1">
                                      <a:effectLst/>
                                      <a:latin typeface="Cambria Math" panose="02040503050406030204" pitchFamily="18" charset="0"/>
                                      <a:ea typeface="SimSun" panose="02010600030101010101" pitchFamily="2" charset="-122"/>
                                    </a:rPr>
                                    <m:t>𝑊</m:t>
                                  </m:r>
                                </m:e>
                                <m:sub>
                                  <m:r>
                                    <a:rPr lang="en-US" sz="2900" i="1">
                                      <a:effectLst/>
                                      <a:latin typeface="Cambria Math" panose="02040503050406030204" pitchFamily="18" charset="0"/>
                                      <a:ea typeface="SimSun" panose="02010600030101010101" pitchFamily="2" charset="-122"/>
                                    </a:rPr>
                                    <m:t>𝑟</m:t>
                                  </m:r>
                                </m:sub>
                              </m:sSub>
                              <m:r>
                                <a:rPr lang="en-US" sz="2900">
                                  <a:effectLst/>
                                  <a:latin typeface="Cambria Math" panose="02040503050406030204" pitchFamily="18" charset="0"/>
                                  <a:ea typeface="Calibri" panose="020F0502020204030204" pitchFamily="34" charset="0"/>
                                </a:rPr>
                                <m:t>,</m:t>
                              </m:r>
                              <m:sSup>
                                <m:sSupPr>
                                  <m:ctrlPr>
                                    <a:rPr lang="en-US" sz="2900" i="1">
                                      <a:effectLst/>
                                      <a:latin typeface="Cambria Math" panose="02040503050406030204" pitchFamily="18" charset="0"/>
                                    </a:rPr>
                                  </m:ctrlPr>
                                </m:sSupPr>
                                <m:e>
                                  <m:r>
                                    <m:rPr>
                                      <m:sty m:val="p"/>
                                    </m:rPr>
                                    <a:rPr lang="en-US" sz="2900">
                                      <a:effectLst/>
                                      <a:latin typeface="Cambria Math" panose="02040503050406030204" pitchFamily="18" charset="0"/>
                                      <a:ea typeface="Calibri" panose="020F0502020204030204" pitchFamily="34" charset="0"/>
                                    </a:rPr>
                                    <m:t>Θ</m:t>
                                  </m:r>
                                </m:e>
                                <m:sup>
                                  <m:d>
                                    <m:dPr>
                                      <m:ctrlPr>
                                        <a:rPr lang="en-US" sz="2900" i="1">
                                          <a:effectLst/>
                                          <a:latin typeface="Cambria Math" panose="02040503050406030204" pitchFamily="18" charset="0"/>
                                        </a:rPr>
                                      </m:ctrlPr>
                                    </m:dPr>
                                    <m:e>
                                      <m:r>
                                        <a:rPr lang="en-US" sz="2900" i="1">
                                          <a:effectLst/>
                                          <a:latin typeface="Cambria Math" panose="02040503050406030204" pitchFamily="18" charset="0"/>
                                          <a:ea typeface="Calibri" panose="020F0502020204030204" pitchFamily="34" charset="0"/>
                                        </a:rPr>
                                        <m:t>𝑡</m:t>
                                      </m:r>
                                    </m:e>
                                  </m:d>
                                </m:sup>
                              </m:sSup>
                            </m:e>
                          </m:d>
                        </m:e>
                      </m:nary>
                      <m:r>
                        <a:rPr lang="en-US" sz="2900" b="0" i="1" smtClean="0">
                          <a:effectLst/>
                          <a:latin typeface="Cambria Math" panose="02040503050406030204" pitchFamily="18" charset="0"/>
                          <a:ea typeface="Calibri" panose="020F0502020204030204" pitchFamily="34" charset="0"/>
                        </a:rPr>
                        <m:t>    (2.25)</m:t>
                      </m:r>
                    </m:oMath>
                  </m:oMathPara>
                </a14:m>
                <a:endParaRPr lang="en-US" sz="2900" dirty="0"/>
              </a:p>
              <a:p>
                <a:pPr marL="0" indent="0">
                  <a:buNone/>
                </a:pPr>
                <a14:m>
                  <m:oMathPara xmlns:m="http://schemas.openxmlformats.org/officeDocument/2006/math">
                    <m:oMathParaPr>
                      <m:jc m:val="right"/>
                    </m:oMathParaPr>
                    <m:oMath xmlns:m="http://schemas.openxmlformats.org/officeDocument/2006/math">
                      <m:r>
                        <a:rPr lang="en-US" sz="2900" i="1" smtClean="0">
                          <a:effectLst/>
                          <a:latin typeface="Cambria Math" panose="02040503050406030204" pitchFamily="18" charset="0"/>
                          <a:ea typeface="Calibri" panose="020F0502020204030204" pitchFamily="34" charset="0"/>
                        </a:rPr>
                        <m:t>𝑃</m:t>
                      </m:r>
                      <m:d>
                        <m:dPr>
                          <m:ctrlPr>
                            <a:rPr lang="en-US" sz="2900" i="1">
                              <a:effectLst/>
                              <a:latin typeface="Cambria Math" panose="02040503050406030204" pitchFamily="18" charset="0"/>
                              <a:ea typeface="SimSun" panose="02010600030101010101" pitchFamily="2" charset="-122"/>
                            </a:rPr>
                          </m:ctrlPr>
                        </m:dPr>
                        <m:e>
                          <m:sSub>
                            <m:sSubPr>
                              <m:ctrlPr>
                                <a:rPr lang="en-US" sz="2900" i="1">
                                  <a:effectLst/>
                                  <a:latin typeface="Cambria Math" panose="02040503050406030204" pitchFamily="18" charset="0"/>
                                </a:rPr>
                              </m:ctrlPr>
                            </m:sSubPr>
                            <m:e>
                              <m:r>
                                <a:rPr lang="en-US" sz="2900" i="1">
                                  <a:effectLst/>
                                  <a:latin typeface="Cambria Math" panose="02040503050406030204" pitchFamily="18" charset="0"/>
                                  <a:ea typeface="Calibri" panose="020F0502020204030204" pitchFamily="34" charset="0"/>
                                </a:rPr>
                                <m:t>𝑘</m:t>
                              </m:r>
                            </m:e>
                            <m:sub>
                              <m:r>
                                <a:rPr lang="en-US" sz="2900" i="1">
                                  <a:effectLst/>
                                  <a:latin typeface="Cambria Math" panose="02040503050406030204" pitchFamily="18" charset="0"/>
                                  <a:ea typeface="Calibri" panose="020F0502020204030204" pitchFamily="34" charset="0"/>
                                </a:rPr>
                                <m:t>𝒴</m:t>
                              </m:r>
                            </m:sub>
                          </m:sSub>
                        </m:e>
                        <m:e>
                          <m:sSub>
                            <m:sSubPr>
                              <m:ctrlPr>
                                <a:rPr lang="en-US" sz="2900" i="1">
                                  <a:effectLst/>
                                  <a:latin typeface="Cambria Math" panose="02040503050406030204" pitchFamily="18" charset="0"/>
                                  <a:ea typeface="SimSun" panose="02010600030101010101" pitchFamily="2" charset="-122"/>
                                </a:rPr>
                              </m:ctrlPr>
                            </m:sSubPr>
                            <m:e>
                              <m:r>
                                <a:rPr lang="en-US" sz="2900" i="1">
                                  <a:effectLst/>
                                  <a:latin typeface="Cambria Math" panose="02040503050406030204" pitchFamily="18" charset="0"/>
                                  <a:ea typeface="SimSun" panose="02010600030101010101" pitchFamily="2" charset="-122"/>
                                </a:rPr>
                                <m:t>𝑋</m:t>
                              </m:r>
                            </m:e>
                            <m:sub>
                              <m:r>
                                <a:rPr lang="en-US" sz="2900" i="1">
                                  <a:effectLst/>
                                  <a:latin typeface="Cambria Math" panose="02040503050406030204" pitchFamily="18" charset="0"/>
                                  <a:ea typeface="SimSun" panose="02010600030101010101" pitchFamily="2" charset="-122"/>
                                </a:rPr>
                                <m:t>𝑟</m:t>
                              </m:r>
                            </m:sub>
                          </m:sSub>
                          <m:r>
                            <a:rPr lang="en-US" sz="2900" i="1">
                              <a:effectLst/>
                              <a:latin typeface="Cambria Math" panose="02040503050406030204" pitchFamily="18" charset="0"/>
                              <a:ea typeface="SimSun" panose="02010600030101010101" pitchFamily="2" charset="-122"/>
                            </a:rPr>
                            <m:t>,</m:t>
                          </m:r>
                          <m:sSub>
                            <m:sSubPr>
                              <m:ctrlPr>
                                <a:rPr lang="en-US" sz="2900" i="1">
                                  <a:effectLst/>
                                  <a:latin typeface="Cambria Math" panose="02040503050406030204" pitchFamily="18" charset="0"/>
                                  <a:ea typeface="SimSun" panose="02010600030101010101" pitchFamily="2" charset="-122"/>
                                </a:rPr>
                              </m:ctrlPr>
                            </m:sSubPr>
                            <m:e>
                              <m:r>
                                <a:rPr lang="en-US" sz="2900" i="1">
                                  <a:effectLst/>
                                  <a:latin typeface="Cambria Math" panose="02040503050406030204" pitchFamily="18" charset="0"/>
                                  <a:ea typeface="SimSun" panose="02010600030101010101" pitchFamily="2" charset="-122"/>
                                </a:rPr>
                                <m:t>𝑌</m:t>
                              </m:r>
                            </m:e>
                            <m:sub>
                              <m:r>
                                <a:rPr lang="en-US" sz="2900" i="1">
                                  <a:effectLst/>
                                  <a:latin typeface="Cambria Math" panose="02040503050406030204" pitchFamily="18" charset="0"/>
                                  <a:ea typeface="SimSun" panose="02010600030101010101" pitchFamily="2" charset="-122"/>
                                </a:rPr>
                                <m:t>𝑟</m:t>
                              </m:r>
                            </m:sub>
                          </m:sSub>
                          <m:r>
                            <a:rPr lang="en-US" sz="2900" i="1">
                              <a:effectLst/>
                              <a:latin typeface="Cambria Math" panose="02040503050406030204" pitchFamily="18" charset="0"/>
                              <a:ea typeface="SimSun" panose="02010600030101010101" pitchFamily="2" charset="-122"/>
                            </a:rPr>
                            <m:t>,</m:t>
                          </m:r>
                          <m:sSub>
                            <m:sSubPr>
                              <m:ctrlPr>
                                <a:rPr lang="en-US" sz="2900" i="1">
                                  <a:effectLst/>
                                  <a:latin typeface="Cambria Math" panose="02040503050406030204" pitchFamily="18" charset="0"/>
                                  <a:ea typeface="SimSun" panose="02010600030101010101" pitchFamily="2" charset="-122"/>
                                </a:rPr>
                              </m:ctrlPr>
                            </m:sSubPr>
                            <m:e>
                              <m:r>
                                <a:rPr lang="en-US" sz="2900" i="1">
                                  <a:effectLst/>
                                  <a:latin typeface="Cambria Math" panose="02040503050406030204" pitchFamily="18" charset="0"/>
                                  <a:ea typeface="SimSun" panose="02010600030101010101" pitchFamily="2" charset="-122"/>
                                </a:rPr>
                                <m:t>𝑍</m:t>
                              </m:r>
                            </m:e>
                            <m:sub>
                              <m:r>
                                <a:rPr lang="en-US" sz="2900" i="1">
                                  <a:effectLst/>
                                  <a:latin typeface="Cambria Math" panose="02040503050406030204" pitchFamily="18" charset="0"/>
                                  <a:ea typeface="SimSun" panose="02010600030101010101" pitchFamily="2" charset="-122"/>
                                </a:rPr>
                                <m:t>𝑟</m:t>
                              </m:r>
                            </m:sub>
                          </m:sSub>
                          <m:r>
                            <a:rPr lang="en-US" sz="2900" i="1">
                              <a:effectLst/>
                              <a:latin typeface="Cambria Math" panose="02040503050406030204" pitchFamily="18" charset="0"/>
                              <a:ea typeface="SimSun" panose="02010600030101010101" pitchFamily="2" charset="-122"/>
                            </a:rPr>
                            <m:t>,</m:t>
                          </m:r>
                          <m:sSub>
                            <m:sSubPr>
                              <m:ctrlPr>
                                <a:rPr lang="en-US" sz="2900" i="1">
                                  <a:effectLst/>
                                  <a:latin typeface="Cambria Math" panose="02040503050406030204" pitchFamily="18" charset="0"/>
                                  <a:ea typeface="SimSun" panose="02010600030101010101" pitchFamily="2" charset="-122"/>
                                </a:rPr>
                              </m:ctrlPr>
                            </m:sSubPr>
                            <m:e>
                              <m:r>
                                <a:rPr lang="en-US" sz="2900" i="1">
                                  <a:effectLst/>
                                  <a:latin typeface="Cambria Math" panose="02040503050406030204" pitchFamily="18" charset="0"/>
                                  <a:ea typeface="SimSun" panose="02010600030101010101" pitchFamily="2" charset="-122"/>
                                </a:rPr>
                                <m:t>𝑊</m:t>
                              </m:r>
                            </m:e>
                            <m:sub>
                              <m:r>
                                <a:rPr lang="en-US" sz="2900" i="1">
                                  <a:effectLst/>
                                  <a:latin typeface="Cambria Math" panose="02040503050406030204" pitchFamily="18" charset="0"/>
                                  <a:ea typeface="SimSun" panose="02010600030101010101" pitchFamily="2" charset="-122"/>
                                </a:rPr>
                                <m:t>𝑟</m:t>
                              </m:r>
                            </m:sub>
                          </m:sSub>
                          <m:r>
                            <a:rPr lang="en-US" sz="2900">
                              <a:effectLst/>
                              <a:latin typeface="Cambria Math" panose="02040503050406030204" pitchFamily="18" charset="0"/>
                              <a:ea typeface="Calibri" panose="020F0502020204030204" pitchFamily="34" charset="0"/>
                            </a:rPr>
                            <m:t>,</m:t>
                          </m:r>
                          <m:sSup>
                            <m:sSupPr>
                              <m:ctrlPr>
                                <a:rPr lang="en-US" sz="2900" i="1">
                                  <a:effectLst/>
                                  <a:latin typeface="Cambria Math" panose="02040503050406030204" pitchFamily="18" charset="0"/>
                                </a:rPr>
                              </m:ctrlPr>
                            </m:sSupPr>
                            <m:e>
                              <m:r>
                                <m:rPr>
                                  <m:sty m:val="p"/>
                                </m:rPr>
                                <a:rPr lang="en-US" sz="2900">
                                  <a:effectLst/>
                                  <a:latin typeface="Cambria Math" panose="02040503050406030204" pitchFamily="18" charset="0"/>
                                  <a:ea typeface="Calibri" panose="020F0502020204030204" pitchFamily="34" charset="0"/>
                                </a:rPr>
                                <m:t>Θ</m:t>
                              </m:r>
                            </m:e>
                            <m:sup>
                              <m:d>
                                <m:dPr>
                                  <m:ctrlPr>
                                    <a:rPr lang="en-US" sz="2900" i="1">
                                      <a:effectLst/>
                                      <a:latin typeface="Cambria Math" panose="02040503050406030204" pitchFamily="18" charset="0"/>
                                    </a:rPr>
                                  </m:ctrlPr>
                                </m:dPr>
                                <m:e>
                                  <m:r>
                                    <a:rPr lang="en-US" sz="2900" i="1">
                                      <a:effectLst/>
                                      <a:latin typeface="Cambria Math" panose="02040503050406030204" pitchFamily="18" charset="0"/>
                                      <a:ea typeface="Calibri" panose="020F0502020204030204" pitchFamily="34" charset="0"/>
                                    </a:rPr>
                                    <m:t>𝑡</m:t>
                                  </m:r>
                                </m:e>
                              </m:d>
                            </m:sup>
                          </m:sSup>
                        </m:e>
                      </m:d>
                      <m:r>
                        <a:rPr lang="en-US" sz="2900" i="1">
                          <a:effectLst/>
                          <a:latin typeface="Cambria Math" panose="02040503050406030204" pitchFamily="18" charset="0"/>
                          <a:ea typeface="Calibri" panose="020F0502020204030204" pitchFamily="34" charset="0"/>
                        </a:rPr>
                        <m:t>=</m:t>
                      </m:r>
                      <m:nary>
                        <m:naryPr>
                          <m:chr m:val="∑"/>
                          <m:limLoc m:val="undOvr"/>
                          <m:supHide m:val="on"/>
                          <m:ctrlPr>
                            <a:rPr lang="en-US" sz="2900" i="1">
                              <a:effectLst/>
                              <a:latin typeface="Cambria Math" panose="02040503050406030204" pitchFamily="18" charset="0"/>
                            </a:rPr>
                          </m:ctrlPr>
                        </m:naryPr>
                        <m:sub>
                          <m:r>
                            <a:rPr lang="en-US" sz="2900" i="1">
                              <a:effectLst/>
                              <a:latin typeface="Cambria Math" panose="02040503050406030204" pitchFamily="18" charset="0"/>
                              <a:ea typeface="Calibri" panose="020F0502020204030204" pitchFamily="34" charset="0"/>
                            </a:rPr>
                            <m:t>𝑘</m:t>
                          </m:r>
                          <m:r>
                            <a:rPr lang="en-US" sz="2900" i="1">
                              <a:effectLst/>
                              <a:latin typeface="Cambria Math" panose="02040503050406030204" pitchFamily="18" charset="0"/>
                              <a:ea typeface="Calibri" panose="020F0502020204030204" pitchFamily="34" charset="0"/>
                            </a:rPr>
                            <m:t>:</m:t>
                          </m:r>
                          <m:sSub>
                            <m:sSubPr>
                              <m:ctrlPr>
                                <a:rPr lang="en-US" sz="2900" i="1">
                                  <a:effectLst/>
                                  <a:latin typeface="Cambria Math" panose="02040503050406030204" pitchFamily="18" charset="0"/>
                                </a:rPr>
                              </m:ctrlPr>
                            </m:sSubPr>
                            <m:e>
                              <m:r>
                                <a:rPr lang="en-US" sz="2900" i="1">
                                  <a:effectLst/>
                                  <a:latin typeface="Cambria Math" panose="02040503050406030204" pitchFamily="18" charset="0"/>
                                  <a:ea typeface="Calibri" panose="020F0502020204030204" pitchFamily="34" charset="0"/>
                                </a:rPr>
                                <m:t>𝑘</m:t>
                              </m:r>
                            </m:e>
                            <m:sub>
                              <m:r>
                                <a:rPr lang="en-US" sz="2900" i="1">
                                  <a:effectLst/>
                                  <a:latin typeface="Cambria Math" panose="02040503050406030204" pitchFamily="18" charset="0"/>
                                  <a:ea typeface="Calibri" panose="020F0502020204030204" pitchFamily="34" charset="0"/>
                                </a:rPr>
                                <m:t>𝒴</m:t>
                              </m:r>
                            </m:sub>
                          </m:sSub>
                          <m:r>
                            <a:rPr lang="en-US" sz="2900" i="1">
                              <a:effectLst/>
                              <a:latin typeface="Cambria Math" panose="02040503050406030204" pitchFamily="18" charset="0"/>
                              <a:ea typeface="Calibri" panose="020F0502020204030204" pitchFamily="34" charset="0"/>
                            </a:rPr>
                            <m:t>~</m:t>
                          </m:r>
                          <m:r>
                            <a:rPr lang="en-US" sz="2900" i="1">
                              <a:effectLst/>
                              <a:latin typeface="Cambria Math" panose="02040503050406030204" pitchFamily="18" charset="0"/>
                              <a:ea typeface="Calibri" panose="020F0502020204030204" pitchFamily="34" charset="0"/>
                            </a:rPr>
                            <m:t>𝑘</m:t>
                          </m:r>
                        </m:sub>
                        <m:sup/>
                        <m:e>
                          <m:r>
                            <a:rPr lang="en-US" sz="2900" i="1">
                              <a:effectLst/>
                              <a:latin typeface="Cambria Math" panose="02040503050406030204" pitchFamily="18" charset="0"/>
                              <a:ea typeface="SimSun" panose="02010600030101010101" pitchFamily="2" charset="-122"/>
                            </a:rPr>
                            <m:t>𝑃</m:t>
                          </m:r>
                          <m:d>
                            <m:dPr>
                              <m:ctrlPr>
                                <a:rPr lang="en-US" sz="2900" i="1">
                                  <a:effectLst/>
                                  <a:latin typeface="Cambria Math" panose="02040503050406030204" pitchFamily="18" charset="0"/>
                                  <a:ea typeface="SimSun" panose="02010600030101010101" pitchFamily="2" charset="-122"/>
                                </a:rPr>
                              </m:ctrlPr>
                            </m:dPr>
                            <m:e>
                              <m:r>
                                <a:rPr lang="en-US" sz="2900" i="1">
                                  <a:effectLst/>
                                  <a:latin typeface="Cambria Math" panose="02040503050406030204" pitchFamily="18" charset="0"/>
                                  <a:ea typeface="Calibri" panose="020F0502020204030204" pitchFamily="34" charset="0"/>
                                </a:rPr>
                                <m:t>𝑘</m:t>
                              </m:r>
                            </m:e>
                            <m:e>
                              <m:sSub>
                                <m:sSubPr>
                                  <m:ctrlPr>
                                    <a:rPr lang="en-US" sz="2900" i="1">
                                      <a:effectLst/>
                                      <a:latin typeface="Cambria Math" panose="02040503050406030204" pitchFamily="18" charset="0"/>
                                      <a:ea typeface="SimSun" panose="02010600030101010101" pitchFamily="2" charset="-122"/>
                                    </a:rPr>
                                  </m:ctrlPr>
                                </m:sSubPr>
                                <m:e>
                                  <m:r>
                                    <a:rPr lang="en-US" sz="2900" i="1">
                                      <a:effectLst/>
                                      <a:latin typeface="Cambria Math" panose="02040503050406030204" pitchFamily="18" charset="0"/>
                                      <a:ea typeface="SimSun" panose="02010600030101010101" pitchFamily="2" charset="-122"/>
                                    </a:rPr>
                                    <m:t>𝑋</m:t>
                                  </m:r>
                                </m:e>
                                <m:sub>
                                  <m:r>
                                    <a:rPr lang="en-US" sz="2900" i="1">
                                      <a:effectLst/>
                                      <a:latin typeface="Cambria Math" panose="02040503050406030204" pitchFamily="18" charset="0"/>
                                      <a:ea typeface="SimSun" panose="02010600030101010101" pitchFamily="2" charset="-122"/>
                                    </a:rPr>
                                    <m:t>𝑟</m:t>
                                  </m:r>
                                </m:sub>
                              </m:sSub>
                              <m:r>
                                <a:rPr lang="en-US" sz="2900" i="1">
                                  <a:effectLst/>
                                  <a:latin typeface="Cambria Math" panose="02040503050406030204" pitchFamily="18" charset="0"/>
                                  <a:ea typeface="SimSun" panose="02010600030101010101" pitchFamily="2" charset="-122"/>
                                </a:rPr>
                                <m:t>,</m:t>
                              </m:r>
                              <m:sSub>
                                <m:sSubPr>
                                  <m:ctrlPr>
                                    <a:rPr lang="en-US" sz="2900" i="1">
                                      <a:effectLst/>
                                      <a:latin typeface="Cambria Math" panose="02040503050406030204" pitchFamily="18" charset="0"/>
                                      <a:ea typeface="SimSun" panose="02010600030101010101" pitchFamily="2" charset="-122"/>
                                    </a:rPr>
                                  </m:ctrlPr>
                                </m:sSubPr>
                                <m:e>
                                  <m:r>
                                    <a:rPr lang="en-US" sz="2900" i="1">
                                      <a:effectLst/>
                                      <a:latin typeface="Cambria Math" panose="02040503050406030204" pitchFamily="18" charset="0"/>
                                      <a:ea typeface="SimSun" panose="02010600030101010101" pitchFamily="2" charset="-122"/>
                                    </a:rPr>
                                    <m:t>𝑌</m:t>
                                  </m:r>
                                </m:e>
                                <m:sub>
                                  <m:r>
                                    <a:rPr lang="en-US" sz="2900" i="1">
                                      <a:effectLst/>
                                      <a:latin typeface="Cambria Math" panose="02040503050406030204" pitchFamily="18" charset="0"/>
                                      <a:ea typeface="SimSun" panose="02010600030101010101" pitchFamily="2" charset="-122"/>
                                    </a:rPr>
                                    <m:t>𝑟</m:t>
                                  </m:r>
                                </m:sub>
                              </m:sSub>
                              <m:r>
                                <a:rPr lang="en-US" sz="2900" i="1">
                                  <a:effectLst/>
                                  <a:latin typeface="Cambria Math" panose="02040503050406030204" pitchFamily="18" charset="0"/>
                                  <a:ea typeface="SimSun" panose="02010600030101010101" pitchFamily="2" charset="-122"/>
                                </a:rPr>
                                <m:t>,</m:t>
                              </m:r>
                              <m:sSub>
                                <m:sSubPr>
                                  <m:ctrlPr>
                                    <a:rPr lang="en-US" sz="2900" i="1">
                                      <a:effectLst/>
                                      <a:latin typeface="Cambria Math" panose="02040503050406030204" pitchFamily="18" charset="0"/>
                                      <a:ea typeface="SimSun" panose="02010600030101010101" pitchFamily="2" charset="-122"/>
                                    </a:rPr>
                                  </m:ctrlPr>
                                </m:sSubPr>
                                <m:e>
                                  <m:r>
                                    <a:rPr lang="en-US" sz="2900" i="1">
                                      <a:effectLst/>
                                      <a:latin typeface="Cambria Math" panose="02040503050406030204" pitchFamily="18" charset="0"/>
                                      <a:ea typeface="SimSun" panose="02010600030101010101" pitchFamily="2" charset="-122"/>
                                    </a:rPr>
                                    <m:t>𝑍</m:t>
                                  </m:r>
                                </m:e>
                                <m:sub>
                                  <m:r>
                                    <a:rPr lang="en-US" sz="2900" i="1">
                                      <a:effectLst/>
                                      <a:latin typeface="Cambria Math" panose="02040503050406030204" pitchFamily="18" charset="0"/>
                                      <a:ea typeface="SimSun" panose="02010600030101010101" pitchFamily="2" charset="-122"/>
                                    </a:rPr>
                                    <m:t>𝑟</m:t>
                                  </m:r>
                                </m:sub>
                              </m:sSub>
                              <m:r>
                                <a:rPr lang="en-US" sz="2900" i="1">
                                  <a:effectLst/>
                                  <a:latin typeface="Cambria Math" panose="02040503050406030204" pitchFamily="18" charset="0"/>
                                  <a:ea typeface="SimSun" panose="02010600030101010101" pitchFamily="2" charset="-122"/>
                                </a:rPr>
                                <m:t>,</m:t>
                              </m:r>
                              <m:sSub>
                                <m:sSubPr>
                                  <m:ctrlPr>
                                    <a:rPr lang="en-US" sz="2900" i="1">
                                      <a:effectLst/>
                                      <a:latin typeface="Cambria Math" panose="02040503050406030204" pitchFamily="18" charset="0"/>
                                      <a:ea typeface="SimSun" panose="02010600030101010101" pitchFamily="2" charset="-122"/>
                                    </a:rPr>
                                  </m:ctrlPr>
                                </m:sSubPr>
                                <m:e>
                                  <m:r>
                                    <a:rPr lang="en-US" sz="2900" i="1">
                                      <a:effectLst/>
                                      <a:latin typeface="Cambria Math" panose="02040503050406030204" pitchFamily="18" charset="0"/>
                                      <a:ea typeface="SimSun" panose="02010600030101010101" pitchFamily="2" charset="-122"/>
                                    </a:rPr>
                                    <m:t>𝑊</m:t>
                                  </m:r>
                                </m:e>
                                <m:sub>
                                  <m:r>
                                    <a:rPr lang="en-US" sz="2900" i="1">
                                      <a:effectLst/>
                                      <a:latin typeface="Cambria Math" panose="02040503050406030204" pitchFamily="18" charset="0"/>
                                      <a:ea typeface="SimSun" panose="02010600030101010101" pitchFamily="2" charset="-122"/>
                                    </a:rPr>
                                    <m:t>𝑟</m:t>
                                  </m:r>
                                </m:sub>
                              </m:sSub>
                              <m:r>
                                <a:rPr lang="en-US" sz="2900">
                                  <a:effectLst/>
                                  <a:latin typeface="Cambria Math" panose="02040503050406030204" pitchFamily="18" charset="0"/>
                                  <a:ea typeface="Calibri" panose="020F0502020204030204" pitchFamily="34" charset="0"/>
                                </a:rPr>
                                <m:t>,</m:t>
                              </m:r>
                              <m:sSup>
                                <m:sSupPr>
                                  <m:ctrlPr>
                                    <a:rPr lang="en-US" sz="2900" i="1">
                                      <a:effectLst/>
                                      <a:latin typeface="Cambria Math" panose="02040503050406030204" pitchFamily="18" charset="0"/>
                                    </a:rPr>
                                  </m:ctrlPr>
                                </m:sSupPr>
                                <m:e>
                                  <m:r>
                                    <m:rPr>
                                      <m:sty m:val="p"/>
                                    </m:rPr>
                                    <a:rPr lang="en-US" sz="2900">
                                      <a:effectLst/>
                                      <a:latin typeface="Cambria Math" panose="02040503050406030204" pitchFamily="18" charset="0"/>
                                      <a:ea typeface="Calibri" panose="020F0502020204030204" pitchFamily="34" charset="0"/>
                                    </a:rPr>
                                    <m:t>Θ</m:t>
                                  </m:r>
                                </m:e>
                                <m:sup>
                                  <m:d>
                                    <m:dPr>
                                      <m:ctrlPr>
                                        <a:rPr lang="en-US" sz="2900" i="1">
                                          <a:effectLst/>
                                          <a:latin typeface="Cambria Math" panose="02040503050406030204" pitchFamily="18" charset="0"/>
                                        </a:rPr>
                                      </m:ctrlPr>
                                    </m:dPr>
                                    <m:e>
                                      <m:r>
                                        <a:rPr lang="en-US" sz="2900" i="1">
                                          <a:effectLst/>
                                          <a:latin typeface="Cambria Math" panose="02040503050406030204" pitchFamily="18" charset="0"/>
                                          <a:ea typeface="Calibri" panose="020F0502020204030204" pitchFamily="34" charset="0"/>
                                        </a:rPr>
                                        <m:t>𝑡</m:t>
                                      </m:r>
                                    </m:e>
                                  </m:d>
                                </m:sup>
                              </m:sSup>
                            </m:e>
                          </m:d>
                        </m:e>
                      </m:nary>
                      <m:r>
                        <a:rPr lang="en-US" sz="2900" b="0" i="1" smtClean="0">
                          <a:effectLst/>
                          <a:latin typeface="Cambria Math" panose="02040503050406030204" pitchFamily="18" charset="0"/>
                          <a:ea typeface="Calibri" panose="020F0502020204030204" pitchFamily="34" charset="0"/>
                        </a:rPr>
                        <m:t>    (2.26)</m:t>
                      </m:r>
                    </m:oMath>
                  </m:oMathPara>
                </a14:m>
                <a:endParaRPr lang="en-US" sz="2900" dirty="0"/>
              </a:p>
              <a:p>
                <a:pPr marL="0" indent="0">
                  <a:buNone/>
                </a:pPr>
                <a:r>
                  <a:rPr lang="en-US" sz="2900" dirty="0">
                    <a:effectLst/>
                    <a:ea typeface="Calibri" panose="020F0502020204030204" pitchFamily="34" charset="0"/>
                  </a:rPr>
                  <a:t>Of course, the conditional probability </a:t>
                </a:r>
                <a:r>
                  <a:rPr lang="en-US" sz="2900" i="1" dirty="0">
                    <a:effectLst/>
                    <a:ea typeface="Calibri" panose="020F0502020204030204" pitchFamily="34" charset="0"/>
                  </a:rPr>
                  <a:t>P</a:t>
                </a:r>
                <a:r>
                  <a:rPr lang="en-US" sz="2900" dirty="0">
                    <a:effectLst/>
                    <a:ea typeface="Calibri" panose="020F0502020204030204" pitchFamily="34" charset="0"/>
                  </a:rPr>
                  <a:t>(</a:t>
                </a:r>
                <a:r>
                  <a:rPr lang="en-US" sz="2900" i="1" dirty="0">
                    <a:effectLst/>
                    <a:ea typeface="Calibri" panose="020F0502020204030204" pitchFamily="34" charset="0"/>
                  </a:rPr>
                  <a:t>k</a:t>
                </a:r>
                <a:r>
                  <a:rPr lang="en-US" sz="2900" dirty="0">
                    <a:effectLst/>
                    <a:ea typeface="Calibri" panose="020F0502020204030204" pitchFamily="34" charset="0"/>
                  </a:rPr>
                  <a:t> | </a:t>
                </a:r>
                <a:r>
                  <a:rPr lang="en-US" sz="2900" i="1" dirty="0" err="1">
                    <a:effectLst/>
                    <a:ea typeface="Calibri" panose="020F0502020204030204" pitchFamily="34" charset="0"/>
                  </a:rPr>
                  <a:t>X</a:t>
                </a:r>
                <a:r>
                  <a:rPr lang="en-US" sz="2900" i="1" baseline="-25000" dirty="0" err="1">
                    <a:effectLst/>
                    <a:ea typeface="Calibri" panose="020F0502020204030204" pitchFamily="34" charset="0"/>
                  </a:rPr>
                  <a:t>r</a:t>
                </a:r>
                <a:r>
                  <a:rPr lang="en-US" sz="2900" dirty="0">
                    <a:effectLst/>
                    <a:ea typeface="Calibri" panose="020F0502020204030204" pitchFamily="34" charset="0"/>
                  </a:rPr>
                  <a:t>, </a:t>
                </a:r>
                <a:r>
                  <a:rPr lang="en-US" sz="2900" i="1" dirty="0" err="1">
                    <a:effectLst/>
                    <a:ea typeface="Calibri" panose="020F0502020204030204" pitchFamily="34" charset="0"/>
                  </a:rPr>
                  <a:t>Y</a:t>
                </a:r>
                <a:r>
                  <a:rPr lang="en-US" sz="2900" i="1" baseline="-25000" dirty="0" err="1">
                    <a:effectLst/>
                    <a:ea typeface="Calibri" panose="020F0502020204030204" pitchFamily="34" charset="0"/>
                  </a:rPr>
                  <a:t>r</a:t>
                </a:r>
                <a:r>
                  <a:rPr lang="en-US" sz="2900" dirty="0">
                    <a:effectLst/>
                    <a:ea typeface="Calibri" panose="020F0502020204030204" pitchFamily="34" charset="0"/>
                  </a:rPr>
                  <a:t>, </a:t>
                </a:r>
                <a:r>
                  <a:rPr lang="en-US" sz="2900" i="1" dirty="0">
                    <a:effectLst/>
                    <a:ea typeface="Calibri" panose="020F0502020204030204" pitchFamily="34" charset="0"/>
                  </a:rPr>
                  <a:t>Z</a:t>
                </a:r>
                <a:r>
                  <a:rPr lang="en-US" sz="2900" i="1" baseline="-25000" dirty="0">
                    <a:effectLst/>
                    <a:ea typeface="Calibri" panose="020F0502020204030204" pitchFamily="34" charset="0"/>
                  </a:rPr>
                  <a:t>r</a:t>
                </a:r>
                <a:r>
                  <a:rPr lang="en-US" sz="2900" dirty="0">
                    <a:effectLst/>
                    <a:ea typeface="Calibri" panose="020F0502020204030204" pitchFamily="34" charset="0"/>
                  </a:rPr>
                  <a:t>, </a:t>
                </a:r>
                <a:r>
                  <a:rPr lang="en-US" sz="2900" i="1" dirty="0" err="1">
                    <a:effectLst/>
                    <a:ea typeface="Calibri" panose="020F0502020204030204" pitchFamily="34" charset="0"/>
                  </a:rPr>
                  <a:t>W</a:t>
                </a:r>
                <a:r>
                  <a:rPr lang="en-US" sz="2900" i="1" baseline="-25000" dirty="0" err="1">
                    <a:effectLst/>
                    <a:ea typeface="Calibri" panose="020F0502020204030204" pitchFamily="34" charset="0"/>
                  </a:rPr>
                  <a:t>r</a:t>
                </a:r>
                <a:r>
                  <a:rPr lang="en-US" sz="2900" dirty="0">
                    <a:effectLst/>
                    <a:ea typeface="Calibri" panose="020F0502020204030204" pitchFamily="34" charset="0"/>
                  </a:rPr>
                  <a:t>, Θ</a:t>
                </a:r>
                <a:r>
                  <a:rPr lang="en-US" sz="2900" baseline="30000" dirty="0">
                    <a:effectLst/>
                    <a:ea typeface="Calibri" panose="020F0502020204030204" pitchFamily="34" charset="0"/>
                  </a:rPr>
                  <a:t>(</a:t>
                </a:r>
                <a:r>
                  <a:rPr lang="en-US" sz="2900" i="1" baseline="30000" dirty="0">
                    <a:effectLst/>
                    <a:ea typeface="Calibri" panose="020F0502020204030204" pitchFamily="34" charset="0"/>
                  </a:rPr>
                  <a:t>t</a:t>
                </a:r>
                <a:r>
                  <a:rPr lang="en-US" sz="2900" baseline="30000" dirty="0">
                    <a:effectLst/>
                    <a:ea typeface="Calibri" panose="020F0502020204030204" pitchFamily="34" charset="0"/>
                  </a:rPr>
                  <a:t>)</a:t>
                </a:r>
                <a:r>
                  <a:rPr lang="en-US" sz="2900" dirty="0">
                    <a:effectLst/>
                    <a:ea typeface="Calibri" panose="020F0502020204030204" pitchFamily="34" charset="0"/>
                  </a:rPr>
                  <a:t>) is calculated at E-step according to Eq. 2.13. Please see Eq. 1.20 and Eq. 1.21 to understand Eq. 2.25 and Eq. 2.26.</a:t>
                </a:r>
                <a:endParaRPr lang="en-US" sz="2900" dirty="0"/>
              </a:p>
            </p:txBody>
          </p:sp>
        </mc:Choice>
        <mc:Fallback>
          <p:sp>
            <p:nvSpPr>
              <p:cNvPr id="3" name="Content Placeholder 2">
                <a:extLst>
                  <a:ext uri="{FF2B5EF4-FFF2-40B4-BE49-F238E27FC236}">
                    <a16:creationId xmlns:a16="http://schemas.microsoft.com/office/drawing/2014/main" id="{83B8EE53-3636-4FB3-BA2F-1D42F59C3036}"/>
                  </a:ext>
                </a:extLst>
              </p:cNvPr>
              <p:cNvSpPr>
                <a:spLocks noGrp="1" noRot="1" noChangeAspect="1" noMove="1" noResize="1" noEditPoints="1" noAdjustHandles="1" noChangeArrowheads="1" noChangeShapeType="1" noTextEdit="1"/>
              </p:cNvSpPr>
              <p:nvPr>
                <p:ph idx="1"/>
              </p:nvPr>
            </p:nvSpPr>
            <p:spPr>
              <a:blipFill>
                <a:blip r:embed="rId2"/>
                <a:stretch>
                  <a:fillRect l="-1275" r="-121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8D522CC-B2D8-44F7-87B2-39CD7D3BCC9C}"/>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9D37D436-1EBC-4179-B311-5ECB1F29FF65}"/>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AFC6426C-D88C-4100-9E14-311B29281042}"/>
              </a:ext>
            </a:extLst>
          </p:cNvPr>
          <p:cNvSpPr>
            <a:spLocks noGrp="1"/>
          </p:cNvSpPr>
          <p:nvPr>
            <p:ph type="sldNum" sz="quarter" idx="12"/>
          </p:nvPr>
        </p:nvSpPr>
        <p:spPr/>
        <p:txBody>
          <a:bodyPr/>
          <a:lstStyle/>
          <a:p>
            <a:fld id="{5DB5036F-1FF2-46C4-8D2B-59C7E3B91952}" type="slidenum">
              <a:rPr lang="en-US" smtClean="0"/>
              <a:pPr/>
              <a:t>25</a:t>
            </a:fld>
            <a:endParaRPr lang="en-US"/>
          </a:p>
        </p:txBody>
      </p:sp>
    </p:spTree>
    <p:extLst>
      <p:ext uri="{BB962C8B-B14F-4D97-AF65-F5344CB8AC3E}">
        <p14:creationId xmlns:p14="http://schemas.microsoft.com/office/powerpoint/2010/main" val="2182547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EA49E-702D-430F-8563-2406C1292089}"/>
              </a:ext>
            </a:extLst>
          </p:cNvPr>
          <p:cNvSpPr>
            <a:spLocks noGrp="1"/>
          </p:cNvSpPr>
          <p:nvPr>
            <p:ph type="title"/>
          </p:nvPr>
        </p:nvSpPr>
        <p:spPr/>
        <p:txBody>
          <a:bodyPr/>
          <a:lstStyle/>
          <a:p>
            <a:r>
              <a:rPr lang="en-US" dirty="0"/>
              <a:t>2. Learning ADD by CMM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DD9934-8DFE-480A-A50F-21653C572C3E}"/>
                  </a:ext>
                </a:extLst>
              </p:cNvPr>
              <p:cNvSpPr>
                <a:spLocks noGrp="1"/>
              </p:cNvSpPr>
              <p:nvPr>
                <p:ph idx="1"/>
              </p:nvPr>
            </p:nvSpPr>
            <p:spPr>
              <a:xfrm>
                <a:off x="272955" y="887102"/>
                <a:ext cx="11573302" cy="5441951"/>
              </a:xfrm>
            </p:spPr>
            <p:txBody>
              <a:bodyPr>
                <a:noAutofit/>
              </a:bodyPr>
              <a:lstStyle/>
              <a:p>
                <a:pPr marL="0" indent="0">
                  <a:buNone/>
                </a:pPr>
                <a:r>
                  <a:rPr lang="en-US" sz="1800" dirty="0">
                    <a:effectLst/>
                    <a:ea typeface="Calibri" panose="020F0502020204030204" pitchFamily="34" charset="0"/>
                  </a:rPr>
                  <a:t>CMM (s) for ADD such as SAMM and PAMM can be used to estimate an unknown associative value </a:t>
                </a:r>
                <a:r>
                  <a:rPr lang="en-US" sz="1800" i="1" dirty="0">
                    <a:effectLst/>
                    <a:ea typeface="Calibri" panose="020F0502020204030204" pitchFamily="34" charset="0"/>
                  </a:rPr>
                  <a:t>Z</a:t>
                </a:r>
                <a:r>
                  <a:rPr lang="en-US" sz="1800" dirty="0">
                    <a:effectLst/>
                    <a:ea typeface="Calibri" panose="020F0502020204030204" pitchFamily="34" charset="0"/>
                  </a:rPr>
                  <a:t> given attribute variables (</a:t>
                </a:r>
                <a:r>
                  <a:rPr lang="en-US" sz="1800" i="1" dirty="0">
                    <a:effectLst/>
                    <a:ea typeface="Calibri" panose="020F0502020204030204" pitchFamily="34" charset="0"/>
                  </a:rPr>
                  <a:t>X</a:t>
                </a:r>
                <a:r>
                  <a:rPr lang="en-US" sz="1800" dirty="0">
                    <a:effectLst/>
                    <a:ea typeface="Calibri" panose="020F0502020204030204" pitchFamily="34" charset="0"/>
                  </a:rPr>
                  <a:t>, </a:t>
                </a:r>
                <a:r>
                  <a:rPr lang="en-US" sz="1800" i="1" dirty="0">
                    <a:effectLst/>
                    <a:ea typeface="Calibri" panose="020F0502020204030204" pitchFamily="34" charset="0"/>
                  </a:rPr>
                  <a:t>Y</a:t>
                </a:r>
                <a:r>
                  <a:rPr lang="en-US" sz="1800" dirty="0">
                    <a:effectLst/>
                    <a:ea typeface="Calibri" panose="020F0502020204030204" pitchFamily="34" charset="0"/>
                  </a:rPr>
                  <a:t>) and conditional variable </a:t>
                </a:r>
                <a:r>
                  <a:rPr lang="en-US" sz="1800" i="1" dirty="0">
                    <a:effectLst/>
                    <a:ea typeface="Calibri" panose="020F0502020204030204" pitchFamily="34" charset="0"/>
                  </a:rPr>
                  <a:t>W</a:t>
                </a:r>
                <a:r>
                  <a:rPr lang="en-US" sz="1800" dirty="0">
                    <a:effectLst/>
                    <a:ea typeface="Calibri" panose="020F0502020204030204" pitchFamily="34" charset="0"/>
                  </a:rPr>
                  <a:t>. Let </a:t>
                </a:r>
                <a14:m>
                  <m:oMath xmlns:m="http://schemas.openxmlformats.org/officeDocument/2006/math">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Calibri" panose="020F0502020204030204" pitchFamily="34" charset="0"/>
                          </a:rPr>
                          <m:t>𝑍</m:t>
                        </m:r>
                      </m:e>
                    </m:acc>
                  </m:oMath>
                </a14:m>
                <a:r>
                  <a:rPr lang="en-US" sz="1800" dirty="0">
                    <a:effectLst/>
                    <a:ea typeface="SimSun" panose="02010600030101010101" pitchFamily="2" charset="-122"/>
                  </a:rPr>
                  <a:t> be the estimate of </a:t>
                </a:r>
                <a:r>
                  <a:rPr lang="en-US" sz="1800" i="1" dirty="0">
                    <a:effectLst/>
                    <a:ea typeface="SimSun" panose="02010600030101010101" pitchFamily="2" charset="-122"/>
                  </a:rPr>
                  <a:t>Z</a:t>
                </a:r>
                <a:r>
                  <a:rPr lang="en-US" sz="1800" dirty="0">
                    <a:effectLst/>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acc>
                        <m:accPr>
                          <m:chr m:val="̂"/>
                          <m:ctrlPr>
                            <a:rPr lang="en-US" sz="1800" i="1" smtClean="0">
                              <a:effectLst/>
                              <a:latin typeface="Cambria Math" panose="02040503050406030204" pitchFamily="18" charset="0"/>
                            </a:rPr>
                          </m:ctrlPr>
                        </m:accPr>
                        <m:e>
                          <m:r>
                            <a:rPr lang="en-US" sz="1800" i="1">
                              <a:effectLst/>
                              <a:latin typeface="Cambria Math" panose="02040503050406030204" pitchFamily="18" charset="0"/>
                              <a:ea typeface="Calibri" panose="020F0502020204030204" pitchFamily="34" charset="0"/>
                            </a:rPr>
                            <m:t>𝑍</m:t>
                          </m:r>
                        </m:e>
                      </m:acc>
                      <m:r>
                        <a:rPr lang="en-US" sz="1800" i="1">
                          <a:effectLst/>
                          <a:latin typeface="Cambria Math" panose="02040503050406030204" pitchFamily="18" charset="0"/>
                          <a:ea typeface="Calibri" panose="020F0502020204030204" pitchFamily="34" charset="0"/>
                        </a:rPr>
                        <m:t>=</m:t>
                      </m:r>
                      <m:r>
                        <a:rPr lang="en-US" sz="1800" i="1">
                          <a:effectLst/>
                          <a:latin typeface="Cambria Math" panose="02040503050406030204" pitchFamily="18" charset="0"/>
                          <a:ea typeface="Calibri" panose="020F0502020204030204" pitchFamily="34" charset="0"/>
                        </a:rPr>
                        <m:t>𝐸</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Calibri" panose="020F0502020204030204" pitchFamily="34" charset="0"/>
                            </a:rPr>
                            <m:t>𝑍</m:t>
                          </m:r>
                        </m:e>
                        <m:e>
                          <m:r>
                            <a:rPr lang="en-US" sz="1800" i="1">
                              <a:effectLst/>
                              <a:latin typeface="Cambria Math" panose="02040503050406030204" pitchFamily="18" charset="0"/>
                              <a:ea typeface="SimSun" panose="02010600030101010101" pitchFamily="2" charset="-122"/>
                            </a:rPr>
                            <m:t>𝑋</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𝑌</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𝑊</m:t>
                          </m:r>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r>
                        <a:rPr lang="en-US" sz="1800" i="1">
                          <a:effectLst/>
                          <a:latin typeface="Cambria Math" panose="02040503050406030204" pitchFamily="18" charset="0"/>
                          <a:ea typeface="Calibri" panose="020F0502020204030204" pitchFamily="34" charset="0"/>
                        </a:rPr>
                        <m:t>=</m:t>
                      </m:r>
                      <m:nary>
                        <m:naryPr>
                          <m:limLoc m:val="undOvr"/>
                          <m:supHide m:val="on"/>
                          <m:ctrlPr>
                            <a:rPr lang="en-US" sz="1800" i="1">
                              <a:effectLst/>
                              <a:latin typeface="Cambria Math" panose="02040503050406030204" pitchFamily="18" charset="0"/>
                            </a:rPr>
                          </m:ctrlPr>
                        </m:naryPr>
                        <m:sub>
                          <m:r>
                            <a:rPr lang="en-US" sz="1800" i="1">
                              <a:effectLst/>
                              <a:latin typeface="Cambria Math" panose="02040503050406030204" pitchFamily="18" charset="0"/>
                              <a:ea typeface="Calibri" panose="020F0502020204030204" pitchFamily="34" charset="0"/>
                            </a:rPr>
                            <m:t>𝑍</m:t>
                          </m:r>
                        </m:sub>
                        <m:sup/>
                        <m:e>
                          <m:r>
                            <a:rPr lang="en-US" sz="1800" i="1">
                              <a:effectLst/>
                              <a:latin typeface="Cambria Math" panose="02040503050406030204" pitchFamily="18" charset="0"/>
                              <a:ea typeface="SimSun" panose="02010600030101010101" pitchFamily="2" charset="-122"/>
                            </a:rPr>
                            <m:t>𝑍𝑓</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𝑍</m:t>
                              </m:r>
                            </m:e>
                            <m:e>
                              <m:r>
                                <a:rPr lang="en-US" sz="1800" i="1">
                                  <a:effectLst/>
                                  <a:latin typeface="Cambria Math" panose="02040503050406030204" pitchFamily="18" charset="0"/>
                                  <a:ea typeface="SimSun" panose="02010600030101010101" pitchFamily="2" charset="-122"/>
                                </a:rPr>
                                <m:t>𝑋</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𝑌</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𝑊</m:t>
                              </m:r>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r>
                            <m:rPr>
                              <m:sty m:val="p"/>
                            </m:rPr>
                            <a:rPr lang="en-US" sz="1800">
                              <a:effectLst/>
                              <a:latin typeface="Cambria Math" panose="02040503050406030204" pitchFamily="18" charset="0"/>
                              <a:ea typeface="SimSun" panose="02010600030101010101" pitchFamily="2" charset="-122"/>
                            </a:rPr>
                            <m:t>d</m:t>
                          </m:r>
                          <m:r>
                            <a:rPr lang="en-US" sz="1800" i="1">
                              <a:effectLst/>
                              <a:latin typeface="Cambria Math" panose="02040503050406030204" pitchFamily="18" charset="0"/>
                              <a:ea typeface="SimSun" panose="02010600030101010101" pitchFamily="2" charset="-122"/>
                            </a:rPr>
                            <m:t>𝑍</m:t>
                          </m:r>
                        </m:e>
                      </m:nary>
                      <m:r>
                        <a:rPr lang="en-US" sz="1800" b="0" i="1" smtClean="0">
                          <a:effectLst/>
                          <a:latin typeface="Cambria Math" panose="02040503050406030204" pitchFamily="18" charset="0"/>
                          <a:ea typeface="SimSun" panose="02010600030101010101" pitchFamily="2" charset="-122"/>
                        </a:rPr>
                        <m:t>    (2.27)</m:t>
                      </m:r>
                    </m:oMath>
                  </m:oMathPara>
                </a14:m>
                <a:endParaRPr lang="en-US" sz="1800" dirty="0">
                  <a:ea typeface="SimSun" panose="02010600030101010101" pitchFamily="2" charset="-122"/>
                </a:endParaRPr>
              </a:p>
              <a:p>
                <a:pPr marL="0" indent="0">
                  <a:buNone/>
                </a:pPr>
                <a:r>
                  <a:rPr lang="en-US" sz="1800" dirty="0">
                    <a:effectLst/>
                    <a:ea typeface="Calibri" panose="020F0502020204030204" pitchFamily="34" charset="0"/>
                  </a:rPr>
                  <a:t>It is easy to calculate the conditional PDF of </a:t>
                </a:r>
                <a:r>
                  <a:rPr lang="en-US" sz="1800" i="1" dirty="0">
                    <a:effectLst/>
                    <a:ea typeface="Calibri" panose="020F0502020204030204" pitchFamily="34" charset="0"/>
                  </a:rPr>
                  <a:t>Z</a:t>
                </a:r>
                <a:r>
                  <a:rPr lang="en-US" sz="1800" dirty="0">
                    <a:effectLst/>
                    <a:ea typeface="Calibri" panose="020F0502020204030204" pitchFamily="34" charset="0"/>
                  </a:rPr>
                  <a:t> given </a:t>
                </a:r>
                <a:r>
                  <a:rPr lang="en-US" sz="1800" i="1" dirty="0">
                    <a:effectLst/>
                    <a:ea typeface="Calibri" panose="020F0502020204030204" pitchFamily="34" charset="0"/>
                  </a:rPr>
                  <a:t>X</a:t>
                </a:r>
                <a:r>
                  <a:rPr lang="en-US" sz="1800" dirty="0">
                    <a:effectLst/>
                    <a:ea typeface="Calibri" panose="020F0502020204030204" pitchFamily="34" charset="0"/>
                  </a:rPr>
                  <a:t>, </a:t>
                </a:r>
                <a:r>
                  <a:rPr lang="en-US" sz="1800" i="1" dirty="0">
                    <a:effectLst/>
                    <a:ea typeface="Calibri" panose="020F0502020204030204" pitchFamily="34" charset="0"/>
                  </a:rPr>
                  <a:t>Y</a:t>
                </a:r>
                <a:r>
                  <a:rPr lang="en-US" sz="1800" dirty="0">
                    <a:effectLst/>
                    <a:ea typeface="Calibri" panose="020F0502020204030204" pitchFamily="34" charset="0"/>
                  </a:rPr>
                  <a:t>, and </a:t>
                </a:r>
                <a:r>
                  <a:rPr lang="en-US" sz="1800" i="1" dirty="0">
                    <a:effectLst/>
                    <a:ea typeface="Calibri" panose="020F0502020204030204" pitchFamily="34" charset="0"/>
                  </a:rPr>
                  <a:t>W</a:t>
                </a:r>
                <a:r>
                  <a:rPr lang="en-US" sz="1800" dirty="0">
                    <a:effectLst/>
                    <a:ea typeface="Calibri" panose="020F0502020204030204" pitchFamily="34" charset="0"/>
                  </a:rPr>
                  <a:t> according to CMM as follows:</a:t>
                </a:r>
                <a:endParaRPr lang="en-US" sz="1800" dirty="0">
                  <a:effectLst/>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r>
                        <a:rPr lang="en-US" sz="1800" i="1" smtClean="0">
                          <a:effectLst/>
                          <a:latin typeface="Cambria Math" panose="02040503050406030204" pitchFamily="18" charset="0"/>
                          <a:ea typeface="SimSun" panose="02010600030101010101" pitchFamily="2" charset="-122"/>
                        </a:rPr>
                        <m:t>𝑓</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𝑍</m:t>
                          </m:r>
                        </m:e>
                        <m:e>
                          <m:r>
                            <a:rPr lang="en-US" sz="1800" i="1">
                              <a:effectLst/>
                              <a:latin typeface="Cambria Math" panose="02040503050406030204" pitchFamily="18" charset="0"/>
                              <a:ea typeface="SimSun" panose="02010600030101010101" pitchFamily="2" charset="-122"/>
                            </a:rPr>
                            <m:t>𝑋</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𝑌</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𝑊</m:t>
                          </m:r>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r>
                            <a:rPr lang="en-US" sz="1800" i="1">
                              <a:effectLst/>
                              <a:latin typeface="Cambria Math" panose="02040503050406030204" pitchFamily="18" charset="0"/>
                              <a:ea typeface="SimSun" panose="02010600030101010101" pitchFamily="2" charset="-122"/>
                            </a:rPr>
                            <m:t>𝑓</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𝑌</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𝑍</m:t>
                              </m:r>
                            </m:e>
                            <m:e>
                              <m:r>
                                <a:rPr lang="en-US" sz="1800" i="1">
                                  <a:effectLst/>
                                  <a:latin typeface="Cambria Math" panose="02040503050406030204" pitchFamily="18" charset="0"/>
                                  <a:ea typeface="SimSun" panose="02010600030101010101" pitchFamily="2" charset="-122"/>
                                </a:rPr>
                                <m:t>𝑊</m:t>
                              </m:r>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num>
                        <m:den>
                          <m:nary>
                            <m:naryPr>
                              <m:limLoc m:val="undOvr"/>
                              <m:supHide m:val="on"/>
                              <m:ctrlPr>
                                <a:rPr lang="en-US" sz="1800" i="1">
                                  <a:effectLst/>
                                  <a:latin typeface="Cambria Math" panose="02040503050406030204" pitchFamily="18" charset="0"/>
                                </a:rPr>
                              </m:ctrlPr>
                            </m:naryPr>
                            <m:sub>
                              <m:r>
                                <a:rPr lang="en-US" sz="1800" i="1">
                                  <a:effectLst/>
                                  <a:latin typeface="Cambria Math" panose="02040503050406030204" pitchFamily="18" charset="0"/>
                                  <a:ea typeface="Calibri" panose="020F0502020204030204" pitchFamily="34" charset="0"/>
                                </a:rPr>
                                <m:t>𝑍</m:t>
                              </m:r>
                            </m:sub>
                            <m:sup/>
                            <m:e>
                              <m:r>
                                <a:rPr lang="en-US" sz="1800" i="1">
                                  <a:effectLst/>
                                  <a:latin typeface="Cambria Math" panose="02040503050406030204" pitchFamily="18" charset="0"/>
                                  <a:ea typeface="SimSun" panose="02010600030101010101" pitchFamily="2" charset="-122"/>
                                </a:rPr>
                                <m:t>𝑓</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𝑌</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𝑍</m:t>
                                  </m:r>
                                </m:e>
                                <m:e>
                                  <m:r>
                                    <a:rPr lang="en-US" sz="1800" i="1">
                                      <a:effectLst/>
                                      <a:latin typeface="Cambria Math" panose="02040503050406030204" pitchFamily="18" charset="0"/>
                                      <a:ea typeface="SimSun" panose="02010600030101010101" pitchFamily="2" charset="-122"/>
                                    </a:rPr>
                                    <m:t>𝑊</m:t>
                                  </m:r>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Θ</m:t>
                                  </m:r>
                                </m:e>
                              </m:d>
                              <m:r>
                                <m:rPr>
                                  <m:sty m:val="p"/>
                                </m:rPr>
                                <a:rPr lang="en-US" sz="1800">
                                  <a:effectLst/>
                                  <a:latin typeface="Cambria Math" panose="02040503050406030204" pitchFamily="18" charset="0"/>
                                  <a:ea typeface="SimSun" panose="02010600030101010101" pitchFamily="2" charset="-122"/>
                                </a:rPr>
                                <m:t>d</m:t>
                              </m:r>
                              <m:r>
                                <a:rPr lang="en-US" sz="1800" i="1">
                                  <a:effectLst/>
                                  <a:latin typeface="Cambria Math" panose="02040503050406030204" pitchFamily="18" charset="0"/>
                                  <a:ea typeface="SimSun" panose="02010600030101010101" pitchFamily="2" charset="-122"/>
                                </a:rPr>
                                <m:t>𝑍</m:t>
                              </m:r>
                            </m:e>
                          </m:nary>
                        </m:den>
                      </m:f>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nary>
                            <m:naryPr>
                              <m:chr m:val="∑"/>
                              <m:limLoc m:val="undOvr"/>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𝑘</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𝐾</m:t>
                              </m:r>
                            </m:sup>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𝑓</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𝑊</m:t>
                                  </m:r>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𝛼</m:t>
                                      </m:r>
                                    </m:e>
                                    <m:sub>
                                      <m:r>
                                        <a:rPr lang="en-US" sz="1800" i="1">
                                          <a:effectLst/>
                                          <a:latin typeface="Cambria Math" panose="02040503050406030204" pitchFamily="18" charset="0"/>
                                          <a:ea typeface="SimSun" panose="02010600030101010101" pitchFamily="2" charset="-122"/>
                                        </a:rPr>
                                        <m:t>𝑘</m:t>
                                      </m:r>
                                    </m:sub>
                                  </m:sSub>
                                </m:e>
                              </m:d>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𝑔</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𝛽</m:t>
                                      </m:r>
                                    </m:e>
                                    <m:sub>
                                      <m:r>
                                        <a:rPr lang="en-US" sz="1800" i="1">
                                          <a:effectLst/>
                                          <a:latin typeface="Cambria Math" panose="02040503050406030204" pitchFamily="18" charset="0"/>
                                          <a:ea typeface="SimSun" panose="02010600030101010101" pitchFamily="2" charset="-122"/>
                                        </a:rPr>
                                        <m:t>𝑘</m:t>
                                      </m:r>
                                    </m:sub>
                                  </m:sSub>
                                </m:e>
                              </m:d>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h</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𝑌</m:t>
                                  </m:r>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𝛾</m:t>
                                      </m:r>
                                    </m:e>
                                    <m:sub>
                                      <m:r>
                                        <a:rPr lang="en-US" sz="1800" i="1">
                                          <a:effectLst/>
                                          <a:latin typeface="Cambria Math" panose="02040503050406030204" pitchFamily="18" charset="0"/>
                                          <a:ea typeface="SimSun" panose="02010600030101010101" pitchFamily="2" charset="-122"/>
                                        </a:rPr>
                                        <m:t>𝑘</m:t>
                                      </m:r>
                                    </m:sub>
                                  </m:sSub>
                                </m:e>
                              </m:d>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𝑣</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𝑍</m:t>
                                  </m:r>
                                </m:e>
                                <m:e>
                                  <m:r>
                                    <a:rPr lang="en-US" sz="1800" i="1">
                                      <a:effectLst/>
                                      <a:latin typeface="Cambria Math" panose="02040503050406030204" pitchFamily="18" charset="0"/>
                                      <a:ea typeface="SimSun" panose="02010600030101010101" pitchFamily="2" charset="-122"/>
                                    </a:rPr>
                                    <m:t>𝑊</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𝜃</m:t>
                                      </m:r>
                                    </m:e>
                                    <m:sub>
                                      <m:r>
                                        <a:rPr lang="en-US" sz="1800" i="1">
                                          <a:effectLst/>
                                          <a:latin typeface="Cambria Math" panose="02040503050406030204" pitchFamily="18" charset="0"/>
                                          <a:ea typeface="SimSun" panose="02010600030101010101" pitchFamily="2" charset="-122"/>
                                        </a:rPr>
                                        <m:t>𝑘</m:t>
                                      </m:r>
                                    </m:sub>
                                  </m:sSub>
                                </m:e>
                              </m:d>
                            </m:e>
                          </m:nary>
                        </m:num>
                        <m:den>
                          <m:nary>
                            <m:naryPr>
                              <m:chr m:val="∑"/>
                              <m:limLoc m:val="undOvr"/>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𝑘</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𝐾</m:t>
                              </m:r>
                            </m:sup>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𝑓</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𝑊</m:t>
                                  </m:r>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𝛼</m:t>
                                      </m:r>
                                    </m:e>
                                    <m:sub>
                                      <m:r>
                                        <a:rPr lang="en-US" sz="1800" i="1">
                                          <a:effectLst/>
                                          <a:latin typeface="Cambria Math" panose="02040503050406030204" pitchFamily="18" charset="0"/>
                                          <a:ea typeface="SimSun" panose="02010600030101010101" pitchFamily="2" charset="-122"/>
                                        </a:rPr>
                                        <m:t>𝑘</m:t>
                                      </m:r>
                                    </m:sub>
                                  </m:sSub>
                                </m:e>
                              </m:d>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𝑔</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𝛽</m:t>
                                      </m:r>
                                    </m:e>
                                    <m:sub>
                                      <m:r>
                                        <a:rPr lang="en-US" sz="1800" i="1">
                                          <a:effectLst/>
                                          <a:latin typeface="Cambria Math" panose="02040503050406030204" pitchFamily="18" charset="0"/>
                                          <a:ea typeface="SimSun" panose="02010600030101010101" pitchFamily="2" charset="-122"/>
                                        </a:rPr>
                                        <m:t>𝑘</m:t>
                                      </m:r>
                                    </m:sub>
                                  </m:sSub>
                                </m:e>
                              </m:d>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h</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𝑌</m:t>
                                  </m:r>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𝛾</m:t>
                                      </m:r>
                                    </m:e>
                                    <m:sub>
                                      <m:r>
                                        <a:rPr lang="en-US" sz="1800" i="1">
                                          <a:effectLst/>
                                          <a:latin typeface="Cambria Math" panose="02040503050406030204" pitchFamily="18" charset="0"/>
                                          <a:ea typeface="SimSun" panose="02010600030101010101" pitchFamily="2" charset="-122"/>
                                        </a:rPr>
                                        <m:t>𝑘</m:t>
                                      </m:r>
                                    </m:sub>
                                  </m:sSub>
                                </m:e>
                              </m:d>
                            </m:e>
                          </m:nary>
                        </m:den>
                      </m:f>
                      <m:r>
                        <a:rPr lang="en-US" sz="1800" b="0" i="1" smtClean="0">
                          <a:effectLst/>
                          <a:latin typeface="Cambria Math" panose="02040503050406030204" pitchFamily="18" charset="0"/>
                          <a:ea typeface="SimSun" panose="02010600030101010101" pitchFamily="2" charset="-122"/>
                        </a:rPr>
                        <m:t>    (2.28)</m:t>
                      </m:r>
                    </m:oMath>
                  </m:oMathPara>
                </a14:m>
                <a:endParaRPr lang="en-US" sz="1800" dirty="0">
                  <a:ea typeface="SimSun" panose="02010600030101010101" pitchFamily="2" charset="-122"/>
                </a:endParaRPr>
              </a:p>
              <a:p>
                <a:pPr marL="0" indent="0">
                  <a:buNone/>
                </a:pPr>
                <a:r>
                  <a:rPr lang="en-US" sz="1800" dirty="0">
                    <a:effectLst/>
                    <a:ea typeface="SimSun" panose="02010600030101010101" pitchFamily="2" charset="-122"/>
                  </a:rPr>
                  <a:t>The estimate </a:t>
                </a:r>
                <a14:m>
                  <m:oMath xmlns:m="http://schemas.openxmlformats.org/officeDocument/2006/math">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Calibri" panose="020F0502020204030204" pitchFamily="34" charset="0"/>
                          </a:rPr>
                          <m:t>𝑍</m:t>
                        </m:r>
                      </m:e>
                    </m:acc>
                  </m:oMath>
                </a14:m>
                <a:r>
                  <a:rPr lang="en-US" sz="1800" dirty="0">
                    <a:effectLst/>
                    <a:ea typeface="SimSun" panose="02010600030101010101" pitchFamily="2" charset="-122"/>
                  </a:rPr>
                  <a:t> is resolved:</a:t>
                </a:r>
              </a:p>
              <a:p>
                <a:pPr marL="0" indent="0">
                  <a:buNone/>
                </a:pPr>
                <a14:m>
                  <m:oMathPara xmlns:m="http://schemas.openxmlformats.org/officeDocument/2006/math">
                    <m:oMathParaPr>
                      <m:jc m:val="right"/>
                    </m:oMathParaPr>
                    <m:oMath xmlns:m="http://schemas.openxmlformats.org/officeDocument/2006/math">
                      <m:acc>
                        <m:accPr>
                          <m:chr m:val="̂"/>
                          <m:ctrlPr>
                            <a:rPr lang="en-US" sz="1800" i="1" smtClean="0">
                              <a:effectLst/>
                              <a:latin typeface="Cambria Math" panose="02040503050406030204" pitchFamily="18" charset="0"/>
                            </a:rPr>
                          </m:ctrlPr>
                        </m:accPr>
                        <m:e>
                          <m:r>
                            <a:rPr lang="en-US" sz="1800" i="1">
                              <a:effectLst/>
                              <a:latin typeface="Cambria Math" panose="02040503050406030204" pitchFamily="18" charset="0"/>
                              <a:ea typeface="Calibri" panose="020F0502020204030204" pitchFamily="34" charset="0"/>
                            </a:rPr>
                            <m:t>𝑍</m:t>
                          </m:r>
                        </m:e>
                      </m:acc>
                      <m:r>
                        <a:rPr lang="en-US" sz="1800" i="1">
                          <a:effectLst/>
                          <a:latin typeface="Cambria Math" panose="02040503050406030204" pitchFamily="18" charset="0"/>
                          <a:ea typeface="Calibri" panose="020F0502020204030204" pitchFamily="34" charset="0"/>
                        </a:rPr>
                        <m:t>=</m:t>
                      </m:r>
                      <m:f>
                        <m:fPr>
                          <m:ctrlPr>
                            <a:rPr lang="en-US" sz="1800" i="1">
                              <a:effectLst/>
                              <a:latin typeface="Cambria Math" panose="02040503050406030204" pitchFamily="18" charset="0"/>
                              <a:ea typeface="SimSun" panose="02010600030101010101" pitchFamily="2" charset="-122"/>
                            </a:rPr>
                          </m:ctrlPr>
                        </m:fPr>
                        <m:num>
                          <m:nary>
                            <m:naryPr>
                              <m:chr m:val="∑"/>
                              <m:limLoc m:val="undOvr"/>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𝑘</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𝐾</m:t>
                              </m:r>
                            </m:sup>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𝑓</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𝑊</m:t>
                                  </m:r>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𝛼</m:t>
                                      </m:r>
                                    </m:e>
                                    <m:sub>
                                      <m:r>
                                        <a:rPr lang="en-US" sz="1800" i="1">
                                          <a:effectLst/>
                                          <a:latin typeface="Cambria Math" panose="02040503050406030204" pitchFamily="18" charset="0"/>
                                          <a:ea typeface="SimSun" panose="02010600030101010101" pitchFamily="2" charset="-122"/>
                                        </a:rPr>
                                        <m:t>𝑘</m:t>
                                      </m:r>
                                    </m:sub>
                                  </m:sSub>
                                </m:e>
                              </m:d>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𝑔</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𝛽</m:t>
                                      </m:r>
                                    </m:e>
                                    <m:sub>
                                      <m:r>
                                        <a:rPr lang="en-US" sz="1800" i="1">
                                          <a:effectLst/>
                                          <a:latin typeface="Cambria Math" panose="02040503050406030204" pitchFamily="18" charset="0"/>
                                          <a:ea typeface="SimSun" panose="02010600030101010101" pitchFamily="2" charset="-122"/>
                                        </a:rPr>
                                        <m:t>𝑘</m:t>
                                      </m:r>
                                    </m:sub>
                                  </m:sSub>
                                </m:e>
                              </m:d>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h</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𝑌</m:t>
                                  </m:r>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𝛾</m:t>
                                      </m:r>
                                    </m:e>
                                    <m:sub>
                                      <m:r>
                                        <a:rPr lang="en-US" sz="1800" i="1">
                                          <a:effectLst/>
                                          <a:latin typeface="Cambria Math" panose="02040503050406030204" pitchFamily="18" charset="0"/>
                                          <a:ea typeface="SimSun" panose="02010600030101010101" pitchFamily="2" charset="-122"/>
                                        </a:rPr>
                                        <m:t>𝑘</m:t>
                                      </m:r>
                                    </m:sub>
                                  </m:sSub>
                                </m:e>
                              </m:d>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𝑍</m:t>
                                  </m:r>
                                </m:e>
                                <m:e>
                                  <m:r>
                                    <a:rPr lang="en-US" sz="1800" i="1">
                                      <a:effectLst/>
                                      <a:latin typeface="Cambria Math" panose="02040503050406030204" pitchFamily="18" charset="0"/>
                                      <a:ea typeface="SimSun" panose="02010600030101010101" pitchFamily="2" charset="-122"/>
                                    </a:rPr>
                                    <m:t>𝑊</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𝜃</m:t>
                                      </m:r>
                                    </m:e>
                                    <m:sub>
                                      <m:r>
                                        <a:rPr lang="en-US" sz="1800" i="1">
                                          <a:effectLst/>
                                          <a:latin typeface="Cambria Math" panose="02040503050406030204" pitchFamily="18" charset="0"/>
                                          <a:ea typeface="SimSun" panose="02010600030101010101" pitchFamily="2" charset="-122"/>
                                        </a:rPr>
                                        <m:t>𝑘</m:t>
                                      </m:r>
                                    </m:sub>
                                  </m:sSub>
                                </m:e>
                              </m:d>
                            </m:e>
                          </m:nary>
                        </m:num>
                        <m:den>
                          <m:nary>
                            <m:naryPr>
                              <m:chr m:val="∑"/>
                              <m:limLoc m:val="undOvr"/>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𝑘</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𝐾</m:t>
                              </m:r>
                            </m:sup>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𝑓</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𝑊</m:t>
                                  </m:r>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𝛼</m:t>
                                      </m:r>
                                    </m:e>
                                    <m:sub>
                                      <m:r>
                                        <a:rPr lang="en-US" sz="1800" i="1">
                                          <a:effectLst/>
                                          <a:latin typeface="Cambria Math" panose="02040503050406030204" pitchFamily="18" charset="0"/>
                                          <a:ea typeface="SimSun" panose="02010600030101010101" pitchFamily="2" charset="-122"/>
                                        </a:rPr>
                                        <m:t>𝑘</m:t>
                                      </m:r>
                                    </m:sub>
                                  </m:sSub>
                                </m:e>
                              </m:d>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𝑔</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𝛽</m:t>
                                      </m:r>
                                    </m:e>
                                    <m:sub>
                                      <m:r>
                                        <a:rPr lang="en-US" sz="1800" i="1">
                                          <a:effectLst/>
                                          <a:latin typeface="Cambria Math" panose="02040503050406030204" pitchFamily="18" charset="0"/>
                                          <a:ea typeface="SimSun" panose="02010600030101010101" pitchFamily="2" charset="-122"/>
                                        </a:rPr>
                                        <m:t>𝑘</m:t>
                                      </m:r>
                                    </m:sub>
                                  </m:sSub>
                                </m:e>
                              </m:d>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h</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𝑌</m:t>
                                  </m:r>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𝛾</m:t>
                                      </m:r>
                                    </m:e>
                                    <m:sub>
                                      <m:r>
                                        <a:rPr lang="en-US" sz="1800" i="1">
                                          <a:effectLst/>
                                          <a:latin typeface="Cambria Math" panose="02040503050406030204" pitchFamily="18" charset="0"/>
                                          <a:ea typeface="SimSun" panose="02010600030101010101" pitchFamily="2" charset="-122"/>
                                        </a:rPr>
                                        <m:t>𝑘</m:t>
                                      </m:r>
                                    </m:sub>
                                  </m:sSub>
                                </m:e>
                              </m:d>
                            </m:e>
                          </m:nary>
                        </m:den>
                      </m:f>
                      <m:r>
                        <a:rPr lang="en-US" sz="1800" b="0" i="1" smtClean="0">
                          <a:effectLst/>
                          <a:latin typeface="Cambria Math" panose="02040503050406030204" pitchFamily="18" charset="0"/>
                          <a:ea typeface="SimSun" panose="02010600030101010101" pitchFamily="2" charset="-122"/>
                        </a:rPr>
                        <m:t>    (2.29)</m:t>
                      </m:r>
                    </m:oMath>
                  </m:oMathPara>
                </a14:m>
                <a:endParaRPr lang="en-US" sz="1800" dirty="0">
                  <a:ea typeface="SimSun" panose="02010600030101010101" pitchFamily="2" charset="-122"/>
                </a:endParaRPr>
              </a:p>
              <a:p>
                <a:pPr marL="0" indent="0">
                  <a:buNone/>
                </a:pPr>
                <a:r>
                  <a:rPr lang="en-US" sz="1800" dirty="0">
                    <a:effectLst/>
                    <a:ea typeface="SimSun" panose="02010600030101010101" pitchFamily="2" charset="-122"/>
                  </a:rPr>
                  <a:t>Where,</a:t>
                </a:r>
              </a:p>
              <a:p>
                <a:pPr marL="0" indent="0">
                  <a:buNone/>
                </a:pPr>
                <a14:m>
                  <m:oMathPara xmlns:m="http://schemas.openxmlformats.org/officeDocument/2006/math">
                    <m:oMathParaPr>
                      <m:jc m:val="centerGroup"/>
                    </m:oMathParaPr>
                    <m:oMath xmlns:m="http://schemas.openxmlformats.org/officeDocument/2006/math">
                      <m:sSub>
                        <m:sSubPr>
                          <m:ctrlPr>
                            <a:rPr lang="en-US" sz="1800" i="1" smtClean="0">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𝐸</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𝑍</m:t>
                          </m:r>
                        </m:e>
                        <m:e>
                          <m:r>
                            <a:rPr lang="en-US" sz="1800" i="1">
                              <a:effectLst/>
                              <a:latin typeface="Cambria Math" panose="02040503050406030204" pitchFamily="18" charset="0"/>
                              <a:ea typeface="SimSun" panose="02010600030101010101" pitchFamily="2" charset="-122"/>
                            </a:rPr>
                            <m:t>𝑊</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𝜃</m:t>
                              </m:r>
                            </m:e>
                            <m:sub>
                              <m:r>
                                <a:rPr lang="en-US" sz="1800" i="1">
                                  <a:effectLst/>
                                  <a:latin typeface="Cambria Math" panose="02040503050406030204" pitchFamily="18" charset="0"/>
                                  <a:ea typeface="SimSun" panose="02010600030101010101" pitchFamily="2" charset="-122"/>
                                </a:rPr>
                                <m:t>𝑘</m:t>
                              </m:r>
                            </m:sub>
                          </m:sSub>
                        </m:e>
                      </m:d>
                      <m:r>
                        <a:rPr lang="en-US" sz="1800" i="1">
                          <a:effectLst/>
                          <a:latin typeface="Cambria Math" panose="02040503050406030204" pitchFamily="18" charset="0"/>
                          <a:ea typeface="SimSun" panose="02010600030101010101" pitchFamily="2" charset="-122"/>
                        </a:rPr>
                        <m:t>=</m:t>
                      </m:r>
                      <m:nary>
                        <m:naryPr>
                          <m:limLoc m:val="undOvr"/>
                          <m:supHide m:val="on"/>
                          <m:ctrlPr>
                            <a:rPr lang="en-US" sz="1800" i="1">
                              <a:effectLst/>
                              <a:latin typeface="Cambria Math" panose="02040503050406030204" pitchFamily="18" charset="0"/>
                              <a:ea typeface="Calibri" panose="020F0502020204030204" pitchFamily="34" charset="0"/>
                            </a:rPr>
                          </m:ctrlPr>
                        </m:naryPr>
                        <m:sub>
                          <m:r>
                            <a:rPr lang="en-US" sz="1800" i="1">
                              <a:effectLst/>
                              <a:latin typeface="Cambria Math" panose="02040503050406030204" pitchFamily="18" charset="0"/>
                              <a:ea typeface="Calibri" panose="020F0502020204030204" pitchFamily="34" charset="0"/>
                            </a:rPr>
                            <m:t>𝑍</m:t>
                          </m:r>
                        </m:sub>
                        <m:sup/>
                        <m:e>
                          <m:r>
                            <a:rPr lang="en-US" sz="1800" i="1">
                              <a:effectLst/>
                              <a:latin typeface="Cambria Math" panose="02040503050406030204" pitchFamily="18" charset="0"/>
                              <a:ea typeface="SimSun" panose="02010600030101010101" pitchFamily="2" charset="-122"/>
                            </a:rPr>
                            <m:t>𝑍</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𝑣</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𝑍</m:t>
                              </m:r>
                            </m:e>
                            <m:e>
                              <m:r>
                                <a:rPr lang="en-US" sz="1800" i="1">
                                  <a:effectLst/>
                                  <a:latin typeface="Cambria Math" panose="02040503050406030204" pitchFamily="18" charset="0"/>
                                  <a:ea typeface="SimSun" panose="02010600030101010101" pitchFamily="2" charset="-122"/>
                                </a:rPr>
                                <m:t>𝑊</m:t>
                              </m:r>
                              <m:r>
                                <a:rPr lang="en-US" sz="1800" i="1">
                                  <a:effectLst/>
                                  <a:latin typeface="Cambria Math" panose="02040503050406030204" pitchFamily="18" charset="0"/>
                                  <a:ea typeface="SimSun" panose="02010600030101010101" pitchFamily="2" charset="-122"/>
                                </a:rPr>
                                <m:t>,</m:t>
                              </m:r>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𝜃</m:t>
                                  </m:r>
                                </m:e>
                                <m:sub>
                                  <m:r>
                                    <a:rPr lang="en-US" sz="1800" i="1">
                                      <a:effectLst/>
                                      <a:latin typeface="Cambria Math" panose="02040503050406030204" pitchFamily="18" charset="0"/>
                                      <a:ea typeface="SimSun" panose="02010600030101010101" pitchFamily="2" charset="-122"/>
                                    </a:rPr>
                                    <m:t>𝑘</m:t>
                                  </m:r>
                                </m:sub>
                              </m:sSub>
                            </m:e>
                          </m:d>
                          <m:r>
                            <m:rPr>
                              <m:sty m:val="p"/>
                            </m:rPr>
                            <a:rPr lang="en-US" sz="1800">
                              <a:effectLst/>
                              <a:latin typeface="Cambria Math" panose="02040503050406030204" pitchFamily="18" charset="0"/>
                              <a:ea typeface="SimSun" panose="02010600030101010101" pitchFamily="2" charset="-122"/>
                            </a:rPr>
                            <m:t>d</m:t>
                          </m:r>
                          <m:r>
                            <a:rPr lang="en-US" sz="1800" i="1">
                              <a:effectLst/>
                              <a:latin typeface="Cambria Math" panose="02040503050406030204" pitchFamily="18" charset="0"/>
                              <a:ea typeface="SimSun" panose="02010600030101010101" pitchFamily="2" charset="-122"/>
                            </a:rPr>
                            <m:t>𝑍</m:t>
                          </m:r>
                        </m:e>
                      </m:nary>
                    </m:oMath>
                  </m:oMathPara>
                </a14:m>
                <a:endParaRPr lang="en-US" sz="1800" dirty="0">
                  <a:effectLst/>
                  <a:ea typeface="Calibri" panose="020F0502020204030204" pitchFamily="34" charset="0"/>
                </a:endParaRPr>
              </a:p>
              <a:p>
                <a:pPr marL="0" indent="0">
                  <a:buNone/>
                </a:pPr>
                <a:r>
                  <a:rPr lang="en-US" sz="1800" dirty="0">
                    <a:effectLst/>
                    <a:ea typeface="Calibri" panose="020F0502020204030204" pitchFamily="34" charset="0"/>
                  </a:rPr>
                  <a:t>When </a:t>
                </a:r>
                <a:r>
                  <a:rPr lang="en-US" sz="1800" i="1" dirty="0" err="1">
                    <a:effectLst/>
                    <a:ea typeface="Calibri" panose="020F0502020204030204" pitchFamily="34" charset="0"/>
                  </a:rPr>
                  <a:t>v</a:t>
                </a:r>
                <a:r>
                  <a:rPr lang="en-US" sz="1800" i="1" baseline="-25000" dirty="0" err="1">
                    <a:effectLst/>
                    <a:ea typeface="Calibri" panose="020F0502020204030204" pitchFamily="34" charset="0"/>
                  </a:rPr>
                  <a:t>k</a:t>
                </a:r>
                <a:r>
                  <a:rPr lang="en-US" sz="1800" dirty="0">
                    <a:effectLst/>
                    <a:ea typeface="Calibri" panose="020F0502020204030204" pitchFamily="34" charset="0"/>
                  </a:rPr>
                  <a:t>(</a:t>
                </a:r>
                <a:r>
                  <a:rPr lang="en-US" sz="1800" i="1" dirty="0">
                    <a:effectLst/>
                    <a:ea typeface="Calibri" panose="020F0502020204030204" pitchFamily="34" charset="0"/>
                  </a:rPr>
                  <a:t>Z</a:t>
                </a:r>
                <a:r>
                  <a:rPr lang="en-US" sz="1800" dirty="0">
                    <a:effectLst/>
                    <a:ea typeface="Calibri" panose="020F0502020204030204" pitchFamily="34" charset="0"/>
                  </a:rPr>
                  <a:t> | </a:t>
                </a:r>
                <a:r>
                  <a:rPr lang="en-US" sz="1800" i="1" dirty="0">
                    <a:effectLst/>
                    <a:ea typeface="Calibri" panose="020F0502020204030204" pitchFamily="34" charset="0"/>
                  </a:rPr>
                  <a:t>W</a:t>
                </a:r>
                <a:r>
                  <a:rPr lang="en-US" sz="1800" dirty="0">
                    <a:effectLst/>
                    <a:ea typeface="Calibri" panose="020F0502020204030204" pitchFamily="34" charset="0"/>
                  </a:rPr>
                  <a:t>, </a:t>
                </a:r>
                <a:r>
                  <a:rPr lang="en-US" sz="1800" i="1" dirty="0" err="1">
                    <a:effectLst/>
                    <a:ea typeface="Calibri" panose="020F0502020204030204" pitchFamily="34" charset="0"/>
                  </a:rPr>
                  <a:t>θ</a:t>
                </a:r>
                <a:r>
                  <a:rPr lang="en-US" sz="1800" i="1" baseline="-25000" dirty="0" err="1">
                    <a:effectLst/>
                    <a:ea typeface="Calibri" panose="020F0502020204030204" pitchFamily="34" charset="0"/>
                  </a:rPr>
                  <a:t>k</a:t>
                </a:r>
                <a:r>
                  <a:rPr lang="en-US" sz="1800" dirty="0">
                    <a:effectLst/>
                    <a:ea typeface="Calibri" panose="020F0502020204030204" pitchFamily="34" charset="0"/>
                  </a:rPr>
                  <a:t>) is a regressive PDF, </a:t>
                </a:r>
                <a:r>
                  <a:rPr lang="en-US" sz="1800" dirty="0">
                    <a:effectLst/>
                    <a:ea typeface="SimSun" panose="02010600030101010101" pitchFamily="2" charset="-122"/>
                  </a:rPr>
                  <a:t>the estimate </a:t>
                </a:r>
                <a14:m>
                  <m:oMath xmlns:m="http://schemas.openxmlformats.org/officeDocument/2006/math">
                    <m:acc>
                      <m:accPr>
                        <m:chr m:val="̂"/>
                        <m:ctrlPr>
                          <a:rPr lang="en-US" sz="1800" i="1">
                            <a:effectLst/>
                            <a:latin typeface="Cambria Math" panose="02040503050406030204" pitchFamily="18" charset="0"/>
                          </a:rPr>
                        </m:ctrlPr>
                      </m:accPr>
                      <m:e>
                        <m:r>
                          <a:rPr lang="en-US" sz="1800" i="1">
                            <a:effectLst/>
                            <a:latin typeface="Cambria Math" panose="02040503050406030204" pitchFamily="18" charset="0"/>
                            <a:ea typeface="Calibri" panose="020F0502020204030204" pitchFamily="34" charset="0"/>
                          </a:rPr>
                          <m:t>𝑍</m:t>
                        </m:r>
                      </m:e>
                    </m:acc>
                  </m:oMath>
                </a14:m>
                <a:r>
                  <a:rPr lang="en-US" sz="1800" dirty="0">
                    <a:effectLst/>
                    <a:ea typeface="SimSun" panose="02010600030101010101" pitchFamily="2" charset="-122"/>
                  </a:rPr>
                  <a:t> </a:t>
                </a:r>
                <a:r>
                  <a:rPr lang="en-US" sz="1800" dirty="0">
                    <a:effectLst/>
                    <a:ea typeface="Calibri" panose="020F0502020204030204" pitchFamily="34" charset="0"/>
                  </a:rPr>
                  <a:t>given </a:t>
                </a:r>
                <a:r>
                  <a:rPr lang="en-US" sz="1800" i="1" dirty="0">
                    <a:effectLst/>
                    <a:ea typeface="Calibri" panose="020F0502020204030204" pitchFamily="34" charset="0"/>
                  </a:rPr>
                  <a:t>X</a:t>
                </a:r>
                <a:r>
                  <a:rPr lang="en-US" sz="1800" dirty="0">
                    <a:effectLst/>
                    <a:ea typeface="Calibri" panose="020F0502020204030204" pitchFamily="34" charset="0"/>
                  </a:rPr>
                  <a:t>, </a:t>
                </a:r>
                <a:r>
                  <a:rPr lang="en-US" sz="1800" i="1" dirty="0">
                    <a:effectLst/>
                    <a:ea typeface="Calibri" panose="020F0502020204030204" pitchFamily="34" charset="0"/>
                  </a:rPr>
                  <a:t>Y</a:t>
                </a:r>
                <a:r>
                  <a:rPr lang="en-US" sz="1800" dirty="0">
                    <a:effectLst/>
                    <a:ea typeface="Calibri" panose="020F0502020204030204" pitchFamily="34" charset="0"/>
                  </a:rPr>
                  <a:t>, and </a:t>
                </a:r>
                <a:r>
                  <a:rPr lang="en-US" sz="1800" i="1" dirty="0">
                    <a:effectLst/>
                    <a:ea typeface="Calibri" panose="020F0502020204030204" pitchFamily="34" charset="0"/>
                  </a:rPr>
                  <a:t>W</a:t>
                </a:r>
                <a:r>
                  <a:rPr lang="en-US" sz="1800" dirty="0">
                    <a:effectLst/>
                    <a:ea typeface="SimSun" panose="02010600030101010101" pitchFamily="2" charset="-122"/>
                  </a:rPr>
                  <a:t> is calculated smoothly as follows:</a:t>
                </a:r>
                <a:endParaRPr lang="en-US" sz="18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acc>
                        <m:accPr>
                          <m:chr m:val="̂"/>
                          <m:ctrlPr>
                            <a:rPr lang="en-US" sz="1800" i="1" smtClean="0">
                              <a:effectLst/>
                              <a:latin typeface="Cambria Math" panose="02040503050406030204" pitchFamily="18" charset="0"/>
                            </a:rPr>
                          </m:ctrlPr>
                        </m:accPr>
                        <m:e>
                          <m:r>
                            <a:rPr lang="en-US" sz="1800" i="1">
                              <a:effectLst/>
                              <a:latin typeface="Cambria Math" panose="02040503050406030204" pitchFamily="18" charset="0"/>
                              <a:ea typeface="Calibri" panose="020F0502020204030204" pitchFamily="34" charset="0"/>
                            </a:rPr>
                            <m:t>𝑍</m:t>
                          </m:r>
                        </m:e>
                      </m:acc>
                      <m:r>
                        <a:rPr lang="en-US" sz="1800" i="1">
                          <a:effectLst/>
                          <a:latin typeface="Cambria Math" panose="02040503050406030204" pitchFamily="18" charset="0"/>
                          <a:ea typeface="Calibri" panose="020F0502020204030204" pitchFamily="34" charset="0"/>
                        </a:rPr>
                        <m:t>=</m:t>
                      </m:r>
                      <m:f>
                        <m:fPr>
                          <m:ctrlPr>
                            <a:rPr lang="en-US" sz="1800" i="1">
                              <a:effectLst/>
                              <a:latin typeface="Cambria Math" panose="02040503050406030204" pitchFamily="18" charset="0"/>
                              <a:ea typeface="SimSun" panose="02010600030101010101" pitchFamily="2" charset="-122"/>
                            </a:rPr>
                          </m:ctrlPr>
                        </m:fPr>
                        <m:num>
                          <m:nary>
                            <m:naryPr>
                              <m:chr m:val="∑"/>
                              <m:limLoc m:val="undOvr"/>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𝑘</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𝐾</m:t>
                              </m:r>
                            </m:sup>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𝑓</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𝑊</m:t>
                                  </m:r>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𝛼</m:t>
                                      </m:r>
                                    </m:e>
                                    <m:sub>
                                      <m:r>
                                        <a:rPr lang="en-US" sz="1800" i="1">
                                          <a:effectLst/>
                                          <a:latin typeface="Cambria Math" panose="02040503050406030204" pitchFamily="18" charset="0"/>
                                          <a:ea typeface="SimSun" panose="02010600030101010101" pitchFamily="2" charset="-122"/>
                                        </a:rPr>
                                        <m:t>𝑘</m:t>
                                      </m:r>
                                    </m:sub>
                                  </m:sSub>
                                </m:e>
                              </m:d>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𝑔</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𝛽</m:t>
                                      </m:r>
                                    </m:e>
                                    <m:sub>
                                      <m:r>
                                        <a:rPr lang="en-US" sz="1800" i="1">
                                          <a:effectLst/>
                                          <a:latin typeface="Cambria Math" panose="02040503050406030204" pitchFamily="18" charset="0"/>
                                          <a:ea typeface="SimSun" panose="02010600030101010101" pitchFamily="2" charset="-122"/>
                                        </a:rPr>
                                        <m:t>𝑘</m:t>
                                      </m:r>
                                    </m:sub>
                                  </m:sSub>
                                </m:e>
                              </m:d>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h</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𝑌</m:t>
                                  </m:r>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𝛾</m:t>
                                      </m:r>
                                    </m:e>
                                    <m:sub>
                                      <m:r>
                                        <a:rPr lang="en-US" sz="1800" i="1">
                                          <a:effectLst/>
                                          <a:latin typeface="Cambria Math" panose="02040503050406030204" pitchFamily="18" charset="0"/>
                                          <a:ea typeface="SimSun" panose="02010600030101010101" pitchFamily="2" charset="-122"/>
                                        </a:rPr>
                                        <m:t>𝑘</m:t>
                                      </m:r>
                                    </m:sub>
                                  </m:sSub>
                                </m:e>
                              </m:d>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𝜔</m:t>
                                  </m:r>
                                </m:e>
                                <m:sub>
                                  <m:r>
                                    <a:rPr lang="en-US" sz="1800" i="1">
                                      <a:effectLst/>
                                      <a:latin typeface="Cambria Math" panose="02040503050406030204" pitchFamily="18" charset="0"/>
                                      <a:ea typeface="SimSun" panose="02010600030101010101" pitchFamily="2" charset="-122"/>
                                    </a:rPr>
                                    <m:t>𝑘</m:t>
                                  </m:r>
                                </m:sub>
                              </m:sSub>
                              <m:r>
                                <a:rPr lang="en-US" sz="1800" i="1">
                                  <a:effectLst/>
                                  <a:latin typeface="Cambria Math" panose="02040503050406030204" pitchFamily="18" charset="0"/>
                                  <a:ea typeface="SimSun" panose="02010600030101010101" pitchFamily="2" charset="-122"/>
                                </a:rPr>
                                <m:t>𝑊</m:t>
                              </m:r>
                            </m:e>
                          </m:nary>
                        </m:num>
                        <m:den>
                          <m:nary>
                            <m:naryPr>
                              <m:chr m:val="∑"/>
                              <m:limLoc m:val="undOvr"/>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𝑘</m:t>
                              </m:r>
                              <m:r>
                                <a:rPr lang="en-US" sz="1800" i="1">
                                  <a:effectLst/>
                                  <a:latin typeface="Cambria Math" panose="02040503050406030204" pitchFamily="18" charset="0"/>
                                  <a:ea typeface="SimSun" panose="02010600030101010101" pitchFamily="2" charset="-122"/>
                                </a:rPr>
                                <m:t>=1</m:t>
                              </m:r>
                            </m:sub>
                            <m:sup>
                              <m:r>
                                <a:rPr lang="en-US" sz="1800" i="1">
                                  <a:effectLst/>
                                  <a:latin typeface="Cambria Math" panose="02040503050406030204" pitchFamily="18" charset="0"/>
                                  <a:ea typeface="SimSun" panose="02010600030101010101" pitchFamily="2" charset="-122"/>
                                </a:rPr>
                                <m:t>𝐾</m:t>
                              </m:r>
                            </m:sup>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𝑓</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𝑊</m:t>
                                  </m:r>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𝛼</m:t>
                                      </m:r>
                                    </m:e>
                                    <m:sub>
                                      <m:r>
                                        <a:rPr lang="en-US" sz="1800" i="1">
                                          <a:effectLst/>
                                          <a:latin typeface="Cambria Math" panose="02040503050406030204" pitchFamily="18" charset="0"/>
                                          <a:ea typeface="SimSun" panose="02010600030101010101" pitchFamily="2" charset="-122"/>
                                        </a:rPr>
                                        <m:t>𝑘</m:t>
                                      </m:r>
                                    </m:sub>
                                  </m:sSub>
                                </m:e>
                              </m:d>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𝑔</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𝑋</m:t>
                                  </m:r>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𝛽</m:t>
                                      </m:r>
                                    </m:e>
                                    <m:sub>
                                      <m:r>
                                        <a:rPr lang="en-US" sz="1800" i="1">
                                          <a:effectLst/>
                                          <a:latin typeface="Cambria Math" panose="02040503050406030204" pitchFamily="18" charset="0"/>
                                          <a:ea typeface="SimSun" panose="02010600030101010101" pitchFamily="2" charset="-122"/>
                                        </a:rPr>
                                        <m:t>𝑘</m:t>
                                      </m:r>
                                    </m:sub>
                                  </m:sSub>
                                </m:e>
                              </m:d>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h</m:t>
                                  </m:r>
                                </m:e>
                                <m:sub>
                                  <m:r>
                                    <a:rPr lang="en-US" sz="1800" i="1">
                                      <a:effectLst/>
                                      <a:latin typeface="Cambria Math" panose="02040503050406030204" pitchFamily="18" charset="0"/>
                                      <a:ea typeface="SimSun" panose="02010600030101010101" pitchFamily="2" charset="-122"/>
                                    </a:rPr>
                                    <m:t>𝑘</m:t>
                                  </m:r>
                                </m:sub>
                              </m:sSub>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𝑌</m:t>
                                  </m:r>
                                </m:e>
                                <m:e>
                                  <m:sSub>
                                    <m:sSubPr>
                                      <m:ctrlPr>
                                        <a:rPr lang="en-US" sz="1800" i="1">
                                          <a:effectLst/>
                                          <a:latin typeface="Cambria Math" panose="02040503050406030204" pitchFamily="18" charset="0"/>
                                          <a:ea typeface="SimSun" panose="02010600030101010101" pitchFamily="2" charset="-122"/>
                                        </a:rPr>
                                      </m:ctrlPr>
                                    </m:sSubPr>
                                    <m:e>
                                      <m:r>
                                        <a:rPr lang="en-US" sz="1800" i="1">
                                          <a:effectLst/>
                                          <a:latin typeface="Cambria Math" panose="02040503050406030204" pitchFamily="18" charset="0"/>
                                          <a:ea typeface="SimSun" panose="02010600030101010101" pitchFamily="2" charset="-122"/>
                                        </a:rPr>
                                        <m:t>𝛾</m:t>
                                      </m:r>
                                    </m:e>
                                    <m:sub>
                                      <m:r>
                                        <a:rPr lang="en-US" sz="1800" i="1">
                                          <a:effectLst/>
                                          <a:latin typeface="Cambria Math" panose="02040503050406030204" pitchFamily="18" charset="0"/>
                                          <a:ea typeface="SimSun" panose="02010600030101010101" pitchFamily="2" charset="-122"/>
                                        </a:rPr>
                                        <m:t>𝑘</m:t>
                                      </m:r>
                                    </m:sub>
                                  </m:sSub>
                                </m:e>
                              </m:d>
                            </m:e>
                          </m:nary>
                        </m:den>
                      </m:f>
                      <m:r>
                        <a:rPr lang="en-US" sz="1800" b="0" i="1" smtClean="0">
                          <a:effectLst/>
                          <a:latin typeface="Cambria Math" panose="02040503050406030204" pitchFamily="18" charset="0"/>
                          <a:ea typeface="SimSun" panose="02010600030101010101" pitchFamily="2" charset="-122"/>
                        </a:rPr>
                        <m:t>    (2.30)</m:t>
                      </m:r>
                    </m:oMath>
                  </m:oMathPara>
                </a14:m>
                <a:endParaRPr lang="en-US" sz="1800" dirty="0">
                  <a:ea typeface="SimSun" panose="02010600030101010101" pitchFamily="2" charset="-122"/>
                </a:endParaRPr>
              </a:p>
              <a:p>
                <a:pPr marL="0" indent="0">
                  <a:buNone/>
                </a:pPr>
                <a:r>
                  <a:rPr lang="en-US" sz="1800" dirty="0">
                    <a:effectLst/>
                    <a:ea typeface="SimSun" panose="02010600030101010101" pitchFamily="2" charset="-122"/>
                  </a:rPr>
                  <a:t>The product </a:t>
                </a:r>
                <a:r>
                  <a:rPr lang="en-US" sz="1800" i="1" dirty="0" err="1">
                    <a:effectLst/>
                    <a:ea typeface="SimSun" panose="02010600030101010101" pitchFamily="2" charset="-122"/>
                  </a:rPr>
                  <a:t>ω</a:t>
                </a:r>
                <a:r>
                  <a:rPr lang="en-US" sz="1800" i="1" baseline="-25000" dirty="0" err="1">
                    <a:effectLst/>
                    <a:ea typeface="SimSun" panose="02010600030101010101" pitchFamily="2" charset="-122"/>
                  </a:rPr>
                  <a:t>k</a:t>
                </a:r>
                <a:r>
                  <a:rPr lang="en-US" sz="1800" i="1" dirty="0" err="1">
                    <a:effectLst/>
                    <a:ea typeface="SimSun" panose="02010600030101010101" pitchFamily="2" charset="-122"/>
                  </a:rPr>
                  <a:t>W</a:t>
                </a:r>
                <a:r>
                  <a:rPr lang="en-US" sz="1800" dirty="0">
                    <a:effectLst/>
                    <a:ea typeface="SimSun" panose="02010600030101010101" pitchFamily="2" charset="-122"/>
                  </a:rPr>
                  <a:t> is calculated by Eq. 2.11. In general, Eq. 2.30 is the ultimate estimation formula of </a:t>
                </a:r>
                <a:r>
                  <a:rPr lang="en-US" sz="1800" dirty="0">
                    <a:effectLst/>
                    <a:ea typeface="Calibri" panose="020F0502020204030204" pitchFamily="34" charset="0"/>
                  </a:rPr>
                  <a:t>CMM (s) for ADD.</a:t>
                </a:r>
                <a:endParaRPr lang="en-US" sz="1800" dirty="0">
                  <a:ea typeface="SimSun" panose="02010600030101010101" pitchFamily="2" charset="-122"/>
                </a:endParaRPr>
              </a:p>
              <a:p>
                <a:pPr marL="0" indent="0">
                  <a:buNone/>
                </a:pPr>
                <a:endParaRPr lang="en-US" sz="1800" dirty="0">
                  <a:ea typeface="SimSun" panose="02010600030101010101" pitchFamily="2" charset="-122"/>
                </a:endParaRPr>
              </a:p>
              <a:p>
                <a:pPr marL="0" indent="0">
                  <a:buNone/>
                </a:pPr>
                <a:endParaRPr lang="en-US" sz="1800" dirty="0"/>
              </a:p>
            </p:txBody>
          </p:sp>
        </mc:Choice>
        <mc:Fallback>
          <p:sp>
            <p:nvSpPr>
              <p:cNvPr id="3" name="Content Placeholder 2">
                <a:extLst>
                  <a:ext uri="{FF2B5EF4-FFF2-40B4-BE49-F238E27FC236}">
                    <a16:creationId xmlns:a16="http://schemas.microsoft.com/office/drawing/2014/main" id="{57DD9934-8DFE-480A-A50F-21653C572C3E}"/>
                  </a:ext>
                </a:extLst>
              </p:cNvPr>
              <p:cNvSpPr>
                <a:spLocks noGrp="1" noRot="1" noChangeAspect="1" noMove="1" noResize="1" noEditPoints="1" noAdjustHandles="1" noChangeArrowheads="1" noChangeShapeType="1" noTextEdit="1"/>
              </p:cNvSpPr>
              <p:nvPr>
                <p:ph idx="1"/>
              </p:nvPr>
            </p:nvSpPr>
            <p:spPr>
              <a:xfrm>
                <a:off x="272955" y="887102"/>
                <a:ext cx="11573302" cy="5441951"/>
              </a:xfrm>
              <a:blipFill>
                <a:blip r:embed="rId2"/>
                <a:stretch>
                  <a:fillRect l="-474" t="-673" r="-421" b="-89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52AA8B8-6599-40DA-9CCC-3E3E75FD9AAA}"/>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2DB9B054-4AD7-429D-B04A-1B91CB693178}"/>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BB48EB25-6E89-4BD4-857D-0C5C6AEA78C5}"/>
              </a:ext>
            </a:extLst>
          </p:cNvPr>
          <p:cNvSpPr>
            <a:spLocks noGrp="1"/>
          </p:cNvSpPr>
          <p:nvPr>
            <p:ph type="sldNum" sz="quarter" idx="12"/>
          </p:nvPr>
        </p:nvSpPr>
        <p:spPr/>
        <p:txBody>
          <a:bodyPr/>
          <a:lstStyle/>
          <a:p>
            <a:fld id="{5DB5036F-1FF2-46C4-8D2B-59C7E3B91952}" type="slidenum">
              <a:rPr lang="en-US" smtClean="0"/>
              <a:pPr/>
              <a:t>26</a:t>
            </a:fld>
            <a:endParaRPr lang="en-US"/>
          </a:p>
        </p:txBody>
      </p:sp>
    </p:spTree>
    <p:extLst>
      <p:ext uri="{BB962C8B-B14F-4D97-AF65-F5344CB8AC3E}">
        <p14:creationId xmlns:p14="http://schemas.microsoft.com/office/powerpoint/2010/main" val="1170369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noAutofit/>
          </a:bodyPr>
          <a:lstStyle/>
          <a:p>
            <a:r>
              <a:rPr lang="en-US" sz="2100" dirty="0">
                <a:effectLst/>
                <a:latin typeface="Times New Roman" panose="02020603050405020304" pitchFamily="18" charset="0"/>
                <a:ea typeface="Calibri" panose="020F0502020204030204" pitchFamily="34" charset="0"/>
              </a:rPr>
              <a:t>ADD is flexible and covers most of structures / forms of dyadic data. CMM (s) for ADD such as SAMM and PAMM help researchers to model ADD in a flexible, solid, reliable manner. For example, if aspects are independent from conditional variable, each PDF </a:t>
            </a:r>
            <a:r>
              <a:rPr lang="en-US" sz="2100" i="1" dirty="0" err="1">
                <a:effectLst/>
                <a:latin typeface="Times New Roman" panose="02020603050405020304" pitchFamily="18" charset="0"/>
                <a:ea typeface="SimSun" panose="02010600030101010101" pitchFamily="2" charset="-122"/>
              </a:rPr>
              <a:t>f</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W</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α</a:t>
            </a:r>
            <a:r>
              <a:rPr lang="en-US" sz="2100" i="1" baseline="-25000" dirty="0">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 </a:t>
            </a:r>
            <a:r>
              <a:rPr lang="en-US" sz="2100" dirty="0">
                <a:effectLst/>
                <a:latin typeface="Times New Roman" panose="02020603050405020304" pitchFamily="18" charset="0"/>
                <a:ea typeface="Calibri" panose="020F0502020204030204" pitchFamily="34" charset="0"/>
              </a:rPr>
              <a:t>is reduced into a discrete probabilistic parameter. If each regressive PDF </a:t>
            </a:r>
            <a:r>
              <a:rPr lang="en-US" sz="2100" i="1" dirty="0" err="1">
                <a:effectLst/>
                <a:latin typeface="Times New Roman" panose="02020603050405020304" pitchFamily="18" charset="0"/>
                <a:ea typeface="SimSun" panose="02010600030101010101" pitchFamily="2" charset="-122"/>
              </a:rPr>
              <a:t>v</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Z</a:t>
            </a:r>
            <a:r>
              <a:rPr lang="en-US" sz="2100" dirty="0">
                <a:effectLst/>
                <a:latin typeface="Times New Roman" panose="02020603050405020304" pitchFamily="18" charset="0"/>
                <a:ea typeface="SimSun" panose="02010600030101010101" pitchFamily="2" charset="-122"/>
              </a:rPr>
              <a:t> | </a:t>
            </a:r>
            <a:r>
              <a:rPr lang="en-US" sz="2100" i="1" dirty="0">
                <a:effectLst/>
                <a:latin typeface="Times New Roman" panose="02020603050405020304" pitchFamily="18" charset="0"/>
                <a:ea typeface="SimSun" panose="02010600030101010101" pitchFamily="2" charset="-122"/>
              </a:rPr>
              <a:t>W</a:t>
            </a:r>
            <a:r>
              <a:rPr lang="en-US" sz="2100" dirty="0">
                <a:effectLst/>
                <a:latin typeface="Times New Roman" panose="02020603050405020304" pitchFamily="18" charset="0"/>
                <a:ea typeface="SimSun" panose="02010600030101010101" pitchFamily="2" charset="-122"/>
              </a:rPr>
              <a:t>, </a:t>
            </a:r>
            <a:r>
              <a:rPr lang="en-US" sz="2100" i="1" dirty="0" err="1">
                <a:effectLst/>
                <a:latin typeface="Times New Roman" panose="02020603050405020304" pitchFamily="18" charset="0"/>
                <a:ea typeface="SimSun" panose="02010600030101010101" pitchFamily="2" charset="-122"/>
              </a:rPr>
              <a:t>θ</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 is not formed in favor of regression model, it must be formed as probabilistic distribution like conditional multinormal PDF.</a:t>
            </a:r>
          </a:p>
          <a:p>
            <a:r>
              <a:rPr lang="en-US" sz="2100" dirty="0">
                <a:effectLst/>
                <a:latin typeface="Times New Roman" panose="02020603050405020304" pitchFamily="18" charset="0"/>
                <a:ea typeface="SimSun" panose="02010600030101010101" pitchFamily="2" charset="-122"/>
              </a:rPr>
              <a:t>An interesting application of SAMM is to build up a unified estimation model of content-based filtering, collaborative filtering, and context-awarded filtering, in which attributes along with </a:t>
            </a:r>
            <a:r>
              <a:rPr lang="en-US" sz="2100" i="1" dirty="0" err="1">
                <a:effectLst/>
                <a:latin typeface="Times New Roman" panose="02020603050405020304" pitchFamily="18" charset="0"/>
                <a:ea typeface="SimSun" panose="02010600030101010101" pitchFamily="2" charset="-122"/>
              </a:rPr>
              <a:t>g</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β</a:t>
            </a:r>
            <a:r>
              <a:rPr lang="en-US" sz="2100" i="1" baseline="-25000" dirty="0">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 and </a:t>
            </a:r>
            <a:r>
              <a:rPr lang="en-US" sz="2100" i="1" dirty="0" err="1">
                <a:effectLst/>
                <a:latin typeface="Times New Roman" panose="02020603050405020304" pitchFamily="18" charset="0"/>
                <a:ea typeface="SimSun" panose="02010600030101010101" pitchFamily="2" charset="-122"/>
              </a:rPr>
              <a:t>h</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a:t>
            </a:r>
            <a:r>
              <a:rPr lang="en-US" sz="2100" i="1" dirty="0" err="1">
                <a:effectLst/>
                <a:latin typeface="Times New Roman" panose="02020603050405020304" pitchFamily="18" charset="0"/>
                <a:ea typeface="SimSun" panose="02010600030101010101" pitchFamily="2" charset="-122"/>
              </a:rPr>
              <a:t>Y</a:t>
            </a:r>
            <a:r>
              <a:rPr lang="en-US" sz="2100" dirty="0" err="1">
                <a:effectLst/>
                <a:latin typeface="Times New Roman" panose="02020603050405020304" pitchFamily="18" charset="0"/>
                <a:ea typeface="SimSun" panose="02010600030101010101" pitchFamily="2" charset="-122"/>
              </a:rPr>
              <a:t>|</a:t>
            </a:r>
            <a:r>
              <a:rPr lang="en-US" sz="2100" i="1" dirty="0" err="1">
                <a:effectLst/>
                <a:latin typeface="Times New Roman" panose="02020603050405020304" pitchFamily="18" charset="0"/>
                <a:ea typeface="SimSun" panose="02010600030101010101" pitchFamily="2" charset="-122"/>
              </a:rPr>
              <a:t>γ</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 are responsible for content-based filtering whereas associative variable along with </a:t>
            </a:r>
            <a:r>
              <a:rPr lang="en-US" sz="2100" i="1" dirty="0" err="1">
                <a:effectLst/>
                <a:latin typeface="Times New Roman" panose="02020603050405020304" pitchFamily="18" charset="0"/>
                <a:ea typeface="SimSun" panose="02010600030101010101" pitchFamily="2" charset="-122"/>
              </a:rPr>
              <a:t>v</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Z</a:t>
            </a:r>
            <a:r>
              <a:rPr lang="en-US" sz="2100" dirty="0">
                <a:effectLst/>
                <a:latin typeface="Times New Roman" panose="02020603050405020304" pitchFamily="18" charset="0"/>
                <a:ea typeface="SimSun" panose="02010600030101010101" pitchFamily="2" charset="-122"/>
              </a:rPr>
              <a:t> | </a:t>
            </a:r>
            <a:r>
              <a:rPr lang="en-US" sz="2100" i="1" dirty="0">
                <a:effectLst/>
                <a:latin typeface="Times New Roman" panose="02020603050405020304" pitchFamily="18" charset="0"/>
                <a:ea typeface="SimSun" panose="02010600030101010101" pitchFamily="2" charset="-122"/>
              </a:rPr>
              <a:t>W</a:t>
            </a:r>
            <a:r>
              <a:rPr lang="en-US" sz="2100" dirty="0">
                <a:effectLst/>
                <a:latin typeface="Times New Roman" panose="02020603050405020304" pitchFamily="18" charset="0"/>
                <a:ea typeface="SimSun" panose="02010600030101010101" pitchFamily="2" charset="-122"/>
              </a:rPr>
              <a:t>, </a:t>
            </a:r>
            <a:r>
              <a:rPr lang="en-US" sz="2100" i="1" dirty="0" err="1">
                <a:effectLst/>
                <a:latin typeface="Times New Roman" panose="02020603050405020304" pitchFamily="18" charset="0"/>
                <a:ea typeface="SimSun" panose="02010600030101010101" pitchFamily="2" charset="-122"/>
              </a:rPr>
              <a:t>θ</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 and </a:t>
            </a:r>
            <a:r>
              <a:rPr lang="en-US" sz="2100" i="1" dirty="0" err="1">
                <a:effectLst/>
                <a:latin typeface="Times New Roman" panose="02020603050405020304" pitchFamily="18" charset="0"/>
                <a:ea typeface="SimSun" panose="02010600030101010101" pitchFamily="2" charset="-122"/>
              </a:rPr>
              <a:t>f</a:t>
            </a:r>
            <a:r>
              <a:rPr lang="en-US" sz="2100" i="1" baseline="-25000" dirty="0" err="1">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W</a:t>
            </a:r>
            <a:r>
              <a:rPr lang="en-US" sz="2100" dirty="0">
                <a:effectLst/>
                <a:latin typeface="Times New Roman" panose="02020603050405020304" pitchFamily="18" charset="0"/>
                <a:ea typeface="SimSun" panose="02010600030101010101" pitchFamily="2" charset="-122"/>
              </a:rPr>
              <a:t>|</a:t>
            </a:r>
            <a:r>
              <a:rPr lang="en-US" sz="2100" i="1" dirty="0">
                <a:effectLst/>
                <a:latin typeface="Times New Roman" panose="02020603050405020304" pitchFamily="18" charset="0"/>
                <a:ea typeface="SimSun" panose="02010600030101010101" pitchFamily="2" charset="-122"/>
              </a:rPr>
              <a:t>α</a:t>
            </a:r>
            <a:r>
              <a:rPr lang="en-US" sz="2100" i="1" baseline="-25000" dirty="0">
                <a:effectLst/>
                <a:latin typeface="Times New Roman" panose="02020603050405020304" pitchFamily="18" charset="0"/>
                <a:ea typeface="SimSun" panose="02010600030101010101" pitchFamily="2" charset="-122"/>
              </a:rPr>
              <a:t>k</a:t>
            </a:r>
            <a:r>
              <a:rPr lang="en-US" sz="2100" dirty="0">
                <a:effectLst/>
                <a:latin typeface="Times New Roman" panose="02020603050405020304" pitchFamily="18" charset="0"/>
                <a:ea typeface="SimSun" panose="02010600030101010101" pitchFamily="2" charset="-122"/>
              </a:rPr>
              <a:t>) are responsible for collaborative filtering and context-awarded filtering. The attributes </a:t>
            </a:r>
            <a:r>
              <a:rPr lang="en-US" sz="2100"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and </a:t>
            </a:r>
            <a:r>
              <a:rPr lang="en-US" sz="2100" i="1" dirty="0">
                <a:effectLst/>
                <a:latin typeface="Times New Roman" panose="02020603050405020304" pitchFamily="18" charset="0"/>
                <a:ea typeface="SimSun" panose="02010600030101010101" pitchFamily="2" charset="-122"/>
              </a:rPr>
              <a:t>Y</a:t>
            </a:r>
            <a:r>
              <a:rPr lang="en-US" sz="2100" dirty="0">
                <a:effectLst/>
                <a:latin typeface="Times New Roman" panose="02020603050405020304" pitchFamily="18" charset="0"/>
                <a:ea typeface="SimSun" panose="02010600030101010101" pitchFamily="2" charset="-122"/>
              </a:rPr>
              <a:t> represent information about users and items in rating data with note that users and items are knowns as objects. The associative variable </a:t>
            </a:r>
            <a:r>
              <a:rPr lang="en-US" sz="2100" i="1" dirty="0">
                <a:effectLst/>
                <a:latin typeface="Times New Roman" panose="02020603050405020304" pitchFamily="18" charset="0"/>
                <a:ea typeface="SimSun" panose="02010600030101010101" pitchFamily="2" charset="-122"/>
              </a:rPr>
              <a:t>Z</a:t>
            </a:r>
            <a:r>
              <a:rPr lang="en-US" sz="2100" dirty="0">
                <a:effectLst/>
                <a:latin typeface="Times New Roman" panose="02020603050405020304" pitchFamily="18" charset="0"/>
                <a:ea typeface="SimSun" panose="02010600030101010101" pitchFamily="2" charset="-122"/>
              </a:rPr>
              <a:t> represents rating values in rating data. The conditional variable </a:t>
            </a:r>
            <a:r>
              <a:rPr lang="en-US" sz="2100" i="1" dirty="0">
                <a:effectLst/>
                <a:latin typeface="Times New Roman" panose="02020603050405020304" pitchFamily="18" charset="0"/>
                <a:ea typeface="SimSun" panose="02010600030101010101" pitchFamily="2" charset="-122"/>
              </a:rPr>
              <a:t>W</a:t>
            </a:r>
            <a:r>
              <a:rPr lang="en-US" sz="2100" dirty="0">
                <a:effectLst/>
                <a:latin typeface="Times New Roman" panose="02020603050405020304" pitchFamily="18" charset="0"/>
                <a:ea typeface="SimSun" panose="02010600030101010101" pitchFamily="2" charset="-122"/>
              </a:rPr>
              <a:t> represents contexts. Eq. 2.30 is the ultimate formula of the unified estimation model. I hope that researchers will concern such proposed model because it is not realized yet when I compose this paper.</a:t>
            </a:r>
            <a:endParaRPr lang="en-US" sz="2100" dirty="0"/>
          </a:p>
        </p:txBody>
      </p:sp>
      <p:sp>
        <p:nvSpPr>
          <p:cNvPr id="4" name="Date Placeholder 3"/>
          <p:cNvSpPr>
            <a:spLocks noGrp="1"/>
          </p:cNvSpPr>
          <p:nvPr>
            <p:ph type="dt" sz="half" idx="10"/>
          </p:nvPr>
        </p:nvSpPr>
        <p:spPr/>
        <p:txBody>
          <a:bodyPr/>
          <a:lstStyle/>
          <a:p>
            <a:r>
              <a:rPr lang="en-US"/>
              <a:t>16/09/2021</a:t>
            </a:r>
          </a:p>
        </p:txBody>
      </p:sp>
      <p:sp>
        <p:nvSpPr>
          <p:cNvPr id="5" name="Footer Placeholder 4"/>
          <p:cNvSpPr>
            <a:spLocks noGrp="1"/>
          </p:cNvSpPr>
          <p:nvPr>
            <p:ph type="ftr" sz="quarter" idx="11"/>
          </p:nvPr>
        </p:nvSpPr>
        <p:spPr/>
        <p:txBody>
          <a:bodyPr/>
          <a:lstStyle/>
          <a:p>
            <a:r>
              <a:rPr lang="en-US"/>
              <a:t>Conditional mixture model for modeling attributed dyadic data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27</a:t>
            </a:fld>
            <a:endParaRPr lang="en-US"/>
          </a:p>
        </p:txBody>
      </p:sp>
    </p:spTree>
    <p:extLst>
      <p:ext uri="{BB962C8B-B14F-4D97-AF65-F5344CB8AC3E}">
        <p14:creationId xmlns:p14="http://schemas.microsoft.com/office/powerpoint/2010/main" val="3414256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28</a:t>
            </a:fld>
            <a:endParaRPr lang="en-US"/>
          </a:p>
        </p:txBody>
      </p:sp>
      <p:sp>
        <p:nvSpPr>
          <p:cNvPr id="3" name="Footer Placeholder 2"/>
          <p:cNvSpPr>
            <a:spLocks noGrp="1"/>
          </p:cNvSpPr>
          <p:nvPr>
            <p:ph type="ftr" sz="quarter" idx="11"/>
          </p:nvPr>
        </p:nvSpPr>
        <p:spPr/>
        <p:txBody>
          <a:bodyPr/>
          <a:lstStyle/>
          <a:p>
            <a:r>
              <a:rPr lang="en-US"/>
              <a:t>Conditional mixture model for modeling attributed dyadic data</a:t>
            </a:r>
          </a:p>
        </p:txBody>
      </p:sp>
      <p:sp>
        <p:nvSpPr>
          <p:cNvPr id="5" name="Date Placeholder 4"/>
          <p:cNvSpPr>
            <a:spLocks noGrp="1"/>
          </p:cNvSpPr>
          <p:nvPr>
            <p:ph type="dt" sz="half" idx="10"/>
          </p:nvPr>
        </p:nvSpPr>
        <p:spPr/>
        <p:txBody>
          <a:bodyPr/>
          <a:lstStyle/>
          <a:p>
            <a:r>
              <a:rPr lang="en-US"/>
              <a:t>16/09/2021</a:t>
            </a:r>
          </a:p>
        </p:txBody>
      </p:sp>
    </p:spTree>
    <p:extLst>
      <p:ext uri="{BB962C8B-B14F-4D97-AF65-F5344CB8AC3E}">
        <p14:creationId xmlns:p14="http://schemas.microsoft.com/office/powerpoint/2010/main" val="1326608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3000" dirty="0">
                <a:effectLst/>
                <a:latin typeface="Times New Roman" panose="02020603050405020304" pitchFamily="18" charset="0"/>
                <a:ea typeface="Calibri" panose="020F0502020204030204" pitchFamily="34" charset="0"/>
              </a:rPr>
              <a:t>L. Nguyen, "Tutorial on EM tutorial," Preprints, 2020.</a:t>
            </a:r>
            <a:endParaRPr lang="en-US" sz="3000" dirty="0"/>
          </a:p>
          <a:p>
            <a:pPr marL="457200" indent="-457200">
              <a:buFont typeface="+mj-lt"/>
              <a:buAutoNum type="arabicPeriod"/>
            </a:pPr>
            <a:r>
              <a:rPr lang="en-US" sz="3000" dirty="0">
                <a:effectLst/>
                <a:latin typeface="Times New Roman" panose="02020603050405020304" pitchFamily="18" charset="0"/>
                <a:ea typeface="Calibri" panose="020F0502020204030204" pitchFamily="34" charset="0"/>
              </a:rPr>
              <a:t>T. Hofmann and J. </a:t>
            </a:r>
            <a:r>
              <a:rPr lang="en-US" sz="3000" dirty="0" err="1">
                <a:effectLst/>
                <a:latin typeface="Times New Roman" panose="02020603050405020304" pitchFamily="18" charset="0"/>
                <a:ea typeface="Calibri" panose="020F0502020204030204" pitchFamily="34" charset="0"/>
              </a:rPr>
              <a:t>Puzicha</a:t>
            </a:r>
            <a:r>
              <a:rPr lang="en-US" sz="3000" dirty="0">
                <a:effectLst/>
                <a:latin typeface="Times New Roman" panose="02020603050405020304" pitchFamily="18" charset="0"/>
                <a:ea typeface="Calibri" panose="020F0502020204030204" pitchFamily="34" charset="0"/>
              </a:rPr>
              <a:t>, "Statistical Models for Co-occurrence Data," MIT Publisher, 1998.</a:t>
            </a:r>
            <a:endParaRPr lang="en-US" sz="3000" dirty="0"/>
          </a:p>
          <a:p>
            <a:pPr marL="457200" indent="-457200">
              <a:buFont typeface="+mj-lt"/>
              <a:buAutoNum type="arabicPeriod"/>
            </a:pPr>
            <a:r>
              <a:rPr lang="en-US" sz="3000" dirty="0">
                <a:effectLst/>
                <a:latin typeface="Times New Roman" panose="02020603050405020304" pitchFamily="18" charset="0"/>
                <a:ea typeface="Calibri" panose="020F0502020204030204" pitchFamily="34" charset="0"/>
              </a:rPr>
              <a:t>L. Nguyen, "Learning Dyadic Data and Predicting Unaccomplished Co-Occurrent Values by Mixture Model," </a:t>
            </a:r>
            <a:r>
              <a:rPr lang="en-US" sz="3000" i="1" dirty="0">
                <a:effectLst/>
                <a:latin typeface="Times New Roman" panose="02020603050405020304" pitchFamily="18" charset="0"/>
                <a:ea typeface="Calibri" panose="020F0502020204030204" pitchFamily="34" charset="0"/>
              </a:rPr>
              <a:t>Preprints, </a:t>
            </a:r>
            <a:r>
              <a:rPr lang="en-US" sz="3000" dirty="0">
                <a:effectLst/>
                <a:latin typeface="Times New Roman" panose="02020603050405020304" pitchFamily="18" charset="0"/>
                <a:ea typeface="Calibri" panose="020F0502020204030204" pitchFamily="34" charset="0"/>
              </a:rPr>
              <a:t>p. 14, 2 November 2020.</a:t>
            </a:r>
          </a:p>
          <a:p>
            <a:pPr marL="457200" indent="-457200">
              <a:buFont typeface="+mj-lt"/>
              <a:buAutoNum type="arabicPeriod"/>
            </a:pPr>
            <a:r>
              <a:rPr lang="en-US" sz="3000" dirty="0">
                <a:effectLst/>
                <a:latin typeface="Times New Roman" panose="02020603050405020304" pitchFamily="18" charset="0"/>
                <a:ea typeface="Calibri" panose="020F0502020204030204" pitchFamily="34" charset="0"/>
              </a:rPr>
              <a:t>T. Hofmann, J. </a:t>
            </a:r>
            <a:r>
              <a:rPr lang="en-US" sz="3000" dirty="0" err="1">
                <a:effectLst/>
                <a:latin typeface="Times New Roman" panose="02020603050405020304" pitchFamily="18" charset="0"/>
                <a:ea typeface="Calibri" panose="020F0502020204030204" pitchFamily="34" charset="0"/>
              </a:rPr>
              <a:t>Puzicha</a:t>
            </a:r>
            <a:r>
              <a:rPr lang="en-US" sz="3000" dirty="0">
                <a:effectLst/>
                <a:latin typeface="Times New Roman" panose="02020603050405020304" pitchFamily="18" charset="0"/>
                <a:ea typeface="Calibri" panose="020F0502020204030204" pitchFamily="34" charset="0"/>
              </a:rPr>
              <a:t> and M. I. Jordan, "Learning from Dyadic Data," in </a:t>
            </a:r>
            <a:r>
              <a:rPr lang="en-US" sz="3000" i="1" dirty="0">
                <a:effectLst/>
                <a:latin typeface="Times New Roman" panose="02020603050405020304" pitchFamily="18" charset="0"/>
                <a:ea typeface="Calibri" panose="020F0502020204030204" pitchFamily="34" charset="0"/>
              </a:rPr>
              <a:t>Advances in Neural Information Processing Systems 11 (NIPS 1998)</a:t>
            </a:r>
            <a:r>
              <a:rPr lang="en-US" sz="3000" dirty="0">
                <a:effectLst/>
                <a:latin typeface="Times New Roman" panose="02020603050405020304" pitchFamily="18" charset="0"/>
                <a:ea typeface="Calibri" panose="020F0502020204030204" pitchFamily="34" charset="0"/>
              </a:rPr>
              <a:t>, Denver, 1998.</a:t>
            </a:r>
            <a:endParaRPr lang="en-US" sz="3000" dirty="0">
              <a:ea typeface="Calibri" panose="020F0502020204030204" pitchFamily="34" charset="0"/>
            </a:endParaRPr>
          </a:p>
          <a:p>
            <a:pPr marL="457200" indent="-457200">
              <a:buFont typeface="+mj-lt"/>
              <a:buAutoNum type="arabicPeriod"/>
            </a:pPr>
            <a:r>
              <a:rPr lang="en-US" sz="3000" dirty="0">
                <a:effectLst/>
                <a:latin typeface="Times New Roman" panose="02020603050405020304" pitchFamily="18" charset="0"/>
                <a:ea typeface="Calibri" panose="020F0502020204030204" pitchFamily="34" charset="0"/>
              </a:rPr>
              <a:t>L. Nguyen, "Conditional Mixture Model and Its Application for Regression Model," </a:t>
            </a:r>
            <a:r>
              <a:rPr lang="en-US" sz="3000" i="1" dirty="0">
                <a:effectLst/>
                <a:latin typeface="Times New Roman" panose="02020603050405020304" pitchFamily="18" charset="0"/>
                <a:ea typeface="Calibri" panose="020F0502020204030204" pitchFamily="34" charset="0"/>
              </a:rPr>
              <a:t>Preprints, </a:t>
            </a:r>
            <a:r>
              <a:rPr lang="en-US" sz="3000" dirty="0">
                <a:effectLst/>
                <a:latin typeface="Times New Roman" panose="02020603050405020304" pitchFamily="18" charset="0"/>
                <a:ea typeface="Calibri" panose="020F0502020204030204" pitchFamily="34" charset="0"/>
              </a:rPr>
              <a:t>28 October 2020.</a:t>
            </a:r>
            <a:endParaRPr lang="en-US" sz="3000" dirty="0"/>
          </a:p>
        </p:txBody>
      </p:sp>
      <p:sp>
        <p:nvSpPr>
          <p:cNvPr id="4" name="Date Placeholder 3"/>
          <p:cNvSpPr>
            <a:spLocks noGrp="1"/>
          </p:cNvSpPr>
          <p:nvPr>
            <p:ph type="dt" sz="half" idx="10"/>
          </p:nvPr>
        </p:nvSpPr>
        <p:spPr/>
        <p:txBody>
          <a:bodyPr/>
          <a:lstStyle/>
          <a:p>
            <a:r>
              <a:rPr lang="en-US"/>
              <a:t>16/09/2021</a:t>
            </a:r>
          </a:p>
        </p:txBody>
      </p:sp>
      <p:sp>
        <p:nvSpPr>
          <p:cNvPr id="5" name="Footer Placeholder 4"/>
          <p:cNvSpPr>
            <a:spLocks noGrp="1"/>
          </p:cNvSpPr>
          <p:nvPr>
            <p:ph type="ftr" sz="quarter" idx="11"/>
          </p:nvPr>
        </p:nvSpPr>
        <p:spPr/>
        <p:txBody>
          <a:bodyPr/>
          <a:lstStyle/>
          <a:p>
            <a:r>
              <a:rPr lang="en-US"/>
              <a:t>Conditional mixture model for modeling attributed dyadic data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29</a:t>
            </a:fld>
            <a:endParaRPr lang="en-US"/>
          </a:p>
        </p:txBody>
      </p:sp>
    </p:spTree>
    <p:extLst>
      <p:ext uri="{BB962C8B-B14F-4D97-AF65-F5344CB8AC3E}">
        <p14:creationId xmlns:p14="http://schemas.microsoft.com/office/powerpoint/2010/main" val="106554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 to dyadic data and mixture model</a:t>
            </a:r>
          </a:p>
          <a:p>
            <a:pPr marL="457200" indent="-457200">
              <a:buFont typeface="+mj-lt"/>
              <a:buAutoNum type="arabicPeriod"/>
            </a:pPr>
            <a:r>
              <a:rPr lang="en-US" dirty="0"/>
              <a:t>Learning attributed dyadic data (ADD) by conditional mixture model (CMM)</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Conditional mixture model for modeling attributed dyadic data</a:t>
            </a:r>
          </a:p>
        </p:txBody>
      </p:sp>
      <p:sp>
        <p:nvSpPr>
          <p:cNvPr id="6" name="Date Placeholder 5"/>
          <p:cNvSpPr>
            <a:spLocks noGrp="1"/>
          </p:cNvSpPr>
          <p:nvPr>
            <p:ph type="dt" sz="half" idx="10"/>
          </p:nvPr>
        </p:nvSpPr>
        <p:spPr/>
        <p:txBody>
          <a:bodyPr/>
          <a:lstStyle/>
          <a:p>
            <a:r>
              <a:rPr lang="en-US"/>
              <a:t>16/09/2021</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 to dyadic data and mixture model</a:t>
            </a:r>
          </a:p>
        </p:txBody>
      </p:sp>
      <p:sp>
        <p:nvSpPr>
          <p:cNvPr id="3" name="Content Placeholder 2"/>
          <p:cNvSpPr>
            <a:spLocks noGrp="1"/>
          </p:cNvSpPr>
          <p:nvPr>
            <p:ph idx="1"/>
          </p:nvPr>
        </p:nvSpPr>
        <p:spPr/>
        <p:txBody>
          <a:bodyPr>
            <a:noAutofit/>
          </a:bodyPr>
          <a:lstStyle/>
          <a:p>
            <a:r>
              <a:rPr lang="en-US" dirty="0">
                <a:effectLst/>
                <a:latin typeface="Times New Roman" panose="02020603050405020304" pitchFamily="18" charset="0"/>
                <a:ea typeface="Calibri" panose="020F0502020204030204" pitchFamily="34" charset="0"/>
              </a:rPr>
              <a:t>Suppose data has two parts such as hidden part </a:t>
            </a:r>
            <a:r>
              <a:rPr lang="en-US" i="1" dirty="0">
                <a:effectLst/>
                <a:latin typeface="Times New Roman" panose="02020603050405020304" pitchFamily="18" charset="0"/>
                <a:ea typeface="Calibri" panose="020F0502020204030204" pitchFamily="34" charset="0"/>
              </a:rPr>
              <a:t>X</a:t>
            </a:r>
            <a:r>
              <a:rPr lang="en-US" dirty="0">
                <a:effectLst/>
                <a:latin typeface="Times New Roman" panose="02020603050405020304" pitchFamily="18" charset="0"/>
                <a:ea typeface="Calibri" panose="020F0502020204030204" pitchFamily="34" charset="0"/>
              </a:rPr>
              <a:t> and observed part </a:t>
            </a:r>
            <a:r>
              <a:rPr lang="en-US" i="1" dirty="0">
                <a:effectLst/>
                <a:latin typeface="Times New Roman" panose="02020603050405020304" pitchFamily="18" charset="0"/>
                <a:ea typeface="Calibri" panose="020F0502020204030204" pitchFamily="34" charset="0"/>
              </a:rPr>
              <a:t>Y</a:t>
            </a:r>
            <a:r>
              <a:rPr lang="en-US" dirty="0">
                <a:effectLst/>
                <a:latin typeface="Times New Roman" panose="02020603050405020304" pitchFamily="18" charset="0"/>
                <a:ea typeface="Calibri" panose="020F0502020204030204" pitchFamily="34" charset="0"/>
              </a:rPr>
              <a:t> and we only know </a:t>
            </a:r>
            <a:r>
              <a:rPr lang="en-US" i="1" dirty="0">
                <a:effectLst/>
                <a:latin typeface="Times New Roman" panose="02020603050405020304" pitchFamily="18" charset="0"/>
                <a:ea typeface="Calibri" panose="020F0502020204030204" pitchFamily="34" charset="0"/>
              </a:rPr>
              <a:t>Y</a:t>
            </a:r>
            <a:r>
              <a:rPr lang="en-US" dirty="0">
                <a:effectLst/>
                <a:latin typeface="Times New Roman" panose="02020603050405020304" pitchFamily="18" charset="0"/>
                <a:ea typeface="Calibri" panose="020F0502020204030204" pitchFamily="34" charset="0"/>
              </a:rPr>
              <a:t>. A relationship between random variable </a:t>
            </a:r>
            <a:r>
              <a:rPr lang="en-US" i="1" dirty="0">
                <a:effectLst/>
                <a:latin typeface="Times New Roman" panose="02020603050405020304" pitchFamily="18" charset="0"/>
                <a:ea typeface="Calibri" panose="020F0502020204030204" pitchFamily="34" charset="0"/>
              </a:rPr>
              <a:t>X</a:t>
            </a:r>
            <a:r>
              <a:rPr lang="en-US" dirty="0">
                <a:effectLst/>
                <a:latin typeface="Times New Roman" panose="02020603050405020304" pitchFamily="18" charset="0"/>
                <a:ea typeface="Calibri" panose="020F0502020204030204" pitchFamily="34" charset="0"/>
              </a:rPr>
              <a:t> and random variable </a:t>
            </a:r>
            <a:r>
              <a:rPr lang="en-US" i="1" dirty="0">
                <a:effectLst/>
                <a:latin typeface="Times New Roman" panose="02020603050405020304" pitchFamily="18" charset="0"/>
                <a:ea typeface="Calibri" panose="020F0502020204030204" pitchFamily="34" charset="0"/>
              </a:rPr>
              <a:t>Y</a:t>
            </a:r>
            <a:r>
              <a:rPr lang="en-US" dirty="0">
                <a:effectLst/>
                <a:latin typeface="Times New Roman" panose="02020603050405020304" pitchFamily="18" charset="0"/>
                <a:ea typeface="Calibri" panose="020F0502020204030204" pitchFamily="34" charset="0"/>
              </a:rPr>
              <a:t> is specified by the joint probabilistic density function (PDF) denoted </a:t>
            </a:r>
            <a:r>
              <a:rPr lang="en-US" i="1" dirty="0">
                <a:effectLst/>
                <a:latin typeface="Times New Roman" panose="02020603050405020304" pitchFamily="18" charset="0"/>
                <a:ea typeface="Calibri" panose="020F0502020204030204" pitchFamily="34" charset="0"/>
              </a:rPr>
              <a:t>f</a:t>
            </a:r>
            <a:r>
              <a:rPr lang="en-US" dirty="0">
                <a:effectLst/>
                <a:latin typeface="Times New Roman" panose="02020603050405020304" pitchFamily="18" charset="0"/>
                <a:ea typeface="Calibri" panose="020F0502020204030204" pitchFamily="34" charset="0"/>
              </a:rPr>
              <a:t>(</a:t>
            </a:r>
            <a:r>
              <a:rPr lang="en-US" i="1" dirty="0">
                <a:effectLst/>
                <a:latin typeface="Times New Roman" panose="02020603050405020304" pitchFamily="18" charset="0"/>
                <a:ea typeface="Calibri" panose="020F0502020204030204" pitchFamily="34" charset="0"/>
              </a:rPr>
              <a:t>X</a:t>
            </a:r>
            <a:r>
              <a:rPr lang="en-US" dirty="0">
                <a:effectLst/>
                <a:latin typeface="Times New Roman" panose="02020603050405020304" pitchFamily="18" charset="0"/>
                <a:ea typeface="Calibri" panose="020F0502020204030204" pitchFamily="34" charset="0"/>
              </a:rPr>
              <a:t>, </a:t>
            </a:r>
            <a:r>
              <a:rPr lang="en-US" i="1" dirty="0">
                <a:effectLst/>
                <a:latin typeface="Times New Roman" panose="02020603050405020304" pitchFamily="18" charset="0"/>
                <a:ea typeface="Calibri" panose="020F0502020204030204" pitchFamily="34" charset="0"/>
              </a:rPr>
              <a:t>Y</a:t>
            </a:r>
            <a:r>
              <a:rPr lang="en-US" dirty="0">
                <a:effectLst/>
                <a:latin typeface="Times New Roman" panose="02020603050405020304" pitchFamily="18" charset="0"/>
                <a:ea typeface="Calibri" panose="020F0502020204030204" pitchFamily="34" charset="0"/>
              </a:rPr>
              <a:t> | Θ) where Θ is parameter. Given sample </a:t>
            </a:r>
            <a:r>
              <a:rPr lang="en-US" dirty="0">
                <a:effectLst/>
                <a:latin typeface="Times New Roman" panose="02020603050405020304" pitchFamily="18" charset="0"/>
                <a:ea typeface="SimSun" panose="02010600030101010101" pitchFamily="2" charset="-122"/>
              </a:rPr>
              <a:t>{</a:t>
            </a:r>
            <a:r>
              <a:rPr lang="en-US" i="1" dirty="0">
                <a:effectLst/>
                <a:latin typeface="Times New Roman" panose="02020603050405020304" pitchFamily="18" charset="0"/>
                <a:ea typeface="SimSun" panose="02010600030101010101" pitchFamily="2" charset="-122"/>
              </a:rPr>
              <a:t>Y</a:t>
            </a:r>
            <a:r>
              <a:rPr lang="en-US" baseline="-25000" dirty="0">
                <a:effectLst/>
                <a:latin typeface="Times New Roman" panose="02020603050405020304" pitchFamily="18" charset="0"/>
                <a:ea typeface="SimSun" panose="02010600030101010101" pitchFamily="2" charset="-122"/>
              </a:rPr>
              <a:t>1</a:t>
            </a:r>
            <a:r>
              <a:rPr lang="en-US" dirty="0">
                <a:effectLst/>
                <a:latin typeface="Times New Roman" panose="02020603050405020304" pitchFamily="18" charset="0"/>
                <a:ea typeface="SimSun" panose="02010600030101010101" pitchFamily="2" charset="-122"/>
              </a:rPr>
              <a:t>, </a:t>
            </a:r>
            <a:r>
              <a:rPr lang="en-US" i="1" dirty="0">
                <a:effectLst/>
                <a:latin typeface="Times New Roman" panose="02020603050405020304" pitchFamily="18" charset="0"/>
                <a:ea typeface="SimSun" panose="02010600030101010101" pitchFamily="2" charset="-122"/>
              </a:rPr>
              <a:t>Y</a:t>
            </a:r>
            <a:r>
              <a:rPr lang="en-US" baseline="-25000" dirty="0">
                <a:effectLst/>
                <a:latin typeface="Times New Roman" panose="02020603050405020304" pitchFamily="18" charset="0"/>
                <a:ea typeface="SimSun" panose="02010600030101010101" pitchFamily="2" charset="-122"/>
              </a:rPr>
              <a:t>2</a:t>
            </a:r>
            <a:r>
              <a:rPr lang="en-US" dirty="0">
                <a:effectLst/>
                <a:latin typeface="Times New Roman" panose="02020603050405020304" pitchFamily="18" charset="0"/>
                <a:ea typeface="SimSun" panose="02010600030101010101" pitchFamily="2" charset="-122"/>
              </a:rPr>
              <a:t>,…, </a:t>
            </a:r>
            <a:r>
              <a:rPr lang="en-US" i="1" dirty="0">
                <a:effectLst/>
                <a:latin typeface="Times New Roman" panose="02020603050405020304" pitchFamily="18" charset="0"/>
                <a:ea typeface="SimSun" panose="02010600030101010101" pitchFamily="2" charset="-122"/>
              </a:rPr>
              <a:t>Y</a:t>
            </a:r>
            <a:r>
              <a:rPr lang="en-US" i="1" baseline="-25000" dirty="0">
                <a:effectLst/>
                <a:latin typeface="Times New Roman" panose="02020603050405020304" pitchFamily="18" charset="0"/>
                <a:ea typeface="SimSun" panose="02010600030101010101" pitchFamily="2" charset="-122"/>
              </a:rPr>
              <a:t>N</a:t>
            </a:r>
            <a:r>
              <a:rPr lang="en-US" dirty="0">
                <a:effectLst/>
                <a:latin typeface="Times New Roman" panose="02020603050405020304" pitchFamily="18" charset="0"/>
                <a:ea typeface="SimSun" panose="02010600030101010101" pitchFamily="2" charset="-122"/>
              </a:rPr>
              <a:t>} whose all </a:t>
            </a:r>
            <a:r>
              <a:rPr lang="en-US" i="1" dirty="0">
                <a:effectLst/>
                <a:latin typeface="Times New Roman" panose="02020603050405020304" pitchFamily="18" charset="0"/>
                <a:ea typeface="SimSun" panose="02010600030101010101" pitchFamily="2" charset="-122"/>
              </a:rPr>
              <a:t>Y</a:t>
            </a:r>
            <a:r>
              <a:rPr lang="en-US" i="1" baseline="-25000" dirty="0">
                <a:effectLst/>
                <a:latin typeface="Times New Roman" panose="02020603050405020304" pitchFamily="18" charset="0"/>
                <a:ea typeface="SimSun" panose="02010600030101010101" pitchFamily="2" charset="-122"/>
              </a:rPr>
              <a:t>i</a:t>
            </a:r>
            <a:r>
              <a:rPr lang="en-US" dirty="0">
                <a:effectLst/>
                <a:latin typeface="Times New Roman" panose="02020603050405020304" pitchFamily="18" charset="0"/>
                <a:ea typeface="SimSun" panose="02010600030101010101" pitchFamily="2" charset="-122"/>
              </a:rPr>
              <a:t> (s) are mutually independent and identically distributed (</a:t>
            </a:r>
            <a:r>
              <a:rPr lang="en-US" dirty="0" err="1">
                <a:effectLst/>
                <a:latin typeface="Times New Roman" panose="02020603050405020304" pitchFamily="18" charset="0"/>
                <a:ea typeface="SimSun" panose="02010600030101010101" pitchFamily="2" charset="-122"/>
              </a:rPr>
              <a:t>iid</a:t>
            </a:r>
            <a:r>
              <a:rPr lang="en-US" dirty="0">
                <a:effectLst/>
                <a:latin typeface="Times New Roman" panose="02020603050405020304" pitchFamily="18" charset="0"/>
                <a:ea typeface="SimSun" panose="02010600030101010101" pitchFamily="2" charset="-122"/>
              </a:rPr>
              <a:t>), it is required to estimate </a:t>
            </a:r>
            <a:r>
              <a:rPr lang="en-US" dirty="0">
                <a:effectLst/>
                <a:latin typeface="Times New Roman" panose="02020603050405020304" pitchFamily="18" charset="0"/>
                <a:ea typeface="Calibri" panose="020F0502020204030204" pitchFamily="34" charset="0"/>
              </a:rPr>
              <a:t>Θ based on such sample</a:t>
            </a:r>
            <a:r>
              <a:rPr lang="en-US" dirty="0">
                <a:effectLst/>
                <a:latin typeface="Times New Roman" panose="02020603050405020304" pitchFamily="18" charset="0"/>
                <a:ea typeface="SimSun" panose="02010600030101010101" pitchFamily="2" charset="-122"/>
              </a:rPr>
              <a:t> whereas </a:t>
            </a:r>
            <a:r>
              <a:rPr lang="en-US" i="1" dirty="0">
                <a:effectLst/>
                <a:latin typeface="Times New Roman" panose="02020603050405020304" pitchFamily="18" charset="0"/>
                <a:ea typeface="SimSun" panose="02010600030101010101" pitchFamily="2" charset="-122"/>
              </a:rPr>
              <a:t>X</a:t>
            </a:r>
            <a:r>
              <a:rPr lang="en-US" dirty="0">
                <a:effectLst/>
                <a:latin typeface="Times New Roman" panose="02020603050405020304" pitchFamily="18" charset="0"/>
                <a:ea typeface="SimSun" panose="02010600030101010101" pitchFamily="2" charset="-122"/>
              </a:rPr>
              <a:t> is unknown.</a:t>
            </a:r>
          </a:p>
          <a:p>
            <a:r>
              <a:rPr lang="en-US" dirty="0">
                <a:effectLst/>
                <a:latin typeface="Times New Roman" panose="02020603050405020304" pitchFamily="18" charset="0"/>
                <a:ea typeface="SimSun" panose="02010600030101010101" pitchFamily="2" charset="-122"/>
              </a:rPr>
              <a:t>Expectation maximization (EM) algorithm is applied to solve this problem when only </a:t>
            </a:r>
            <a:r>
              <a:rPr lang="en-US" i="1" dirty="0">
                <a:effectLst/>
                <a:latin typeface="Times New Roman" panose="02020603050405020304" pitchFamily="18" charset="0"/>
                <a:ea typeface="SimSun" panose="02010600030101010101" pitchFamily="2" charset="-122"/>
              </a:rPr>
              <a:t>Y</a:t>
            </a:r>
            <a:r>
              <a:rPr lang="en-US" i="1" baseline="-25000" dirty="0">
                <a:effectLst/>
                <a:latin typeface="Times New Roman" panose="02020603050405020304" pitchFamily="18" charset="0"/>
                <a:ea typeface="SimSun" panose="02010600030101010101" pitchFamily="2" charset="-122"/>
              </a:rPr>
              <a:t>i</a:t>
            </a:r>
            <a:r>
              <a:rPr lang="en-US" dirty="0">
                <a:effectLst/>
                <a:latin typeface="Times New Roman" panose="02020603050405020304" pitchFamily="18" charset="0"/>
                <a:ea typeface="SimSun" panose="02010600030101010101" pitchFamily="2" charset="-122"/>
              </a:rPr>
              <a:t> (s) are observed. EM </a:t>
            </a:r>
            <a:r>
              <a:rPr lang="en-US" dirty="0">
                <a:effectLst/>
                <a:latin typeface="Times New Roman" panose="02020603050405020304" pitchFamily="18" charset="0"/>
                <a:ea typeface="Calibri" panose="020F0502020204030204" pitchFamily="34" charset="0"/>
              </a:rPr>
              <a:t>has many iterations and each iteration has two steps such as expectation step (E-step) and maximization step (M-step). At some </a:t>
            </a:r>
            <a:r>
              <a:rPr lang="en-US" i="1" dirty="0" err="1">
                <a:effectLst/>
                <a:latin typeface="Times New Roman" panose="02020603050405020304" pitchFamily="18" charset="0"/>
                <a:ea typeface="Calibri" panose="020F0502020204030204" pitchFamily="34" charset="0"/>
              </a:rPr>
              <a:t>t</a:t>
            </a:r>
            <a:r>
              <a:rPr lang="en-US" baseline="30000" dirty="0" err="1">
                <a:effectLst/>
                <a:latin typeface="Times New Roman" panose="02020603050405020304" pitchFamily="18" charset="0"/>
                <a:ea typeface="Calibri" panose="020F0502020204030204" pitchFamily="34" charset="0"/>
              </a:rPr>
              <a:t>th</a:t>
            </a:r>
            <a:r>
              <a:rPr lang="en-US" dirty="0">
                <a:effectLst/>
                <a:latin typeface="Times New Roman" panose="02020603050405020304" pitchFamily="18" charset="0"/>
                <a:ea typeface="Calibri" panose="020F0502020204030204" pitchFamily="34" charset="0"/>
              </a:rPr>
              <a:t> iteration, given current parameter Θ</a:t>
            </a:r>
            <a:r>
              <a:rPr lang="en-US" baseline="30000" dirty="0">
                <a:effectLst/>
                <a:latin typeface="Times New Roman" panose="02020603050405020304" pitchFamily="18" charset="0"/>
                <a:ea typeface="Calibri" panose="020F0502020204030204" pitchFamily="34" charset="0"/>
              </a:rPr>
              <a:t>(</a:t>
            </a:r>
            <a:r>
              <a:rPr lang="en-US" i="1" baseline="30000" dirty="0">
                <a:effectLst/>
                <a:latin typeface="Times New Roman" panose="02020603050405020304" pitchFamily="18" charset="0"/>
                <a:ea typeface="Calibri" panose="020F0502020204030204" pitchFamily="34" charset="0"/>
              </a:rPr>
              <a:t>t</a:t>
            </a:r>
            <a:r>
              <a:rPr lang="en-US" baseline="30000" dirty="0">
                <a:effectLst/>
                <a:latin typeface="Times New Roman" panose="02020603050405020304" pitchFamily="18" charset="0"/>
                <a:ea typeface="Calibri" panose="020F0502020204030204" pitchFamily="34" charset="0"/>
              </a:rPr>
              <a:t>)</a:t>
            </a:r>
            <a:r>
              <a:rPr lang="en-US" dirty="0">
                <a:effectLst/>
                <a:latin typeface="Times New Roman" panose="02020603050405020304" pitchFamily="18" charset="0"/>
                <a:ea typeface="Calibri" panose="020F0502020204030204" pitchFamily="34" charset="0"/>
              </a:rPr>
              <a:t>, the two steps are described as follows (</a:t>
            </a:r>
            <a:r>
              <a:rPr lang="en-US" i="1" dirty="0">
                <a:effectLst/>
                <a:latin typeface="Times New Roman" panose="02020603050405020304" pitchFamily="18" charset="0"/>
                <a:ea typeface="Calibri" panose="020F0502020204030204" pitchFamily="34" charset="0"/>
              </a:rPr>
              <a:t>next slide</a:t>
            </a:r>
            <a:r>
              <a:rPr lang="en-US" dirty="0">
                <a:effectLst/>
                <a:latin typeface="Times New Roman" panose="02020603050405020304" pitchFamily="18" charset="0"/>
                <a:ea typeface="Calibri" panose="020F0502020204030204" pitchFamily="34" charset="0"/>
              </a:rPr>
              <a:t>):</a:t>
            </a:r>
            <a:endParaRPr lang="en-US" dirty="0"/>
          </a:p>
        </p:txBody>
      </p:sp>
      <p:sp>
        <p:nvSpPr>
          <p:cNvPr id="4" name="Date Placeholder 3"/>
          <p:cNvSpPr>
            <a:spLocks noGrp="1"/>
          </p:cNvSpPr>
          <p:nvPr>
            <p:ph type="dt" sz="half" idx="10"/>
          </p:nvPr>
        </p:nvSpPr>
        <p:spPr/>
        <p:txBody>
          <a:bodyPr/>
          <a:lstStyle/>
          <a:p>
            <a:r>
              <a:rPr lang="en-US"/>
              <a:t>16/09/2021</a:t>
            </a:r>
          </a:p>
        </p:txBody>
      </p:sp>
      <p:sp>
        <p:nvSpPr>
          <p:cNvPr id="5" name="Footer Placeholder 4"/>
          <p:cNvSpPr>
            <a:spLocks noGrp="1"/>
          </p:cNvSpPr>
          <p:nvPr>
            <p:ph type="ftr" sz="quarter" idx="11"/>
          </p:nvPr>
        </p:nvSpPr>
        <p:spPr/>
        <p:txBody>
          <a:bodyPr/>
          <a:lstStyle/>
          <a:p>
            <a:r>
              <a:rPr lang="en-US"/>
              <a:t>Conditional mixture model for modeling attributed dyadic data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BEC2F-A956-45A7-A483-6E80E5116870}"/>
              </a:ext>
            </a:extLst>
          </p:cNvPr>
          <p:cNvSpPr>
            <a:spLocks noGrp="1"/>
          </p:cNvSpPr>
          <p:nvPr>
            <p:ph type="title"/>
          </p:nvPr>
        </p:nvSpPr>
        <p:spPr/>
        <p:txBody>
          <a:bodyPr/>
          <a:lstStyle/>
          <a:p>
            <a:r>
              <a:rPr lang="en-US" dirty="0"/>
              <a:t>1. Introduction to dyadic data and mixture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4D8E9C-18F7-4FB1-9CCE-5007BE98796E}"/>
                  </a:ext>
                </a:extLst>
              </p:cNvPr>
              <p:cNvSpPr>
                <a:spLocks noGrp="1"/>
              </p:cNvSpPr>
              <p:nvPr>
                <p:ph idx="1"/>
              </p:nvPr>
            </p:nvSpPr>
            <p:spPr/>
            <p:txBody>
              <a:bodyPr>
                <a:noAutofit/>
              </a:bodyPr>
              <a:lstStyle/>
              <a:p>
                <a:r>
                  <a:rPr lang="en-US" sz="3000" i="1" dirty="0"/>
                  <a:t>E-step</a:t>
                </a:r>
                <a:r>
                  <a:rPr lang="en-US" sz="3000" dirty="0"/>
                  <a:t>: </a:t>
                </a:r>
                <a:r>
                  <a:rPr lang="en-US" sz="3000" dirty="0">
                    <a:effectLst/>
                    <a:latin typeface="Times New Roman" panose="02020603050405020304" pitchFamily="18" charset="0"/>
                    <a:ea typeface="Calibri" panose="020F0502020204030204" pitchFamily="34" charset="0"/>
                  </a:rPr>
                  <a:t>The expectation </a:t>
                </a:r>
                <a:r>
                  <a:rPr lang="en-US" sz="3000" i="1" dirty="0">
                    <a:effectLst/>
                    <a:latin typeface="Times New Roman" panose="02020603050405020304" pitchFamily="18" charset="0"/>
                    <a:ea typeface="Calibri" panose="020F0502020204030204" pitchFamily="34" charset="0"/>
                  </a:rPr>
                  <a:t>Q</a:t>
                </a:r>
                <a:r>
                  <a:rPr lang="en-US" sz="3000" dirty="0">
                    <a:effectLst/>
                    <a:latin typeface="Times New Roman" panose="02020603050405020304" pitchFamily="18" charset="0"/>
                    <a:ea typeface="Calibri" panose="020F0502020204030204" pitchFamily="34" charset="0"/>
                  </a:rPr>
                  <a:t>(Θ | Θ</a:t>
                </a:r>
                <a:r>
                  <a:rPr lang="en-US" sz="3000" baseline="30000" dirty="0">
                    <a:effectLst/>
                    <a:latin typeface="Times New Roman" panose="02020603050405020304" pitchFamily="18" charset="0"/>
                    <a:ea typeface="Calibri" panose="020F0502020204030204" pitchFamily="34" charset="0"/>
                  </a:rPr>
                  <a:t>(</a:t>
                </a:r>
                <a:r>
                  <a:rPr lang="en-US" sz="3000" i="1" baseline="30000" dirty="0">
                    <a:effectLst/>
                    <a:latin typeface="Times New Roman" panose="02020603050405020304" pitchFamily="18" charset="0"/>
                    <a:ea typeface="Calibri" panose="020F0502020204030204" pitchFamily="34" charset="0"/>
                  </a:rPr>
                  <a:t>t</a:t>
                </a:r>
                <a:r>
                  <a:rPr lang="en-US" sz="3000" baseline="30000" dirty="0">
                    <a:effectLst/>
                    <a:latin typeface="Times New Roman" panose="02020603050405020304" pitchFamily="18" charset="0"/>
                    <a:ea typeface="Calibri" panose="020F0502020204030204" pitchFamily="34" charset="0"/>
                  </a:rPr>
                  <a:t>)</a:t>
                </a:r>
                <a:r>
                  <a:rPr lang="en-US" sz="3000" dirty="0">
                    <a:effectLst/>
                    <a:latin typeface="Times New Roman" panose="02020603050405020304" pitchFamily="18" charset="0"/>
                    <a:ea typeface="Calibri" panose="020F0502020204030204" pitchFamily="34" charset="0"/>
                  </a:rPr>
                  <a:t>) is determined based on current parameter Θ</a:t>
                </a:r>
                <a:r>
                  <a:rPr lang="en-US" sz="3000" baseline="30000" dirty="0">
                    <a:effectLst/>
                    <a:latin typeface="Times New Roman" panose="02020603050405020304" pitchFamily="18" charset="0"/>
                    <a:ea typeface="Calibri" panose="020F0502020204030204" pitchFamily="34" charset="0"/>
                  </a:rPr>
                  <a:t>(</a:t>
                </a:r>
                <a:r>
                  <a:rPr lang="en-US" sz="3000" i="1" baseline="30000" dirty="0">
                    <a:effectLst/>
                    <a:latin typeface="Times New Roman" panose="02020603050405020304" pitchFamily="18" charset="0"/>
                    <a:ea typeface="Calibri" panose="020F0502020204030204" pitchFamily="34" charset="0"/>
                  </a:rPr>
                  <a:t>t</a:t>
                </a:r>
                <a:r>
                  <a:rPr lang="en-US" sz="3000" baseline="30000" dirty="0">
                    <a:effectLst/>
                    <a:latin typeface="Times New Roman" panose="02020603050405020304" pitchFamily="18" charset="0"/>
                    <a:ea typeface="Calibri" panose="020F0502020204030204" pitchFamily="34" charset="0"/>
                  </a:rPr>
                  <a:t>)</a:t>
                </a:r>
                <a:r>
                  <a:rPr lang="en-US" sz="3000" dirty="0">
                    <a:effectLst/>
                    <a:latin typeface="Times New Roman" panose="02020603050405020304" pitchFamily="18" charset="0"/>
                    <a:ea typeface="Calibri" panose="020F0502020204030204" pitchFamily="34" charset="0"/>
                  </a:rPr>
                  <a:t>, according to Eq. 1.1 [1, p. 50].</a:t>
                </a:r>
              </a:p>
              <a:p>
                <a:pPr marL="0" indent="0">
                  <a:buNone/>
                </a:pPr>
                <a14:m>
                  <m:oMathPara xmlns:m="http://schemas.openxmlformats.org/officeDocument/2006/math">
                    <m:oMathParaPr>
                      <m:jc m:val="right"/>
                    </m:oMathParaPr>
                    <m:oMath xmlns:m="http://schemas.openxmlformats.org/officeDocument/2006/math">
                      <m:r>
                        <a:rPr lang="en-US" sz="3000" i="1" smtClean="0">
                          <a:effectLst/>
                          <a:latin typeface="Cambria Math" panose="02040503050406030204" pitchFamily="18" charset="0"/>
                          <a:ea typeface="Calibri" panose="020F0502020204030204" pitchFamily="34" charset="0"/>
                          <a:cs typeface="Times New Roman" panose="02020603050405020304" pitchFamily="18" charset="0"/>
                        </a:rPr>
                        <m:t>𝑄</m:t>
                      </m:r>
                      <m:d>
                        <m:dPr>
                          <m:ctrlPr>
                            <a:rPr lang="en-US" sz="3000" i="1">
                              <a:effectLst/>
                              <a:latin typeface="Cambria Math" panose="02040503050406030204" pitchFamily="18" charset="0"/>
                              <a:cs typeface="Times New Roman" panose="02020603050405020304" pitchFamily="18" charset="0"/>
                            </a:rPr>
                          </m:ctrlPr>
                        </m:dPr>
                        <m:e>
                          <m:r>
                            <m:rPr>
                              <m:sty m:val="p"/>
                            </m:rPr>
                            <a:rPr lang="en-US" sz="3000">
                              <a:effectLst/>
                              <a:latin typeface="Cambria Math" panose="02040503050406030204" pitchFamily="18" charset="0"/>
                              <a:ea typeface="Calibri" panose="020F0502020204030204" pitchFamily="34" charset="0"/>
                              <a:cs typeface="Times New Roman" panose="02020603050405020304" pitchFamily="18" charset="0"/>
                            </a:rPr>
                            <m:t>Θ</m:t>
                          </m:r>
                        </m:e>
                        <m:e>
                          <m:sSup>
                            <m:sSupPr>
                              <m:ctrlPr>
                                <a:rPr lang="en-US" sz="3000" i="1">
                                  <a:effectLst/>
                                  <a:latin typeface="Cambria Math" panose="02040503050406030204" pitchFamily="18" charset="0"/>
                                  <a:cs typeface="Times New Roman" panose="02020603050405020304" pitchFamily="18" charset="0"/>
                                </a:rPr>
                              </m:ctrlPr>
                            </m:sSupPr>
                            <m:e>
                              <m:r>
                                <m:rPr>
                                  <m:sty m:val="p"/>
                                </m:rPr>
                                <a:rPr lang="en-US" sz="30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3000" i="1">
                                      <a:effectLst/>
                                      <a:latin typeface="Cambria Math" panose="02040503050406030204" pitchFamily="18" charset="0"/>
                                      <a:cs typeface="Times New Roman" panose="02020603050405020304" pitchFamily="18" charset="0"/>
                                    </a:rPr>
                                  </m:ctrlPr>
                                </m:d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r>
                        <a:rPr lang="en-US" sz="300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3000" i="1">
                              <a:effectLst/>
                              <a:latin typeface="Cambria Math" panose="02040503050406030204" pitchFamily="18" charset="0"/>
                            </a:rPr>
                          </m:ctrlPr>
                        </m:naryPr>
                        <m:sub>
                          <m:r>
                            <a:rPr lang="en-US" sz="3000" i="1">
                              <a:effectLst/>
                              <a:latin typeface="Cambria Math" panose="02040503050406030204" pitchFamily="18" charset="0"/>
                              <a:ea typeface="Calibri" panose="020F0502020204030204" pitchFamily="34" charset="0"/>
                              <a:cs typeface="Times New Roman" panose="02020603050405020304" pitchFamily="18" charset="0"/>
                            </a:rPr>
                            <m:t>𝑖</m:t>
                          </m:r>
                          <m:r>
                            <a:rPr lang="en-US" sz="3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3000" i="1">
                              <a:effectLst/>
                              <a:latin typeface="Cambria Math" panose="02040503050406030204" pitchFamily="18" charset="0"/>
                              <a:ea typeface="Calibri" panose="020F0502020204030204" pitchFamily="34" charset="0"/>
                              <a:cs typeface="Times New Roman" panose="02020603050405020304" pitchFamily="18" charset="0"/>
                            </a:rPr>
                            <m:t>𝑁</m:t>
                          </m:r>
                        </m:sup>
                        <m:e>
                          <m:nary>
                            <m:naryPr>
                              <m:limLoc m:val="undOvr"/>
                              <m:supHide m:val="on"/>
                              <m:ctrlPr>
                                <a:rPr lang="en-US" sz="3000" i="1">
                                  <a:effectLst/>
                                  <a:latin typeface="Cambria Math" panose="02040503050406030204" pitchFamily="18" charset="0"/>
                                </a:rPr>
                              </m:ctrlPr>
                            </m:naryPr>
                            <m:sub>
                              <m:r>
                                <a:rPr lang="en-US" sz="3000" i="1">
                                  <a:effectLst/>
                                  <a:latin typeface="Cambria Math" panose="02040503050406030204" pitchFamily="18" charset="0"/>
                                  <a:ea typeface="Calibri" panose="020F0502020204030204" pitchFamily="34" charset="0"/>
                                  <a:cs typeface="Times New Roman" panose="02020603050405020304" pitchFamily="18" charset="0"/>
                                </a:rPr>
                                <m:t>𝑋</m:t>
                              </m:r>
                            </m:sub>
                            <m:sup/>
                            <m:e>
                              <m:r>
                                <a:rPr lang="en-US" sz="30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3000" i="1">
                                      <a:effectLst/>
                                      <a:latin typeface="Cambria Math" panose="02040503050406030204" pitchFamily="18" charset="0"/>
                                    </a:rPr>
                                  </m:ctrlPr>
                                </m:d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𝑋</m:t>
                                  </m:r>
                                </m:e>
                                <m:e>
                                  <m:sSub>
                                    <m:sSubPr>
                                      <m:ctrlPr>
                                        <a:rPr lang="en-US" sz="3000" i="1">
                                          <a:effectLst/>
                                          <a:latin typeface="Cambria Math" panose="02040503050406030204" pitchFamily="18" charset="0"/>
                                        </a:rPr>
                                      </m:ctrlPr>
                                    </m:sSub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en-US" sz="3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30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3000" i="1">
                                          <a:effectLst/>
                                          <a:latin typeface="Cambria Math" panose="02040503050406030204" pitchFamily="18" charset="0"/>
                                          <a:cs typeface="Times New Roman" panose="02020603050405020304" pitchFamily="18" charset="0"/>
                                        </a:rPr>
                                      </m:ctrlPr>
                                    </m:sSupPr>
                                    <m:e>
                                      <m:r>
                                        <m:rPr>
                                          <m:sty m:val="p"/>
                                        </m:rPr>
                                        <a:rPr lang="en-US" sz="3000">
                                          <a:effectLst/>
                                          <a:latin typeface="Cambria Math" panose="02040503050406030204" pitchFamily="18" charset="0"/>
                                          <a:ea typeface="Calibri" panose="020F0502020204030204" pitchFamily="34" charset="0"/>
                                          <a:cs typeface="Times New Roman" panose="02020603050405020304" pitchFamily="18" charset="0"/>
                                        </a:rPr>
                                        <m:t>Θ</m:t>
                                      </m:r>
                                    </m:e>
                                    <m:sup>
                                      <m:d>
                                        <m:dPr>
                                          <m:ctrlPr>
                                            <a:rPr lang="en-US" sz="3000" i="1">
                                              <a:effectLst/>
                                              <a:latin typeface="Cambria Math" panose="02040503050406030204" pitchFamily="18" charset="0"/>
                                              <a:cs typeface="Times New Roman" panose="02020603050405020304" pitchFamily="18" charset="0"/>
                                            </a:rPr>
                                          </m:ctrlPr>
                                        </m:d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𝑡</m:t>
                                          </m:r>
                                        </m:e>
                                      </m:d>
                                    </m:sup>
                                  </m:sSup>
                                </m:e>
                              </m:d>
                              <m:r>
                                <m:rPr>
                                  <m:sty m:val="p"/>
                                </m:rPr>
                                <a:rPr lang="en-US" sz="3000">
                                  <a:effectLst/>
                                  <a:latin typeface="Cambria Math" panose="02040503050406030204" pitchFamily="18" charset="0"/>
                                  <a:ea typeface="Calibri" panose="020F0502020204030204" pitchFamily="34" charset="0"/>
                                  <a:cs typeface="Times New Roman" panose="02020603050405020304" pitchFamily="18" charset="0"/>
                                </a:rPr>
                                <m:t>log</m:t>
                              </m:r>
                              <m:d>
                                <m:dPr>
                                  <m:ctrlPr>
                                    <a:rPr lang="en-US" sz="3000" i="1">
                                      <a:effectLst/>
                                      <a:latin typeface="Cambria Math" panose="02040503050406030204" pitchFamily="18" charset="0"/>
                                    </a:rPr>
                                  </m:ctrlPr>
                                </m:d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n-US" sz="3000" i="1">
                                          <a:effectLst/>
                                          <a:latin typeface="Cambria Math" panose="02040503050406030204" pitchFamily="18" charset="0"/>
                                        </a:rPr>
                                      </m:ctrlPr>
                                    </m:d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3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000" i="1">
                                              <a:effectLst/>
                                              <a:latin typeface="Cambria Math" panose="02040503050406030204" pitchFamily="18" charset="0"/>
                                            </a:rPr>
                                          </m:ctrlPr>
                                        </m:sSubPr>
                                        <m:e>
                                          <m:r>
                                            <a:rPr lang="en-US" sz="3000" i="1">
                                              <a:effectLst/>
                                              <a:latin typeface="Cambria Math" panose="02040503050406030204" pitchFamily="18" charset="0"/>
                                              <a:ea typeface="Calibri" panose="020F0502020204030204" pitchFamily="34" charset="0"/>
                                              <a:cs typeface="Times New Roman" panose="02020603050405020304" pitchFamily="18" charset="0"/>
                                            </a:rPr>
                                            <m:t>𝑌</m:t>
                                          </m:r>
                                        </m:e>
                                        <m:sub>
                                          <m:r>
                                            <a:rPr lang="en-US" sz="3000" i="1">
                                              <a:effectLst/>
                                              <a:latin typeface="Cambria Math" panose="02040503050406030204" pitchFamily="18" charset="0"/>
                                              <a:ea typeface="Calibri" panose="020F0502020204030204" pitchFamily="34" charset="0"/>
                                              <a:cs typeface="Times New Roman" panose="02020603050405020304" pitchFamily="18" charset="0"/>
                                            </a:rPr>
                                            <m:t>𝑖</m:t>
                                          </m:r>
                                        </m:sub>
                                      </m:sSub>
                                    </m:e>
                                    <m:e>
                                      <m:r>
                                        <m:rPr>
                                          <m:sty m:val="p"/>
                                        </m:rPr>
                                        <a:rPr lang="en-US" sz="3000">
                                          <a:effectLst/>
                                          <a:latin typeface="Cambria Math" panose="02040503050406030204" pitchFamily="18" charset="0"/>
                                          <a:ea typeface="Calibri" panose="020F0502020204030204" pitchFamily="34" charset="0"/>
                                          <a:cs typeface="Times New Roman" panose="02020603050405020304" pitchFamily="18" charset="0"/>
                                        </a:rPr>
                                        <m:t>Θ</m:t>
                                      </m:r>
                                    </m:e>
                                  </m:d>
                                </m:e>
                              </m:d>
                              <m:r>
                                <m:rPr>
                                  <m:sty m:val="p"/>
                                </m:rPr>
                                <a:rPr lang="en-US" sz="3000">
                                  <a:effectLst/>
                                  <a:latin typeface="Cambria Math" panose="02040503050406030204" pitchFamily="18" charset="0"/>
                                  <a:ea typeface="Calibri" panose="020F0502020204030204" pitchFamily="34" charset="0"/>
                                  <a:cs typeface="Times New Roman" panose="02020603050405020304" pitchFamily="18" charset="0"/>
                                </a:rPr>
                                <m:t>d</m:t>
                              </m:r>
                              <m:r>
                                <a:rPr lang="en-US" sz="3000" i="1">
                                  <a:effectLst/>
                                  <a:latin typeface="Cambria Math" panose="02040503050406030204" pitchFamily="18" charset="0"/>
                                  <a:ea typeface="Calibri" panose="020F0502020204030204" pitchFamily="34" charset="0"/>
                                  <a:cs typeface="Times New Roman" panose="02020603050405020304" pitchFamily="18" charset="0"/>
                                </a:rPr>
                                <m:t>𝑋</m:t>
                              </m:r>
                            </m:e>
                          </m:nary>
                        </m:e>
                      </m:nary>
                      <m:r>
                        <a:rPr lang="en-US" sz="3000" b="0" i="1" smtClean="0">
                          <a:effectLst/>
                          <a:latin typeface="Cambria Math" panose="02040503050406030204" pitchFamily="18" charset="0"/>
                          <a:ea typeface="Calibri" panose="020F0502020204030204" pitchFamily="34" charset="0"/>
                          <a:cs typeface="Times New Roman" panose="02020603050405020304" pitchFamily="18" charset="0"/>
                        </a:rPr>
                        <m:t>    (1.1)</m:t>
                      </m:r>
                    </m:oMath>
                  </m:oMathPara>
                </a14:m>
                <a:endParaRPr lang="en-US" sz="3000" dirty="0">
                  <a:effectLst/>
                  <a:latin typeface="Times New Roman" panose="02020603050405020304" pitchFamily="18" charset="0"/>
                  <a:ea typeface="Calibri" panose="020F0502020204030204" pitchFamily="34" charset="0"/>
                </a:endParaRPr>
              </a:p>
              <a:p>
                <a:r>
                  <a:rPr lang="en-US" sz="3000" i="1" dirty="0"/>
                  <a:t>M-step</a:t>
                </a:r>
                <a:r>
                  <a:rPr lang="en-US" sz="3000" dirty="0"/>
                  <a:t>: </a:t>
                </a:r>
                <a:r>
                  <a:rPr lang="en-US" sz="3000" dirty="0">
                    <a:effectLst/>
                    <a:latin typeface="Times New Roman" panose="02020603050405020304" pitchFamily="18" charset="0"/>
                    <a:ea typeface="Calibri" panose="020F0502020204030204" pitchFamily="34" charset="0"/>
                  </a:rPr>
                  <a:t>The next parameter Θ</a:t>
                </a:r>
                <a:r>
                  <a:rPr lang="en-US" sz="3000" baseline="30000" dirty="0">
                    <a:effectLst/>
                    <a:latin typeface="Times New Roman" panose="02020603050405020304" pitchFamily="18" charset="0"/>
                    <a:ea typeface="Calibri" panose="020F0502020204030204" pitchFamily="34" charset="0"/>
                  </a:rPr>
                  <a:t>(</a:t>
                </a:r>
                <a:r>
                  <a:rPr lang="en-US" sz="3000" i="1" baseline="30000" dirty="0">
                    <a:effectLst/>
                    <a:latin typeface="Times New Roman" panose="02020603050405020304" pitchFamily="18" charset="0"/>
                    <a:ea typeface="Calibri" panose="020F0502020204030204" pitchFamily="34" charset="0"/>
                  </a:rPr>
                  <a:t>t</a:t>
                </a:r>
                <a:r>
                  <a:rPr lang="en-US" sz="3000" baseline="30000" dirty="0">
                    <a:effectLst/>
                    <a:latin typeface="Times New Roman" panose="02020603050405020304" pitchFamily="18" charset="0"/>
                    <a:ea typeface="Calibri" panose="020F0502020204030204" pitchFamily="34" charset="0"/>
                  </a:rPr>
                  <a:t>+1)</a:t>
                </a:r>
                <a:r>
                  <a:rPr lang="en-US" sz="3000" dirty="0">
                    <a:effectLst/>
                    <a:latin typeface="Times New Roman" panose="02020603050405020304" pitchFamily="18" charset="0"/>
                    <a:ea typeface="Calibri" panose="020F0502020204030204" pitchFamily="34" charset="0"/>
                  </a:rPr>
                  <a:t> is a maximizer of </a:t>
                </a:r>
                <a:r>
                  <a:rPr lang="en-US" sz="3000" i="1" dirty="0">
                    <a:effectLst/>
                    <a:latin typeface="Times New Roman" panose="02020603050405020304" pitchFamily="18" charset="0"/>
                    <a:ea typeface="Calibri" panose="020F0502020204030204" pitchFamily="34" charset="0"/>
                  </a:rPr>
                  <a:t>Q</a:t>
                </a:r>
                <a:r>
                  <a:rPr lang="en-US" sz="3000" dirty="0">
                    <a:effectLst/>
                    <a:latin typeface="Times New Roman" panose="02020603050405020304" pitchFamily="18" charset="0"/>
                    <a:ea typeface="Calibri" panose="020F0502020204030204" pitchFamily="34" charset="0"/>
                  </a:rPr>
                  <a:t>(Θ | Θ</a:t>
                </a:r>
                <a:r>
                  <a:rPr lang="en-US" sz="3000" baseline="30000" dirty="0">
                    <a:effectLst/>
                    <a:latin typeface="Times New Roman" panose="02020603050405020304" pitchFamily="18" charset="0"/>
                    <a:ea typeface="Calibri" panose="020F0502020204030204" pitchFamily="34" charset="0"/>
                  </a:rPr>
                  <a:t>(</a:t>
                </a:r>
                <a:r>
                  <a:rPr lang="en-US" sz="3000" i="1" baseline="30000" dirty="0">
                    <a:effectLst/>
                    <a:latin typeface="Times New Roman" panose="02020603050405020304" pitchFamily="18" charset="0"/>
                    <a:ea typeface="Calibri" panose="020F0502020204030204" pitchFamily="34" charset="0"/>
                  </a:rPr>
                  <a:t>t</a:t>
                </a:r>
                <a:r>
                  <a:rPr lang="en-US" sz="3000" baseline="30000" dirty="0">
                    <a:effectLst/>
                    <a:latin typeface="Times New Roman" panose="02020603050405020304" pitchFamily="18" charset="0"/>
                    <a:ea typeface="Calibri" panose="020F0502020204030204" pitchFamily="34" charset="0"/>
                  </a:rPr>
                  <a:t>)</a:t>
                </a:r>
                <a:r>
                  <a:rPr lang="en-US" sz="3000" dirty="0">
                    <a:effectLst/>
                    <a:latin typeface="Times New Roman" panose="02020603050405020304" pitchFamily="18" charset="0"/>
                    <a:ea typeface="Calibri" panose="020F0502020204030204" pitchFamily="34" charset="0"/>
                  </a:rPr>
                  <a:t>) with subject to Θ. Note that Θ</a:t>
                </a:r>
                <a:r>
                  <a:rPr lang="en-US" sz="3000" baseline="30000" dirty="0">
                    <a:effectLst/>
                    <a:latin typeface="Times New Roman" panose="02020603050405020304" pitchFamily="18" charset="0"/>
                    <a:ea typeface="Calibri" panose="020F0502020204030204" pitchFamily="34" charset="0"/>
                  </a:rPr>
                  <a:t>(</a:t>
                </a:r>
                <a:r>
                  <a:rPr lang="en-US" sz="3000" i="1" baseline="30000" dirty="0">
                    <a:effectLst/>
                    <a:latin typeface="Times New Roman" panose="02020603050405020304" pitchFamily="18" charset="0"/>
                    <a:ea typeface="Calibri" panose="020F0502020204030204" pitchFamily="34" charset="0"/>
                  </a:rPr>
                  <a:t>t</a:t>
                </a:r>
                <a:r>
                  <a:rPr lang="en-US" sz="3000" baseline="30000" dirty="0">
                    <a:effectLst/>
                    <a:latin typeface="Times New Roman" panose="02020603050405020304" pitchFamily="18" charset="0"/>
                    <a:ea typeface="Calibri" panose="020F0502020204030204" pitchFamily="34" charset="0"/>
                  </a:rPr>
                  <a:t>+1)</a:t>
                </a:r>
                <a:r>
                  <a:rPr lang="en-US" sz="3000" dirty="0">
                    <a:effectLst/>
                    <a:latin typeface="Times New Roman" panose="02020603050405020304" pitchFamily="18" charset="0"/>
                    <a:ea typeface="Calibri" panose="020F0502020204030204" pitchFamily="34" charset="0"/>
                  </a:rPr>
                  <a:t> will become current parameter at the next iteration ((</a:t>
                </a:r>
                <a:r>
                  <a:rPr lang="en-US" sz="3000" i="1" dirty="0">
                    <a:effectLst/>
                    <a:latin typeface="Times New Roman" panose="02020603050405020304" pitchFamily="18" charset="0"/>
                    <a:ea typeface="Calibri" panose="020F0502020204030204" pitchFamily="34" charset="0"/>
                  </a:rPr>
                  <a:t>t</a:t>
                </a:r>
                <a:r>
                  <a:rPr lang="en-US" sz="3000" dirty="0">
                    <a:effectLst/>
                    <a:latin typeface="Times New Roman" panose="02020603050405020304" pitchFamily="18" charset="0"/>
                    <a:ea typeface="Calibri" panose="020F0502020204030204" pitchFamily="34" charset="0"/>
                  </a:rPr>
                  <a:t>+1)</a:t>
                </a:r>
                <a:r>
                  <a:rPr lang="en-US" sz="3000" baseline="30000" dirty="0" err="1">
                    <a:effectLst/>
                    <a:latin typeface="Times New Roman" panose="02020603050405020304" pitchFamily="18" charset="0"/>
                    <a:ea typeface="Calibri" panose="020F0502020204030204" pitchFamily="34" charset="0"/>
                  </a:rPr>
                  <a:t>th</a:t>
                </a:r>
                <a:r>
                  <a:rPr lang="en-US" sz="3000" dirty="0">
                    <a:effectLst/>
                    <a:latin typeface="Times New Roman" panose="02020603050405020304" pitchFamily="18" charset="0"/>
                    <a:ea typeface="Calibri" panose="020F0502020204030204" pitchFamily="34" charset="0"/>
                  </a:rPr>
                  <a:t> iteration).</a:t>
                </a:r>
              </a:p>
              <a:p>
                <a:pPr marL="0" indent="0">
                  <a:buNone/>
                </a:pPr>
                <a:r>
                  <a:rPr lang="en-US" sz="3000" dirty="0">
                    <a:effectLst/>
                    <a:latin typeface="Times New Roman" panose="02020603050405020304" pitchFamily="18" charset="0"/>
                    <a:ea typeface="Calibri" panose="020F0502020204030204" pitchFamily="34" charset="0"/>
                  </a:rPr>
                  <a:t>EM algorithm will converge after some iterations, at that time we have the estimate Θ</a:t>
                </a:r>
                <a:r>
                  <a:rPr lang="en-US" sz="3000" baseline="30000" dirty="0">
                    <a:effectLst/>
                    <a:latin typeface="Times New Roman" panose="02020603050405020304" pitchFamily="18" charset="0"/>
                    <a:ea typeface="Calibri" panose="020F0502020204030204" pitchFamily="34" charset="0"/>
                  </a:rPr>
                  <a:t>(</a:t>
                </a:r>
                <a:r>
                  <a:rPr lang="en-US" sz="3000" i="1" baseline="30000" dirty="0">
                    <a:effectLst/>
                    <a:latin typeface="Times New Roman" panose="02020603050405020304" pitchFamily="18" charset="0"/>
                    <a:ea typeface="Calibri" panose="020F0502020204030204" pitchFamily="34" charset="0"/>
                  </a:rPr>
                  <a:t>t</a:t>
                </a:r>
                <a:r>
                  <a:rPr lang="en-US" sz="3000" baseline="30000" dirty="0">
                    <a:effectLst/>
                    <a:latin typeface="Times New Roman" panose="02020603050405020304" pitchFamily="18" charset="0"/>
                    <a:ea typeface="Calibri" panose="020F0502020204030204" pitchFamily="34" charset="0"/>
                  </a:rPr>
                  <a:t>)</a:t>
                </a:r>
                <a:r>
                  <a:rPr lang="en-US" sz="3000" dirty="0">
                    <a:effectLst/>
                    <a:latin typeface="Times New Roman" panose="02020603050405020304" pitchFamily="18" charset="0"/>
                    <a:ea typeface="Calibri" panose="020F0502020204030204" pitchFamily="34" charset="0"/>
                  </a:rPr>
                  <a:t> = Θ</a:t>
                </a:r>
                <a:r>
                  <a:rPr lang="en-US" sz="3000" baseline="30000" dirty="0">
                    <a:effectLst/>
                    <a:latin typeface="Times New Roman" panose="02020603050405020304" pitchFamily="18" charset="0"/>
                    <a:ea typeface="Calibri" panose="020F0502020204030204" pitchFamily="34" charset="0"/>
                  </a:rPr>
                  <a:t>(</a:t>
                </a:r>
                <a:r>
                  <a:rPr lang="en-US" sz="3000" i="1" baseline="30000" dirty="0">
                    <a:effectLst/>
                    <a:latin typeface="Times New Roman" panose="02020603050405020304" pitchFamily="18" charset="0"/>
                    <a:ea typeface="Calibri" panose="020F0502020204030204" pitchFamily="34" charset="0"/>
                  </a:rPr>
                  <a:t>t</a:t>
                </a:r>
                <a:r>
                  <a:rPr lang="en-US" sz="3000" baseline="30000" dirty="0">
                    <a:effectLst/>
                    <a:latin typeface="Times New Roman" panose="02020603050405020304" pitchFamily="18" charset="0"/>
                    <a:ea typeface="Calibri" panose="020F0502020204030204" pitchFamily="34" charset="0"/>
                  </a:rPr>
                  <a:t>+1)</a:t>
                </a:r>
                <a:r>
                  <a:rPr lang="en-US" sz="3000" dirty="0">
                    <a:effectLst/>
                    <a:latin typeface="Times New Roman" panose="02020603050405020304" pitchFamily="18" charset="0"/>
                    <a:ea typeface="Calibri" panose="020F0502020204030204" pitchFamily="34" charset="0"/>
                  </a:rPr>
                  <a:t> = Θ</a:t>
                </a:r>
                <a:r>
                  <a:rPr lang="en-US" sz="3000" baseline="30000" dirty="0">
                    <a:effectLst/>
                    <a:latin typeface="Times New Roman" panose="02020603050405020304" pitchFamily="18" charset="0"/>
                    <a:ea typeface="Calibri" panose="020F0502020204030204" pitchFamily="34" charset="0"/>
                  </a:rPr>
                  <a:t>*</a:t>
                </a:r>
                <a:r>
                  <a:rPr lang="en-US" sz="3000" dirty="0">
                    <a:effectLst/>
                    <a:latin typeface="Times New Roman" panose="02020603050405020304" pitchFamily="18" charset="0"/>
                    <a:ea typeface="Calibri" panose="020F0502020204030204" pitchFamily="34" charset="0"/>
                  </a:rPr>
                  <a:t>. Note, the estimate Θ</a:t>
                </a:r>
                <a:r>
                  <a:rPr lang="en-US" sz="3000" baseline="30000" dirty="0">
                    <a:effectLst/>
                    <a:latin typeface="Times New Roman" panose="02020603050405020304" pitchFamily="18" charset="0"/>
                    <a:ea typeface="Calibri" panose="020F0502020204030204" pitchFamily="34" charset="0"/>
                  </a:rPr>
                  <a:t>*</a:t>
                </a:r>
                <a:r>
                  <a:rPr lang="en-US" sz="3000" dirty="0">
                    <a:effectLst/>
                    <a:latin typeface="Times New Roman" panose="02020603050405020304" pitchFamily="18" charset="0"/>
                    <a:ea typeface="Calibri" panose="020F0502020204030204" pitchFamily="34" charset="0"/>
                  </a:rPr>
                  <a:t> is result of EM.</a:t>
                </a:r>
                <a:endParaRPr lang="en-US" sz="3000" dirty="0"/>
              </a:p>
            </p:txBody>
          </p:sp>
        </mc:Choice>
        <mc:Fallback xmlns="">
          <p:sp>
            <p:nvSpPr>
              <p:cNvPr id="3" name="Content Placeholder 2">
                <a:extLst>
                  <a:ext uri="{FF2B5EF4-FFF2-40B4-BE49-F238E27FC236}">
                    <a16:creationId xmlns:a16="http://schemas.microsoft.com/office/drawing/2014/main" id="{894D8E9C-18F7-4FB1-9CCE-5007BE98796E}"/>
                  </a:ext>
                </a:extLst>
              </p:cNvPr>
              <p:cNvSpPr>
                <a:spLocks noGrp="1" noRot="1" noChangeAspect="1" noMove="1" noResize="1" noEditPoints="1" noAdjustHandles="1" noChangeArrowheads="1" noChangeShapeType="1" noTextEdit="1"/>
              </p:cNvSpPr>
              <p:nvPr>
                <p:ph idx="1"/>
              </p:nvPr>
            </p:nvSpPr>
            <p:spPr>
              <a:blipFill>
                <a:blip r:embed="rId2"/>
                <a:stretch>
                  <a:fillRect l="-1391" t="-1531" r="-1333" b="-176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DBA9DFD-AF41-49C0-BF93-549561C9115F}"/>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43E6C053-66DE-44ED-870F-F2A759513705}"/>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827CCA3D-4FA4-47FF-A4AB-78B5A9458964}"/>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1685650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5CE7-5339-4C89-A3C6-B22E8AF92D24}"/>
              </a:ext>
            </a:extLst>
          </p:cNvPr>
          <p:cNvSpPr>
            <a:spLocks noGrp="1"/>
          </p:cNvSpPr>
          <p:nvPr>
            <p:ph type="title"/>
          </p:nvPr>
        </p:nvSpPr>
        <p:spPr/>
        <p:txBody>
          <a:bodyPr/>
          <a:lstStyle/>
          <a:p>
            <a:r>
              <a:rPr lang="en-US" dirty="0"/>
              <a:t>1. Introduction to dyadic data and mixture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C5964A0-4BC5-4D30-A72C-9C7F83D11AE7}"/>
                  </a:ext>
                </a:extLst>
              </p:cNvPr>
              <p:cNvSpPr>
                <a:spLocks noGrp="1"/>
              </p:cNvSpPr>
              <p:nvPr>
                <p:ph idx="1"/>
              </p:nvPr>
            </p:nvSpPr>
            <p:spPr/>
            <p:txBody>
              <a:bodyPr>
                <a:noAutofit/>
              </a:bodyPr>
              <a:lstStyle/>
              <a:p>
                <a:pPr marL="0" indent="0">
                  <a:buNone/>
                </a:pPr>
                <a:r>
                  <a:rPr lang="en-US" sz="2300" dirty="0">
                    <a:effectLst/>
                    <a:ea typeface="Calibri" panose="020F0502020204030204" pitchFamily="34" charset="0"/>
                  </a:rPr>
                  <a:t>Given two finite sets </a:t>
                </a:r>
                <a14:m>
                  <m:oMath xmlns:m="http://schemas.openxmlformats.org/officeDocument/2006/math">
                    <m:r>
                      <a:rPr lang="en-US" sz="2300" i="1">
                        <a:effectLst/>
                        <a:latin typeface="Cambria Math" panose="02040503050406030204" pitchFamily="18" charset="0"/>
                        <a:ea typeface="Calibri" panose="020F0502020204030204" pitchFamily="34" charset="0"/>
                      </a:rPr>
                      <m:t>𝒳</m:t>
                    </m:r>
                  </m:oMath>
                </a14:m>
                <a:r>
                  <a:rPr lang="en-US" sz="2300" dirty="0">
                    <a:effectLst/>
                    <a:ea typeface="Calibri" panose="020F0502020204030204" pitchFamily="34" charset="0"/>
                  </a:rPr>
                  <a:t> = {</a:t>
                </a:r>
                <a:r>
                  <a:rPr lang="en-US" sz="2300" i="1" dirty="0">
                    <a:effectLst/>
                    <a:ea typeface="Calibri" panose="020F0502020204030204" pitchFamily="34" charset="0"/>
                  </a:rPr>
                  <a:t>x</a:t>
                </a:r>
                <a:r>
                  <a:rPr lang="en-US" sz="2300" baseline="-25000" dirty="0">
                    <a:effectLst/>
                    <a:ea typeface="Calibri" panose="020F0502020204030204" pitchFamily="34" charset="0"/>
                  </a:rPr>
                  <a:t>1</a:t>
                </a:r>
                <a:r>
                  <a:rPr lang="en-US" sz="2300" dirty="0">
                    <a:effectLst/>
                    <a:ea typeface="Calibri" panose="020F0502020204030204" pitchFamily="34" charset="0"/>
                  </a:rPr>
                  <a:t>, </a:t>
                </a:r>
                <a:r>
                  <a:rPr lang="en-US" sz="2300" i="1" dirty="0">
                    <a:effectLst/>
                    <a:ea typeface="Calibri" panose="020F0502020204030204" pitchFamily="34" charset="0"/>
                  </a:rPr>
                  <a:t>x</a:t>
                </a:r>
                <a:r>
                  <a:rPr lang="en-US" sz="2300" baseline="-25000" dirty="0">
                    <a:effectLst/>
                    <a:ea typeface="Calibri" panose="020F0502020204030204" pitchFamily="34" charset="0"/>
                  </a:rPr>
                  <a:t>2</a:t>
                </a:r>
                <a:r>
                  <a:rPr lang="en-US" sz="2300" dirty="0">
                    <a:effectLst/>
                    <a:ea typeface="Calibri" panose="020F0502020204030204" pitchFamily="34" charset="0"/>
                  </a:rPr>
                  <a:t>,…, </a:t>
                </a:r>
                <a:r>
                  <a:rPr lang="en-US" sz="2300" i="1" dirty="0" err="1">
                    <a:effectLst/>
                    <a:ea typeface="Calibri" panose="020F0502020204030204" pitchFamily="34" charset="0"/>
                  </a:rPr>
                  <a:t>x</a:t>
                </a:r>
                <a:r>
                  <a:rPr lang="en-US" sz="2300" i="1" baseline="-25000" dirty="0" err="1">
                    <a:effectLst/>
                    <a:ea typeface="Calibri" panose="020F0502020204030204" pitchFamily="34" charset="0"/>
                  </a:rPr>
                  <a:t>N</a:t>
                </a:r>
                <a:r>
                  <a:rPr lang="en-US" sz="2300" dirty="0">
                    <a:effectLst/>
                    <a:ea typeface="Calibri" panose="020F0502020204030204" pitchFamily="34" charset="0"/>
                  </a:rPr>
                  <a:t>) and </a:t>
                </a:r>
                <a14:m>
                  <m:oMath xmlns:m="http://schemas.openxmlformats.org/officeDocument/2006/math">
                    <m:r>
                      <a:rPr lang="en-US" sz="2300" i="1">
                        <a:effectLst/>
                        <a:latin typeface="Cambria Math" panose="02040503050406030204" pitchFamily="18" charset="0"/>
                        <a:ea typeface="Calibri" panose="020F0502020204030204" pitchFamily="34" charset="0"/>
                      </a:rPr>
                      <m:t>𝒴</m:t>
                    </m:r>
                  </m:oMath>
                </a14:m>
                <a:r>
                  <a:rPr lang="en-US" sz="2300" dirty="0">
                    <a:effectLst/>
                    <a:ea typeface="Calibri" panose="020F0502020204030204" pitchFamily="34" charset="0"/>
                  </a:rPr>
                  <a:t> = {</a:t>
                </a:r>
                <a:r>
                  <a:rPr lang="en-US" sz="2300" i="1" dirty="0">
                    <a:effectLst/>
                    <a:ea typeface="Calibri" panose="020F0502020204030204" pitchFamily="34" charset="0"/>
                  </a:rPr>
                  <a:t>y</a:t>
                </a:r>
                <a:r>
                  <a:rPr lang="en-US" sz="2300" baseline="-25000" dirty="0">
                    <a:effectLst/>
                    <a:ea typeface="Calibri" panose="020F0502020204030204" pitchFamily="34" charset="0"/>
                  </a:rPr>
                  <a:t>1</a:t>
                </a:r>
                <a:r>
                  <a:rPr lang="en-US" sz="2300" dirty="0">
                    <a:effectLst/>
                    <a:ea typeface="Calibri" panose="020F0502020204030204" pitchFamily="34" charset="0"/>
                  </a:rPr>
                  <a:t>, </a:t>
                </a:r>
                <a:r>
                  <a:rPr lang="en-US" sz="2300" i="1" dirty="0">
                    <a:effectLst/>
                    <a:ea typeface="Calibri" panose="020F0502020204030204" pitchFamily="34" charset="0"/>
                  </a:rPr>
                  <a:t>y</a:t>
                </a:r>
                <a:r>
                  <a:rPr lang="en-US" sz="2300" baseline="-25000" dirty="0">
                    <a:effectLst/>
                    <a:ea typeface="Calibri" panose="020F0502020204030204" pitchFamily="34" charset="0"/>
                  </a:rPr>
                  <a:t>2</a:t>
                </a:r>
                <a:r>
                  <a:rPr lang="en-US" sz="2300" dirty="0">
                    <a:effectLst/>
                    <a:ea typeface="Calibri" panose="020F0502020204030204" pitchFamily="34" charset="0"/>
                  </a:rPr>
                  <a:t>,…, </a:t>
                </a:r>
                <a:r>
                  <a:rPr lang="en-US" sz="2300" i="1" dirty="0" err="1">
                    <a:effectLst/>
                    <a:ea typeface="Calibri" panose="020F0502020204030204" pitchFamily="34" charset="0"/>
                  </a:rPr>
                  <a:t>y</a:t>
                </a:r>
                <a:r>
                  <a:rPr lang="en-US" sz="2300" i="1" baseline="-25000" dirty="0" err="1">
                    <a:effectLst/>
                    <a:ea typeface="Calibri" panose="020F0502020204030204" pitchFamily="34" charset="0"/>
                  </a:rPr>
                  <a:t>M</a:t>
                </a:r>
                <a:r>
                  <a:rPr lang="en-US" sz="2300" dirty="0">
                    <a:effectLst/>
                    <a:ea typeface="Calibri" panose="020F0502020204030204" pitchFamily="34" charset="0"/>
                  </a:rPr>
                  <a:t>) with note that </a:t>
                </a:r>
                <a:r>
                  <a:rPr lang="en-US" sz="2300" i="1" dirty="0">
                    <a:effectLst/>
                    <a:ea typeface="Calibri" panose="020F0502020204030204" pitchFamily="34" charset="0"/>
                  </a:rPr>
                  <a:t>x</a:t>
                </a:r>
                <a:r>
                  <a:rPr lang="en-US" sz="2300" i="1" baseline="-25000" dirty="0">
                    <a:effectLst/>
                    <a:ea typeface="Calibri" panose="020F0502020204030204" pitchFamily="34" charset="0"/>
                  </a:rPr>
                  <a:t>i</a:t>
                </a:r>
                <a:r>
                  <a:rPr lang="en-US" sz="2300" dirty="0">
                    <a:effectLst/>
                    <a:ea typeface="Calibri" panose="020F0502020204030204" pitchFamily="34" charset="0"/>
                  </a:rPr>
                  <a:t> (s) and </a:t>
                </a:r>
                <a:r>
                  <a:rPr lang="en-US" sz="2300" i="1" dirty="0" err="1">
                    <a:effectLst/>
                    <a:ea typeface="Calibri" panose="020F0502020204030204" pitchFamily="34" charset="0"/>
                  </a:rPr>
                  <a:t>y</a:t>
                </a:r>
                <a:r>
                  <a:rPr lang="en-US" sz="2300" i="1" baseline="-25000" dirty="0" err="1">
                    <a:effectLst/>
                    <a:ea typeface="Calibri" panose="020F0502020204030204" pitchFamily="34" charset="0"/>
                  </a:rPr>
                  <a:t>j</a:t>
                </a:r>
                <a:r>
                  <a:rPr lang="en-US" sz="2300" dirty="0">
                    <a:effectLst/>
                    <a:ea typeface="Calibri" panose="020F0502020204030204" pitchFamily="34" charset="0"/>
                  </a:rPr>
                  <a:t> (s) represent </a:t>
                </a:r>
                <a14:m>
                  <m:oMath xmlns:m="http://schemas.openxmlformats.org/officeDocument/2006/math">
                    <m:r>
                      <a:rPr lang="en-US" sz="2300" i="1">
                        <a:effectLst/>
                        <a:latin typeface="Cambria Math" panose="02040503050406030204" pitchFamily="18" charset="0"/>
                        <a:ea typeface="Calibri" panose="020F0502020204030204" pitchFamily="34" charset="0"/>
                      </a:rPr>
                      <m:t>𝒳</m:t>
                    </m:r>
                  </m:oMath>
                </a14:m>
                <a:r>
                  <a:rPr lang="en-US" sz="2300" dirty="0">
                    <a:effectLst/>
                    <a:ea typeface="Calibri" panose="020F0502020204030204" pitchFamily="34" charset="0"/>
                  </a:rPr>
                  <a:t>-objects and </a:t>
                </a:r>
                <a14:m>
                  <m:oMath xmlns:m="http://schemas.openxmlformats.org/officeDocument/2006/math">
                    <m:r>
                      <a:rPr lang="en-US" sz="2300" i="1">
                        <a:effectLst/>
                        <a:latin typeface="Cambria Math" panose="02040503050406030204" pitchFamily="18" charset="0"/>
                        <a:ea typeface="Calibri" panose="020F0502020204030204" pitchFamily="34" charset="0"/>
                      </a:rPr>
                      <m:t>𝒴</m:t>
                    </m:r>
                  </m:oMath>
                </a14:m>
                <a:r>
                  <a:rPr lang="en-US" sz="2300" dirty="0">
                    <a:effectLst/>
                    <a:ea typeface="Calibri" panose="020F0502020204030204" pitchFamily="34" charset="0"/>
                  </a:rPr>
                  <a:t>-objects, respectively; exactly, they are names of objects. An observational pair (</a:t>
                </a:r>
                <a:r>
                  <a:rPr lang="en-US" sz="2300" i="1" dirty="0">
                    <a:effectLst/>
                    <a:ea typeface="Calibri" panose="020F0502020204030204" pitchFamily="34" charset="0"/>
                  </a:rPr>
                  <a:t>x</a:t>
                </a:r>
                <a:r>
                  <a:rPr lang="en-US" sz="2300" i="1" baseline="-25000" dirty="0">
                    <a:effectLst/>
                    <a:ea typeface="Calibri" panose="020F0502020204030204" pitchFamily="34" charset="0"/>
                  </a:rPr>
                  <a:t>i</a:t>
                </a:r>
                <a:r>
                  <a:rPr lang="en-US" sz="2300" dirty="0">
                    <a:effectLst/>
                    <a:ea typeface="Calibri" panose="020F0502020204030204" pitchFamily="34" charset="0"/>
                  </a:rPr>
                  <a:t>, </a:t>
                </a:r>
                <a:r>
                  <a:rPr lang="en-US" sz="2300" i="1" dirty="0" err="1">
                    <a:effectLst/>
                    <a:ea typeface="Calibri" panose="020F0502020204030204" pitchFamily="34" charset="0"/>
                  </a:rPr>
                  <a:t>y</a:t>
                </a:r>
                <a:r>
                  <a:rPr lang="en-US" sz="2300" i="1" baseline="-25000" dirty="0" err="1">
                    <a:effectLst/>
                    <a:ea typeface="Calibri" panose="020F0502020204030204" pitchFamily="34" charset="0"/>
                  </a:rPr>
                  <a:t>j</a:t>
                </a:r>
                <a:r>
                  <a:rPr lang="en-US" sz="2300" dirty="0">
                    <a:effectLst/>
                    <a:ea typeface="Calibri" panose="020F0502020204030204" pitchFamily="34" charset="0"/>
                  </a:rPr>
                  <a:t>) </a:t>
                </a:r>
                <a14:m>
                  <m:oMath xmlns:m="http://schemas.openxmlformats.org/officeDocument/2006/math">
                    <m:r>
                      <a:rPr lang="en-US" sz="2300" i="1">
                        <a:effectLst/>
                        <a:latin typeface="Cambria Math" panose="02040503050406030204" pitchFamily="18" charset="0"/>
                        <a:ea typeface="Calibri" panose="020F0502020204030204" pitchFamily="34" charset="0"/>
                      </a:rPr>
                      <m:t>∈</m:t>
                    </m:r>
                  </m:oMath>
                </a14:m>
                <a:r>
                  <a:rPr lang="en-US" sz="2300" dirty="0">
                    <a:effectLst/>
                    <a:ea typeface="Calibri" panose="020F0502020204030204" pitchFamily="34" charset="0"/>
                  </a:rPr>
                  <a:t> </a:t>
                </a:r>
                <a14:m>
                  <m:oMath xmlns:m="http://schemas.openxmlformats.org/officeDocument/2006/math">
                    <m:r>
                      <a:rPr lang="en-US" sz="2300" i="1">
                        <a:effectLst/>
                        <a:latin typeface="Cambria Math" panose="02040503050406030204" pitchFamily="18" charset="0"/>
                        <a:ea typeface="Calibri" panose="020F0502020204030204" pitchFamily="34" charset="0"/>
                      </a:rPr>
                      <m:t>𝒳</m:t>
                    </m:r>
                    <m:r>
                      <a:rPr lang="en-US" sz="2300" i="1">
                        <a:effectLst/>
                        <a:latin typeface="Cambria Math" panose="02040503050406030204" pitchFamily="18" charset="0"/>
                        <a:ea typeface="Calibri" panose="020F0502020204030204" pitchFamily="34" charset="0"/>
                      </a:rPr>
                      <m:t>×</m:t>
                    </m:r>
                    <m:r>
                      <a:rPr lang="en-US" sz="2300" i="1">
                        <a:effectLst/>
                        <a:latin typeface="Cambria Math" panose="02040503050406030204" pitchFamily="18" charset="0"/>
                        <a:ea typeface="Calibri" panose="020F0502020204030204" pitchFamily="34" charset="0"/>
                      </a:rPr>
                      <m:t>𝒴</m:t>
                    </m:r>
                  </m:oMath>
                </a14:m>
                <a:r>
                  <a:rPr lang="en-US" sz="2300" dirty="0">
                    <a:effectLst/>
                    <a:ea typeface="Calibri" panose="020F0502020204030204" pitchFamily="34" charset="0"/>
                  </a:rPr>
                  <a:t> is called a </a:t>
                </a:r>
                <a:r>
                  <a:rPr lang="en-US" sz="2300" i="1" dirty="0">
                    <a:effectLst/>
                    <a:ea typeface="Calibri" panose="020F0502020204030204" pitchFamily="34" charset="0"/>
                  </a:rPr>
                  <a:t>co-occurrence</a:t>
                </a:r>
                <a:r>
                  <a:rPr lang="en-US" sz="2300" dirty="0">
                    <a:effectLst/>
                    <a:ea typeface="Calibri" panose="020F0502020204030204" pitchFamily="34" charset="0"/>
                  </a:rPr>
                  <a:t> of </a:t>
                </a:r>
                <a:r>
                  <a:rPr lang="en-US" sz="2300" i="1" dirty="0">
                    <a:effectLst/>
                    <a:ea typeface="Calibri" panose="020F0502020204030204" pitchFamily="34" charset="0"/>
                  </a:rPr>
                  <a:t>x</a:t>
                </a:r>
                <a:r>
                  <a:rPr lang="en-US" sz="2300" i="1" baseline="-25000" dirty="0">
                    <a:effectLst/>
                    <a:ea typeface="Calibri" panose="020F0502020204030204" pitchFamily="34" charset="0"/>
                  </a:rPr>
                  <a:t>i</a:t>
                </a:r>
                <a:r>
                  <a:rPr lang="en-US" sz="2300" dirty="0">
                    <a:effectLst/>
                    <a:ea typeface="Calibri" panose="020F0502020204030204" pitchFamily="34" charset="0"/>
                  </a:rPr>
                  <a:t> and </a:t>
                </a:r>
                <a:r>
                  <a:rPr lang="en-US" sz="2300" i="1" dirty="0" err="1">
                    <a:effectLst/>
                    <a:ea typeface="Calibri" panose="020F0502020204030204" pitchFamily="34" charset="0"/>
                  </a:rPr>
                  <a:t>y</a:t>
                </a:r>
                <a:r>
                  <a:rPr lang="en-US" sz="2300" i="1" baseline="-25000" dirty="0" err="1">
                    <a:effectLst/>
                    <a:ea typeface="Calibri" panose="020F0502020204030204" pitchFamily="34" charset="0"/>
                  </a:rPr>
                  <a:t>j</a:t>
                </a:r>
                <a:r>
                  <a:rPr lang="en-US" sz="2300" dirty="0">
                    <a:effectLst/>
                    <a:ea typeface="Calibri" panose="020F0502020204030204" pitchFamily="34" charset="0"/>
                  </a:rPr>
                  <a:t>. Dyadic data or co-occurrence data </a:t>
                </a:r>
                <a14:m>
                  <m:oMath xmlns:m="http://schemas.openxmlformats.org/officeDocument/2006/math">
                    <m:r>
                      <a:rPr lang="en-US" sz="2300" i="1">
                        <a:effectLst/>
                        <a:latin typeface="Cambria Math" panose="02040503050406030204" pitchFamily="18" charset="0"/>
                        <a:ea typeface="Calibri" panose="020F0502020204030204" pitchFamily="34" charset="0"/>
                      </a:rPr>
                      <m:t>𝒮</m:t>
                    </m:r>
                  </m:oMath>
                </a14:m>
                <a:r>
                  <a:rPr lang="en-US" sz="2300" dirty="0">
                    <a:effectLst/>
                    <a:ea typeface="Calibri" panose="020F0502020204030204" pitchFamily="34" charset="0"/>
                  </a:rPr>
                  <a:t> contains these co-occurrences with note that a co-occurrence (</a:t>
                </a:r>
                <a:r>
                  <a:rPr lang="en-US" sz="2300" i="1" dirty="0">
                    <a:effectLst/>
                    <a:ea typeface="Calibri" panose="020F0502020204030204" pitchFamily="34" charset="0"/>
                  </a:rPr>
                  <a:t>x</a:t>
                </a:r>
                <a:r>
                  <a:rPr lang="en-US" sz="2300" i="1" baseline="-25000" dirty="0">
                    <a:effectLst/>
                    <a:ea typeface="Calibri" panose="020F0502020204030204" pitchFamily="34" charset="0"/>
                  </a:rPr>
                  <a:t>i</a:t>
                </a:r>
                <a:r>
                  <a:rPr lang="en-US" sz="2300" dirty="0">
                    <a:effectLst/>
                    <a:ea typeface="Calibri" panose="020F0502020204030204" pitchFamily="34" charset="0"/>
                  </a:rPr>
                  <a:t>, </a:t>
                </a:r>
                <a:r>
                  <a:rPr lang="en-US" sz="2300" i="1" dirty="0" err="1">
                    <a:effectLst/>
                    <a:ea typeface="Calibri" panose="020F0502020204030204" pitchFamily="34" charset="0"/>
                  </a:rPr>
                  <a:t>y</a:t>
                </a:r>
                <a:r>
                  <a:rPr lang="en-US" sz="2300" i="1" baseline="-25000" dirty="0" err="1">
                    <a:effectLst/>
                    <a:ea typeface="Calibri" panose="020F0502020204030204" pitchFamily="34" charset="0"/>
                  </a:rPr>
                  <a:t>j</a:t>
                </a:r>
                <a:r>
                  <a:rPr lang="en-US" sz="2300" dirty="0">
                    <a:effectLst/>
                    <a:ea typeface="Calibri" panose="020F0502020204030204" pitchFamily="34" charset="0"/>
                  </a:rPr>
                  <a:t>) can exist more than one time. So, each co-occurrence (</a:t>
                </a:r>
                <a:r>
                  <a:rPr lang="en-US" sz="2300" i="1" dirty="0">
                    <a:effectLst/>
                    <a:ea typeface="Calibri" panose="020F0502020204030204" pitchFamily="34" charset="0"/>
                  </a:rPr>
                  <a:t>x</a:t>
                </a:r>
                <a:r>
                  <a:rPr lang="en-US" sz="2300" i="1" baseline="-25000" dirty="0">
                    <a:effectLst/>
                    <a:ea typeface="Calibri" panose="020F0502020204030204" pitchFamily="34" charset="0"/>
                  </a:rPr>
                  <a:t>i</a:t>
                </a:r>
                <a:r>
                  <a:rPr lang="en-US" sz="2300" dirty="0">
                    <a:effectLst/>
                    <a:ea typeface="Calibri" panose="020F0502020204030204" pitchFamily="34" charset="0"/>
                  </a:rPr>
                  <a:t>, </a:t>
                </a:r>
                <a:r>
                  <a:rPr lang="en-US" sz="2300" i="1" dirty="0" err="1">
                    <a:effectLst/>
                    <a:ea typeface="Calibri" panose="020F0502020204030204" pitchFamily="34" charset="0"/>
                  </a:rPr>
                  <a:t>y</a:t>
                </a:r>
                <a:r>
                  <a:rPr lang="en-US" sz="2300" i="1" baseline="-25000" dirty="0" err="1">
                    <a:effectLst/>
                    <a:ea typeface="Calibri" panose="020F0502020204030204" pitchFamily="34" charset="0"/>
                  </a:rPr>
                  <a:t>j</a:t>
                </a:r>
                <a:r>
                  <a:rPr lang="en-US" sz="2300" dirty="0">
                    <a:effectLst/>
                    <a:ea typeface="Calibri" panose="020F0502020204030204" pitchFamily="34" charset="0"/>
                  </a:rPr>
                  <a:t>) is indexed by an index </a:t>
                </a:r>
                <a:r>
                  <a:rPr lang="en-US" sz="2300" i="1" dirty="0">
                    <a:effectLst/>
                    <a:ea typeface="Calibri" panose="020F0502020204030204" pitchFamily="34" charset="0"/>
                  </a:rPr>
                  <a:t>r</a:t>
                </a:r>
                <a:r>
                  <a:rPr lang="en-US" sz="2300" dirty="0">
                    <a:effectLst/>
                    <a:ea typeface="Calibri" panose="020F0502020204030204" pitchFamily="34" charset="0"/>
                  </a:rPr>
                  <a:t>. As a result, each co-occurrence is denoted by the triple (</a:t>
                </a:r>
                <a:r>
                  <a:rPr lang="en-US" sz="2300" i="1" dirty="0">
                    <a:effectLst/>
                    <a:ea typeface="Calibri" panose="020F0502020204030204" pitchFamily="34" charset="0"/>
                  </a:rPr>
                  <a:t>x</a:t>
                </a:r>
                <a:r>
                  <a:rPr lang="en-US" sz="2300" i="1" baseline="-25000" dirty="0">
                    <a:effectLst/>
                    <a:ea typeface="Calibri" panose="020F0502020204030204" pitchFamily="34" charset="0"/>
                  </a:rPr>
                  <a:t>i</a:t>
                </a:r>
                <a:r>
                  <a:rPr lang="en-US" sz="2300" dirty="0">
                    <a:effectLst/>
                    <a:ea typeface="Calibri" panose="020F0502020204030204" pitchFamily="34" charset="0"/>
                  </a:rPr>
                  <a:t>, </a:t>
                </a:r>
                <a:r>
                  <a:rPr lang="en-US" sz="2300" i="1" dirty="0" err="1">
                    <a:effectLst/>
                    <a:ea typeface="Calibri" panose="020F0502020204030204" pitchFamily="34" charset="0"/>
                  </a:rPr>
                  <a:t>y</a:t>
                </a:r>
                <a:r>
                  <a:rPr lang="en-US" sz="2300" i="1" baseline="-25000" dirty="0" err="1">
                    <a:effectLst/>
                    <a:ea typeface="Calibri" panose="020F0502020204030204" pitchFamily="34" charset="0"/>
                  </a:rPr>
                  <a:t>j</a:t>
                </a:r>
                <a:r>
                  <a:rPr lang="en-US" sz="2300" dirty="0">
                    <a:effectLst/>
                    <a:ea typeface="Calibri" panose="020F0502020204030204" pitchFamily="34" charset="0"/>
                  </a:rPr>
                  <a:t>, </a:t>
                </a:r>
                <a:r>
                  <a:rPr lang="en-US" sz="2300" i="1" dirty="0">
                    <a:effectLst/>
                    <a:ea typeface="Calibri" panose="020F0502020204030204" pitchFamily="34" charset="0"/>
                  </a:rPr>
                  <a:t>r</a:t>
                </a:r>
                <a:r>
                  <a:rPr lang="en-US" sz="2300" dirty="0">
                    <a:effectLst/>
                    <a:ea typeface="Calibri" panose="020F0502020204030204" pitchFamily="34" charset="0"/>
                  </a:rPr>
                  <a:t>) and we have [2, p. 1]:</a:t>
                </a:r>
              </a:p>
              <a:p>
                <a:pPr marL="0" indent="0">
                  <a:buNone/>
                </a:pPr>
                <a14:m>
                  <m:oMathPara xmlns:m="http://schemas.openxmlformats.org/officeDocument/2006/math">
                    <m:oMathParaPr>
                      <m:jc m:val="right"/>
                    </m:oMathParaPr>
                    <m:oMath xmlns:m="http://schemas.openxmlformats.org/officeDocument/2006/math">
                      <m:r>
                        <a:rPr lang="en-US" sz="2300" i="1" smtClean="0">
                          <a:effectLst/>
                          <a:latin typeface="Cambria Math" panose="02040503050406030204" pitchFamily="18" charset="0"/>
                          <a:ea typeface="Calibri" panose="020F0502020204030204" pitchFamily="34" charset="0"/>
                        </a:rPr>
                        <m:t>𝒮</m:t>
                      </m:r>
                      <m:r>
                        <a:rPr lang="en-US" sz="2300" i="1" smtClean="0">
                          <a:effectLst/>
                          <a:latin typeface="Cambria Math" panose="02040503050406030204" pitchFamily="18" charset="0"/>
                          <a:ea typeface="Calibri" panose="020F0502020204030204" pitchFamily="34" charset="0"/>
                        </a:rPr>
                        <m:t>=</m:t>
                      </m:r>
                      <m:d>
                        <m:dPr>
                          <m:begChr m:val="{"/>
                          <m:endChr m:val="}"/>
                          <m:ctrlPr>
                            <a:rPr lang="en-US" sz="2300" i="1">
                              <a:effectLst/>
                              <a:latin typeface="Cambria Math" panose="02040503050406030204" pitchFamily="18" charset="0"/>
                            </a:rPr>
                          </m:ctrlPr>
                        </m:dPr>
                        <m:e>
                          <m:d>
                            <m:dPr>
                              <m:ctrlPr>
                                <a:rPr lang="en-US" sz="2300" i="1">
                                  <a:effectLst/>
                                  <a:latin typeface="Cambria Math" panose="02040503050406030204" pitchFamily="18" charset="0"/>
                                </a:rPr>
                              </m:ctrlPr>
                            </m:dPr>
                            <m:e>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rPr>
                                    <m:t>𝑥</m:t>
                                  </m:r>
                                </m:e>
                                <m:sub>
                                  <m:r>
                                    <a:rPr lang="en-US" sz="2300" i="1">
                                      <a:effectLst/>
                                      <a:latin typeface="Cambria Math" panose="02040503050406030204" pitchFamily="18" charset="0"/>
                                      <a:ea typeface="Calibri" panose="020F0502020204030204" pitchFamily="34" charset="0"/>
                                    </a:rPr>
                                    <m:t>𝑖</m:t>
                                  </m:r>
                                </m:sub>
                              </m:sSub>
                              <m:r>
                                <a:rPr lang="en-US" sz="2300" i="1">
                                  <a:effectLst/>
                                  <a:latin typeface="Cambria Math" panose="02040503050406030204" pitchFamily="18" charset="0"/>
                                  <a:ea typeface="Calibri" panose="020F0502020204030204" pitchFamily="34"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rPr>
                                    <m:t>𝑦</m:t>
                                  </m:r>
                                </m:e>
                                <m:sub>
                                  <m:r>
                                    <a:rPr lang="en-US" sz="2300" i="1">
                                      <a:effectLst/>
                                      <a:latin typeface="Cambria Math" panose="02040503050406030204" pitchFamily="18" charset="0"/>
                                      <a:ea typeface="Calibri" panose="020F0502020204030204" pitchFamily="34" charset="0"/>
                                    </a:rPr>
                                    <m:t>𝑗</m:t>
                                  </m:r>
                                </m:sub>
                              </m:sSub>
                              <m:r>
                                <a:rPr lang="en-US" sz="2300" i="1">
                                  <a:effectLst/>
                                  <a:latin typeface="Cambria Math" panose="02040503050406030204" pitchFamily="18" charset="0"/>
                                  <a:ea typeface="Calibri" panose="020F0502020204030204" pitchFamily="34" charset="0"/>
                                </a:rPr>
                                <m:t>,</m:t>
                              </m:r>
                              <m:r>
                                <a:rPr lang="en-US" sz="2300" i="1">
                                  <a:effectLst/>
                                  <a:latin typeface="Cambria Math" panose="02040503050406030204" pitchFamily="18" charset="0"/>
                                  <a:ea typeface="Calibri" panose="020F0502020204030204" pitchFamily="34" charset="0"/>
                                </a:rPr>
                                <m:t>𝑟</m:t>
                              </m:r>
                            </m:e>
                          </m:d>
                          <m:r>
                            <a:rPr lang="en-US" sz="2300" i="1">
                              <a:effectLst/>
                              <a:latin typeface="Cambria Math" panose="02040503050406030204" pitchFamily="18" charset="0"/>
                              <a:ea typeface="Calibri" panose="020F0502020204030204" pitchFamily="34" charset="0"/>
                            </a:rPr>
                            <m:t>:1≤</m:t>
                          </m:r>
                          <m:r>
                            <a:rPr lang="en-US" sz="2300" i="1">
                              <a:effectLst/>
                              <a:latin typeface="Cambria Math" panose="02040503050406030204" pitchFamily="18" charset="0"/>
                              <a:ea typeface="Calibri" panose="020F0502020204030204" pitchFamily="34" charset="0"/>
                            </a:rPr>
                            <m:t>𝑟</m:t>
                          </m:r>
                          <m:r>
                            <a:rPr lang="en-US" sz="2300" i="1">
                              <a:effectLst/>
                              <a:latin typeface="Cambria Math" panose="02040503050406030204" pitchFamily="18" charset="0"/>
                              <a:ea typeface="Calibri" panose="020F0502020204030204" pitchFamily="34" charset="0"/>
                            </a:rPr>
                            <m:t>≤</m:t>
                          </m:r>
                          <m:d>
                            <m:dPr>
                              <m:begChr m:val="|"/>
                              <m:endChr m:val="|"/>
                              <m:ctrlPr>
                                <a:rPr lang="en-US" sz="2300" i="1">
                                  <a:effectLst/>
                                  <a:latin typeface="Cambria Math" panose="02040503050406030204" pitchFamily="18" charset="0"/>
                                </a:rPr>
                              </m:ctrlPr>
                            </m:dPr>
                            <m:e>
                              <m:r>
                                <a:rPr lang="en-US" sz="2300" i="1">
                                  <a:effectLst/>
                                  <a:latin typeface="Cambria Math" panose="02040503050406030204" pitchFamily="18" charset="0"/>
                                  <a:ea typeface="Calibri" panose="020F0502020204030204" pitchFamily="34" charset="0"/>
                                </a:rPr>
                                <m:t>𝒮</m:t>
                              </m:r>
                            </m:e>
                          </m:d>
                        </m:e>
                      </m:d>
                      <m:r>
                        <a:rPr lang="en-US" sz="2300" b="0" i="1" smtClean="0">
                          <a:effectLst/>
                          <a:latin typeface="Cambria Math" panose="02040503050406030204" pitchFamily="18" charset="0"/>
                          <a:ea typeface="Calibri" panose="020F0502020204030204" pitchFamily="34" charset="0"/>
                        </a:rPr>
                        <m:t>    (1.2)</m:t>
                      </m:r>
                    </m:oMath>
                  </m:oMathPara>
                </a14:m>
                <a:endParaRPr lang="en-US" sz="2300" dirty="0">
                  <a:ea typeface="Calibri" panose="020F0502020204030204" pitchFamily="34" charset="0"/>
                </a:endParaRPr>
              </a:p>
              <a:p>
                <a:pPr>
                  <a:buNone/>
                </a:pPr>
                <a:r>
                  <a:rPr lang="en-US" sz="2300" dirty="0">
                    <a:effectLst/>
                    <a:ea typeface="Calibri" panose="020F0502020204030204" pitchFamily="34" charset="0"/>
                  </a:rPr>
                  <a:t>Where,</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300" i="1" smtClean="0">
                              <a:effectLst/>
                              <a:latin typeface="Cambria Math" panose="02040503050406030204" pitchFamily="18" charset="0"/>
                              <a:ea typeface="Calibri" panose="020F0502020204030204" pitchFamily="34" charset="0"/>
                            </a:rPr>
                          </m:ctrlPr>
                        </m:mPr>
                        <m:mr>
                          <m:e>
                            <m:sSub>
                              <m:sSubPr>
                                <m:ctrlPr>
                                  <a:rPr lang="en-US" sz="2300" i="1">
                                    <a:effectLst/>
                                    <a:latin typeface="Cambria Math" panose="02040503050406030204" pitchFamily="18" charset="0"/>
                                    <a:ea typeface="Calibri" panose="020F0502020204030204" pitchFamily="34" charset="0"/>
                                  </a:rPr>
                                </m:ctrlPr>
                              </m:sSubPr>
                              <m:e>
                                <m:r>
                                  <a:rPr lang="en-US" sz="2300" i="1">
                                    <a:effectLst/>
                                    <a:latin typeface="Cambria Math" panose="02040503050406030204" pitchFamily="18" charset="0"/>
                                    <a:ea typeface="Calibri" panose="020F0502020204030204" pitchFamily="34" charset="0"/>
                                  </a:rPr>
                                  <m:t>𝑥</m:t>
                                </m:r>
                              </m:e>
                              <m:sub>
                                <m:r>
                                  <a:rPr lang="en-US" sz="2300" i="1">
                                    <a:effectLst/>
                                    <a:latin typeface="Cambria Math" panose="02040503050406030204" pitchFamily="18" charset="0"/>
                                    <a:ea typeface="Calibri" panose="020F0502020204030204" pitchFamily="34" charset="0"/>
                                  </a:rPr>
                                  <m:t>𝑖</m:t>
                                </m:r>
                              </m:sub>
                            </m:sSub>
                            <m:r>
                              <a:rPr lang="en-US" sz="2300" i="1">
                                <a:effectLst/>
                                <a:latin typeface="Cambria Math" panose="02040503050406030204" pitchFamily="18" charset="0"/>
                                <a:ea typeface="Calibri" panose="020F0502020204030204" pitchFamily="34" charset="0"/>
                              </a:rPr>
                              <m:t>∈</m:t>
                            </m:r>
                            <m:r>
                              <a:rPr lang="en-US" sz="2300" i="1">
                                <a:effectLst/>
                                <a:latin typeface="Cambria Math" panose="02040503050406030204" pitchFamily="18" charset="0"/>
                                <a:ea typeface="Calibri" panose="020F0502020204030204" pitchFamily="34" charset="0"/>
                              </a:rPr>
                              <m:t>𝒳</m:t>
                            </m:r>
                            <m:r>
                              <a:rPr lang="en-US" sz="2300" i="1">
                                <a:effectLst/>
                                <a:latin typeface="Cambria Math" panose="02040503050406030204" pitchFamily="18" charset="0"/>
                                <a:ea typeface="Calibri" panose="020F0502020204030204" pitchFamily="34" charset="0"/>
                              </a:rPr>
                              <m:t>=</m:t>
                            </m:r>
                            <m:d>
                              <m:dPr>
                                <m:begChr m:val="{"/>
                                <m:endChr m:val="}"/>
                                <m:ctrlPr>
                                  <a:rPr lang="en-US" sz="2300" i="1">
                                    <a:effectLst/>
                                    <a:latin typeface="Cambria Math" panose="02040503050406030204" pitchFamily="18" charset="0"/>
                                    <a:ea typeface="Calibri" panose="020F0502020204030204" pitchFamily="34" charset="0"/>
                                  </a:rPr>
                                </m:ctrlPr>
                              </m:dPr>
                              <m:e>
                                <m:sSub>
                                  <m:sSubPr>
                                    <m:ctrlPr>
                                      <a:rPr lang="en-US" sz="2300" i="1">
                                        <a:effectLst/>
                                        <a:latin typeface="Cambria Math" panose="02040503050406030204" pitchFamily="18" charset="0"/>
                                        <a:ea typeface="Calibri" panose="020F0502020204030204" pitchFamily="34" charset="0"/>
                                      </a:rPr>
                                    </m:ctrlPr>
                                  </m:sSubPr>
                                  <m:e>
                                    <m:r>
                                      <a:rPr lang="en-US" sz="2300" i="1">
                                        <a:effectLst/>
                                        <a:latin typeface="Cambria Math" panose="02040503050406030204" pitchFamily="18" charset="0"/>
                                        <a:ea typeface="Calibri" panose="020F0502020204030204" pitchFamily="34" charset="0"/>
                                      </a:rPr>
                                      <m:t>𝑥</m:t>
                                    </m:r>
                                  </m:e>
                                  <m:sub>
                                    <m:r>
                                      <a:rPr lang="en-US" sz="2300" i="1">
                                        <a:effectLst/>
                                        <a:latin typeface="Cambria Math" panose="02040503050406030204" pitchFamily="18" charset="0"/>
                                        <a:ea typeface="Calibri" panose="020F0502020204030204" pitchFamily="34" charset="0"/>
                                      </a:rPr>
                                      <m:t>1</m:t>
                                    </m:r>
                                  </m:sub>
                                </m:sSub>
                                <m:r>
                                  <a:rPr lang="en-US" sz="2300" i="1">
                                    <a:effectLst/>
                                    <a:latin typeface="Cambria Math" panose="02040503050406030204" pitchFamily="18" charset="0"/>
                                    <a:ea typeface="Calibri" panose="020F0502020204030204" pitchFamily="34" charset="0"/>
                                  </a:rPr>
                                  <m:t>,</m:t>
                                </m:r>
                                <m:sSub>
                                  <m:sSubPr>
                                    <m:ctrlPr>
                                      <a:rPr lang="en-US" sz="2300" i="1">
                                        <a:effectLst/>
                                        <a:latin typeface="Cambria Math" panose="02040503050406030204" pitchFamily="18" charset="0"/>
                                        <a:ea typeface="Calibri" panose="020F0502020204030204" pitchFamily="34" charset="0"/>
                                      </a:rPr>
                                    </m:ctrlPr>
                                  </m:sSubPr>
                                  <m:e>
                                    <m:r>
                                      <a:rPr lang="en-US" sz="2300" i="1">
                                        <a:effectLst/>
                                        <a:latin typeface="Cambria Math" panose="02040503050406030204" pitchFamily="18" charset="0"/>
                                        <a:ea typeface="Calibri" panose="020F0502020204030204" pitchFamily="34" charset="0"/>
                                      </a:rPr>
                                      <m:t>𝑥</m:t>
                                    </m:r>
                                  </m:e>
                                  <m:sub>
                                    <m:r>
                                      <a:rPr lang="en-US" sz="2300" i="1">
                                        <a:effectLst/>
                                        <a:latin typeface="Cambria Math" panose="02040503050406030204" pitchFamily="18" charset="0"/>
                                        <a:ea typeface="Calibri" panose="020F0502020204030204" pitchFamily="34" charset="0"/>
                                      </a:rPr>
                                      <m:t>2</m:t>
                                    </m:r>
                                  </m:sub>
                                </m:sSub>
                                <m:r>
                                  <a:rPr lang="en-US" sz="2300" i="1">
                                    <a:effectLst/>
                                    <a:latin typeface="Cambria Math" panose="02040503050406030204" pitchFamily="18" charset="0"/>
                                    <a:ea typeface="Calibri" panose="020F0502020204030204" pitchFamily="34" charset="0"/>
                                  </a:rPr>
                                  <m:t>,…,</m:t>
                                </m:r>
                                <m:sSub>
                                  <m:sSubPr>
                                    <m:ctrlPr>
                                      <a:rPr lang="en-US" sz="2300" i="1">
                                        <a:effectLst/>
                                        <a:latin typeface="Cambria Math" panose="02040503050406030204" pitchFamily="18" charset="0"/>
                                        <a:ea typeface="Calibri" panose="020F0502020204030204" pitchFamily="34" charset="0"/>
                                      </a:rPr>
                                    </m:ctrlPr>
                                  </m:sSubPr>
                                  <m:e>
                                    <m:r>
                                      <a:rPr lang="en-US" sz="2300" i="1">
                                        <a:effectLst/>
                                        <a:latin typeface="Cambria Math" panose="02040503050406030204" pitchFamily="18" charset="0"/>
                                        <a:ea typeface="Calibri" panose="020F0502020204030204" pitchFamily="34" charset="0"/>
                                      </a:rPr>
                                      <m:t>𝑥</m:t>
                                    </m:r>
                                  </m:e>
                                  <m:sub>
                                    <m:d>
                                      <m:dPr>
                                        <m:begChr m:val="|"/>
                                        <m:endChr m:val="|"/>
                                        <m:ctrlPr>
                                          <a:rPr lang="en-US" sz="2300" i="1">
                                            <a:effectLst/>
                                            <a:latin typeface="Cambria Math" panose="02040503050406030204" pitchFamily="18" charset="0"/>
                                            <a:ea typeface="Calibri" panose="020F0502020204030204" pitchFamily="34" charset="0"/>
                                          </a:rPr>
                                        </m:ctrlPr>
                                      </m:dPr>
                                      <m:e>
                                        <m:r>
                                          <a:rPr lang="en-US" sz="2300" i="1">
                                            <a:effectLst/>
                                            <a:latin typeface="Cambria Math" panose="02040503050406030204" pitchFamily="18" charset="0"/>
                                            <a:ea typeface="Calibri" panose="020F0502020204030204" pitchFamily="34" charset="0"/>
                                          </a:rPr>
                                          <m:t>𝒳</m:t>
                                        </m:r>
                                      </m:e>
                                    </m:d>
                                  </m:sub>
                                </m:sSub>
                              </m:e>
                            </m:d>
                          </m:e>
                        </m:mr>
                        <m:mr>
                          <m:e>
                            <m:sSub>
                              <m:sSubPr>
                                <m:ctrlPr>
                                  <a:rPr lang="en-US" sz="2300" i="1">
                                    <a:effectLst/>
                                    <a:latin typeface="Cambria Math" panose="02040503050406030204" pitchFamily="18" charset="0"/>
                                    <a:ea typeface="Calibri" panose="020F0502020204030204" pitchFamily="34" charset="0"/>
                                  </a:rPr>
                                </m:ctrlPr>
                              </m:sSubPr>
                              <m:e>
                                <m:r>
                                  <a:rPr lang="en-US" sz="2300" i="1">
                                    <a:effectLst/>
                                    <a:latin typeface="Cambria Math" panose="02040503050406030204" pitchFamily="18" charset="0"/>
                                    <a:ea typeface="Calibri" panose="020F0502020204030204" pitchFamily="34" charset="0"/>
                                  </a:rPr>
                                  <m:t>𝑦</m:t>
                                </m:r>
                              </m:e>
                              <m:sub>
                                <m:r>
                                  <a:rPr lang="en-US" sz="2300" i="1">
                                    <a:effectLst/>
                                    <a:latin typeface="Cambria Math" panose="02040503050406030204" pitchFamily="18" charset="0"/>
                                    <a:ea typeface="Calibri" panose="020F0502020204030204" pitchFamily="34" charset="0"/>
                                  </a:rPr>
                                  <m:t>𝑗</m:t>
                                </m:r>
                              </m:sub>
                            </m:sSub>
                            <m:r>
                              <a:rPr lang="en-US" sz="2300" i="1">
                                <a:effectLst/>
                                <a:latin typeface="Cambria Math" panose="02040503050406030204" pitchFamily="18" charset="0"/>
                                <a:ea typeface="Calibri" panose="020F0502020204030204" pitchFamily="34" charset="0"/>
                              </a:rPr>
                              <m:t>∈</m:t>
                            </m:r>
                            <m:r>
                              <a:rPr lang="en-US" sz="2300" i="1">
                                <a:effectLst/>
                                <a:latin typeface="Cambria Math" panose="02040503050406030204" pitchFamily="18" charset="0"/>
                                <a:ea typeface="Calibri" panose="020F0502020204030204" pitchFamily="34" charset="0"/>
                              </a:rPr>
                              <m:t>𝒴</m:t>
                            </m:r>
                            <m:r>
                              <a:rPr lang="en-US" sz="2300" i="1">
                                <a:effectLst/>
                                <a:latin typeface="Cambria Math" panose="02040503050406030204" pitchFamily="18" charset="0"/>
                                <a:ea typeface="Calibri" panose="020F0502020204030204" pitchFamily="34" charset="0"/>
                              </a:rPr>
                              <m:t>=</m:t>
                            </m:r>
                            <m:d>
                              <m:dPr>
                                <m:begChr m:val="{"/>
                                <m:endChr m:val="}"/>
                                <m:ctrlPr>
                                  <a:rPr lang="en-US" sz="2300" i="1">
                                    <a:effectLst/>
                                    <a:latin typeface="Cambria Math" panose="02040503050406030204" pitchFamily="18" charset="0"/>
                                    <a:ea typeface="Calibri" panose="020F0502020204030204" pitchFamily="34" charset="0"/>
                                  </a:rPr>
                                </m:ctrlPr>
                              </m:dPr>
                              <m:e>
                                <m:sSub>
                                  <m:sSubPr>
                                    <m:ctrlPr>
                                      <a:rPr lang="en-US" sz="2300" i="1">
                                        <a:effectLst/>
                                        <a:latin typeface="Cambria Math" panose="02040503050406030204" pitchFamily="18" charset="0"/>
                                        <a:ea typeface="Calibri" panose="020F0502020204030204" pitchFamily="34" charset="0"/>
                                      </a:rPr>
                                    </m:ctrlPr>
                                  </m:sSubPr>
                                  <m:e>
                                    <m:r>
                                      <a:rPr lang="en-US" sz="2300" i="1">
                                        <a:effectLst/>
                                        <a:latin typeface="Cambria Math" panose="02040503050406030204" pitchFamily="18" charset="0"/>
                                        <a:ea typeface="Calibri" panose="020F0502020204030204" pitchFamily="34" charset="0"/>
                                      </a:rPr>
                                      <m:t>𝑦</m:t>
                                    </m:r>
                                  </m:e>
                                  <m:sub>
                                    <m:r>
                                      <a:rPr lang="en-US" sz="2300" i="1">
                                        <a:effectLst/>
                                        <a:latin typeface="Cambria Math" panose="02040503050406030204" pitchFamily="18" charset="0"/>
                                        <a:ea typeface="Calibri" panose="020F0502020204030204" pitchFamily="34" charset="0"/>
                                      </a:rPr>
                                      <m:t>1</m:t>
                                    </m:r>
                                  </m:sub>
                                </m:sSub>
                                <m:r>
                                  <a:rPr lang="en-US" sz="2300" i="1">
                                    <a:effectLst/>
                                    <a:latin typeface="Cambria Math" panose="02040503050406030204" pitchFamily="18" charset="0"/>
                                    <a:ea typeface="Calibri" panose="020F0502020204030204" pitchFamily="34" charset="0"/>
                                  </a:rPr>
                                  <m:t>,</m:t>
                                </m:r>
                                <m:sSub>
                                  <m:sSubPr>
                                    <m:ctrlPr>
                                      <a:rPr lang="en-US" sz="2300" i="1">
                                        <a:effectLst/>
                                        <a:latin typeface="Cambria Math" panose="02040503050406030204" pitchFamily="18" charset="0"/>
                                        <a:ea typeface="Calibri" panose="020F0502020204030204" pitchFamily="34" charset="0"/>
                                      </a:rPr>
                                    </m:ctrlPr>
                                  </m:sSubPr>
                                  <m:e>
                                    <m:r>
                                      <a:rPr lang="en-US" sz="2300" i="1">
                                        <a:effectLst/>
                                        <a:latin typeface="Cambria Math" panose="02040503050406030204" pitchFamily="18" charset="0"/>
                                        <a:ea typeface="Calibri" panose="020F0502020204030204" pitchFamily="34" charset="0"/>
                                      </a:rPr>
                                      <m:t>𝑦</m:t>
                                    </m:r>
                                  </m:e>
                                  <m:sub>
                                    <m:r>
                                      <a:rPr lang="en-US" sz="2300" i="1">
                                        <a:effectLst/>
                                        <a:latin typeface="Cambria Math" panose="02040503050406030204" pitchFamily="18" charset="0"/>
                                        <a:ea typeface="Calibri" panose="020F0502020204030204" pitchFamily="34" charset="0"/>
                                      </a:rPr>
                                      <m:t>2</m:t>
                                    </m:r>
                                  </m:sub>
                                </m:sSub>
                                <m:r>
                                  <a:rPr lang="en-US" sz="2300" i="1">
                                    <a:effectLst/>
                                    <a:latin typeface="Cambria Math" panose="02040503050406030204" pitchFamily="18" charset="0"/>
                                    <a:ea typeface="Calibri" panose="020F0502020204030204" pitchFamily="34" charset="0"/>
                                  </a:rPr>
                                  <m:t>,…,</m:t>
                                </m:r>
                                <m:sSub>
                                  <m:sSubPr>
                                    <m:ctrlPr>
                                      <a:rPr lang="en-US" sz="2300" i="1">
                                        <a:effectLst/>
                                        <a:latin typeface="Cambria Math" panose="02040503050406030204" pitchFamily="18" charset="0"/>
                                        <a:ea typeface="Calibri" panose="020F0502020204030204" pitchFamily="34" charset="0"/>
                                      </a:rPr>
                                    </m:ctrlPr>
                                  </m:sSubPr>
                                  <m:e>
                                    <m:r>
                                      <a:rPr lang="en-US" sz="2300" i="1">
                                        <a:effectLst/>
                                        <a:latin typeface="Cambria Math" panose="02040503050406030204" pitchFamily="18" charset="0"/>
                                        <a:ea typeface="Calibri" panose="020F0502020204030204" pitchFamily="34" charset="0"/>
                                      </a:rPr>
                                      <m:t>𝑦</m:t>
                                    </m:r>
                                  </m:e>
                                  <m:sub>
                                    <m:d>
                                      <m:dPr>
                                        <m:begChr m:val="|"/>
                                        <m:endChr m:val="|"/>
                                        <m:ctrlPr>
                                          <a:rPr lang="en-US" sz="2300" i="1">
                                            <a:effectLst/>
                                            <a:latin typeface="Cambria Math" panose="02040503050406030204" pitchFamily="18" charset="0"/>
                                            <a:ea typeface="Calibri" panose="020F0502020204030204" pitchFamily="34" charset="0"/>
                                          </a:rPr>
                                        </m:ctrlPr>
                                      </m:dPr>
                                      <m:e>
                                        <m:r>
                                          <a:rPr lang="en-US" sz="2300" i="1">
                                            <a:effectLst/>
                                            <a:latin typeface="Cambria Math" panose="02040503050406030204" pitchFamily="18" charset="0"/>
                                            <a:ea typeface="Calibri" panose="020F0502020204030204" pitchFamily="34" charset="0"/>
                                          </a:rPr>
                                          <m:t>𝒴</m:t>
                                        </m:r>
                                      </m:e>
                                    </m:d>
                                  </m:sub>
                                </m:sSub>
                              </m:e>
                            </m:d>
                          </m:e>
                        </m:mr>
                      </m:m>
                    </m:oMath>
                  </m:oMathPara>
                </a14:m>
                <a:endParaRPr lang="en-US" sz="2300" dirty="0">
                  <a:effectLst/>
                  <a:ea typeface="Calibri" panose="020F0502020204030204" pitchFamily="34" charset="0"/>
                </a:endParaRPr>
              </a:p>
              <a:p>
                <a:pPr marL="0" indent="0">
                  <a:buNone/>
                </a:pPr>
                <a:r>
                  <a:rPr lang="en-US" sz="2300" dirty="0">
                    <a:effectLst/>
                    <a:ea typeface="Calibri" panose="020F0502020204030204" pitchFamily="34" charset="0"/>
                  </a:rPr>
                  <a:t>Of course, the size of </a:t>
                </a:r>
                <a14:m>
                  <m:oMath xmlns:m="http://schemas.openxmlformats.org/officeDocument/2006/math">
                    <m:r>
                      <a:rPr lang="en-US" sz="2300" i="1">
                        <a:effectLst/>
                        <a:latin typeface="Cambria Math" panose="02040503050406030204" pitchFamily="18" charset="0"/>
                        <a:ea typeface="Calibri" panose="020F0502020204030204" pitchFamily="34" charset="0"/>
                      </a:rPr>
                      <m:t>𝒮</m:t>
                    </m:r>
                  </m:oMath>
                </a14:m>
                <a:r>
                  <a:rPr lang="en-US" sz="2300" dirty="0">
                    <a:effectLst/>
                    <a:ea typeface="Calibri" panose="020F0502020204030204" pitchFamily="34" charset="0"/>
                  </a:rPr>
                  <a:t> is </a:t>
                </a:r>
                <a14:m>
                  <m:oMath xmlns:m="http://schemas.openxmlformats.org/officeDocument/2006/math">
                    <m:d>
                      <m:dPr>
                        <m:begChr m:val="|"/>
                        <m:endChr m:val="|"/>
                        <m:ctrlPr>
                          <a:rPr lang="en-US" sz="2300" i="1">
                            <a:effectLst/>
                            <a:latin typeface="Cambria Math" panose="02040503050406030204" pitchFamily="18" charset="0"/>
                          </a:rPr>
                        </m:ctrlPr>
                      </m:dPr>
                      <m:e>
                        <m:r>
                          <a:rPr lang="en-US" sz="2300" i="1">
                            <a:effectLst/>
                            <a:latin typeface="Cambria Math" panose="02040503050406030204" pitchFamily="18" charset="0"/>
                            <a:ea typeface="Calibri" panose="020F0502020204030204" pitchFamily="34" charset="0"/>
                          </a:rPr>
                          <m:t>𝒮</m:t>
                        </m:r>
                      </m:e>
                    </m:d>
                  </m:oMath>
                </a14:m>
                <a:r>
                  <a:rPr lang="en-US" sz="2300" dirty="0">
                    <a:effectLst/>
                    <a:ea typeface="Calibri" panose="020F0502020204030204" pitchFamily="34" charset="0"/>
                  </a:rPr>
                  <a:t>. As a convention, </a:t>
                </a:r>
                <a:r>
                  <a:rPr lang="en-US" sz="2300" i="1" dirty="0">
                    <a:effectLst/>
                    <a:ea typeface="Calibri" panose="020F0502020204030204" pitchFamily="34" charset="0"/>
                  </a:rPr>
                  <a:t>x</a:t>
                </a:r>
                <a:r>
                  <a:rPr lang="en-US" sz="2300" i="1" baseline="-25000" dirty="0">
                    <a:effectLst/>
                    <a:ea typeface="Calibri" panose="020F0502020204030204" pitchFamily="34" charset="0"/>
                  </a:rPr>
                  <a:t>i</a:t>
                </a:r>
                <a:r>
                  <a:rPr lang="en-US" sz="2300" dirty="0">
                    <a:effectLst/>
                    <a:ea typeface="Calibri" panose="020F0502020204030204" pitchFamily="34" charset="0"/>
                  </a:rPr>
                  <a:t>(</a:t>
                </a:r>
                <a:r>
                  <a:rPr lang="en-US" sz="2300" i="1" dirty="0">
                    <a:effectLst/>
                    <a:ea typeface="Calibri" panose="020F0502020204030204" pitchFamily="34" charset="0"/>
                  </a:rPr>
                  <a:t>r</a:t>
                </a:r>
                <a:r>
                  <a:rPr lang="en-US" sz="2300" dirty="0">
                    <a:effectLst/>
                    <a:ea typeface="Calibri" panose="020F0502020204030204" pitchFamily="34" charset="0"/>
                  </a:rPr>
                  <a:t>) and </a:t>
                </a:r>
                <a:r>
                  <a:rPr lang="en-US" sz="2300" i="1" dirty="0" err="1">
                    <a:effectLst/>
                    <a:ea typeface="Calibri" panose="020F0502020204030204" pitchFamily="34" charset="0"/>
                  </a:rPr>
                  <a:t>y</a:t>
                </a:r>
                <a:r>
                  <a:rPr lang="en-US" sz="2300" i="1" baseline="-25000" dirty="0" err="1">
                    <a:effectLst/>
                    <a:ea typeface="Calibri" panose="020F0502020204030204" pitchFamily="34" charset="0"/>
                  </a:rPr>
                  <a:t>j</a:t>
                </a:r>
                <a:r>
                  <a:rPr lang="en-US" sz="2300" dirty="0">
                    <a:effectLst/>
                    <a:ea typeface="Calibri" panose="020F0502020204030204" pitchFamily="34" charset="0"/>
                  </a:rPr>
                  <a:t>(</a:t>
                </a:r>
                <a:r>
                  <a:rPr lang="en-US" sz="2300" i="1" dirty="0">
                    <a:effectLst/>
                    <a:ea typeface="Calibri" panose="020F0502020204030204" pitchFamily="34" charset="0"/>
                  </a:rPr>
                  <a:t>r</a:t>
                </a:r>
                <a:r>
                  <a:rPr lang="en-US" sz="2300" dirty="0">
                    <a:effectLst/>
                    <a:ea typeface="Calibri" panose="020F0502020204030204" pitchFamily="34" charset="0"/>
                  </a:rPr>
                  <a:t>) indicate that </a:t>
                </a:r>
                <a14:m>
                  <m:oMath xmlns:m="http://schemas.openxmlformats.org/officeDocument/2006/math">
                    <m:r>
                      <a:rPr lang="en-US" sz="2300" i="1">
                        <a:effectLst/>
                        <a:latin typeface="Cambria Math" panose="02040503050406030204" pitchFamily="18" charset="0"/>
                        <a:ea typeface="Calibri" panose="020F0502020204030204" pitchFamily="34" charset="0"/>
                      </a:rPr>
                      <m:t>𝒳</m:t>
                    </m:r>
                  </m:oMath>
                </a14:m>
                <a:r>
                  <a:rPr lang="en-US" sz="2300" dirty="0">
                    <a:effectLst/>
                    <a:ea typeface="Calibri" panose="020F0502020204030204" pitchFamily="34" charset="0"/>
                  </a:rPr>
                  <a:t>-object and </a:t>
                </a:r>
                <a14:m>
                  <m:oMath xmlns:m="http://schemas.openxmlformats.org/officeDocument/2006/math">
                    <m:r>
                      <a:rPr lang="en-US" sz="2300" i="1">
                        <a:effectLst/>
                        <a:latin typeface="Cambria Math" panose="02040503050406030204" pitchFamily="18" charset="0"/>
                        <a:ea typeface="Calibri" panose="020F0502020204030204" pitchFamily="34" charset="0"/>
                      </a:rPr>
                      <m:t>𝒴</m:t>
                    </m:r>
                  </m:oMath>
                </a14:m>
                <a:r>
                  <a:rPr lang="en-US" sz="2300" dirty="0">
                    <a:effectLst/>
                    <a:ea typeface="Calibri" panose="020F0502020204030204" pitchFamily="34" charset="0"/>
                  </a:rPr>
                  <a:t>-object at the </a:t>
                </a:r>
                <a:r>
                  <a:rPr lang="en-US" sz="2300" i="1" dirty="0" err="1">
                    <a:effectLst/>
                    <a:ea typeface="Calibri" panose="020F0502020204030204" pitchFamily="34" charset="0"/>
                  </a:rPr>
                  <a:t>r</a:t>
                </a:r>
                <a:r>
                  <a:rPr lang="en-US" sz="2300" baseline="30000" dirty="0" err="1">
                    <a:effectLst/>
                    <a:ea typeface="Calibri" panose="020F0502020204030204" pitchFamily="34" charset="0"/>
                  </a:rPr>
                  <a:t>th</a:t>
                </a:r>
                <a:r>
                  <a:rPr lang="en-US" sz="2300" dirty="0">
                    <a:effectLst/>
                    <a:ea typeface="Calibri" panose="020F0502020204030204" pitchFamily="34" charset="0"/>
                  </a:rPr>
                  <a:t> co-occurrence are </a:t>
                </a:r>
                <a:r>
                  <a:rPr lang="en-US" sz="2300" i="1" dirty="0">
                    <a:effectLst/>
                    <a:ea typeface="Calibri" panose="020F0502020204030204" pitchFamily="34" charset="0"/>
                  </a:rPr>
                  <a:t>x</a:t>
                </a:r>
                <a:r>
                  <a:rPr lang="en-US" sz="2300" i="1" baseline="-25000" dirty="0">
                    <a:effectLst/>
                    <a:ea typeface="Calibri" panose="020F0502020204030204" pitchFamily="34" charset="0"/>
                  </a:rPr>
                  <a:t>i</a:t>
                </a:r>
                <a:r>
                  <a:rPr lang="en-US" sz="2300" dirty="0">
                    <a:effectLst/>
                    <a:ea typeface="Calibri" panose="020F0502020204030204" pitchFamily="34" charset="0"/>
                  </a:rPr>
                  <a:t> and </a:t>
                </a:r>
                <a:r>
                  <a:rPr lang="en-US" sz="2300" i="1" dirty="0" err="1">
                    <a:effectLst/>
                    <a:ea typeface="Calibri" panose="020F0502020204030204" pitchFamily="34" charset="0"/>
                  </a:rPr>
                  <a:t>y</a:t>
                </a:r>
                <a:r>
                  <a:rPr lang="en-US" sz="2300" i="1" baseline="-25000" dirty="0" err="1">
                    <a:effectLst/>
                    <a:ea typeface="Calibri" panose="020F0502020204030204" pitchFamily="34" charset="0"/>
                  </a:rPr>
                  <a:t>j</a:t>
                </a:r>
                <a:r>
                  <a:rPr lang="en-US" sz="2300" dirty="0">
                    <a:effectLst/>
                    <a:ea typeface="Calibri" panose="020F0502020204030204" pitchFamily="34" charset="0"/>
                  </a:rPr>
                  <a:t>, respectively. Thus, the triplet (</a:t>
                </a:r>
                <a:r>
                  <a:rPr lang="en-US" sz="2300" i="1" dirty="0">
                    <a:effectLst/>
                    <a:ea typeface="Calibri" panose="020F0502020204030204" pitchFamily="34" charset="0"/>
                  </a:rPr>
                  <a:t>x</a:t>
                </a:r>
                <a:r>
                  <a:rPr lang="en-US" sz="2300" i="1" baseline="-25000" dirty="0">
                    <a:effectLst/>
                    <a:ea typeface="Calibri" panose="020F0502020204030204" pitchFamily="34" charset="0"/>
                  </a:rPr>
                  <a:t>i</a:t>
                </a:r>
                <a:r>
                  <a:rPr lang="en-US" sz="2300" dirty="0">
                    <a:effectLst/>
                    <a:ea typeface="Calibri" panose="020F0502020204030204" pitchFamily="34" charset="0"/>
                  </a:rPr>
                  <a:t>, </a:t>
                </a:r>
                <a:r>
                  <a:rPr lang="en-US" sz="2300" i="1" dirty="0" err="1">
                    <a:effectLst/>
                    <a:ea typeface="Calibri" panose="020F0502020204030204" pitchFamily="34" charset="0"/>
                  </a:rPr>
                  <a:t>y</a:t>
                </a:r>
                <a:r>
                  <a:rPr lang="en-US" sz="2300" i="1" baseline="-25000" dirty="0" err="1">
                    <a:effectLst/>
                    <a:ea typeface="Calibri" panose="020F0502020204030204" pitchFamily="34" charset="0"/>
                  </a:rPr>
                  <a:t>j</a:t>
                </a:r>
                <a:r>
                  <a:rPr lang="en-US" sz="2300" dirty="0">
                    <a:effectLst/>
                    <a:ea typeface="Calibri" panose="020F0502020204030204" pitchFamily="34" charset="0"/>
                  </a:rPr>
                  <a:t>, </a:t>
                </a:r>
                <a:r>
                  <a:rPr lang="en-US" sz="2300" i="1" dirty="0">
                    <a:effectLst/>
                    <a:ea typeface="Calibri" panose="020F0502020204030204" pitchFamily="34" charset="0"/>
                  </a:rPr>
                  <a:t>r</a:t>
                </a:r>
                <a:r>
                  <a:rPr lang="en-US" sz="2300" dirty="0">
                    <a:effectLst/>
                    <a:ea typeface="Calibri" panose="020F0502020204030204" pitchFamily="34" charset="0"/>
                  </a:rPr>
                  <a:t>) can be denoted as (</a:t>
                </a:r>
                <a:r>
                  <a:rPr lang="en-US" sz="2300" i="1" dirty="0">
                    <a:effectLst/>
                    <a:ea typeface="Calibri" panose="020F0502020204030204" pitchFamily="34" charset="0"/>
                  </a:rPr>
                  <a:t>x</a:t>
                </a:r>
                <a:r>
                  <a:rPr lang="en-US" sz="2300" i="1" baseline="-25000" dirty="0">
                    <a:effectLst/>
                    <a:ea typeface="Calibri" panose="020F0502020204030204" pitchFamily="34" charset="0"/>
                  </a:rPr>
                  <a:t>i</a:t>
                </a:r>
                <a:r>
                  <a:rPr lang="en-US" sz="2300" dirty="0">
                    <a:effectLst/>
                    <a:ea typeface="Calibri" panose="020F0502020204030204" pitchFamily="34" charset="0"/>
                  </a:rPr>
                  <a:t>(</a:t>
                </a:r>
                <a:r>
                  <a:rPr lang="en-US" sz="2300" i="1" dirty="0">
                    <a:effectLst/>
                    <a:ea typeface="Calibri" panose="020F0502020204030204" pitchFamily="34" charset="0"/>
                  </a:rPr>
                  <a:t>r</a:t>
                </a:r>
                <a:r>
                  <a:rPr lang="en-US" sz="2300" dirty="0">
                    <a:effectLst/>
                    <a:ea typeface="Calibri" panose="020F0502020204030204" pitchFamily="34" charset="0"/>
                  </a:rPr>
                  <a:t>), </a:t>
                </a:r>
                <a:r>
                  <a:rPr lang="en-US" sz="2300" i="1" dirty="0" err="1">
                    <a:effectLst/>
                    <a:ea typeface="Calibri" panose="020F0502020204030204" pitchFamily="34" charset="0"/>
                  </a:rPr>
                  <a:t>y</a:t>
                </a:r>
                <a:r>
                  <a:rPr lang="en-US" sz="2300" i="1" baseline="-25000" dirty="0" err="1">
                    <a:effectLst/>
                    <a:ea typeface="Calibri" panose="020F0502020204030204" pitchFamily="34" charset="0"/>
                  </a:rPr>
                  <a:t>j</a:t>
                </a:r>
                <a:r>
                  <a:rPr lang="en-US" sz="2300" dirty="0">
                    <a:effectLst/>
                    <a:ea typeface="Calibri" panose="020F0502020204030204" pitchFamily="34" charset="0"/>
                  </a:rPr>
                  <a:t>(</a:t>
                </a:r>
                <a:r>
                  <a:rPr lang="en-US" sz="2300" i="1" dirty="0">
                    <a:effectLst/>
                    <a:ea typeface="Calibri" panose="020F0502020204030204" pitchFamily="34" charset="0"/>
                  </a:rPr>
                  <a:t>r</a:t>
                </a:r>
                <a:r>
                  <a:rPr lang="en-US" sz="2300" dirty="0">
                    <a:effectLst/>
                    <a:ea typeface="Calibri" panose="020F0502020204030204" pitchFamily="34" charset="0"/>
                  </a:rPr>
                  <a:t>), </a:t>
                </a:r>
                <a:r>
                  <a:rPr lang="en-US" sz="2300" i="1" dirty="0">
                    <a:effectLst/>
                    <a:ea typeface="Calibri" panose="020F0502020204030204" pitchFamily="34" charset="0"/>
                  </a:rPr>
                  <a:t>r</a:t>
                </a:r>
                <a:r>
                  <a:rPr lang="en-US" sz="2300" dirty="0">
                    <a:effectLst/>
                    <a:ea typeface="Calibri" panose="020F0502020204030204" pitchFamily="34" charset="0"/>
                  </a:rPr>
                  <a:t>).</a:t>
                </a:r>
                <a:endParaRPr lang="en-US" sz="2300" dirty="0"/>
              </a:p>
            </p:txBody>
          </p:sp>
        </mc:Choice>
        <mc:Fallback>
          <p:sp>
            <p:nvSpPr>
              <p:cNvPr id="3" name="Content Placeholder 2">
                <a:extLst>
                  <a:ext uri="{FF2B5EF4-FFF2-40B4-BE49-F238E27FC236}">
                    <a16:creationId xmlns:a16="http://schemas.microsoft.com/office/drawing/2014/main" id="{1C5964A0-4BC5-4D30-A72C-9C7F83D11AE7}"/>
                  </a:ext>
                </a:extLst>
              </p:cNvPr>
              <p:cNvSpPr>
                <a:spLocks noGrp="1" noRot="1" noChangeAspect="1" noMove="1" noResize="1" noEditPoints="1" noAdjustHandles="1" noChangeArrowheads="1" noChangeShapeType="1" noTextEdit="1"/>
              </p:cNvSpPr>
              <p:nvPr>
                <p:ph idx="1"/>
              </p:nvPr>
            </p:nvSpPr>
            <p:spPr>
              <a:blipFill>
                <a:blip r:embed="rId2"/>
                <a:stretch>
                  <a:fillRect l="-870" t="-942" r="-812" b="-318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4C5FDD7-C5A7-464E-801F-5E84DDEFCFA0}"/>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6A41C6B0-2513-4933-8EAE-77CE3745424C}"/>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5C7846D6-7BAA-41C5-8154-E861B4683DDC}"/>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254384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0065-C488-4DE5-9C4E-677AF579ABE3}"/>
              </a:ext>
            </a:extLst>
          </p:cNvPr>
          <p:cNvSpPr>
            <a:spLocks noGrp="1"/>
          </p:cNvSpPr>
          <p:nvPr>
            <p:ph type="title"/>
          </p:nvPr>
        </p:nvSpPr>
        <p:spPr/>
        <p:txBody>
          <a:bodyPr/>
          <a:lstStyle/>
          <a:p>
            <a:r>
              <a:rPr lang="en-US" dirty="0"/>
              <a:t>1. Introduction to dyadic data and mixture model</a:t>
            </a:r>
          </a:p>
        </p:txBody>
      </p:sp>
      <p:sp>
        <p:nvSpPr>
          <p:cNvPr id="3" name="Content Placeholder 2">
            <a:extLst>
              <a:ext uri="{FF2B5EF4-FFF2-40B4-BE49-F238E27FC236}">
                <a16:creationId xmlns:a16="http://schemas.microsoft.com/office/drawing/2014/main" id="{A25577B7-693C-4E82-A193-A6A4FB161D2A}"/>
              </a:ext>
            </a:extLst>
          </p:cNvPr>
          <p:cNvSpPr>
            <a:spLocks noGrp="1"/>
          </p:cNvSpPr>
          <p:nvPr>
            <p:ph idx="1"/>
          </p:nvPr>
        </p:nvSpPr>
        <p:spPr/>
        <p:txBody>
          <a:bodyPr>
            <a:no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Suppose each co-occurrence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dirty="0">
                <a:effectLst/>
                <a:latin typeface="Times New Roman" panose="02020603050405020304" pitchFamily="18" charset="0"/>
                <a:ea typeface="Calibri" panose="020F0502020204030204" pitchFamily="34" charset="0"/>
                <a:cs typeface="Times New Roman" panose="02020603050405020304" pitchFamily="18" charset="0"/>
              </a:rPr>
              <a:t>) belongs to a latent variable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C</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C</a:t>
            </a:r>
            <a:r>
              <a:rPr lang="en-US" dirty="0">
                <a:effectLst/>
                <a:latin typeface="Times New Roman" panose="02020603050405020304" pitchFamily="18" charset="0"/>
                <a:ea typeface="Calibri" panose="020F0502020204030204" pitchFamily="34" charset="0"/>
                <a:cs typeface="Times New Roman" panose="02020603050405020304" pitchFamily="18" charset="0"/>
              </a:rPr>
              <a:t> has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dirty="0">
                <a:effectLst/>
                <a:latin typeface="Times New Roman" panose="02020603050405020304" pitchFamily="18" charset="0"/>
                <a:ea typeface="Calibri" panose="020F0502020204030204" pitchFamily="34" charset="0"/>
                <a:cs typeface="Times New Roman" panose="02020603050405020304" pitchFamily="18" charset="0"/>
              </a:rPr>
              <a:t> values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c</a:t>
            </a:r>
            <a:r>
              <a:rPr lang="en-US" i="1" baseline="-25000" dirty="0">
                <a:effectLst/>
                <a:latin typeface="Times New Roman" panose="02020603050405020304" pitchFamily="18" charset="0"/>
                <a:ea typeface="Calibri" panose="020F0502020204030204" pitchFamily="34" charset="0"/>
                <a:cs typeface="Times New Roman" panose="02020603050405020304" pitchFamily="18" charset="0"/>
              </a:rPr>
              <a:t>k</a:t>
            </a:r>
            <a:r>
              <a:rPr lang="en-US" dirty="0">
                <a:effectLst/>
                <a:latin typeface="Times New Roman" panose="02020603050405020304" pitchFamily="18" charset="0"/>
                <a:ea typeface="Calibri" panose="020F0502020204030204" pitchFamily="34" charset="0"/>
                <a:cs typeface="Times New Roman" panose="02020603050405020304" pitchFamily="18" charset="0"/>
              </a:rPr>
              <a:t> (s). These values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c</a:t>
            </a:r>
            <a:r>
              <a:rPr lang="en-US" i="1" baseline="-25000" dirty="0">
                <a:effectLst/>
                <a:latin typeface="Times New Roman" panose="02020603050405020304" pitchFamily="18" charset="0"/>
                <a:ea typeface="Calibri" panose="020F0502020204030204" pitchFamily="34" charset="0"/>
                <a:cs typeface="Times New Roman" panose="02020603050405020304" pitchFamily="18" charset="0"/>
              </a:rPr>
              <a:t>k</a:t>
            </a:r>
            <a:r>
              <a:rPr lang="en-US" dirty="0">
                <a:effectLst/>
                <a:latin typeface="Times New Roman" panose="02020603050405020304" pitchFamily="18" charset="0"/>
                <a:ea typeface="Calibri" panose="020F0502020204030204" pitchFamily="34" charset="0"/>
                <a:cs typeface="Times New Roman" panose="02020603050405020304" pitchFamily="18" charset="0"/>
              </a:rPr>
              <a:t> (s) are called classes or aspects and thus, mixture model for dyadic data is also called aspect model or latent class model which aims to discover the latent variable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C</a:t>
            </a:r>
            <a:r>
              <a:rPr lang="en-US" dirty="0">
                <a:effectLst/>
                <a:latin typeface="Times New Roman" panose="02020603050405020304" pitchFamily="18" charset="0"/>
                <a:ea typeface="Calibri" panose="020F0502020204030204" pitchFamily="34" charset="0"/>
                <a:cs typeface="Times New Roman" panose="02020603050405020304" pitchFamily="18" charset="0"/>
              </a:rPr>
              <a:t>. Without loss of generality, let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c</a:t>
            </a:r>
            <a:r>
              <a:rPr lang="en-US" i="1" baseline="-25000" dirty="0">
                <a:effectLst/>
                <a:latin typeface="Times New Roman" panose="02020603050405020304" pitchFamily="18" charset="0"/>
                <a:ea typeface="Calibri" panose="020F0502020204030204" pitchFamily="34" charset="0"/>
                <a:cs typeface="Times New Roman" panose="02020603050405020304" pitchFamily="18" charset="0"/>
              </a:rPr>
              <a:t>k</a:t>
            </a:r>
            <a:r>
              <a:rPr lang="en-US"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dirty="0">
                <a:effectLst/>
                <a:latin typeface="Times New Roman" panose="02020603050405020304" pitchFamily="18" charset="0"/>
                <a:ea typeface="Calibri" panose="020F0502020204030204" pitchFamily="34" charset="0"/>
                <a:cs typeface="Times New Roman" panose="02020603050405020304" pitchFamily="18" charset="0"/>
              </a:rPr>
              <a:t> where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dirty="0">
                <a:effectLst/>
                <a:latin typeface="Times New Roman" panose="02020603050405020304" pitchFamily="18" charset="0"/>
                <a:ea typeface="Calibri" panose="020F0502020204030204" pitchFamily="34" charset="0"/>
                <a:cs typeface="Times New Roman" panose="02020603050405020304" pitchFamily="18" charset="0"/>
              </a:rPr>
              <a:t> = 1, 2,…,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dirty="0">
                <a:effectLst/>
                <a:latin typeface="Times New Roman" panose="02020603050405020304" pitchFamily="18" charset="0"/>
                <a:ea typeface="Calibri" panose="020F0502020204030204" pitchFamily="34" charset="0"/>
                <a:cs typeface="Times New Roman" panose="02020603050405020304" pitchFamily="18" charset="0"/>
              </a:rPr>
              <a:t>. The random variable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C</a:t>
            </a:r>
            <a:r>
              <a:rPr lang="en-US" dirty="0">
                <a:effectLst/>
                <a:latin typeface="Times New Roman" panose="02020603050405020304" pitchFamily="18" charset="0"/>
                <a:ea typeface="Calibri" panose="020F0502020204030204" pitchFamily="34" charset="0"/>
                <a:cs typeface="Times New Roman" panose="02020603050405020304" pitchFamily="18" charset="0"/>
              </a:rPr>
              <a:t> has discrete distribution such that every value has an associated probability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α</a:t>
            </a:r>
            <a:r>
              <a:rPr lang="en-US" i="1" baseline="-25000" dirty="0">
                <a:effectLst/>
                <a:latin typeface="Times New Roman" panose="02020603050405020304" pitchFamily="18" charset="0"/>
                <a:ea typeface="Calibri" panose="020F0502020204030204" pitchFamily="34" charset="0"/>
                <a:cs typeface="Times New Roman" panose="02020603050405020304" pitchFamily="18" charset="0"/>
              </a:rPr>
              <a:t>k</a:t>
            </a:r>
            <a:r>
              <a:rPr lang="en-US" dirty="0">
                <a:effectLst/>
                <a:latin typeface="Times New Roman" panose="02020603050405020304" pitchFamily="18" charset="0"/>
                <a:ea typeface="Calibri" panose="020F0502020204030204" pitchFamily="34" charset="0"/>
                <a:cs typeface="Times New Roman" panose="02020603050405020304" pitchFamily="18" charset="0"/>
              </a:rPr>
              <a:t>. Of course, there are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dirty="0">
                <a:effectLst/>
                <a:latin typeface="Times New Roman" panose="02020603050405020304" pitchFamily="18" charset="0"/>
                <a:ea typeface="Calibri" panose="020F0502020204030204" pitchFamily="34" charset="0"/>
                <a:cs typeface="Times New Roman" panose="02020603050405020304" pitchFamily="18" charset="0"/>
              </a:rPr>
              <a:t> probabilities </a:t>
            </a:r>
            <a:r>
              <a:rPr lang="en-US" i="1" dirty="0">
                <a:effectLst/>
                <a:latin typeface="Times New Roman" panose="02020603050405020304" pitchFamily="18" charset="0"/>
                <a:ea typeface="Calibri" panose="020F0502020204030204" pitchFamily="34" charset="0"/>
                <a:cs typeface="Times New Roman" panose="02020603050405020304" pitchFamily="18" charset="0"/>
              </a:rPr>
              <a:t>α</a:t>
            </a:r>
            <a:r>
              <a:rPr lang="en-US" i="1" baseline="-25000" dirty="0">
                <a:effectLst/>
                <a:latin typeface="Times New Roman" panose="02020603050405020304" pitchFamily="18" charset="0"/>
                <a:ea typeface="Calibri" panose="020F0502020204030204" pitchFamily="34" charset="0"/>
                <a:cs typeface="Times New Roman" panose="02020603050405020304" pitchFamily="18" charset="0"/>
              </a:rPr>
              <a:t>k</a:t>
            </a:r>
            <a:r>
              <a:rPr lang="en-US" dirty="0">
                <a:effectLst/>
                <a:latin typeface="Times New Roman" panose="02020603050405020304" pitchFamily="18" charset="0"/>
                <a:ea typeface="Calibri" panose="020F0502020204030204" pitchFamily="34" charset="0"/>
                <a:cs typeface="Times New Roman" panose="02020603050405020304" pitchFamily="18" charset="0"/>
              </a:rPr>
              <a:t> (s).</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There are three kinds of dyadic mixture model [2, p. 2] for dyadic data such as symmetric mixture model (SMM), asymmetric mixture model (AMM), and product-space mixture model (PMM). In this section, EM algorithm is applied to build up these mixture models. SMM, AMM, and PMM are mentioned in next slides.</a:t>
            </a:r>
          </a:p>
          <a:p>
            <a:endParaRPr lang="en-US" dirty="0"/>
          </a:p>
        </p:txBody>
      </p:sp>
      <p:sp>
        <p:nvSpPr>
          <p:cNvPr id="4" name="Date Placeholder 3">
            <a:extLst>
              <a:ext uri="{FF2B5EF4-FFF2-40B4-BE49-F238E27FC236}">
                <a16:creationId xmlns:a16="http://schemas.microsoft.com/office/drawing/2014/main" id="{7A1793EC-9216-4382-880C-E7508348503D}"/>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8A84E69A-1BD2-4E05-A4E4-C56FA84A81B8}"/>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5A45C5CC-0CD9-4402-9BA8-6E62B4C1A60C}"/>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3550491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291B5-37AC-442C-80A9-80E468675E92}"/>
              </a:ext>
            </a:extLst>
          </p:cNvPr>
          <p:cNvSpPr>
            <a:spLocks noGrp="1"/>
          </p:cNvSpPr>
          <p:nvPr>
            <p:ph type="title"/>
          </p:nvPr>
        </p:nvSpPr>
        <p:spPr/>
        <p:txBody>
          <a:bodyPr/>
          <a:lstStyle/>
          <a:p>
            <a:r>
              <a:rPr lang="en-US" dirty="0"/>
              <a:t>1. Introduction to dyadic data and mixture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D83912-0878-4AA9-9F01-E5F779591E2E}"/>
                  </a:ext>
                </a:extLst>
              </p:cNvPr>
              <p:cNvSpPr>
                <a:spLocks noGrp="1"/>
              </p:cNvSpPr>
              <p:nvPr>
                <p:ph idx="1"/>
              </p:nvPr>
            </p:nvSpPr>
            <p:spPr>
              <a:xfrm>
                <a:off x="4937760" y="914399"/>
                <a:ext cx="6893170" cy="5176066"/>
              </a:xfrm>
            </p:spPr>
            <p:txBody>
              <a:bodyPr>
                <a:noAutofit/>
              </a:bodyPr>
              <a:lstStyle/>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Calibri" panose="020F0502020204030204" pitchFamily="34" charset="0"/>
                        </a:rPr>
                        <m:t>𝑃</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𝑥</m:t>
                              </m:r>
                            </m:e>
                            <m:sub>
                              <m:r>
                                <a:rPr lang="en-US" sz="2200" i="1">
                                  <a:effectLst/>
                                  <a:latin typeface="Cambria Math" panose="02040503050406030204" pitchFamily="18" charset="0"/>
                                  <a:ea typeface="Calibri" panose="020F0502020204030204" pitchFamily="34" charset="0"/>
                                </a:rPr>
                                <m:t>𝑖</m:t>
                              </m:r>
                            </m:sub>
                          </m:sSub>
                          <m:r>
                            <a:rPr lang="en-US" sz="2200" i="1">
                              <a:effectLst/>
                              <a:latin typeface="Cambria Math" panose="02040503050406030204" pitchFamily="18" charset="0"/>
                              <a:ea typeface="Calibri" panose="020F0502020204030204" pitchFamily="34"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𝑦</m:t>
                              </m:r>
                            </m:e>
                            <m:sub>
                              <m:r>
                                <a:rPr lang="en-US" sz="2200" i="1">
                                  <a:effectLst/>
                                  <a:latin typeface="Cambria Math" panose="02040503050406030204" pitchFamily="18" charset="0"/>
                                  <a:ea typeface="Calibri" panose="020F0502020204030204" pitchFamily="34" charset="0"/>
                                </a:rPr>
                                <m:t>𝑗</m:t>
                              </m:r>
                            </m:sub>
                          </m:sSub>
                        </m:e>
                        <m:e>
                          <m:r>
                            <m:rPr>
                              <m:sty m:val="p"/>
                            </m:rPr>
                            <a:rPr lang="en-US" sz="2200">
                              <a:effectLst/>
                              <a:latin typeface="Cambria Math" panose="02040503050406030204" pitchFamily="18" charset="0"/>
                              <a:ea typeface="Calibri" panose="020F0502020204030204" pitchFamily="34" charset="0"/>
                            </a:rPr>
                            <m:t>Θ</m:t>
                          </m:r>
                        </m:e>
                      </m:d>
                      <m:r>
                        <a:rPr lang="en-US" sz="2200" i="1">
                          <a:effectLst/>
                          <a:latin typeface="Cambria Math" panose="02040503050406030204" pitchFamily="18" charset="0"/>
                          <a:ea typeface="Calibri" panose="020F0502020204030204" pitchFamily="34" charset="0"/>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Calibri" panose="020F0502020204030204" pitchFamily="34" charset="0"/>
                            </a:rPr>
                            <m:t>𝑘</m:t>
                          </m:r>
                          <m:r>
                            <a:rPr lang="en-US" sz="2200" i="1">
                              <a:effectLst/>
                              <a:latin typeface="Cambria Math" panose="02040503050406030204" pitchFamily="18" charset="0"/>
                              <a:ea typeface="Calibri" panose="020F0502020204030204" pitchFamily="34" charset="0"/>
                            </a:rPr>
                            <m:t>=1</m:t>
                          </m:r>
                        </m:sub>
                        <m:sup>
                          <m:r>
                            <a:rPr lang="en-US" sz="2200" i="1">
                              <a:effectLst/>
                              <a:latin typeface="Cambria Math" panose="02040503050406030204" pitchFamily="18" charset="0"/>
                              <a:ea typeface="Calibri" panose="020F0502020204030204" pitchFamily="34" charset="0"/>
                            </a:rPr>
                            <m:t>𝐾</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𝛼</m:t>
                              </m:r>
                            </m:e>
                            <m:sub>
                              <m:r>
                                <a:rPr lang="en-US" sz="2200" i="1">
                                  <a:effectLst/>
                                  <a:latin typeface="Cambria Math" panose="02040503050406030204" pitchFamily="18" charset="0"/>
                                  <a:ea typeface="Calibri" panose="020F0502020204030204" pitchFamily="34" charset="0"/>
                                </a:rPr>
                                <m:t>𝑘</m:t>
                              </m:r>
                            </m:sub>
                          </m:sSub>
                          <m:r>
                            <a:rPr lang="en-US" sz="2200" i="1">
                              <a:effectLst/>
                              <a:latin typeface="Cambria Math" panose="02040503050406030204" pitchFamily="18" charset="0"/>
                              <a:ea typeface="Calibri" panose="020F0502020204030204" pitchFamily="34" charset="0"/>
                            </a:rPr>
                            <m:t>𝑃</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𝑥</m:t>
                                  </m:r>
                                </m:e>
                                <m:sub>
                                  <m:r>
                                    <a:rPr lang="en-US" sz="2200" i="1">
                                      <a:effectLst/>
                                      <a:latin typeface="Cambria Math" panose="02040503050406030204" pitchFamily="18" charset="0"/>
                                      <a:ea typeface="Calibri" panose="020F0502020204030204" pitchFamily="34" charset="0"/>
                                    </a:rPr>
                                    <m:t>𝑖</m:t>
                                  </m:r>
                                </m:sub>
                              </m:sSub>
                              <m:r>
                                <a:rPr lang="en-US" sz="2200" i="1">
                                  <a:effectLst/>
                                  <a:latin typeface="Cambria Math" panose="02040503050406030204" pitchFamily="18" charset="0"/>
                                  <a:ea typeface="Calibri" panose="020F0502020204030204" pitchFamily="34"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𝑦</m:t>
                                  </m:r>
                                </m:e>
                                <m:sub>
                                  <m:r>
                                    <a:rPr lang="en-US" sz="2200" i="1">
                                      <a:effectLst/>
                                      <a:latin typeface="Cambria Math" panose="02040503050406030204" pitchFamily="18" charset="0"/>
                                      <a:ea typeface="Calibri" panose="020F0502020204030204" pitchFamily="34" charset="0"/>
                                    </a:rPr>
                                    <m:t>𝑗</m:t>
                                  </m:r>
                                </m:sub>
                              </m:sSub>
                            </m:e>
                            <m:e>
                              <m:r>
                                <a:rPr lang="en-US" sz="2200" i="1">
                                  <a:effectLst/>
                                  <a:latin typeface="Cambria Math" panose="02040503050406030204" pitchFamily="18" charset="0"/>
                                  <a:ea typeface="Calibri" panose="020F0502020204030204" pitchFamily="34" charset="0"/>
                                </a:rPr>
                                <m:t>𝑘</m:t>
                              </m:r>
                            </m:e>
                          </m:d>
                        </m:e>
                      </m:nary>
                      <m:r>
                        <a:rPr lang="en-US" sz="2200" i="1">
                          <a:effectLst/>
                          <a:latin typeface="Cambria Math" panose="02040503050406030204" pitchFamily="18" charset="0"/>
                          <a:ea typeface="Calibri" panose="020F0502020204030204" pitchFamily="34" charset="0"/>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Calibri" panose="020F0502020204030204" pitchFamily="34" charset="0"/>
                            </a:rPr>
                            <m:t>𝑘</m:t>
                          </m:r>
                          <m:r>
                            <a:rPr lang="en-US" sz="2200" i="1">
                              <a:effectLst/>
                              <a:latin typeface="Cambria Math" panose="02040503050406030204" pitchFamily="18" charset="0"/>
                              <a:ea typeface="Calibri" panose="020F0502020204030204" pitchFamily="34" charset="0"/>
                            </a:rPr>
                            <m:t>=1</m:t>
                          </m:r>
                        </m:sub>
                        <m:sup>
                          <m:r>
                            <a:rPr lang="en-US" sz="2200" i="1">
                              <a:effectLst/>
                              <a:latin typeface="Cambria Math" panose="02040503050406030204" pitchFamily="18" charset="0"/>
                              <a:ea typeface="Calibri" panose="020F0502020204030204" pitchFamily="34" charset="0"/>
                            </a:rPr>
                            <m:t>𝐾</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𝛼</m:t>
                              </m:r>
                            </m:e>
                            <m:sub>
                              <m:r>
                                <a:rPr lang="en-US" sz="2200" i="1">
                                  <a:effectLst/>
                                  <a:latin typeface="Cambria Math" panose="02040503050406030204" pitchFamily="18" charset="0"/>
                                  <a:ea typeface="Calibri" panose="020F0502020204030204" pitchFamily="34" charset="0"/>
                                </a:rPr>
                                <m:t>𝑘</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𝑝</m:t>
                              </m:r>
                            </m:e>
                            <m:sub>
                              <m:r>
                                <a:rPr lang="en-US" sz="2200" i="1">
                                  <a:effectLst/>
                                  <a:latin typeface="Cambria Math" panose="02040503050406030204" pitchFamily="18" charset="0"/>
                                  <a:ea typeface="Calibri" panose="020F0502020204030204" pitchFamily="34" charset="0"/>
                                </a:rPr>
                                <m:t>𝑖</m:t>
                              </m:r>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𝑘</m:t>
                                  </m:r>
                                </m:e>
                              </m:d>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𝑞</m:t>
                              </m:r>
                            </m:e>
                            <m:sub>
                              <m:r>
                                <a:rPr lang="en-US" sz="2200" i="1">
                                  <a:effectLst/>
                                  <a:latin typeface="Cambria Math" panose="02040503050406030204" pitchFamily="18" charset="0"/>
                                  <a:ea typeface="Calibri" panose="020F0502020204030204" pitchFamily="34" charset="0"/>
                                </a:rPr>
                                <m:t>𝑗</m:t>
                              </m:r>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𝑘</m:t>
                                  </m:r>
                                </m:e>
                              </m:d>
                            </m:sub>
                          </m:sSub>
                        </m:e>
                      </m:nary>
                      <m:r>
                        <a:rPr lang="en-US" sz="2200" b="0" i="1" smtClean="0">
                          <a:effectLst/>
                          <a:latin typeface="Cambria Math" panose="02040503050406030204" pitchFamily="18" charset="0"/>
                          <a:ea typeface="Calibri" panose="020F0502020204030204" pitchFamily="34" charset="0"/>
                        </a:rPr>
                        <m:t>   (1.3)</m:t>
                      </m:r>
                    </m:oMath>
                  </m:oMathPara>
                </a14:m>
                <a:endParaRPr lang="en-US" sz="2200" dirty="0"/>
              </a:p>
              <a:p>
                <a:pPr marL="0" indent="0">
                  <a:buNone/>
                </a:pPr>
                <a14:m>
                  <m:oMathPara xmlns:m="http://schemas.openxmlformats.org/officeDocument/2006/math">
                    <m:oMathParaPr>
                      <m:jc m:val="right"/>
                    </m:oMathParaPr>
                    <m:oMath xmlns:m="http://schemas.openxmlformats.org/officeDocument/2006/math">
                      <m:sSubSup>
                        <m:sSubSupPr>
                          <m:ctrlPr>
                            <a:rPr lang="en-US" sz="2200" i="1" smtClean="0">
                              <a:effectLst/>
                              <a:latin typeface="Cambria Math" panose="02040503050406030204" pitchFamily="18" charset="0"/>
                            </a:rPr>
                          </m:ctrlPr>
                        </m:sSubSupPr>
                        <m:e>
                          <m:r>
                            <a:rPr lang="en-US" sz="2200" i="1">
                              <a:effectLst/>
                              <a:latin typeface="Cambria Math" panose="02040503050406030204" pitchFamily="18" charset="0"/>
                              <a:ea typeface="Calibri" panose="020F0502020204030204" pitchFamily="34" charset="0"/>
                            </a:rPr>
                            <m:t>𝛼</m:t>
                          </m:r>
                        </m:e>
                        <m:sub>
                          <m:r>
                            <a:rPr lang="en-US" sz="2200" i="1">
                              <a:effectLst/>
                              <a:latin typeface="Cambria Math" panose="02040503050406030204" pitchFamily="18" charset="0"/>
                              <a:ea typeface="Calibri" panose="020F0502020204030204" pitchFamily="34" charset="0"/>
                            </a:rPr>
                            <m:t>𝑘</m:t>
                          </m:r>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𝑡</m:t>
                              </m:r>
                              <m:r>
                                <a:rPr lang="en-US" sz="2200" i="1">
                                  <a:effectLst/>
                                  <a:latin typeface="Cambria Math" panose="02040503050406030204" pitchFamily="18" charset="0"/>
                                  <a:ea typeface="Calibri" panose="020F0502020204030204" pitchFamily="34" charset="0"/>
                                </a:rPr>
                                <m:t>+1</m:t>
                              </m:r>
                            </m:e>
                          </m:d>
                        </m:sup>
                      </m:sSubSup>
                      <m:r>
                        <a:rPr lang="en-US" sz="2200" i="1">
                          <a:effectLst/>
                          <a:latin typeface="Cambria Math" panose="02040503050406030204" pitchFamily="18" charset="0"/>
                          <a:ea typeface="Calibri" panose="020F0502020204030204" pitchFamily="34" charset="0"/>
                        </a:rPr>
                        <m:t>=</m:t>
                      </m:r>
                      <m:f>
                        <m:fPr>
                          <m:ctrlPr>
                            <a:rPr lang="en-US" sz="2200" i="1">
                              <a:effectLst/>
                              <a:latin typeface="Cambria Math" panose="02040503050406030204" pitchFamily="18" charset="0"/>
                            </a:rPr>
                          </m:ctrlPr>
                        </m:fPr>
                        <m:num>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Calibri" panose="020F0502020204030204" pitchFamily="34" charset="0"/>
                                </a:rPr>
                                <m:t>𝑖</m:t>
                              </m:r>
                              <m:r>
                                <a:rPr lang="en-US" sz="2200" i="1">
                                  <a:effectLst/>
                                  <a:latin typeface="Cambria Math" panose="02040503050406030204" pitchFamily="18" charset="0"/>
                                  <a:ea typeface="Calibri" panose="020F0502020204030204" pitchFamily="34" charset="0"/>
                                </a:rPr>
                                <m:t>=1</m:t>
                              </m:r>
                            </m:sub>
                            <m:sup>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𝒳</m:t>
                                  </m:r>
                                </m:e>
                              </m:d>
                            </m:sup>
                            <m:e>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Calibri" panose="020F0502020204030204" pitchFamily="34" charset="0"/>
                                    </a:rPr>
                                    <m:t>𝑗</m:t>
                                  </m:r>
                                  <m:r>
                                    <a:rPr lang="en-US" sz="2200" i="1">
                                      <a:effectLst/>
                                      <a:latin typeface="Cambria Math" panose="02040503050406030204" pitchFamily="18" charset="0"/>
                                      <a:ea typeface="Calibri" panose="020F0502020204030204" pitchFamily="34" charset="0"/>
                                    </a:rPr>
                                    <m:t>=1</m:t>
                                  </m:r>
                                </m:sub>
                                <m:sup>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𝒴</m:t>
                                      </m:r>
                                    </m:e>
                                  </m:d>
                                </m:sup>
                                <m:e>
                                  <m:r>
                                    <a:rPr lang="en-US" sz="2200" i="1">
                                      <a:effectLst/>
                                      <a:latin typeface="Cambria Math" panose="02040503050406030204" pitchFamily="18" charset="0"/>
                                      <a:ea typeface="Calibri" panose="020F0502020204030204" pitchFamily="34" charset="0"/>
                                    </a:rPr>
                                    <m:t>𝑛</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𝑥</m:t>
                                          </m:r>
                                        </m:e>
                                        <m:sub>
                                          <m:r>
                                            <a:rPr lang="en-US" sz="2200" i="1">
                                              <a:effectLst/>
                                              <a:latin typeface="Cambria Math" panose="02040503050406030204" pitchFamily="18" charset="0"/>
                                              <a:ea typeface="Calibri" panose="020F0502020204030204" pitchFamily="34" charset="0"/>
                                            </a:rPr>
                                            <m:t>𝑖</m:t>
                                          </m:r>
                                        </m:sub>
                                      </m:sSub>
                                      <m:r>
                                        <a:rPr lang="en-US" sz="2200" i="1">
                                          <a:effectLst/>
                                          <a:latin typeface="Cambria Math" panose="02040503050406030204" pitchFamily="18" charset="0"/>
                                          <a:ea typeface="Calibri" panose="020F0502020204030204" pitchFamily="34"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𝑦</m:t>
                                          </m:r>
                                        </m:e>
                                        <m:sub>
                                          <m:r>
                                            <a:rPr lang="en-US" sz="2200" i="1">
                                              <a:effectLst/>
                                              <a:latin typeface="Cambria Math" panose="02040503050406030204" pitchFamily="18" charset="0"/>
                                              <a:ea typeface="Calibri" panose="020F0502020204030204" pitchFamily="34" charset="0"/>
                                            </a:rPr>
                                            <m:t>𝑗</m:t>
                                          </m:r>
                                        </m:sub>
                                      </m:sSub>
                                    </m:e>
                                  </m:d>
                                  <m:r>
                                    <a:rPr lang="en-US" sz="2200" i="1">
                                      <a:effectLst/>
                                      <a:latin typeface="Cambria Math" panose="02040503050406030204" pitchFamily="18" charset="0"/>
                                      <a:ea typeface="Calibri" panose="020F0502020204030204" pitchFamily="34" charset="0"/>
                                    </a:rPr>
                                    <m:t>𝑃</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𝑘</m:t>
                                      </m:r>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𝑥</m:t>
                                          </m:r>
                                        </m:e>
                                        <m:sub>
                                          <m:r>
                                            <a:rPr lang="en-US" sz="2200" i="1">
                                              <a:effectLst/>
                                              <a:latin typeface="Cambria Math" panose="02040503050406030204" pitchFamily="18" charset="0"/>
                                              <a:ea typeface="Calibri" panose="020F0502020204030204" pitchFamily="34" charset="0"/>
                                            </a:rPr>
                                            <m:t>𝑖</m:t>
                                          </m:r>
                                        </m:sub>
                                      </m:sSub>
                                      <m:r>
                                        <a:rPr lang="en-US" sz="2200" i="1">
                                          <a:effectLst/>
                                          <a:latin typeface="Cambria Math" panose="02040503050406030204" pitchFamily="18" charset="0"/>
                                          <a:ea typeface="Calibri" panose="020F0502020204030204" pitchFamily="34"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𝑦</m:t>
                                          </m:r>
                                        </m:e>
                                        <m:sub>
                                          <m:r>
                                            <a:rPr lang="en-US" sz="2200" i="1">
                                              <a:effectLst/>
                                              <a:latin typeface="Cambria Math" panose="02040503050406030204" pitchFamily="18" charset="0"/>
                                              <a:ea typeface="Calibri" panose="020F0502020204030204" pitchFamily="34" charset="0"/>
                                            </a:rPr>
                                            <m:t>𝑗</m:t>
                                          </m:r>
                                        </m:sub>
                                      </m:sSub>
                                      <m:r>
                                        <a:rPr lang="en-US" sz="2200">
                                          <a:effectLst/>
                                          <a:latin typeface="Cambria Math" panose="02040503050406030204" pitchFamily="18" charset="0"/>
                                          <a:ea typeface="Calibri" panose="020F0502020204030204" pitchFamily="34" charset="0"/>
                                        </a:rPr>
                                        <m:t>,</m:t>
                                      </m:r>
                                      <m:sSup>
                                        <m:sSupPr>
                                          <m:ctrlPr>
                                            <a:rPr lang="en-US" sz="2200" i="1">
                                              <a:effectLst/>
                                              <a:latin typeface="Cambria Math" panose="02040503050406030204" pitchFamily="18" charset="0"/>
                                            </a:rPr>
                                          </m:ctrlPr>
                                        </m:sSupPr>
                                        <m:e>
                                          <m:r>
                                            <m:rPr>
                                              <m:sty m:val="p"/>
                                            </m:rPr>
                                            <a:rPr lang="en-US" sz="2200">
                                              <a:effectLst/>
                                              <a:latin typeface="Cambria Math" panose="02040503050406030204" pitchFamily="18" charset="0"/>
                                              <a:ea typeface="Calibri" panose="020F0502020204030204" pitchFamily="34" charset="0"/>
                                            </a:rPr>
                                            <m:t>Θ</m:t>
                                          </m:r>
                                        </m:e>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𝑡</m:t>
                                              </m:r>
                                            </m:e>
                                          </m:d>
                                        </m:sup>
                                      </m:sSup>
                                    </m:e>
                                  </m:d>
                                </m:e>
                              </m:nary>
                            </m:e>
                          </m:nary>
                        </m:num>
                        <m:den>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Calibri" panose="020F0502020204030204" pitchFamily="34" charset="0"/>
                                </a:rPr>
                                <m:t>𝑖</m:t>
                              </m:r>
                              <m:r>
                                <a:rPr lang="en-US" sz="2200" i="1">
                                  <a:effectLst/>
                                  <a:latin typeface="Cambria Math" panose="02040503050406030204" pitchFamily="18" charset="0"/>
                                  <a:ea typeface="Calibri" panose="020F0502020204030204" pitchFamily="34" charset="0"/>
                                </a:rPr>
                                <m:t>=1</m:t>
                              </m:r>
                            </m:sub>
                            <m:sup>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𝒳</m:t>
                                  </m:r>
                                </m:e>
                              </m:d>
                            </m:sup>
                            <m:e>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Calibri" panose="020F0502020204030204" pitchFamily="34" charset="0"/>
                                    </a:rPr>
                                    <m:t>𝑗</m:t>
                                  </m:r>
                                  <m:r>
                                    <a:rPr lang="en-US" sz="2200" i="1">
                                      <a:effectLst/>
                                      <a:latin typeface="Cambria Math" panose="02040503050406030204" pitchFamily="18" charset="0"/>
                                      <a:ea typeface="Calibri" panose="020F0502020204030204" pitchFamily="34" charset="0"/>
                                    </a:rPr>
                                    <m:t>=1</m:t>
                                  </m:r>
                                </m:sub>
                                <m:sup>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𝒴</m:t>
                                      </m:r>
                                    </m:e>
                                  </m:d>
                                </m:sup>
                                <m:e>
                                  <m:r>
                                    <a:rPr lang="en-US" sz="2200" i="1">
                                      <a:effectLst/>
                                      <a:latin typeface="Cambria Math" panose="02040503050406030204" pitchFamily="18" charset="0"/>
                                      <a:ea typeface="Calibri" panose="020F0502020204030204" pitchFamily="34" charset="0"/>
                                    </a:rPr>
                                    <m:t>𝑛</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𝑥</m:t>
                                          </m:r>
                                        </m:e>
                                        <m:sub>
                                          <m:r>
                                            <a:rPr lang="en-US" sz="2200" i="1">
                                              <a:effectLst/>
                                              <a:latin typeface="Cambria Math" panose="02040503050406030204" pitchFamily="18" charset="0"/>
                                              <a:ea typeface="Calibri" panose="020F0502020204030204" pitchFamily="34" charset="0"/>
                                            </a:rPr>
                                            <m:t>𝑖</m:t>
                                          </m:r>
                                        </m:sub>
                                      </m:sSub>
                                      <m:r>
                                        <a:rPr lang="en-US" sz="2200" i="1">
                                          <a:effectLst/>
                                          <a:latin typeface="Cambria Math" panose="02040503050406030204" pitchFamily="18" charset="0"/>
                                          <a:ea typeface="Calibri" panose="020F0502020204030204" pitchFamily="34"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𝑦</m:t>
                                          </m:r>
                                        </m:e>
                                        <m:sub>
                                          <m:r>
                                            <a:rPr lang="en-US" sz="2200" i="1">
                                              <a:effectLst/>
                                              <a:latin typeface="Cambria Math" panose="02040503050406030204" pitchFamily="18" charset="0"/>
                                              <a:ea typeface="Calibri" panose="020F0502020204030204" pitchFamily="34" charset="0"/>
                                            </a:rPr>
                                            <m:t>𝑗</m:t>
                                          </m:r>
                                        </m:sub>
                                      </m:sSub>
                                    </m:e>
                                  </m:d>
                                </m:e>
                              </m:nary>
                            </m:e>
                          </m:nary>
                        </m:den>
                      </m:f>
                      <m:r>
                        <a:rPr lang="en-US" sz="2200" b="0" i="1" smtClean="0">
                          <a:effectLst/>
                          <a:latin typeface="Cambria Math" panose="02040503050406030204" pitchFamily="18" charset="0"/>
                          <a:ea typeface="Calibri" panose="020F0502020204030204" pitchFamily="34" charset="0"/>
                        </a:rPr>
                        <m:t>   </m:t>
                      </m:r>
                      <m:r>
                        <a:rPr lang="en-US" sz="2200" i="1">
                          <a:latin typeface="Cambria Math" panose="02040503050406030204" pitchFamily="18" charset="0"/>
                          <a:ea typeface="Calibri" panose="020F0502020204030204" pitchFamily="34" charset="0"/>
                        </a:rPr>
                        <m:t>(1.</m:t>
                      </m:r>
                      <m:r>
                        <a:rPr lang="en-US" sz="2200" b="0" i="1" smtClean="0">
                          <a:latin typeface="Cambria Math" panose="02040503050406030204" pitchFamily="18" charset="0"/>
                          <a:ea typeface="Calibri" panose="020F0502020204030204" pitchFamily="34" charset="0"/>
                        </a:rPr>
                        <m:t>4</m:t>
                      </m:r>
                      <m:r>
                        <a:rPr lang="en-US" sz="2200" i="1">
                          <a:latin typeface="Cambria Math" panose="02040503050406030204" pitchFamily="18" charset="0"/>
                          <a:ea typeface="Calibri" panose="020F0502020204030204" pitchFamily="34" charset="0"/>
                        </a:rPr>
                        <m:t>)</m:t>
                      </m:r>
                    </m:oMath>
                  </m:oMathPara>
                </a14:m>
                <a:endParaRPr lang="en-US" sz="2200" dirty="0">
                  <a:ea typeface="Calibri" panose="020F0502020204030204" pitchFamily="34" charset="0"/>
                </a:endParaRPr>
              </a:p>
              <a:p>
                <a:pPr marL="0" indent="0">
                  <a:buNone/>
                </a:pPr>
                <a14:m>
                  <m:oMathPara xmlns:m="http://schemas.openxmlformats.org/officeDocument/2006/math">
                    <m:oMathParaPr>
                      <m:jc m:val="right"/>
                    </m:oMathParaPr>
                    <m:oMath xmlns:m="http://schemas.openxmlformats.org/officeDocument/2006/math">
                      <m:sSubSup>
                        <m:sSubSupPr>
                          <m:ctrlPr>
                            <a:rPr lang="en-US" sz="2200" i="1" smtClean="0">
                              <a:effectLst/>
                              <a:latin typeface="Cambria Math" panose="02040503050406030204" pitchFamily="18" charset="0"/>
                            </a:rPr>
                          </m:ctrlPr>
                        </m:sSubSupPr>
                        <m:e>
                          <m:r>
                            <a:rPr lang="en-US" sz="2200" i="1">
                              <a:effectLst/>
                              <a:latin typeface="Cambria Math" panose="02040503050406030204" pitchFamily="18" charset="0"/>
                              <a:ea typeface="Calibri" panose="020F0502020204030204" pitchFamily="34" charset="0"/>
                            </a:rPr>
                            <m:t>𝑝</m:t>
                          </m:r>
                        </m:e>
                        <m:sub>
                          <m:r>
                            <a:rPr lang="en-US" sz="2200" i="1">
                              <a:effectLst/>
                              <a:latin typeface="Cambria Math" panose="02040503050406030204" pitchFamily="18" charset="0"/>
                              <a:ea typeface="Calibri" panose="020F0502020204030204" pitchFamily="34" charset="0"/>
                            </a:rPr>
                            <m:t>𝑖</m:t>
                          </m:r>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𝑘</m:t>
                              </m:r>
                            </m:e>
                          </m:d>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𝑡</m:t>
                              </m:r>
                              <m:r>
                                <a:rPr lang="en-US" sz="2200" i="1">
                                  <a:effectLst/>
                                  <a:latin typeface="Cambria Math" panose="02040503050406030204" pitchFamily="18" charset="0"/>
                                  <a:ea typeface="Calibri" panose="020F0502020204030204" pitchFamily="34" charset="0"/>
                                </a:rPr>
                                <m:t>+1</m:t>
                              </m:r>
                            </m:e>
                          </m:d>
                        </m:sup>
                      </m:sSubSup>
                      <m:r>
                        <a:rPr lang="en-US" sz="2200" i="1">
                          <a:effectLst/>
                          <a:latin typeface="Cambria Math" panose="02040503050406030204" pitchFamily="18" charset="0"/>
                          <a:ea typeface="Calibri" panose="020F0502020204030204" pitchFamily="34" charset="0"/>
                        </a:rPr>
                        <m:t>=</m:t>
                      </m:r>
                      <m:f>
                        <m:fPr>
                          <m:ctrlPr>
                            <a:rPr lang="en-US" sz="2200" i="1">
                              <a:effectLst/>
                              <a:latin typeface="Cambria Math" panose="02040503050406030204" pitchFamily="18" charset="0"/>
                            </a:rPr>
                          </m:ctrlPr>
                        </m:fPr>
                        <m:num>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Calibri" panose="020F0502020204030204" pitchFamily="34" charset="0"/>
                                </a:rPr>
                                <m:t>𝑗</m:t>
                              </m:r>
                              <m:r>
                                <a:rPr lang="en-US" sz="2200" i="1">
                                  <a:effectLst/>
                                  <a:latin typeface="Cambria Math" panose="02040503050406030204" pitchFamily="18" charset="0"/>
                                  <a:ea typeface="Calibri" panose="020F0502020204030204" pitchFamily="34" charset="0"/>
                                </a:rPr>
                                <m:t>=1</m:t>
                              </m:r>
                            </m:sub>
                            <m:sup>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𝒴</m:t>
                                  </m:r>
                                </m:e>
                              </m:d>
                            </m:sup>
                            <m:e>
                              <m:r>
                                <a:rPr lang="en-US" sz="2200" i="1">
                                  <a:effectLst/>
                                  <a:latin typeface="Cambria Math" panose="02040503050406030204" pitchFamily="18" charset="0"/>
                                  <a:ea typeface="Calibri" panose="020F0502020204030204" pitchFamily="34" charset="0"/>
                                </a:rPr>
                                <m:t>𝑛</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𝑥</m:t>
                                      </m:r>
                                    </m:e>
                                    <m:sub>
                                      <m:r>
                                        <a:rPr lang="en-US" sz="2200" i="1">
                                          <a:effectLst/>
                                          <a:latin typeface="Cambria Math" panose="02040503050406030204" pitchFamily="18" charset="0"/>
                                          <a:ea typeface="Calibri" panose="020F0502020204030204" pitchFamily="34" charset="0"/>
                                        </a:rPr>
                                        <m:t>𝑖</m:t>
                                      </m:r>
                                    </m:sub>
                                  </m:sSub>
                                  <m:r>
                                    <a:rPr lang="en-US" sz="2200" i="1">
                                      <a:effectLst/>
                                      <a:latin typeface="Cambria Math" panose="02040503050406030204" pitchFamily="18" charset="0"/>
                                      <a:ea typeface="Calibri" panose="020F0502020204030204" pitchFamily="34"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𝑦</m:t>
                                      </m:r>
                                    </m:e>
                                    <m:sub>
                                      <m:r>
                                        <a:rPr lang="en-US" sz="2200" i="1">
                                          <a:effectLst/>
                                          <a:latin typeface="Cambria Math" panose="02040503050406030204" pitchFamily="18" charset="0"/>
                                          <a:ea typeface="Calibri" panose="020F0502020204030204" pitchFamily="34" charset="0"/>
                                        </a:rPr>
                                        <m:t>𝑗</m:t>
                                      </m:r>
                                    </m:sub>
                                  </m:sSub>
                                </m:e>
                              </m:d>
                              <m:r>
                                <a:rPr lang="en-US" sz="2200" i="1">
                                  <a:effectLst/>
                                  <a:latin typeface="Cambria Math" panose="02040503050406030204" pitchFamily="18" charset="0"/>
                                  <a:ea typeface="Calibri" panose="020F0502020204030204" pitchFamily="34" charset="0"/>
                                </a:rPr>
                                <m:t>𝑃</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𝑘</m:t>
                                  </m:r>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𝑥</m:t>
                                      </m:r>
                                    </m:e>
                                    <m:sub>
                                      <m:r>
                                        <a:rPr lang="en-US" sz="2200" i="1">
                                          <a:effectLst/>
                                          <a:latin typeface="Cambria Math" panose="02040503050406030204" pitchFamily="18" charset="0"/>
                                          <a:ea typeface="Calibri" panose="020F0502020204030204" pitchFamily="34" charset="0"/>
                                        </a:rPr>
                                        <m:t>𝑖</m:t>
                                      </m:r>
                                    </m:sub>
                                  </m:sSub>
                                  <m:r>
                                    <a:rPr lang="en-US" sz="2200" i="1">
                                      <a:effectLst/>
                                      <a:latin typeface="Cambria Math" panose="02040503050406030204" pitchFamily="18" charset="0"/>
                                      <a:ea typeface="Calibri" panose="020F0502020204030204" pitchFamily="34"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𝑦</m:t>
                                      </m:r>
                                    </m:e>
                                    <m:sub>
                                      <m:r>
                                        <a:rPr lang="en-US" sz="2200" i="1">
                                          <a:effectLst/>
                                          <a:latin typeface="Cambria Math" panose="02040503050406030204" pitchFamily="18" charset="0"/>
                                          <a:ea typeface="Calibri" panose="020F0502020204030204" pitchFamily="34" charset="0"/>
                                        </a:rPr>
                                        <m:t>𝑗</m:t>
                                      </m:r>
                                    </m:sub>
                                  </m:sSub>
                                  <m:r>
                                    <a:rPr lang="en-US" sz="2200">
                                      <a:effectLst/>
                                      <a:latin typeface="Cambria Math" panose="02040503050406030204" pitchFamily="18" charset="0"/>
                                      <a:ea typeface="Calibri" panose="020F0502020204030204" pitchFamily="34" charset="0"/>
                                    </a:rPr>
                                    <m:t>,</m:t>
                                  </m:r>
                                  <m:sSup>
                                    <m:sSupPr>
                                      <m:ctrlPr>
                                        <a:rPr lang="en-US" sz="2200" i="1">
                                          <a:effectLst/>
                                          <a:latin typeface="Cambria Math" panose="02040503050406030204" pitchFamily="18" charset="0"/>
                                        </a:rPr>
                                      </m:ctrlPr>
                                    </m:sSupPr>
                                    <m:e>
                                      <m:r>
                                        <m:rPr>
                                          <m:sty m:val="p"/>
                                        </m:rPr>
                                        <a:rPr lang="en-US" sz="2200">
                                          <a:effectLst/>
                                          <a:latin typeface="Cambria Math" panose="02040503050406030204" pitchFamily="18" charset="0"/>
                                          <a:ea typeface="Calibri" panose="020F0502020204030204" pitchFamily="34" charset="0"/>
                                        </a:rPr>
                                        <m:t>Θ</m:t>
                                      </m:r>
                                    </m:e>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𝑡</m:t>
                                          </m:r>
                                        </m:e>
                                      </m:d>
                                    </m:sup>
                                  </m:sSup>
                                </m:e>
                              </m:d>
                            </m:e>
                          </m:nary>
                        </m:num>
                        <m:den>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Calibri" panose="020F0502020204030204" pitchFamily="34" charset="0"/>
                                </a:rPr>
                                <m:t>𝑖</m:t>
                              </m:r>
                              <m:r>
                                <a:rPr lang="en-US" sz="2200" i="1">
                                  <a:effectLst/>
                                  <a:latin typeface="Cambria Math" panose="02040503050406030204" pitchFamily="18" charset="0"/>
                                  <a:ea typeface="Calibri" panose="020F0502020204030204" pitchFamily="34" charset="0"/>
                                </a:rPr>
                                <m:t>=1</m:t>
                              </m:r>
                            </m:sub>
                            <m:sup>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𝒳</m:t>
                                  </m:r>
                                </m:e>
                              </m:d>
                            </m:sup>
                            <m:e>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Calibri" panose="020F0502020204030204" pitchFamily="34" charset="0"/>
                                    </a:rPr>
                                    <m:t>𝑗</m:t>
                                  </m:r>
                                  <m:r>
                                    <a:rPr lang="en-US" sz="2200" i="1">
                                      <a:effectLst/>
                                      <a:latin typeface="Cambria Math" panose="02040503050406030204" pitchFamily="18" charset="0"/>
                                      <a:ea typeface="Calibri" panose="020F0502020204030204" pitchFamily="34" charset="0"/>
                                    </a:rPr>
                                    <m:t>=1</m:t>
                                  </m:r>
                                </m:sub>
                                <m:sup>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𝒴</m:t>
                                      </m:r>
                                    </m:e>
                                  </m:d>
                                </m:sup>
                                <m:e>
                                  <m:eqArr>
                                    <m:eqArrPr>
                                      <m:ctrlPr>
                                        <a:rPr lang="en-US" sz="2200" i="1">
                                          <a:effectLst/>
                                          <a:latin typeface="Cambria Math" panose="02040503050406030204" pitchFamily="18" charset="0"/>
                                          <a:ea typeface="Calibri" panose="020F0502020204030204" pitchFamily="34" charset="0"/>
                                        </a:rPr>
                                      </m:ctrlPr>
                                    </m:eqArrPr>
                                    <m:e>
                                      <m:r>
                                        <a:rPr lang="en-US" sz="2200" i="1">
                                          <a:effectLst/>
                                          <a:latin typeface="Cambria Math" panose="02040503050406030204" pitchFamily="18" charset="0"/>
                                          <a:ea typeface="Calibri" panose="020F0502020204030204" pitchFamily="34" charset="0"/>
                                        </a:rPr>
                                        <m:t>𝑛</m:t>
                                      </m:r>
                                    </m:e>
                                    <m:e>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𝑥</m:t>
                                              </m:r>
                                            </m:e>
                                            <m:sub>
                                              <m:r>
                                                <a:rPr lang="en-US" sz="2200" i="1">
                                                  <a:effectLst/>
                                                  <a:latin typeface="Cambria Math" panose="02040503050406030204" pitchFamily="18" charset="0"/>
                                                  <a:ea typeface="Calibri" panose="020F0502020204030204" pitchFamily="34" charset="0"/>
                                                </a:rPr>
                                                <m:t>𝑖</m:t>
                                              </m:r>
                                            </m:sub>
                                          </m:sSub>
                                          <m:r>
                                            <a:rPr lang="en-US" sz="2200" i="1">
                                              <a:effectLst/>
                                              <a:latin typeface="Cambria Math" panose="02040503050406030204" pitchFamily="18" charset="0"/>
                                              <a:ea typeface="Calibri" panose="020F0502020204030204" pitchFamily="34"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𝑦</m:t>
                                              </m:r>
                                            </m:e>
                                            <m:sub>
                                              <m:r>
                                                <a:rPr lang="en-US" sz="2200" i="1">
                                                  <a:effectLst/>
                                                  <a:latin typeface="Cambria Math" panose="02040503050406030204" pitchFamily="18" charset="0"/>
                                                  <a:ea typeface="Calibri" panose="020F0502020204030204" pitchFamily="34" charset="0"/>
                                                </a:rPr>
                                                <m:t>𝑗</m:t>
                                              </m:r>
                                            </m:sub>
                                          </m:sSub>
                                        </m:e>
                                      </m:d>
                                      <m:r>
                                        <a:rPr lang="en-US" sz="2200" i="1">
                                          <a:effectLst/>
                                          <a:latin typeface="Cambria Math" panose="02040503050406030204" pitchFamily="18" charset="0"/>
                                          <a:ea typeface="Calibri" panose="020F0502020204030204" pitchFamily="34" charset="0"/>
                                        </a:rPr>
                                        <m:t>𝑃</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𝑘</m:t>
                                          </m:r>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𝑥</m:t>
                                              </m:r>
                                            </m:e>
                                            <m:sub>
                                              <m:r>
                                                <a:rPr lang="en-US" sz="2200" i="1">
                                                  <a:effectLst/>
                                                  <a:latin typeface="Cambria Math" panose="02040503050406030204" pitchFamily="18" charset="0"/>
                                                  <a:ea typeface="Calibri" panose="020F0502020204030204" pitchFamily="34" charset="0"/>
                                                </a:rPr>
                                                <m:t>𝑖</m:t>
                                              </m:r>
                                            </m:sub>
                                          </m:sSub>
                                          <m:r>
                                            <a:rPr lang="en-US" sz="2200" i="1">
                                              <a:effectLst/>
                                              <a:latin typeface="Cambria Math" panose="02040503050406030204" pitchFamily="18" charset="0"/>
                                              <a:ea typeface="Calibri" panose="020F0502020204030204" pitchFamily="34"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𝑦</m:t>
                                              </m:r>
                                            </m:e>
                                            <m:sub>
                                              <m:r>
                                                <a:rPr lang="en-US" sz="2200" i="1">
                                                  <a:effectLst/>
                                                  <a:latin typeface="Cambria Math" panose="02040503050406030204" pitchFamily="18" charset="0"/>
                                                  <a:ea typeface="Calibri" panose="020F0502020204030204" pitchFamily="34" charset="0"/>
                                                </a:rPr>
                                                <m:t>𝑗</m:t>
                                              </m:r>
                                            </m:sub>
                                          </m:sSub>
                                          <m:r>
                                            <a:rPr lang="en-US" sz="2200">
                                              <a:effectLst/>
                                              <a:latin typeface="Cambria Math" panose="02040503050406030204" pitchFamily="18" charset="0"/>
                                              <a:ea typeface="Calibri" panose="020F0502020204030204" pitchFamily="34" charset="0"/>
                                            </a:rPr>
                                            <m:t>,</m:t>
                                          </m:r>
                                          <m:sSup>
                                            <m:sSupPr>
                                              <m:ctrlPr>
                                                <a:rPr lang="en-US" sz="2200" i="1">
                                                  <a:effectLst/>
                                                  <a:latin typeface="Cambria Math" panose="02040503050406030204" pitchFamily="18" charset="0"/>
                                                </a:rPr>
                                              </m:ctrlPr>
                                            </m:sSupPr>
                                            <m:e>
                                              <m:r>
                                                <m:rPr>
                                                  <m:sty m:val="p"/>
                                                </m:rPr>
                                                <a:rPr lang="en-US" sz="2200">
                                                  <a:effectLst/>
                                                  <a:latin typeface="Cambria Math" panose="02040503050406030204" pitchFamily="18" charset="0"/>
                                                  <a:ea typeface="Calibri" panose="020F0502020204030204" pitchFamily="34" charset="0"/>
                                                </a:rPr>
                                                <m:t>Θ</m:t>
                                              </m:r>
                                            </m:e>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𝑡</m:t>
                                                  </m:r>
                                                </m:e>
                                              </m:d>
                                            </m:sup>
                                          </m:sSup>
                                        </m:e>
                                      </m:d>
                                    </m:e>
                                  </m:eqArr>
                                </m:e>
                              </m:nary>
                            </m:e>
                          </m:nary>
                        </m:den>
                      </m:f>
                      <m:r>
                        <a:rPr lang="en-US" sz="2200" b="0" i="1" smtClean="0">
                          <a:effectLst/>
                          <a:latin typeface="Cambria Math" panose="02040503050406030204" pitchFamily="18" charset="0"/>
                          <a:ea typeface="Calibri" panose="020F0502020204030204" pitchFamily="34" charset="0"/>
                        </a:rPr>
                        <m:t>   (1.5)</m:t>
                      </m:r>
                    </m:oMath>
                  </m:oMathPara>
                </a14:m>
                <a:endParaRPr lang="en-US" sz="2200" dirty="0">
                  <a:ea typeface="Calibri" panose="020F0502020204030204" pitchFamily="34" charset="0"/>
                </a:endParaRPr>
              </a:p>
              <a:p>
                <a:pPr marL="0" indent="0">
                  <a:buNone/>
                </a:pPr>
                <a14:m>
                  <m:oMathPara xmlns:m="http://schemas.openxmlformats.org/officeDocument/2006/math">
                    <m:oMathParaPr>
                      <m:jc m:val="right"/>
                    </m:oMathParaPr>
                    <m:oMath xmlns:m="http://schemas.openxmlformats.org/officeDocument/2006/math">
                      <m:sSubSup>
                        <m:sSubSupPr>
                          <m:ctrlPr>
                            <a:rPr lang="en-US" sz="2200" i="1" smtClean="0">
                              <a:effectLst/>
                              <a:latin typeface="Cambria Math" panose="02040503050406030204" pitchFamily="18" charset="0"/>
                            </a:rPr>
                          </m:ctrlPr>
                        </m:sSubSupPr>
                        <m:e>
                          <m:r>
                            <a:rPr lang="en-US" sz="2200" i="1">
                              <a:effectLst/>
                              <a:latin typeface="Cambria Math" panose="02040503050406030204" pitchFamily="18" charset="0"/>
                              <a:ea typeface="Calibri" panose="020F0502020204030204" pitchFamily="34" charset="0"/>
                            </a:rPr>
                            <m:t>𝑞</m:t>
                          </m:r>
                        </m:e>
                        <m:sub>
                          <m:r>
                            <a:rPr lang="en-US" sz="2200" i="1">
                              <a:effectLst/>
                              <a:latin typeface="Cambria Math" panose="02040503050406030204" pitchFamily="18" charset="0"/>
                              <a:ea typeface="Calibri" panose="020F0502020204030204" pitchFamily="34" charset="0"/>
                            </a:rPr>
                            <m:t>𝑗</m:t>
                          </m:r>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𝑘</m:t>
                              </m:r>
                            </m:e>
                          </m:d>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𝑡</m:t>
                              </m:r>
                              <m:r>
                                <a:rPr lang="en-US" sz="2200" i="1">
                                  <a:effectLst/>
                                  <a:latin typeface="Cambria Math" panose="02040503050406030204" pitchFamily="18" charset="0"/>
                                  <a:ea typeface="Calibri" panose="020F0502020204030204" pitchFamily="34" charset="0"/>
                                </a:rPr>
                                <m:t>+1</m:t>
                              </m:r>
                            </m:e>
                          </m:d>
                        </m:sup>
                      </m:sSubSup>
                      <m:r>
                        <a:rPr lang="en-US" sz="2200" i="1">
                          <a:effectLst/>
                          <a:latin typeface="Cambria Math" panose="02040503050406030204" pitchFamily="18" charset="0"/>
                          <a:ea typeface="Calibri" panose="020F0502020204030204" pitchFamily="34" charset="0"/>
                        </a:rPr>
                        <m:t>=</m:t>
                      </m:r>
                      <m:f>
                        <m:fPr>
                          <m:ctrlPr>
                            <a:rPr lang="en-US" sz="2200" i="1">
                              <a:effectLst/>
                              <a:latin typeface="Cambria Math" panose="02040503050406030204" pitchFamily="18" charset="0"/>
                            </a:rPr>
                          </m:ctrlPr>
                        </m:fPr>
                        <m:num>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Calibri" panose="020F0502020204030204" pitchFamily="34" charset="0"/>
                                </a:rPr>
                                <m:t>𝑖</m:t>
                              </m:r>
                              <m:r>
                                <a:rPr lang="en-US" sz="2200" i="1">
                                  <a:effectLst/>
                                  <a:latin typeface="Cambria Math" panose="02040503050406030204" pitchFamily="18" charset="0"/>
                                  <a:ea typeface="Calibri" panose="020F0502020204030204" pitchFamily="34" charset="0"/>
                                </a:rPr>
                                <m:t>=1</m:t>
                              </m:r>
                            </m:sub>
                            <m:sup>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𝒳</m:t>
                                  </m:r>
                                </m:e>
                              </m:d>
                            </m:sup>
                            <m:e>
                              <m:r>
                                <a:rPr lang="en-US" sz="2200" i="1">
                                  <a:effectLst/>
                                  <a:latin typeface="Cambria Math" panose="02040503050406030204" pitchFamily="18" charset="0"/>
                                  <a:ea typeface="Calibri" panose="020F0502020204030204" pitchFamily="34" charset="0"/>
                                </a:rPr>
                                <m:t>𝑛</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𝑥</m:t>
                                      </m:r>
                                    </m:e>
                                    <m:sub>
                                      <m:r>
                                        <a:rPr lang="en-US" sz="2200" i="1">
                                          <a:effectLst/>
                                          <a:latin typeface="Cambria Math" panose="02040503050406030204" pitchFamily="18" charset="0"/>
                                          <a:ea typeface="Calibri" panose="020F0502020204030204" pitchFamily="34" charset="0"/>
                                        </a:rPr>
                                        <m:t>𝑖</m:t>
                                      </m:r>
                                    </m:sub>
                                  </m:sSub>
                                  <m:r>
                                    <a:rPr lang="en-US" sz="2200" i="1">
                                      <a:effectLst/>
                                      <a:latin typeface="Cambria Math" panose="02040503050406030204" pitchFamily="18" charset="0"/>
                                      <a:ea typeface="Calibri" panose="020F0502020204030204" pitchFamily="34"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𝑦</m:t>
                                      </m:r>
                                    </m:e>
                                    <m:sub>
                                      <m:r>
                                        <a:rPr lang="en-US" sz="2200" i="1">
                                          <a:effectLst/>
                                          <a:latin typeface="Cambria Math" panose="02040503050406030204" pitchFamily="18" charset="0"/>
                                          <a:ea typeface="Calibri" panose="020F0502020204030204" pitchFamily="34" charset="0"/>
                                        </a:rPr>
                                        <m:t>𝑗</m:t>
                                      </m:r>
                                    </m:sub>
                                  </m:sSub>
                                </m:e>
                              </m:d>
                              <m:r>
                                <a:rPr lang="en-US" sz="2200" i="1">
                                  <a:effectLst/>
                                  <a:latin typeface="Cambria Math" panose="02040503050406030204" pitchFamily="18" charset="0"/>
                                  <a:ea typeface="Calibri" panose="020F0502020204030204" pitchFamily="34" charset="0"/>
                                </a:rPr>
                                <m:t>𝑃</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𝑘</m:t>
                                  </m:r>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𝑥</m:t>
                                      </m:r>
                                    </m:e>
                                    <m:sub>
                                      <m:r>
                                        <a:rPr lang="en-US" sz="2200" i="1">
                                          <a:effectLst/>
                                          <a:latin typeface="Cambria Math" panose="02040503050406030204" pitchFamily="18" charset="0"/>
                                          <a:ea typeface="Calibri" panose="020F0502020204030204" pitchFamily="34" charset="0"/>
                                        </a:rPr>
                                        <m:t>𝑖</m:t>
                                      </m:r>
                                    </m:sub>
                                  </m:sSub>
                                  <m:r>
                                    <a:rPr lang="en-US" sz="2200" i="1">
                                      <a:effectLst/>
                                      <a:latin typeface="Cambria Math" panose="02040503050406030204" pitchFamily="18" charset="0"/>
                                      <a:ea typeface="Calibri" panose="020F0502020204030204" pitchFamily="34"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𝑦</m:t>
                                      </m:r>
                                    </m:e>
                                    <m:sub>
                                      <m:r>
                                        <a:rPr lang="en-US" sz="2200" i="1">
                                          <a:effectLst/>
                                          <a:latin typeface="Cambria Math" panose="02040503050406030204" pitchFamily="18" charset="0"/>
                                          <a:ea typeface="Calibri" panose="020F0502020204030204" pitchFamily="34" charset="0"/>
                                        </a:rPr>
                                        <m:t>𝑗</m:t>
                                      </m:r>
                                    </m:sub>
                                  </m:sSub>
                                  <m:r>
                                    <a:rPr lang="en-US" sz="2200">
                                      <a:effectLst/>
                                      <a:latin typeface="Cambria Math" panose="02040503050406030204" pitchFamily="18" charset="0"/>
                                      <a:ea typeface="Calibri" panose="020F0502020204030204" pitchFamily="34" charset="0"/>
                                    </a:rPr>
                                    <m:t>,</m:t>
                                  </m:r>
                                  <m:sSup>
                                    <m:sSupPr>
                                      <m:ctrlPr>
                                        <a:rPr lang="en-US" sz="2200" i="1">
                                          <a:effectLst/>
                                          <a:latin typeface="Cambria Math" panose="02040503050406030204" pitchFamily="18" charset="0"/>
                                        </a:rPr>
                                      </m:ctrlPr>
                                    </m:sSupPr>
                                    <m:e>
                                      <m:r>
                                        <m:rPr>
                                          <m:sty m:val="p"/>
                                        </m:rPr>
                                        <a:rPr lang="en-US" sz="2200">
                                          <a:effectLst/>
                                          <a:latin typeface="Cambria Math" panose="02040503050406030204" pitchFamily="18" charset="0"/>
                                          <a:ea typeface="Calibri" panose="020F0502020204030204" pitchFamily="34" charset="0"/>
                                        </a:rPr>
                                        <m:t>Θ</m:t>
                                      </m:r>
                                    </m:e>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𝑡</m:t>
                                          </m:r>
                                        </m:e>
                                      </m:d>
                                    </m:sup>
                                  </m:sSup>
                                </m:e>
                              </m:d>
                            </m:e>
                          </m:nary>
                        </m:num>
                        <m:den>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Calibri" panose="020F0502020204030204" pitchFamily="34" charset="0"/>
                                </a:rPr>
                                <m:t>𝑖</m:t>
                              </m:r>
                              <m:r>
                                <a:rPr lang="en-US" sz="2200" i="1">
                                  <a:effectLst/>
                                  <a:latin typeface="Cambria Math" panose="02040503050406030204" pitchFamily="18" charset="0"/>
                                  <a:ea typeface="Calibri" panose="020F0502020204030204" pitchFamily="34" charset="0"/>
                                </a:rPr>
                                <m:t>=1</m:t>
                              </m:r>
                            </m:sub>
                            <m:sup>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𝒳</m:t>
                                  </m:r>
                                </m:e>
                              </m:d>
                            </m:sup>
                            <m:e>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Calibri" panose="020F0502020204030204" pitchFamily="34" charset="0"/>
                                    </a:rPr>
                                    <m:t>𝑗</m:t>
                                  </m:r>
                                  <m:r>
                                    <a:rPr lang="en-US" sz="2200" i="1">
                                      <a:effectLst/>
                                      <a:latin typeface="Cambria Math" panose="02040503050406030204" pitchFamily="18" charset="0"/>
                                      <a:ea typeface="Calibri" panose="020F0502020204030204" pitchFamily="34" charset="0"/>
                                    </a:rPr>
                                    <m:t>=1</m:t>
                                  </m:r>
                                </m:sub>
                                <m:sup>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𝒴</m:t>
                                      </m:r>
                                    </m:e>
                                  </m:d>
                                </m:sup>
                                <m:e>
                                  <m:r>
                                    <a:rPr lang="en-US" sz="2200" i="1">
                                      <a:effectLst/>
                                      <a:latin typeface="Cambria Math" panose="02040503050406030204" pitchFamily="18" charset="0"/>
                                      <a:ea typeface="Calibri" panose="020F0502020204030204" pitchFamily="34" charset="0"/>
                                    </a:rPr>
                                    <m:t>𝑛</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𝑥</m:t>
                                          </m:r>
                                        </m:e>
                                        <m:sub>
                                          <m:r>
                                            <a:rPr lang="en-US" sz="2200" i="1">
                                              <a:effectLst/>
                                              <a:latin typeface="Cambria Math" panose="02040503050406030204" pitchFamily="18" charset="0"/>
                                              <a:ea typeface="Calibri" panose="020F0502020204030204" pitchFamily="34" charset="0"/>
                                            </a:rPr>
                                            <m:t>𝑖</m:t>
                                          </m:r>
                                        </m:sub>
                                      </m:sSub>
                                      <m:r>
                                        <a:rPr lang="en-US" sz="2200" i="1">
                                          <a:effectLst/>
                                          <a:latin typeface="Cambria Math" panose="02040503050406030204" pitchFamily="18" charset="0"/>
                                          <a:ea typeface="Calibri" panose="020F0502020204030204" pitchFamily="34"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𝑦</m:t>
                                          </m:r>
                                        </m:e>
                                        <m:sub>
                                          <m:r>
                                            <a:rPr lang="en-US" sz="2200" i="1">
                                              <a:effectLst/>
                                              <a:latin typeface="Cambria Math" panose="02040503050406030204" pitchFamily="18" charset="0"/>
                                              <a:ea typeface="Calibri" panose="020F0502020204030204" pitchFamily="34" charset="0"/>
                                            </a:rPr>
                                            <m:t>𝑗</m:t>
                                          </m:r>
                                        </m:sub>
                                      </m:sSub>
                                    </m:e>
                                  </m:d>
                                  <m:r>
                                    <a:rPr lang="en-US" sz="2200" i="1">
                                      <a:effectLst/>
                                      <a:latin typeface="Cambria Math" panose="02040503050406030204" pitchFamily="18" charset="0"/>
                                      <a:ea typeface="Calibri" panose="020F0502020204030204" pitchFamily="34" charset="0"/>
                                    </a:rPr>
                                    <m:t>𝑃</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𝑘</m:t>
                                      </m:r>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𝑥</m:t>
                                          </m:r>
                                        </m:e>
                                        <m:sub>
                                          <m:r>
                                            <a:rPr lang="en-US" sz="2200" i="1">
                                              <a:effectLst/>
                                              <a:latin typeface="Cambria Math" panose="02040503050406030204" pitchFamily="18" charset="0"/>
                                              <a:ea typeface="Calibri" panose="020F0502020204030204" pitchFamily="34" charset="0"/>
                                            </a:rPr>
                                            <m:t>𝑖</m:t>
                                          </m:r>
                                        </m:sub>
                                      </m:sSub>
                                      <m:r>
                                        <a:rPr lang="en-US" sz="2200" i="1">
                                          <a:effectLst/>
                                          <a:latin typeface="Cambria Math" panose="02040503050406030204" pitchFamily="18" charset="0"/>
                                          <a:ea typeface="Calibri" panose="020F0502020204030204" pitchFamily="34"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𝑦</m:t>
                                          </m:r>
                                        </m:e>
                                        <m:sub>
                                          <m:r>
                                            <a:rPr lang="en-US" sz="2200" i="1">
                                              <a:effectLst/>
                                              <a:latin typeface="Cambria Math" panose="02040503050406030204" pitchFamily="18" charset="0"/>
                                              <a:ea typeface="Calibri" panose="020F0502020204030204" pitchFamily="34" charset="0"/>
                                            </a:rPr>
                                            <m:t>𝑗</m:t>
                                          </m:r>
                                        </m:sub>
                                      </m:sSub>
                                      <m:r>
                                        <a:rPr lang="en-US" sz="2200">
                                          <a:effectLst/>
                                          <a:latin typeface="Cambria Math" panose="02040503050406030204" pitchFamily="18" charset="0"/>
                                          <a:ea typeface="Calibri" panose="020F0502020204030204" pitchFamily="34" charset="0"/>
                                        </a:rPr>
                                        <m:t>,</m:t>
                                      </m:r>
                                      <m:sSup>
                                        <m:sSupPr>
                                          <m:ctrlPr>
                                            <a:rPr lang="en-US" sz="2200" i="1">
                                              <a:effectLst/>
                                              <a:latin typeface="Cambria Math" panose="02040503050406030204" pitchFamily="18" charset="0"/>
                                            </a:rPr>
                                          </m:ctrlPr>
                                        </m:sSupPr>
                                        <m:e>
                                          <m:r>
                                            <m:rPr>
                                              <m:sty m:val="p"/>
                                            </m:rPr>
                                            <a:rPr lang="en-US" sz="2200">
                                              <a:effectLst/>
                                              <a:latin typeface="Cambria Math" panose="02040503050406030204" pitchFamily="18" charset="0"/>
                                              <a:ea typeface="Calibri" panose="020F0502020204030204" pitchFamily="34" charset="0"/>
                                            </a:rPr>
                                            <m:t>Θ</m:t>
                                          </m:r>
                                        </m:e>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𝑡</m:t>
                                              </m:r>
                                            </m:e>
                                          </m:d>
                                        </m:sup>
                                      </m:sSup>
                                    </m:e>
                                  </m:d>
                                </m:e>
                              </m:nary>
                            </m:e>
                          </m:nary>
                        </m:den>
                      </m:f>
                      <m:r>
                        <a:rPr lang="en-US" sz="2200" b="0" i="1" smtClean="0">
                          <a:effectLst/>
                          <a:latin typeface="Cambria Math" panose="02040503050406030204" pitchFamily="18" charset="0"/>
                          <a:ea typeface="Calibri" panose="020F0502020204030204" pitchFamily="34" charset="0"/>
                        </a:rPr>
                        <m:t>   (1.6)</m:t>
                      </m:r>
                    </m:oMath>
                  </m:oMathPara>
                </a14:m>
                <a:endParaRPr lang="en-US" sz="2200" dirty="0">
                  <a:ea typeface="Calibri" panose="020F0502020204030204" pitchFamily="34" charset="0"/>
                </a:endParaRPr>
              </a:p>
              <a:p>
                <a:pPr marL="0" indent="0">
                  <a:buNone/>
                </a:pPr>
                <a14:m>
                  <m:oMathPara xmlns:m="http://schemas.openxmlformats.org/officeDocument/2006/math">
                    <m:oMathParaPr>
                      <m:jc m:val="right"/>
                    </m:oMathParaPr>
                    <m:oMath xmlns:m="http://schemas.openxmlformats.org/officeDocument/2006/math">
                      <m:r>
                        <a:rPr lang="en-US" sz="2200" i="1" smtClean="0">
                          <a:effectLst/>
                          <a:latin typeface="Cambria Math" panose="02040503050406030204" pitchFamily="18" charset="0"/>
                          <a:ea typeface="Calibri" panose="020F0502020204030204" pitchFamily="34" charset="0"/>
                        </a:rPr>
                        <m:t>𝑃</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𝑘</m:t>
                          </m:r>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𝑥</m:t>
                              </m:r>
                            </m:e>
                            <m:sub>
                              <m:r>
                                <a:rPr lang="en-US" sz="2200" i="1">
                                  <a:effectLst/>
                                  <a:latin typeface="Cambria Math" panose="02040503050406030204" pitchFamily="18" charset="0"/>
                                  <a:ea typeface="Calibri" panose="020F0502020204030204" pitchFamily="34" charset="0"/>
                                </a:rPr>
                                <m:t>𝑖</m:t>
                              </m:r>
                            </m:sub>
                          </m:sSub>
                          <m:r>
                            <a:rPr lang="en-US" sz="2200" i="1">
                              <a:effectLst/>
                              <a:latin typeface="Cambria Math" panose="02040503050406030204" pitchFamily="18" charset="0"/>
                              <a:ea typeface="Calibri" panose="020F0502020204030204" pitchFamily="34"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𝑦</m:t>
                              </m:r>
                            </m:e>
                            <m:sub>
                              <m:r>
                                <a:rPr lang="en-US" sz="2200" i="1">
                                  <a:effectLst/>
                                  <a:latin typeface="Cambria Math" panose="02040503050406030204" pitchFamily="18" charset="0"/>
                                  <a:ea typeface="Calibri" panose="020F0502020204030204" pitchFamily="34" charset="0"/>
                                </a:rPr>
                                <m:t>𝑗</m:t>
                              </m:r>
                            </m:sub>
                          </m:sSub>
                          <m:r>
                            <a:rPr lang="en-US" sz="2200">
                              <a:effectLst/>
                              <a:latin typeface="Cambria Math" panose="02040503050406030204" pitchFamily="18" charset="0"/>
                              <a:ea typeface="Calibri" panose="020F0502020204030204" pitchFamily="34" charset="0"/>
                            </a:rPr>
                            <m:t>,</m:t>
                          </m:r>
                          <m:sSup>
                            <m:sSupPr>
                              <m:ctrlPr>
                                <a:rPr lang="en-US" sz="2200" i="1">
                                  <a:effectLst/>
                                  <a:latin typeface="Cambria Math" panose="02040503050406030204" pitchFamily="18" charset="0"/>
                                </a:rPr>
                              </m:ctrlPr>
                            </m:sSupPr>
                            <m:e>
                              <m:r>
                                <m:rPr>
                                  <m:sty m:val="p"/>
                                </m:rPr>
                                <a:rPr lang="en-US" sz="2200">
                                  <a:effectLst/>
                                  <a:latin typeface="Cambria Math" panose="02040503050406030204" pitchFamily="18" charset="0"/>
                                  <a:ea typeface="Calibri" panose="020F0502020204030204" pitchFamily="34" charset="0"/>
                                </a:rPr>
                                <m:t>Θ</m:t>
                              </m:r>
                            </m:e>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𝑡</m:t>
                                  </m:r>
                                </m:e>
                              </m:d>
                            </m:sup>
                          </m:sSup>
                        </m:e>
                      </m:d>
                      <m:r>
                        <a:rPr lang="en-US" sz="2200" i="1">
                          <a:effectLst/>
                          <a:latin typeface="Cambria Math" panose="02040503050406030204" pitchFamily="18" charset="0"/>
                          <a:ea typeface="Calibri" panose="020F0502020204030204" pitchFamily="34" charset="0"/>
                        </a:rPr>
                        <m:t>=</m:t>
                      </m:r>
                      <m:f>
                        <m:fPr>
                          <m:ctrlPr>
                            <a:rPr lang="en-US" sz="2200" i="1">
                              <a:effectLst/>
                              <a:latin typeface="Cambria Math" panose="02040503050406030204" pitchFamily="18" charset="0"/>
                            </a:rPr>
                          </m:ctrlPr>
                        </m:fPr>
                        <m:num>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Calibri" panose="020F0502020204030204" pitchFamily="34" charset="0"/>
                                </a:rPr>
                                <m:t>𝛼</m:t>
                              </m:r>
                            </m:e>
                            <m:sub>
                              <m:r>
                                <a:rPr lang="en-US" sz="2200" i="1">
                                  <a:effectLst/>
                                  <a:latin typeface="Cambria Math" panose="02040503050406030204" pitchFamily="18" charset="0"/>
                                  <a:ea typeface="Calibri" panose="020F0502020204030204" pitchFamily="34" charset="0"/>
                                </a:rPr>
                                <m:t>𝑘</m:t>
                              </m:r>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𝑡</m:t>
                                  </m:r>
                                </m:e>
                              </m:d>
                            </m:sup>
                          </m:sSubSup>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Calibri" panose="020F0502020204030204" pitchFamily="34" charset="0"/>
                                </a:rPr>
                                <m:t>𝑝</m:t>
                              </m:r>
                            </m:e>
                            <m:sub>
                              <m:r>
                                <a:rPr lang="en-US" sz="2200" i="1">
                                  <a:effectLst/>
                                  <a:latin typeface="Cambria Math" panose="02040503050406030204" pitchFamily="18" charset="0"/>
                                  <a:ea typeface="Calibri" panose="020F0502020204030204" pitchFamily="34" charset="0"/>
                                </a:rPr>
                                <m:t>𝑖</m:t>
                              </m:r>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𝑘</m:t>
                                  </m:r>
                                </m:e>
                              </m:d>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𝑡</m:t>
                                  </m:r>
                                </m:e>
                              </m:d>
                            </m:sup>
                          </m:sSubSup>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Calibri" panose="020F0502020204030204" pitchFamily="34" charset="0"/>
                                </a:rPr>
                                <m:t>𝑞</m:t>
                              </m:r>
                            </m:e>
                            <m:sub>
                              <m:r>
                                <a:rPr lang="en-US" sz="2200" i="1">
                                  <a:effectLst/>
                                  <a:latin typeface="Cambria Math" panose="02040503050406030204" pitchFamily="18" charset="0"/>
                                  <a:ea typeface="Calibri" panose="020F0502020204030204" pitchFamily="34" charset="0"/>
                                </a:rPr>
                                <m:t>𝑗</m:t>
                              </m:r>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𝑘</m:t>
                                  </m:r>
                                </m:e>
                              </m:d>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𝑡</m:t>
                                  </m:r>
                                </m:e>
                              </m:d>
                            </m:sup>
                          </m:sSubSup>
                        </m:num>
                        <m:den>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Calibri" panose="020F0502020204030204" pitchFamily="34" charset="0"/>
                                </a:rPr>
                                <m:t>𝑙</m:t>
                              </m:r>
                              <m:r>
                                <a:rPr lang="en-US" sz="2200" i="1">
                                  <a:effectLst/>
                                  <a:latin typeface="Cambria Math" panose="02040503050406030204" pitchFamily="18" charset="0"/>
                                  <a:ea typeface="Calibri" panose="020F0502020204030204" pitchFamily="34" charset="0"/>
                                </a:rPr>
                                <m:t>=1</m:t>
                              </m:r>
                            </m:sub>
                            <m:sup>
                              <m:r>
                                <a:rPr lang="en-US" sz="2200" i="1">
                                  <a:effectLst/>
                                  <a:latin typeface="Cambria Math" panose="02040503050406030204" pitchFamily="18" charset="0"/>
                                  <a:ea typeface="Calibri" panose="020F0502020204030204" pitchFamily="34" charset="0"/>
                                </a:rPr>
                                <m:t>𝐾</m:t>
                              </m:r>
                            </m:sup>
                            <m:e>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Calibri" panose="020F0502020204030204" pitchFamily="34" charset="0"/>
                                    </a:rPr>
                                    <m:t>𝛼</m:t>
                                  </m:r>
                                </m:e>
                                <m:sub>
                                  <m:r>
                                    <a:rPr lang="en-US" sz="2200" i="1">
                                      <a:effectLst/>
                                      <a:latin typeface="Cambria Math" panose="02040503050406030204" pitchFamily="18" charset="0"/>
                                      <a:ea typeface="Calibri" panose="020F0502020204030204" pitchFamily="34" charset="0"/>
                                    </a:rPr>
                                    <m:t>𝑙</m:t>
                                  </m:r>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𝑡</m:t>
                                      </m:r>
                                    </m:e>
                                  </m:d>
                                </m:sup>
                              </m:sSubSup>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Calibri" panose="020F0502020204030204" pitchFamily="34" charset="0"/>
                                    </a:rPr>
                                    <m:t>𝑝</m:t>
                                  </m:r>
                                </m:e>
                                <m:sub>
                                  <m:r>
                                    <a:rPr lang="en-US" sz="2200" i="1">
                                      <a:effectLst/>
                                      <a:latin typeface="Cambria Math" panose="02040503050406030204" pitchFamily="18" charset="0"/>
                                      <a:ea typeface="Calibri" panose="020F0502020204030204" pitchFamily="34" charset="0"/>
                                    </a:rPr>
                                    <m:t>𝑖</m:t>
                                  </m:r>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𝑙</m:t>
                                      </m:r>
                                    </m:e>
                                  </m:d>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𝑡</m:t>
                                      </m:r>
                                    </m:e>
                                  </m:d>
                                </m:sup>
                              </m:sSubSup>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Calibri" panose="020F0502020204030204" pitchFamily="34" charset="0"/>
                                    </a:rPr>
                                    <m:t>𝑞</m:t>
                                  </m:r>
                                </m:e>
                                <m:sub>
                                  <m:r>
                                    <a:rPr lang="en-US" sz="2200" i="1">
                                      <a:effectLst/>
                                      <a:latin typeface="Cambria Math" panose="02040503050406030204" pitchFamily="18" charset="0"/>
                                      <a:ea typeface="Calibri" panose="020F0502020204030204" pitchFamily="34" charset="0"/>
                                    </a:rPr>
                                    <m:t>𝑗</m:t>
                                  </m:r>
                                  <m:d>
                                    <m:dPr>
                                      <m:begChr m:val="|"/>
                                      <m:endChr m:val=""/>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𝑙</m:t>
                                      </m:r>
                                    </m:e>
                                  </m:d>
                                </m:sub>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Calibri" panose="020F0502020204030204" pitchFamily="34" charset="0"/>
                                        </a:rPr>
                                        <m:t>𝑡</m:t>
                                      </m:r>
                                    </m:e>
                                  </m:d>
                                </m:sup>
                              </m:sSubSup>
                            </m:e>
                          </m:nary>
                        </m:den>
                      </m:f>
                      <m:r>
                        <a:rPr lang="en-US" sz="2200" b="0" i="1" smtClean="0">
                          <a:effectLst/>
                          <a:latin typeface="Cambria Math" panose="02040503050406030204" pitchFamily="18" charset="0"/>
                          <a:ea typeface="Calibri" panose="020F0502020204030204" pitchFamily="34" charset="0"/>
                        </a:rPr>
                        <m:t>   (1.7)</m:t>
                      </m:r>
                    </m:oMath>
                  </m:oMathPara>
                </a14:m>
                <a:endParaRPr lang="en-US" sz="2200" dirty="0">
                  <a:ea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D4D83912-0878-4AA9-9F01-E5F779591E2E}"/>
                  </a:ext>
                </a:extLst>
              </p:cNvPr>
              <p:cNvSpPr>
                <a:spLocks noGrp="1" noRot="1" noChangeAspect="1" noMove="1" noResize="1" noEditPoints="1" noAdjustHandles="1" noChangeArrowheads="1" noChangeShapeType="1" noTextEdit="1"/>
              </p:cNvSpPr>
              <p:nvPr>
                <p:ph idx="1"/>
              </p:nvPr>
            </p:nvSpPr>
            <p:spPr>
              <a:xfrm>
                <a:off x="4937760" y="914399"/>
                <a:ext cx="6893170" cy="5176066"/>
              </a:xfrm>
              <a:blipFill>
                <a:blip r:embed="rId2"/>
                <a:stretch>
                  <a:fillRect/>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CEF8F0D-15EA-4EFC-B0EC-8A6C22282326}"/>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B57B1418-F1B8-454C-95C0-9B986F31028A}"/>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A5BFDF57-BC2F-4F40-8C81-E01CD0C27232}"/>
              </a:ext>
            </a:extLst>
          </p:cNvPr>
          <p:cNvSpPr>
            <a:spLocks noGrp="1"/>
          </p:cNvSpPr>
          <p:nvPr>
            <p:ph type="sldNum" sz="quarter" idx="12"/>
          </p:nvPr>
        </p:nvSpPr>
        <p:spPr/>
        <p:txBody>
          <a:bodyPr/>
          <a:lstStyle/>
          <a:p>
            <a:fld id="{5DB5036F-1FF2-46C4-8D2B-59C7E3B91952}" type="slidenum">
              <a:rPr lang="en-US" smtClean="0"/>
              <a:pPr/>
              <a:t>8</a:t>
            </a:fld>
            <a:endParaRPr lang="en-US"/>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1DBE506-82E5-4506-8303-2E88405C631D}"/>
                  </a:ext>
                </a:extLst>
              </p:cNvPr>
              <p:cNvSpPr txBox="1">
                <a:spLocks/>
              </p:cNvSpPr>
              <p:nvPr/>
            </p:nvSpPr>
            <p:spPr>
              <a:xfrm>
                <a:off x="191088" y="914399"/>
                <a:ext cx="4620064" cy="5176066"/>
              </a:xfrm>
              <a:prstGeom prst="rect">
                <a:avLst/>
              </a:prstGeom>
            </p:spPr>
            <p:txBody>
              <a:bodyPr vert="horz" lIns="91440" tIns="45720" rIns="91440" bIns="45720" rtlCol="0">
                <a:noAutofit/>
              </a:bodyPr>
              <a:lstStyle>
                <a:lvl1pPr marL="228600" indent="-228600" algn="just"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Symmetric mixture model (SMM)</a:t>
                </a:r>
                <a:r>
                  <a:rPr lang="en-US" sz="2200" dirty="0">
                    <a:ea typeface="Calibri" panose="020F0502020204030204" pitchFamily="34" charset="0"/>
                  </a:rPr>
                  <a:t> is defined by Eq. 1.3 [2, p. 2].</a:t>
                </a:r>
              </a:p>
              <a:p>
                <a:r>
                  <a:rPr lang="en-US" sz="2200" dirty="0">
                    <a:ea typeface="Calibri" panose="020F0502020204030204" pitchFamily="34" charset="0"/>
                  </a:rPr>
                  <a:t>By applying EM, given dyadic sample </a:t>
                </a:r>
                <a14:m>
                  <m:oMath xmlns:m="http://schemas.openxmlformats.org/officeDocument/2006/math">
                    <m:r>
                      <a:rPr lang="en-US" sz="2200" i="1">
                        <a:latin typeface="Cambria Math" panose="02040503050406030204" pitchFamily="18" charset="0"/>
                        <a:ea typeface="Calibri" panose="020F0502020204030204" pitchFamily="34" charset="0"/>
                      </a:rPr>
                      <m:t>𝒮</m:t>
                    </m:r>
                  </m:oMath>
                </a14:m>
                <a:r>
                  <a:rPr lang="en-US" sz="2200" dirty="0">
                    <a:ea typeface="Calibri" panose="020F0502020204030204" pitchFamily="34" charset="0"/>
                  </a:rPr>
                  <a:t>, at some </a:t>
                </a:r>
                <a:r>
                  <a:rPr lang="en-US" sz="2200" i="1" dirty="0" err="1">
                    <a:ea typeface="Calibri" panose="020F0502020204030204" pitchFamily="34" charset="0"/>
                  </a:rPr>
                  <a:t>t</a:t>
                </a:r>
                <a:r>
                  <a:rPr lang="en-US" sz="2200" baseline="30000" dirty="0" err="1">
                    <a:ea typeface="Calibri" panose="020F0502020204030204" pitchFamily="34" charset="0"/>
                  </a:rPr>
                  <a:t>th</a:t>
                </a:r>
                <a:r>
                  <a:rPr lang="en-US" sz="2200" dirty="0">
                    <a:ea typeface="Calibri" panose="020F0502020204030204" pitchFamily="34" charset="0"/>
                  </a:rPr>
                  <a:t> iteration, given current parameter Θ</a:t>
                </a:r>
                <a:r>
                  <a:rPr lang="en-US" sz="2200" baseline="30000" dirty="0">
                    <a:ea typeface="Calibri" panose="020F0502020204030204" pitchFamily="34" charset="0"/>
                  </a:rPr>
                  <a:t>(</a:t>
                </a:r>
                <a:r>
                  <a:rPr lang="en-US" sz="2200" i="1" baseline="30000" dirty="0">
                    <a:ea typeface="Calibri" panose="020F0502020204030204" pitchFamily="34" charset="0"/>
                  </a:rPr>
                  <a:t>t</a:t>
                </a:r>
                <a:r>
                  <a:rPr lang="en-US" sz="2200" baseline="30000" dirty="0">
                    <a:ea typeface="Calibri" panose="020F0502020204030204" pitchFamily="34" charset="0"/>
                  </a:rPr>
                  <a:t>)</a:t>
                </a:r>
                <a:r>
                  <a:rPr lang="en-US" sz="2200" dirty="0">
                    <a:ea typeface="Calibri" panose="020F0502020204030204" pitchFamily="34" charset="0"/>
                  </a:rPr>
                  <a:t> = (</a:t>
                </a:r>
                <a:r>
                  <a:rPr lang="en-US" sz="2200" i="1" dirty="0">
                    <a:ea typeface="Calibri" panose="020F0502020204030204" pitchFamily="34" charset="0"/>
                  </a:rPr>
                  <a:t>α</a:t>
                </a:r>
                <a:r>
                  <a:rPr lang="en-US" sz="2200" i="1" baseline="-25000" dirty="0">
                    <a:ea typeface="Calibri" panose="020F0502020204030204" pitchFamily="34" charset="0"/>
                  </a:rPr>
                  <a:t>k</a:t>
                </a:r>
                <a:r>
                  <a:rPr lang="en-US" sz="2200" baseline="30000" dirty="0">
                    <a:ea typeface="Calibri" panose="020F0502020204030204" pitchFamily="34" charset="0"/>
                  </a:rPr>
                  <a:t>(</a:t>
                </a:r>
                <a:r>
                  <a:rPr lang="en-US" sz="2200" i="1" baseline="30000" dirty="0">
                    <a:ea typeface="Calibri" panose="020F0502020204030204" pitchFamily="34" charset="0"/>
                  </a:rPr>
                  <a:t>t</a:t>
                </a:r>
                <a:r>
                  <a:rPr lang="en-US" sz="2200" baseline="30000" dirty="0">
                    <a:ea typeface="Calibri" panose="020F0502020204030204" pitchFamily="34" charset="0"/>
                  </a:rPr>
                  <a:t>)</a:t>
                </a:r>
                <a:r>
                  <a:rPr lang="en-US" sz="2200" dirty="0">
                    <a:ea typeface="Calibri" panose="020F0502020204030204" pitchFamily="34" charset="0"/>
                  </a:rPr>
                  <a:t>, </a:t>
                </a:r>
                <a:r>
                  <a:rPr lang="en-US" sz="2200" i="1" dirty="0" err="1">
                    <a:ea typeface="Calibri" panose="020F0502020204030204" pitchFamily="34" charset="0"/>
                  </a:rPr>
                  <a:t>p</a:t>
                </a:r>
                <a:r>
                  <a:rPr lang="en-US" sz="2200" i="1" baseline="-25000" dirty="0" err="1">
                    <a:ea typeface="Calibri" panose="020F0502020204030204" pitchFamily="34" charset="0"/>
                  </a:rPr>
                  <a:t>i</a:t>
                </a:r>
                <a:r>
                  <a:rPr lang="en-US" sz="2200" baseline="-25000" dirty="0" err="1">
                    <a:ea typeface="Calibri" panose="020F0502020204030204" pitchFamily="34" charset="0"/>
                  </a:rPr>
                  <a:t>|</a:t>
                </a:r>
                <a:r>
                  <a:rPr lang="en-US" sz="2200" i="1" baseline="-25000" dirty="0" err="1">
                    <a:ea typeface="Calibri" panose="020F0502020204030204" pitchFamily="34" charset="0"/>
                  </a:rPr>
                  <a:t>k</a:t>
                </a:r>
                <a:r>
                  <a:rPr lang="en-US" sz="2200" baseline="30000" dirty="0">
                    <a:ea typeface="Calibri" panose="020F0502020204030204" pitchFamily="34" charset="0"/>
                  </a:rPr>
                  <a:t>(</a:t>
                </a:r>
                <a:r>
                  <a:rPr lang="en-US" sz="2200" i="1" baseline="30000" dirty="0">
                    <a:ea typeface="Calibri" panose="020F0502020204030204" pitchFamily="34" charset="0"/>
                  </a:rPr>
                  <a:t>t</a:t>
                </a:r>
                <a:r>
                  <a:rPr lang="en-US" sz="2200" baseline="30000" dirty="0">
                    <a:ea typeface="Calibri" panose="020F0502020204030204" pitchFamily="34" charset="0"/>
                  </a:rPr>
                  <a:t>)</a:t>
                </a:r>
                <a:r>
                  <a:rPr lang="en-US" sz="2200" dirty="0">
                    <a:ea typeface="Calibri" panose="020F0502020204030204" pitchFamily="34" charset="0"/>
                  </a:rPr>
                  <a:t>, </a:t>
                </a:r>
                <a:r>
                  <a:rPr lang="en-US" sz="2200" i="1" dirty="0" err="1">
                    <a:ea typeface="Calibri" panose="020F0502020204030204" pitchFamily="34" charset="0"/>
                  </a:rPr>
                  <a:t>q</a:t>
                </a:r>
                <a:r>
                  <a:rPr lang="en-US" sz="2200" i="1" baseline="-25000" dirty="0" err="1">
                    <a:ea typeface="Calibri" panose="020F0502020204030204" pitchFamily="34" charset="0"/>
                  </a:rPr>
                  <a:t>j</a:t>
                </a:r>
                <a:r>
                  <a:rPr lang="en-US" sz="2200" baseline="-25000" dirty="0" err="1">
                    <a:ea typeface="Calibri" panose="020F0502020204030204" pitchFamily="34" charset="0"/>
                  </a:rPr>
                  <a:t>|</a:t>
                </a:r>
                <a:r>
                  <a:rPr lang="en-US" sz="2200" i="1" baseline="-25000" dirty="0" err="1">
                    <a:ea typeface="Calibri" panose="020F0502020204030204" pitchFamily="34" charset="0"/>
                  </a:rPr>
                  <a:t>k</a:t>
                </a:r>
                <a:r>
                  <a:rPr lang="en-US" sz="2200" baseline="30000" dirty="0">
                    <a:ea typeface="Calibri" panose="020F0502020204030204" pitchFamily="34" charset="0"/>
                  </a:rPr>
                  <a:t>(</a:t>
                </a:r>
                <a:r>
                  <a:rPr lang="en-US" sz="2200" i="1" baseline="30000" dirty="0">
                    <a:ea typeface="Calibri" panose="020F0502020204030204" pitchFamily="34" charset="0"/>
                  </a:rPr>
                  <a:t>t</a:t>
                </a:r>
                <a:r>
                  <a:rPr lang="en-US" sz="2200" baseline="30000" dirty="0">
                    <a:ea typeface="Calibri" panose="020F0502020204030204" pitchFamily="34" charset="0"/>
                  </a:rPr>
                  <a:t>)</a:t>
                </a:r>
                <a:r>
                  <a:rPr lang="en-US" sz="2200" dirty="0">
                    <a:ea typeface="Calibri" panose="020F0502020204030204" pitchFamily="34" charset="0"/>
                  </a:rPr>
                  <a:t>)</a:t>
                </a:r>
                <a:r>
                  <a:rPr lang="en-US" sz="2200" i="1" baseline="30000" dirty="0">
                    <a:ea typeface="Calibri" panose="020F0502020204030204" pitchFamily="34" charset="0"/>
                  </a:rPr>
                  <a:t>T</a:t>
                </a:r>
                <a:r>
                  <a:rPr lang="en-US" sz="2200" dirty="0">
                    <a:ea typeface="Calibri" panose="020F0502020204030204" pitchFamily="34" charset="0"/>
                  </a:rPr>
                  <a:t>, the next parameter Θ</a:t>
                </a:r>
                <a:r>
                  <a:rPr lang="en-US" sz="2200" baseline="30000" dirty="0">
                    <a:ea typeface="Calibri" panose="020F0502020204030204" pitchFamily="34" charset="0"/>
                  </a:rPr>
                  <a:t>(</a:t>
                </a:r>
                <a:r>
                  <a:rPr lang="en-US" sz="2200" i="1" baseline="30000" dirty="0">
                    <a:ea typeface="Calibri" panose="020F0502020204030204" pitchFamily="34" charset="0"/>
                  </a:rPr>
                  <a:t>t</a:t>
                </a:r>
                <a:r>
                  <a:rPr lang="en-US" sz="2200" baseline="30000" dirty="0">
                    <a:ea typeface="Calibri" panose="020F0502020204030204" pitchFamily="34" charset="0"/>
                  </a:rPr>
                  <a:t>+1)</a:t>
                </a:r>
                <a:r>
                  <a:rPr lang="en-US" sz="2200" dirty="0">
                    <a:ea typeface="Calibri" panose="020F0502020204030204" pitchFamily="34" charset="0"/>
                  </a:rPr>
                  <a:t> = (</a:t>
                </a:r>
                <a:r>
                  <a:rPr lang="en-US" sz="2200" i="1" dirty="0">
                    <a:ea typeface="Calibri" panose="020F0502020204030204" pitchFamily="34" charset="0"/>
                  </a:rPr>
                  <a:t>α</a:t>
                </a:r>
                <a:r>
                  <a:rPr lang="en-US" sz="2200" i="1" baseline="-25000" dirty="0">
                    <a:ea typeface="Calibri" panose="020F0502020204030204" pitchFamily="34" charset="0"/>
                  </a:rPr>
                  <a:t>k</a:t>
                </a:r>
                <a:r>
                  <a:rPr lang="en-US" sz="2200" baseline="30000" dirty="0">
                    <a:ea typeface="Calibri" panose="020F0502020204030204" pitchFamily="34" charset="0"/>
                  </a:rPr>
                  <a:t>(</a:t>
                </a:r>
                <a:r>
                  <a:rPr lang="en-US" sz="2200" i="1" baseline="30000" dirty="0">
                    <a:ea typeface="Calibri" panose="020F0502020204030204" pitchFamily="34" charset="0"/>
                  </a:rPr>
                  <a:t>t</a:t>
                </a:r>
                <a:r>
                  <a:rPr lang="en-US" sz="2200" baseline="30000" dirty="0">
                    <a:ea typeface="Calibri" panose="020F0502020204030204" pitchFamily="34" charset="0"/>
                  </a:rPr>
                  <a:t>+1)</a:t>
                </a:r>
                <a:r>
                  <a:rPr lang="en-US" sz="2200" dirty="0">
                    <a:ea typeface="Calibri" panose="020F0502020204030204" pitchFamily="34" charset="0"/>
                  </a:rPr>
                  <a:t>, </a:t>
                </a:r>
                <a:r>
                  <a:rPr lang="en-US" sz="2200" i="1" dirty="0" err="1">
                    <a:ea typeface="Calibri" panose="020F0502020204030204" pitchFamily="34" charset="0"/>
                  </a:rPr>
                  <a:t>p</a:t>
                </a:r>
                <a:r>
                  <a:rPr lang="en-US" sz="2200" i="1" baseline="-25000" dirty="0" err="1">
                    <a:ea typeface="Calibri" panose="020F0502020204030204" pitchFamily="34" charset="0"/>
                  </a:rPr>
                  <a:t>i</a:t>
                </a:r>
                <a:r>
                  <a:rPr lang="en-US" sz="2200" baseline="-25000" dirty="0" err="1">
                    <a:ea typeface="Calibri" panose="020F0502020204030204" pitchFamily="34" charset="0"/>
                  </a:rPr>
                  <a:t>|</a:t>
                </a:r>
                <a:r>
                  <a:rPr lang="en-US" sz="2200" i="1" baseline="-25000" dirty="0" err="1">
                    <a:ea typeface="Calibri" panose="020F0502020204030204" pitchFamily="34" charset="0"/>
                  </a:rPr>
                  <a:t>k</a:t>
                </a:r>
                <a:r>
                  <a:rPr lang="en-US" sz="2200" baseline="30000" dirty="0">
                    <a:ea typeface="Calibri" panose="020F0502020204030204" pitchFamily="34" charset="0"/>
                  </a:rPr>
                  <a:t>(</a:t>
                </a:r>
                <a:r>
                  <a:rPr lang="en-US" sz="2200" i="1" baseline="30000" dirty="0">
                    <a:ea typeface="Calibri" panose="020F0502020204030204" pitchFamily="34" charset="0"/>
                  </a:rPr>
                  <a:t>t</a:t>
                </a:r>
                <a:r>
                  <a:rPr lang="en-US" sz="2200" baseline="30000" dirty="0">
                    <a:ea typeface="Calibri" panose="020F0502020204030204" pitchFamily="34" charset="0"/>
                  </a:rPr>
                  <a:t>+1)</a:t>
                </a:r>
                <a:r>
                  <a:rPr lang="en-US" sz="2200" dirty="0">
                    <a:ea typeface="Calibri" panose="020F0502020204030204" pitchFamily="34" charset="0"/>
                  </a:rPr>
                  <a:t>, </a:t>
                </a:r>
                <a:r>
                  <a:rPr lang="en-US" sz="2200" i="1" dirty="0" err="1">
                    <a:ea typeface="Calibri" panose="020F0502020204030204" pitchFamily="34" charset="0"/>
                  </a:rPr>
                  <a:t>q</a:t>
                </a:r>
                <a:r>
                  <a:rPr lang="en-US" sz="2200" i="1" baseline="-25000" dirty="0" err="1">
                    <a:ea typeface="Calibri" panose="020F0502020204030204" pitchFamily="34" charset="0"/>
                  </a:rPr>
                  <a:t>j</a:t>
                </a:r>
                <a:r>
                  <a:rPr lang="en-US" sz="2200" baseline="-25000" dirty="0" err="1">
                    <a:ea typeface="Calibri" panose="020F0502020204030204" pitchFamily="34" charset="0"/>
                  </a:rPr>
                  <a:t>|</a:t>
                </a:r>
                <a:r>
                  <a:rPr lang="en-US" sz="2200" i="1" baseline="-25000" dirty="0" err="1">
                    <a:ea typeface="Calibri" panose="020F0502020204030204" pitchFamily="34" charset="0"/>
                  </a:rPr>
                  <a:t>k</a:t>
                </a:r>
                <a:r>
                  <a:rPr lang="en-US" sz="2200" baseline="30000" dirty="0">
                    <a:ea typeface="Calibri" panose="020F0502020204030204" pitchFamily="34" charset="0"/>
                  </a:rPr>
                  <a:t>(</a:t>
                </a:r>
                <a:r>
                  <a:rPr lang="en-US" sz="2200" i="1" baseline="30000" dirty="0">
                    <a:ea typeface="Calibri" panose="020F0502020204030204" pitchFamily="34" charset="0"/>
                  </a:rPr>
                  <a:t>t</a:t>
                </a:r>
                <a:r>
                  <a:rPr lang="en-US" sz="2200" baseline="30000" dirty="0">
                    <a:ea typeface="Calibri" panose="020F0502020204030204" pitchFamily="34" charset="0"/>
                  </a:rPr>
                  <a:t>+1)</a:t>
                </a:r>
                <a:r>
                  <a:rPr lang="en-US" sz="2200" dirty="0">
                    <a:ea typeface="Calibri" panose="020F0502020204030204" pitchFamily="34" charset="0"/>
                  </a:rPr>
                  <a:t>)</a:t>
                </a:r>
                <a:r>
                  <a:rPr lang="en-US" sz="2200" i="1" baseline="30000" dirty="0">
                    <a:ea typeface="Calibri" panose="020F0502020204030204" pitchFamily="34" charset="0"/>
                  </a:rPr>
                  <a:t>T</a:t>
                </a:r>
                <a:r>
                  <a:rPr lang="en-US" sz="2200" dirty="0">
                    <a:ea typeface="Calibri" panose="020F0502020204030204" pitchFamily="34" charset="0"/>
                  </a:rPr>
                  <a:t> of SMM is calculated at M-step according to Eq. 1.4, 1.5, and 1.6.</a:t>
                </a:r>
              </a:p>
              <a:p>
                <a:r>
                  <a:rPr lang="en-US" sz="2200" dirty="0">
                    <a:ea typeface="Calibri" panose="020F0502020204030204" pitchFamily="34" charset="0"/>
                  </a:rPr>
                  <a:t>Where </a:t>
                </a:r>
                <a:r>
                  <a:rPr lang="en-US" sz="2200" i="1" dirty="0">
                    <a:ea typeface="Calibri" panose="020F0502020204030204" pitchFamily="34" charset="0"/>
                  </a:rPr>
                  <a:t>n</a:t>
                </a:r>
                <a:r>
                  <a:rPr lang="en-US" sz="2200" dirty="0">
                    <a:ea typeface="Calibri" panose="020F0502020204030204" pitchFamily="34" charset="0"/>
                  </a:rPr>
                  <a:t>(</a:t>
                </a:r>
                <a:r>
                  <a:rPr lang="en-US" sz="2200" i="1" dirty="0">
                    <a:ea typeface="Calibri" panose="020F0502020204030204" pitchFamily="34" charset="0"/>
                  </a:rPr>
                  <a:t>x</a:t>
                </a:r>
                <a:r>
                  <a:rPr lang="en-US" sz="2200" i="1" baseline="-25000" dirty="0">
                    <a:ea typeface="Calibri" panose="020F0502020204030204" pitchFamily="34" charset="0"/>
                  </a:rPr>
                  <a:t>i</a:t>
                </a:r>
                <a:r>
                  <a:rPr lang="en-US" sz="2200" dirty="0">
                    <a:ea typeface="Calibri" panose="020F0502020204030204" pitchFamily="34" charset="0"/>
                  </a:rPr>
                  <a:t>, </a:t>
                </a:r>
                <a:r>
                  <a:rPr lang="en-US" sz="2200" i="1" dirty="0" err="1">
                    <a:ea typeface="Calibri" panose="020F0502020204030204" pitchFamily="34" charset="0"/>
                  </a:rPr>
                  <a:t>y</a:t>
                </a:r>
                <a:r>
                  <a:rPr lang="en-US" sz="2200" i="1" baseline="-25000" dirty="0" err="1">
                    <a:ea typeface="Calibri" panose="020F0502020204030204" pitchFamily="34" charset="0"/>
                  </a:rPr>
                  <a:t>j</a:t>
                </a:r>
                <a:r>
                  <a:rPr lang="en-US" sz="2200" dirty="0">
                    <a:ea typeface="Calibri" panose="020F0502020204030204" pitchFamily="34" charset="0"/>
                  </a:rPr>
                  <a:t>) denotes the number of co-occurrences (</a:t>
                </a:r>
                <a:r>
                  <a:rPr lang="en-US" sz="2200" i="1" dirty="0">
                    <a:ea typeface="Calibri" panose="020F0502020204030204" pitchFamily="34" charset="0"/>
                  </a:rPr>
                  <a:t>x</a:t>
                </a:r>
                <a:r>
                  <a:rPr lang="en-US" sz="2200" i="1" baseline="-25000" dirty="0">
                    <a:ea typeface="Calibri" panose="020F0502020204030204" pitchFamily="34" charset="0"/>
                  </a:rPr>
                  <a:t>i</a:t>
                </a:r>
                <a:r>
                  <a:rPr lang="en-US" sz="2200" dirty="0">
                    <a:ea typeface="Calibri" panose="020F0502020204030204" pitchFamily="34" charset="0"/>
                  </a:rPr>
                  <a:t>, </a:t>
                </a:r>
                <a:r>
                  <a:rPr lang="en-US" sz="2200" i="1" dirty="0" err="1">
                    <a:ea typeface="Calibri" panose="020F0502020204030204" pitchFamily="34" charset="0"/>
                  </a:rPr>
                  <a:t>y</a:t>
                </a:r>
                <a:r>
                  <a:rPr lang="en-US" sz="2200" i="1" baseline="-25000" dirty="0" err="1">
                    <a:ea typeface="Calibri" panose="020F0502020204030204" pitchFamily="34" charset="0"/>
                  </a:rPr>
                  <a:t>j</a:t>
                </a:r>
                <a:r>
                  <a:rPr lang="en-US" sz="2200" dirty="0">
                    <a:ea typeface="Calibri" panose="020F0502020204030204" pitchFamily="34" charset="0"/>
                  </a:rPr>
                  <a:t>). The conditional probability </a:t>
                </a:r>
                <a:r>
                  <a:rPr lang="en-US" sz="2200" i="1" dirty="0">
                    <a:ea typeface="Calibri" panose="020F0502020204030204" pitchFamily="34" charset="0"/>
                  </a:rPr>
                  <a:t>P</a:t>
                </a:r>
                <a:r>
                  <a:rPr lang="en-US" sz="2200" dirty="0">
                    <a:ea typeface="Calibri" panose="020F0502020204030204" pitchFamily="34" charset="0"/>
                  </a:rPr>
                  <a:t>(</a:t>
                </a:r>
                <a:r>
                  <a:rPr lang="en-US" sz="2200" i="1" dirty="0">
                    <a:ea typeface="Calibri" panose="020F0502020204030204" pitchFamily="34" charset="0"/>
                  </a:rPr>
                  <a:t>k</a:t>
                </a:r>
                <a:r>
                  <a:rPr lang="en-US" sz="2200" dirty="0">
                    <a:ea typeface="Calibri" panose="020F0502020204030204" pitchFamily="34" charset="0"/>
                  </a:rPr>
                  <a:t> | </a:t>
                </a:r>
                <a:r>
                  <a:rPr lang="en-US" sz="2200" i="1" dirty="0">
                    <a:ea typeface="Calibri" panose="020F0502020204030204" pitchFamily="34" charset="0"/>
                  </a:rPr>
                  <a:t>x</a:t>
                </a:r>
                <a:r>
                  <a:rPr lang="en-US" sz="2200" i="1" baseline="-25000" dirty="0">
                    <a:ea typeface="Calibri" panose="020F0502020204030204" pitchFamily="34" charset="0"/>
                  </a:rPr>
                  <a:t>i</a:t>
                </a:r>
                <a:r>
                  <a:rPr lang="en-US" sz="2200" dirty="0">
                    <a:ea typeface="Calibri" panose="020F0502020204030204" pitchFamily="34" charset="0"/>
                  </a:rPr>
                  <a:t>, </a:t>
                </a:r>
                <a:r>
                  <a:rPr lang="en-US" sz="2200" i="1" dirty="0" err="1">
                    <a:ea typeface="Calibri" panose="020F0502020204030204" pitchFamily="34" charset="0"/>
                  </a:rPr>
                  <a:t>y</a:t>
                </a:r>
                <a:r>
                  <a:rPr lang="en-US" sz="2200" i="1" baseline="-25000" dirty="0" err="1">
                    <a:ea typeface="Calibri" panose="020F0502020204030204" pitchFamily="34" charset="0"/>
                  </a:rPr>
                  <a:t>j</a:t>
                </a:r>
                <a:r>
                  <a:rPr lang="en-US" sz="2200" dirty="0">
                    <a:ea typeface="Calibri" panose="020F0502020204030204" pitchFamily="34" charset="0"/>
                  </a:rPr>
                  <a:t>, Θ</a:t>
                </a:r>
                <a:r>
                  <a:rPr lang="en-US" sz="2200" baseline="30000" dirty="0">
                    <a:ea typeface="Calibri" panose="020F0502020204030204" pitchFamily="34" charset="0"/>
                  </a:rPr>
                  <a:t>(</a:t>
                </a:r>
                <a:r>
                  <a:rPr lang="en-US" sz="2200" i="1" baseline="30000" dirty="0">
                    <a:ea typeface="Calibri" panose="020F0502020204030204" pitchFamily="34" charset="0"/>
                  </a:rPr>
                  <a:t>t</a:t>
                </a:r>
                <a:r>
                  <a:rPr lang="en-US" sz="2200" baseline="30000" dirty="0">
                    <a:ea typeface="Calibri" panose="020F0502020204030204" pitchFamily="34" charset="0"/>
                  </a:rPr>
                  <a:t>)</a:t>
                </a:r>
                <a:r>
                  <a:rPr lang="en-US" sz="2200" dirty="0">
                    <a:ea typeface="Calibri" panose="020F0502020204030204" pitchFamily="34" charset="0"/>
                  </a:rPr>
                  <a:t>) is calculated at E-step according to Bayes’ rule as seen in Eq. 1.7</a:t>
                </a:r>
              </a:p>
            </p:txBody>
          </p:sp>
        </mc:Choice>
        <mc:Fallback xmlns="">
          <p:sp>
            <p:nvSpPr>
              <p:cNvPr id="7" name="Content Placeholder 2">
                <a:extLst>
                  <a:ext uri="{FF2B5EF4-FFF2-40B4-BE49-F238E27FC236}">
                    <a16:creationId xmlns:a16="http://schemas.microsoft.com/office/drawing/2014/main" id="{71DBE506-82E5-4506-8303-2E88405C631D}"/>
                  </a:ext>
                </a:extLst>
              </p:cNvPr>
              <p:cNvSpPr txBox="1">
                <a:spLocks noRot="1" noChangeAspect="1" noMove="1" noResize="1" noEditPoints="1" noAdjustHandles="1" noChangeArrowheads="1" noChangeShapeType="1" noTextEdit="1"/>
              </p:cNvSpPr>
              <p:nvPr/>
            </p:nvSpPr>
            <p:spPr>
              <a:xfrm>
                <a:off x="191088" y="914399"/>
                <a:ext cx="4620064" cy="5176066"/>
              </a:xfrm>
              <a:prstGeom prst="rect">
                <a:avLst/>
              </a:prstGeom>
              <a:blipFill>
                <a:blip r:embed="rId3"/>
                <a:stretch>
                  <a:fillRect l="-1451" t="-824" r="-1715"/>
                </a:stretch>
              </a:blipFill>
            </p:spPr>
            <p:txBody>
              <a:bodyPr/>
              <a:lstStyle/>
              <a:p>
                <a:r>
                  <a:rPr lang="en-US">
                    <a:noFill/>
                  </a:rPr>
                  <a:t> </a:t>
                </a:r>
              </a:p>
            </p:txBody>
          </p:sp>
        </mc:Fallback>
      </mc:AlternateContent>
    </p:spTree>
    <p:extLst>
      <p:ext uri="{BB962C8B-B14F-4D97-AF65-F5344CB8AC3E}">
        <p14:creationId xmlns:p14="http://schemas.microsoft.com/office/powerpoint/2010/main" val="292865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398C-6121-4226-A34F-4BED38D30E03}"/>
              </a:ext>
            </a:extLst>
          </p:cNvPr>
          <p:cNvSpPr>
            <a:spLocks noGrp="1"/>
          </p:cNvSpPr>
          <p:nvPr>
            <p:ph type="title"/>
          </p:nvPr>
        </p:nvSpPr>
        <p:spPr/>
        <p:txBody>
          <a:bodyPr/>
          <a:lstStyle/>
          <a:p>
            <a:r>
              <a:rPr lang="en-US" dirty="0"/>
              <a:t>1. Introduction to dyadic data and mixture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9CDB49-15FC-4B6F-A673-94DE52BC9CD3}"/>
                  </a:ext>
                </a:extLst>
              </p:cNvPr>
              <p:cNvSpPr>
                <a:spLocks noGrp="1"/>
              </p:cNvSpPr>
              <p:nvPr>
                <p:ph idx="1"/>
              </p:nvPr>
            </p:nvSpPr>
            <p:spPr>
              <a:xfrm>
                <a:off x="253218" y="914399"/>
                <a:ext cx="5190980" cy="5176066"/>
              </a:xfrm>
            </p:spPr>
            <p:txBody>
              <a:bodyPr>
                <a:no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Asymmetric mixture model (AMM)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implies that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α</a:t>
                </a:r>
                <a:r>
                  <a:rPr lang="en-US" sz="2400" i="1" baseline="-25000"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 are only independent from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4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or from </a:t>
                </a:r>
                <a:r>
                  <a:rPr lang="en-US" sz="2400"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40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which is defined by Eq. 1.8.</a:t>
                </a:r>
              </a:p>
              <a:p>
                <a:r>
                  <a:rPr lang="en-US" sz="2400" dirty="0">
                    <a:effectLst/>
                    <a:latin typeface="Times New Roman" panose="02020603050405020304" pitchFamily="18" charset="0"/>
                    <a:ea typeface="Calibri" panose="020F0502020204030204" pitchFamily="34" charset="0"/>
                  </a:rPr>
                  <a:t>By applying EM, given dyadic sample </a:t>
                </a:r>
                <a14:m>
                  <m:oMath xmlns:m="http://schemas.openxmlformats.org/officeDocument/2006/math">
                    <m:r>
                      <a:rPr lang="en-US" sz="2400" i="1">
                        <a:effectLst/>
                        <a:latin typeface="Cambria Math" panose="02040503050406030204" pitchFamily="18" charset="0"/>
                        <a:ea typeface="Calibri" panose="020F0502020204030204" pitchFamily="34" charset="0"/>
                        <a:cs typeface="Times New Roman" panose="02020603050405020304" pitchFamily="18" charset="0"/>
                      </a:rPr>
                      <m:t>𝒮</m:t>
                    </m:r>
                  </m:oMath>
                </a14:m>
                <a:r>
                  <a:rPr lang="en-US" sz="2400" dirty="0">
                    <a:effectLst/>
                    <a:latin typeface="Times New Roman" panose="02020603050405020304" pitchFamily="18" charset="0"/>
                    <a:ea typeface="Calibri" panose="020F0502020204030204" pitchFamily="34" charset="0"/>
                  </a:rPr>
                  <a:t>, at some </a:t>
                </a:r>
                <a:r>
                  <a:rPr lang="en-US" sz="2400" i="1" dirty="0" err="1">
                    <a:effectLst/>
                    <a:latin typeface="Times New Roman" panose="02020603050405020304" pitchFamily="18" charset="0"/>
                    <a:ea typeface="Calibri" panose="020F0502020204030204" pitchFamily="34" charset="0"/>
                  </a:rPr>
                  <a:t>t</a:t>
                </a:r>
                <a:r>
                  <a:rPr lang="en-US" sz="2400" baseline="30000" dirty="0" err="1">
                    <a:effectLst/>
                    <a:latin typeface="Times New Roman" panose="02020603050405020304" pitchFamily="18" charset="0"/>
                    <a:ea typeface="Calibri" panose="020F0502020204030204" pitchFamily="34" charset="0"/>
                  </a:rPr>
                  <a:t>th</a:t>
                </a:r>
                <a:r>
                  <a:rPr lang="en-US" sz="2400" dirty="0">
                    <a:effectLst/>
                    <a:latin typeface="Times New Roman" panose="02020603050405020304" pitchFamily="18" charset="0"/>
                    <a:ea typeface="Calibri" panose="020F0502020204030204" pitchFamily="34" charset="0"/>
                  </a:rPr>
                  <a:t> iteration, given current parameter Θ</a:t>
                </a:r>
                <a:r>
                  <a:rPr lang="en-US" sz="2400" baseline="30000" dirty="0">
                    <a:effectLst/>
                    <a:latin typeface="Times New Roman" panose="02020603050405020304" pitchFamily="18" charset="0"/>
                    <a:ea typeface="Calibri" panose="020F0502020204030204" pitchFamily="34" charset="0"/>
                  </a:rPr>
                  <a:t>(</a:t>
                </a:r>
                <a:r>
                  <a:rPr lang="en-US" sz="2400" i="1" baseline="30000" dirty="0">
                    <a:effectLst/>
                    <a:latin typeface="Times New Roman" panose="02020603050405020304" pitchFamily="18" charset="0"/>
                    <a:ea typeface="Calibri" panose="020F0502020204030204" pitchFamily="34" charset="0"/>
                  </a:rPr>
                  <a:t>t</a:t>
                </a:r>
                <a:r>
                  <a:rPr lang="en-US" sz="2400" baseline="30000" dirty="0">
                    <a:effectLst/>
                    <a:latin typeface="Times New Roman" panose="02020603050405020304" pitchFamily="18" charset="0"/>
                    <a:ea typeface="Calibri" panose="020F0502020204030204" pitchFamily="34" charset="0"/>
                  </a:rPr>
                  <a:t>)</a:t>
                </a:r>
                <a:r>
                  <a:rPr lang="en-US" sz="2400" dirty="0">
                    <a:effectLst/>
                    <a:latin typeface="Times New Roman" panose="02020603050405020304" pitchFamily="18" charset="0"/>
                    <a:ea typeface="Calibri" panose="020F0502020204030204" pitchFamily="34" charset="0"/>
                  </a:rPr>
                  <a:t> = (</a:t>
                </a:r>
                <a:r>
                  <a:rPr lang="en-US" sz="2400" i="1" dirty="0">
                    <a:effectLst/>
                    <a:latin typeface="Times New Roman" panose="02020603050405020304" pitchFamily="18" charset="0"/>
                    <a:ea typeface="Calibri" panose="020F0502020204030204" pitchFamily="34" charset="0"/>
                  </a:rPr>
                  <a:t>α</a:t>
                </a:r>
                <a:r>
                  <a:rPr lang="en-US" sz="2400" i="1" baseline="-25000" dirty="0" err="1">
                    <a:effectLst/>
                    <a:latin typeface="Times New Roman" panose="02020603050405020304" pitchFamily="18" charset="0"/>
                    <a:ea typeface="Calibri" panose="020F0502020204030204" pitchFamily="34" charset="0"/>
                  </a:rPr>
                  <a:t>k</a:t>
                </a:r>
                <a:r>
                  <a:rPr lang="en-US" sz="2400" baseline="-25000" dirty="0" err="1">
                    <a:effectLst/>
                    <a:latin typeface="Times New Roman" panose="02020603050405020304" pitchFamily="18" charset="0"/>
                    <a:ea typeface="Calibri" panose="020F0502020204030204" pitchFamily="34" charset="0"/>
                  </a:rPr>
                  <a:t>|</a:t>
                </a:r>
                <a:r>
                  <a:rPr lang="en-US" sz="2400" i="1" baseline="-25000" dirty="0" err="1">
                    <a:effectLst/>
                    <a:latin typeface="Times New Roman" panose="02020603050405020304" pitchFamily="18" charset="0"/>
                    <a:ea typeface="Calibri" panose="020F0502020204030204" pitchFamily="34" charset="0"/>
                  </a:rPr>
                  <a:t>i</a:t>
                </a:r>
                <a:r>
                  <a:rPr lang="en-US" sz="2400" baseline="30000" dirty="0">
                    <a:effectLst/>
                    <a:latin typeface="Times New Roman" panose="02020603050405020304" pitchFamily="18" charset="0"/>
                    <a:ea typeface="Calibri" panose="020F0502020204030204" pitchFamily="34" charset="0"/>
                  </a:rPr>
                  <a:t>(</a:t>
                </a:r>
                <a:r>
                  <a:rPr lang="en-US" sz="2400" i="1" baseline="30000" dirty="0">
                    <a:effectLst/>
                    <a:latin typeface="Times New Roman" panose="02020603050405020304" pitchFamily="18" charset="0"/>
                    <a:ea typeface="Calibri" panose="020F0502020204030204" pitchFamily="34" charset="0"/>
                  </a:rPr>
                  <a:t>t</a:t>
                </a:r>
                <a:r>
                  <a:rPr lang="en-US" sz="2400" baseline="30000" dirty="0">
                    <a:effectLst/>
                    <a:latin typeface="Times New Roman" panose="02020603050405020304" pitchFamily="18" charset="0"/>
                    <a:ea typeface="Calibri" panose="020F0502020204030204" pitchFamily="34" charset="0"/>
                  </a:rPr>
                  <a:t>)</a:t>
                </a:r>
                <a:r>
                  <a:rPr lang="en-US" sz="2400" dirty="0">
                    <a:effectLst/>
                    <a:latin typeface="Times New Roman" panose="02020603050405020304" pitchFamily="18" charset="0"/>
                    <a:ea typeface="Calibri" panose="020F0502020204030204" pitchFamily="34" charset="0"/>
                  </a:rPr>
                  <a:t>, </a:t>
                </a:r>
                <a:r>
                  <a:rPr lang="en-US" sz="2400" i="1" dirty="0">
                    <a:effectLst/>
                    <a:latin typeface="Times New Roman" panose="02020603050405020304" pitchFamily="18" charset="0"/>
                    <a:ea typeface="Calibri" panose="020F0502020204030204" pitchFamily="34" charset="0"/>
                  </a:rPr>
                  <a:t>p</a:t>
                </a:r>
                <a:r>
                  <a:rPr lang="en-US" sz="2400" i="1" baseline="-25000" dirty="0">
                    <a:effectLst/>
                    <a:latin typeface="Times New Roman" panose="02020603050405020304" pitchFamily="18" charset="0"/>
                    <a:ea typeface="Calibri" panose="020F0502020204030204" pitchFamily="34" charset="0"/>
                  </a:rPr>
                  <a:t>i</a:t>
                </a:r>
                <a:r>
                  <a:rPr lang="en-US" sz="2400" baseline="30000" dirty="0">
                    <a:effectLst/>
                    <a:latin typeface="Times New Roman" panose="02020603050405020304" pitchFamily="18" charset="0"/>
                    <a:ea typeface="Calibri" panose="020F0502020204030204" pitchFamily="34" charset="0"/>
                  </a:rPr>
                  <a:t>(</a:t>
                </a:r>
                <a:r>
                  <a:rPr lang="en-US" sz="2400" i="1" baseline="30000" dirty="0">
                    <a:effectLst/>
                    <a:latin typeface="Times New Roman" panose="02020603050405020304" pitchFamily="18" charset="0"/>
                    <a:ea typeface="Calibri" panose="020F0502020204030204" pitchFamily="34" charset="0"/>
                  </a:rPr>
                  <a:t>t</a:t>
                </a:r>
                <a:r>
                  <a:rPr lang="en-US" sz="2400" baseline="30000" dirty="0">
                    <a:effectLst/>
                    <a:latin typeface="Times New Roman" panose="02020603050405020304" pitchFamily="18" charset="0"/>
                    <a:ea typeface="Calibri" panose="020F0502020204030204" pitchFamily="34" charset="0"/>
                  </a:rPr>
                  <a:t>)</a:t>
                </a:r>
                <a:r>
                  <a:rPr lang="en-US" sz="2400" dirty="0">
                    <a:effectLst/>
                    <a:latin typeface="Times New Roman" panose="02020603050405020304" pitchFamily="18" charset="0"/>
                    <a:ea typeface="Calibri" panose="020F0502020204030204" pitchFamily="34" charset="0"/>
                  </a:rPr>
                  <a:t>, </a:t>
                </a:r>
                <a:r>
                  <a:rPr lang="en-US" sz="2400" i="1" dirty="0" err="1">
                    <a:effectLst/>
                    <a:latin typeface="Times New Roman" panose="02020603050405020304" pitchFamily="18" charset="0"/>
                    <a:ea typeface="Calibri" panose="020F0502020204030204" pitchFamily="34" charset="0"/>
                  </a:rPr>
                  <a:t>q</a:t>
                </a:r>
                <a:r>
                  <a:rPr lang="en-US" sz="2400" i="1" baseline="-25000" dirty="0" err="1">
                    <a:effectLst/>
                    <a:latin typeface="Times New Roman" panose="02020603050405020304" pitchFamily="18" charset="0"/>
                    <a:ea typeface="Calibri" panose="020F0502020204030204" pitchFamily="34" charset="0"/>
                  </a:rPr>
                  <a:t>j</a:t>
                </a:r>
                <a:r>
                  <a:rPr lang="en-US" sz="2400" baseline="-25000" dirty="0" err="1">
                    <a:effectLst/>
                    <a:latin typeface="Times New Roman" panose="02020603050405020304" pitchFamily="18" charset="0"/>
                    <a:ea typeface="Calibri" panose="020F0502020204030204" pitchFamily="34" charset="0"/>
                  </a:rPr>
                  <a:t>|</a:t>
                </a:r>
                <a:r>
                  <a:rPr lang="en-US" sz="2400" i="1" baseline="-25000" dirty="0" err="1">
                    <a:effectLst/>
                    <a:latin typeface="Times New Roman" panose="02020603050405020304" pitchFamily="18" charset="0"/>
                    <a:ea typeface="Calibri" panose="020F0502020204030204" pitchFamily="34" charset="0"/>
                  </a:rPr>
                  <a:t>k</a:t>
                </a:r>
                <a:r>
                  <a:rPr lang="en-US" sz="2400" baseline="30000" dirty="0">
                    <a:effectLst/>
                    <a:latin typeface="Times New Roman" panose="02020603050405020304" pitchFamily="18" charset="0"/>
                    <a:ea typeface="Calibri" panose="020F0502020204030204" pitchFamily="34" charset="0"/>
                  </a:rPr>
                  <a:t>(</a:t>
                </a:r>
                <a:r>
                  <a:rPr lang="en-US" sz="2400" i="1" baseline="30000" dirty="0">
                    <a:effectLst/>
                    <a:latin typeface="Times New Roman" panose="02020603050405020304" pitchFamily="18" charset="0"/>
                    <a:ea typeface="Calibri" panose="020F0502020204030204" pitchFamily="34" charset="0"/>
                  </a:rPr>
                  <a:t>t</a:t>
                </a:r>
                <a:r>
                  <a:rPr lang="en-US" sz="2400" baseline="30000" dirty="0">
                    <a:effectLst/>
                    <a:latin typeface="Times New Roman" panose="02020603050405020304" pitchFamily="18" charset="0"/>
                    <a:ea typeface="Calibri" panose="020F0502020204030204" pitchFamily="34" charset="0"/>
                  </a:rPr>
                  <a:t>)</a:t>
                </a:r>
                <a:r>
                  <a:rPr lang="en-US" sz="2400" dirty="0">
                    <a:effectLst/>
                    <a:latin typeface="Times New Roman" panose="02020603050405020304" pitchFamily="18" charset="0"/>
                    <a:ea typeface="Calibri" panose="020F0502020204030204" pitchFamily="34" charset="0"/>
                  </a:rPr>
                  <a:t>)</a:t>
                </a:r>
                <a:r>
                  <a:rPr lang="en-US" sz="2400" i="1" baseline="30000" dirty="0">
                    <a:effectLst/>
                    <a:latin typeface="Times New Roman" panose="02020603050405020304" pitchFamily="18" charset="0"/>
                    <a:ea typeface="Calibri" panose="020F0502020204030204" pitchFamily="34" charset="0"/>
                  </a:rPr>
                  <a:t>T</a:t>
                </a:r>
                <a:r>
                  <a:rPr lang="en-US" sz="2400" dirty="0">
                    <a:effectLst/>
                    <a:latin typeface="Times New Roman" panose="02020603050405020304" pitchFamily="18" charset="0"/>
                    <a:ea typeface="Calibri" panose="020F0502020204030204" pitchFamily="34" charset="0"/>
                  </a:rPr>
                  <a:t>, the next parameter Θ</a:t>
                </a:r>
                <a:r>
                  <a:rPr lang="en-US" sz="2400" baseline="30000" dirty="0">
                    <a:effectLst/>
                    <a:latin typeface="Times New Roman" panose="02020603050405020304" pitchFamily="18" charset="0"/>
                    <a:ea typeface="Calibri" panose="020F0502020204030204" pitchFamily="34" charset="0"/>
                  </a:rPr>
                  <a:t>(</a:t>
                </a:r>
                <a:r>
                  <a:rPr lang="en-US" sz="2400" i="1" baseline="30000" dirty="0">
                    <a:effectLst/>
                    <a:latin typeface="Times New Roman" panose="02020603050405020304" pitchFamily="18" charset="0"/>
                    <a:ea typeface="Calibri" panose="020F0502020204030204" pitchFamily="34" charset="0"/>
                  </a:rPr>
                  <a:t>t</a:t>
                </a:r>
                <a:r>
                  <a:rPr lang="en-US" sz="2400" baseline="30000" dirty="0">
                    <a:effectLst/>
                    <a:latin typeface="Times New Roman" panose="02020603050405020304" pitchFamily="18" charset="0"/>
                    <a:ea typeface="Calibri" panose="020F0502020204030204" pitchFamily="34" charset="0"/>
                  </a:rPr>
                  <a:t>+1)</a:t>
                </a:r>
                <a:r>
                  <a:rPr lang="en-US" sz="2400" dirty="0">
                    <a:effectLst/>
                    <a:latin typeface="Times New Roman" panose="02020603050405020304" pitchFamily="18" charset="0"/>
                    <a:ea typeface="Calibri" panose="020F0502020204030204" pitchFamily="34" charset="0"/>
                  </a:rPr>
                  <a:t> = (</a:t>
                </a:r>
                <a:r>
                  <a:rPr lang="en-US" sz="2400" i="1" dirty="0">
                    <a:effectLst/>
                    <a:latin typeface="Times New Roman" panose="02020603050405020304" pitchFamily="18" charset="0"/>
                    <a:ea typeface="Calibri" panose="020F0502020204030204" pitchFamily="34" charset="0"/>
                  </a:rPr>
                  <a:t>α</a:t>
                </a:r>
                <a:r>
                  <a:rPr lang="en-US" sz="2400" i="1" baseline="-25000" dirty="0" err="1">
                    <a:effectLst/>
                    <a:latin typeface="Times New Roman" panose="02020603050405020304" pitchFamily="18" charset="0"/>
                    <a:ea typeface="Calibri" panose="020F0502020204030204" pitchFamily="34" charset="0"/>
                  </a:rPr>
                  <a:t>k</a:t>
                </a:r>
                <a:r>
                  <a:rPr lang="en-US" sz="2400" baseline="-25000" dirty="0" err="1">
                    <a:effectLst/>
                    <a:latin typeface="Times New Roman" panose="02020603050405020304" pitchFamily="18" charset="0"/>
                    <a:ea typeface="Calibri" panose="020F0502020204030204" pitchFamily="34" charset="0"/>
                  </a:rPr>
                  <a:t>|</a:t>
                </a:r>
                <a:r>
                  <a:rPr lang="en-US" sz="2400" i="1" baseline="-25000" dirty="0" err="1">
                    <a:effectLst/>
                    <a:latin typeface="Times New Roman" panose="02020603050405020304" pitchFamily="18" charset="0"/>
                    <a:ea typeface="Calibri" panose="020F0502020204030204" pitchFamily="34" charset="0"/>
                  </a:rPr>
                  <a:t>i</a:t>
                </a:r>
                <a:r>
                  <a:rPr lang="en-US" sz="2400" baseline="30000" dirty="0">
                    <a:effectLst/>
                    <a:latin typeface="Times New Roman" panose="02020603050405020304" pitchFamily="18" charset="0"/>
                    <a:ea typeface="Calibri" panose="020F0502020204030204" pitchFamily="34" charset="0"/>
                  </a:rPr>
                  <a:t>(</a:t>
                </a:r>
                <a:r>
                  <a:rPr lang="en-US" sz="2400" i="1" baseline="30000" dirty="0">
                    <a:effectLst/>
                    <a:latin typeface="Times New Roman" panose="02020603050405020304" pitchFamily="18" charset="0"/>
                    <a:ea typeface="Calibri" panose="020F0502020204030204" pitchFamily="34" charset="0"/>
                  </a:rPr>
                  <a:t>t</a:t>
                </a:r>
                <a:r>
                  <a:rPr lang="en-US" sz="2400" baseline="30000" dirty="0">
                    <a:effectLst/>
                    <a:latin typeface="Times New Roman" panose="02020603050405020304" pitchFamily="18" charset="0"/>
                    <a:ea typeface="Calibri" panose="020F0502020204030204" pitchFamily="34" charset="0"/>
                  </a:rPr>
                  <a:t>+1)</a:t>
                </a:r>
                <a:r>
                  <a:rPr lang="en-US" sz="2400" dirty="0">
                    <a:effectLst/>
                    <a:latin typeface="Times New Roman" panose="02020603050405020304" pitchFamily="18" charset="0"/>
                    <a:ea typeface="Calibri" panose="020F0502020204030204" pitchFamily="34" charset="0"/>
                  </a:rPr>
                  <a:t>, </a:t>
                </a:r>
                <a:r>
                  <a:rPr lang="en-US" sz="2400" i="1" dirty="0">
                    <a:effectLst/>
                    <a:latin typeface="Times New Roman" panose="02020603050405020304" pitchFamily="18" charset="0"/>
                    <a:ea typeface="Calibri" panose="020F0502020204030204" pitchFamily="34" charset="0"/>
                  </a:rPr>
                  <a:t>p</a:t>
                </a:r>
                <a:r>
                  <a:rPr lang="en-US" sz="2400" i="1" baseline="-25000" dirty="0">
                    <a:effectLst/>
                    <a:latin typeface="Times New Roman" panose="02020603050405020304" pitchFamily="18" charset="0"/>
                    <a:ea typeface="Calibri" panose="020F0502020204030204" pitchFamily="34" charset="0"/>
                  </a:rPr>
                  <a:t>i</a:t>
                </a:r>
                <a:r>
                  <a:rPr lang="en-US" sz="2400" baseline="30000" dirty="0">
                    <a:effectLst/>
                    <a:latin typeface="Times New Roman" panose="02020603050405020304" pitchFamily="18" charset="0"/>
                    <a:ea typeface="Calibri" panose="020F0502020204030204" pitchFamily="34" charset="0"/>
                  </a:rPr>
                  <a:t>(</a:t>
                </a:r>
                <a:r>
                  <a:rPr lang="en-US" sz="2400" i="1" baseline="30000" dirty="0">
                    <a:effectLst/>
                    <a:latin typeface="Times New Roman" panose="02020603050405020304" pitchFamily="18" charset="0"/>
                    <a:ea typeface="Calibri" panose="020F0502020204030204" pitchFamily="34" charset="0"/>
                  </a:rPr>
                  <a:t>t</a:t>
                </a:r>
                <a:r>
                  <a:rPr lang="en-US" sz="2400" baseline="30000" dirty="0">
                    <a:effectLst/>
                    <a:latin typeface="Times New Roman" panose="02020603050405020304" pitchFamily="18" charset="0"/>
                    <a:ea typeface="Calibri" panose="020F0502020204030204" pitchFamily="34" charset="0"/>
                  </a:rPr>
                  <a:t>+1)</a:t>
                </a:r>
                <a:r>
                  <a:rPr lang="en-US" sz="2400" dirty="0">
                    <a:effectLst/>
                    <a:latin typeface="Times New Roman" panose="02020603050405020304" pitchFamily="18" charset="0"/>
                    <a:ea typeface="Calibri" panose="020F0502020204030204" pitchFamily="34" charset="0"/>
                  </a:rPr>
                  <a:t>, </a:t>
                </a:r>
                <a:r>
                  <a:rPr lang="en-US" sz="2400" i="1" dirty="0" err="1">
                    <a:effectLst/>
                    <a:latin typeface="Times New Roman" panose="02020603050405020304" pitchFamily="18" charset="0"/>
                    <a:ea typeface="Calibri" panose="020F0502020204030204" pitchFamily="34" charset="0"/>
                  </a:rPr>
                  <a:t>q</a:t>
                </a:r>
                <a:r>
                  <a:rPr lang="en-US" sz="2400" i="1" baseline="-25000" dirty="0" err="1">
                    <a:effectLst/>
                    <a:latin typeface="Times New Roman" panose="02020603050405020304" pitchFamily="18" charset="0"/>
                    <a:ea typeface="Calibri" panose="020F0502020204030204" pitchFamily="34" charset="0"/>
                  </a:rPr>
                  <a:t>j</a:t>
                </a:r>
                <a:r>
                  <a:rPr lang="en-US" sz="2400" baseline="-25000" dirty="0" err="1">
                    <a:effectLst/>
                    <a:latin typeface="Times New Roman" panose="02020603050405020304" pitchFamily="18" charset="0"/>
                    <a:ea typeface="Calibri" panose="020F0502020204030204" pitchFamily="34" charset="0"/>
                  </a:rPr>
                  <a:t>|</a:t>
                </a:r>
                <a:r>
                  <a:rPr lang="en-US" sz="2400" i="1" baseline="-25000" dirty="0" err="1">
                    <a:effectLst/>
                    <a:latin typeface="Times New Roman" panose="02020603050405020304" pitchFamily="18" charset="0"/>
                    <a:ea typeface="Calibri" panose="020F0502020204030204" pitchFamily="34" charset="0"/>
                  </a:rPr>
                  <a:t>k</a:t>
                </a:r>
                <a:r>
                  <a:rPr lang="en-US" sz="2400" baseline="30000" dirty="0">
                    <a:effectLst/>
                    <a:latin typeface="Times New Roman" panose="02020603050405020304" pitchFamily="18" charset="0"/>
                    <a:ea typeface="Calibri" panose="020F0502020204030204" pitchFamily="34" charset="0"/>
                  </a:rPr>
                  <a:t>(</a:t>
                </a:r>
                <a:r>
                  <a:rPr lang="en-US" sz="2400" i="1" baseline="30000" dirty="0">
                    <a:effectLst/>
                    <a:latin typeface="Times New Roman" panose="02020603050405020304" pitchFamily="18" charset="0"/>
                    <a:ea typeface="Calibri" panose="020F0502020204030204" pitchFamily="34" charset="0"/>
                  </a:rPr>
                  <a:t>t</a:t>
                </a:r>
                <a:r>
                  <a:rPr lang="en-US" sz="2400" baseline="30000" dirty="0">
                    <a:effectLst/>
                    <a:latin typeface="Times New Roman" panose="02020603050405020304" pitchFamily="18" charset="0"/>
                    <a:ea typeface="Calibri" panose="020F0502020204030204" pitchFamily="34" charset="0"/>
                  </a:rPr>
                  <a:t>+1)</a:t>
                </a:r>
                <a:r>
                  <a:rPr lang="en-US" sz="2400" dirty="0">
                    <a:effectLst/>
                    <a:latin typeface="Times New Roman" panose="02020603050405020304" pitchFamily="18" charset="0"/>
                    <a:ea typeface="Calibri" panose="020F0502020204030204" pitchFamily="34" charset="0"/>
                  </a:rPr>
                  <a:t>)</a:t>
                </a:r>
                <a:r>
                  <a:rPr lang="en-US" sz="2400" i="1" baseline="30000" dirty="0">
                    <a:effectLst/>
                    <a:latin typeface="Times New Roman" panose="02020603050405020304" pitchFamily="18" charset="0"/>
                    <a:ea typeface="Calibri" panose="020F0502020204030204" pitchFamily="34" charset="0"/>
                  </a:rPr>
                  <a:t>T</a:t>
                </a:r>
                <a:r>
                  <a:rPr lang="en-US" sz="2400" dirty="0">
                    <a:effectLst/>
                    <a:latin typeface="Times New Roman" panose="02020603050405020304" pitchFamily="18" charset="0"/>
                    <a:ea typeface="Calibri" panose="020F0502020204030204" pitchFamily="34" charset="0"/>
                  </a:rPr>
                  <a:t> of AMM is calculated at M-step </a:t>
                </a:r>
                <a:r>
                  <a:rPr lang="en-US" sz="2400" dirty="0">
                    <a:ea typeface="Calibri" panose="020F0502020204030204" pitchFamily="34" charset="0"/>
                  </a:rPr>
                  <a:t>as Eq. 1.9, 1.10, and 1.11.</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conditional probability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2400" i="1" baseline="-25000" dirty="0">
                    <a:effectLst/>
                    <a:latin typeface="Times New Roman" panose="02020603050405020304" pitchFamily="18" charset="0"/>
                    <a:ea typeface="Calibri" panose="020F0502020204030204" pitchFamily="34" charset="0"/>
                    <a:cs typeface="Times New Roman" panose="02020603050405020304" pitchFamily="18" charset="0"/>
                  </a:rPr>
                  <a:t>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dirty="0" err="1">
                    <a:effectLst/>
                    <a:latin typeface="Times New Roman" panose="02020603050405020304" pitchFamily="18" charset="0"/>
                    <a:ea typeface="Calibri" panose="020F0502020204030204" pitchFamily="34" charset="0"/>
                    <a:cs typeface="Times New Roman" panose="02020603050405020304" pitchFamily="18" charset="0"/>
                  </a:rPr>
                  <a:t>y</a:t>
                </a:r>
                <a:r>
                  <a:rPr lang="en-US" sz="2400" i="1" baseline="-25000" dirty="0" err="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Θ</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baseline="30000"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of AMM is calculated at E-step by Eq. 1.12.</a:t>
                </a:r>
              </a:p>
              <a:p>
                <a:endParaRPr lang="en-US" sz="2400" dirty="0"/>
              </a:p>
            </p:txBody>
          </p:sp>
        </mc:Choice>
        <mc:Fallback xmlns="">
          <p:sp>
            <p:nvSpPr>
              <p:cNvPr id="3" name="Content Placeholder 2">
                <a:extLst>
                  <a:ext uri="{FF2B5EF4-FFF2-40B4-BE49-F238E27FC236}">
                    <a16:creationId xmlns:a16="http://schemas.microsoft.com/office/drawing/2014/main" id="{E59CDB49-15FC-4B6F-A673-94DE52BC9CD3}"/>
                  </a:ext>
                </a:extLst>
              </p:cNvPr>
              <p:cNvSpPr>
                <a:spLocks noGrp="1" noRot="1" noChangeAspect="1" noMove="1" noResize="1" noEditPoints="1" noAdjustHandles="1" noChangeArrowheads="1" noChangeShapeType="1" noTextEdit="1"/>
              </p:cNvSpPr>
              <p:nvPr>
                <p:ph idx="1"/>
              </p:nvPr>
            </p:nvSpPr>
            <p:spPr>
              <a:xfrm>
                <a:off x="253218" y="914399"/>
                <a:ext cx="5190980" cy="5176066"/>
              </a:xfrm>
              <a:blipFill>
                <a:blip r:embed="rId2"/>
                <a:stretch>
                  <a:fillRect l="-1645" t="-942" r="-176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3E7BBBC-1D9B-49DF-BC2F-A5ADF3E2EB67}"/>
              </a:ext>
            </a:extLst>
          </p:cNvPr>
          <p:cNvSpPr>
            <a:spLocks noGrp="1"/>
          </p:cNvSpPr>
          <p:nvPr>
            <p:ph type="dt" sz="half" idx="10"/>
          </p:nvPr>
        </p:nvSpPr>
        <p:spPr/>
        <p:txBody>
          <a:bodyPr/>
          <a:lstStyle/>
          <a:p>
            <a:r>
              <a:rPr lang="en-US"/>
              <a:t>16/09/2021</a:t>
            </a:r>
          </a:p>
        </p:txBody>
      </p:sp>
      <p:sp>
        <p:nvSpPr>
          <p:cNvPr id="5" name="Footer Placeholder 4">
            <a:extLst>
              <a:ext uri="{FF2B5EF4-FFF2-40B4-BE49-F238E27FC236}">
                <a16:creationId xmlns:a16="http://schemas.microsoft.com/office/drawing/2014/main" id="{085149DE-3C01-4968-8107-575EB326EA3D}"/>
              </a:ext>
            </a:extLst>
          </p:cNvPr>
          <p:cNvSpPr>
            <a:spLocks noGrp="1"/>
          </p:cNvSpPr>
          <p:nvPr>
            <p:ph type="ftr" sz="quarter" idx="11"/>
          </p:nvPr>
        </p:nvSpPr>
        <p:spPr/>
        <p:txBody>
          <a:bodyPr/>
          <a:lstStyle/>
          <a:p>
            <a:r>
              <a:rPr lang="en-US"/>
              <a:t>Conditional mixture model for modeling attributed dyadic data</a:t>
            </a:r>
          </a:p>
        </p:txBody>
      </p:sp>
      <p:sp>
        <p:nvSpPr>
          <p:cNvPr id="6" name="Slide Number Placeholder 5">
            <a:extLst>
              <a:ext uri="{FF2B5EF4-FFF2-40B4-BE49-F238E27FC236}">
                <a16:creationId xmlns:a16="http://schemas.microsoft.com/office/drawing/2014/main" id="{8BCB4D8B-CD13-4C5A-B2B0-09409D34966C}"/>
              </a:ext>
            </a:extLst>
          </p:cNvPr>
          <p:cNvSpPr>
            <a:spLocks noGrp="1"/>
          </p:cNvSpPr>
          <p:nvPr>
            <p:ph type="sldNum" sz="quarter" idx="12"/>
          </p:nvPr>
        </p:nvSpPr>
        <p:spPr/>
        <p:txBody>
          <a:bodyPr/>
          <a:lstStyle/>
          <a:p>
            <a:fld id="{5DB5036F-1FF2-46C4-8D2B-59C7E3B91952}" type="slidenum">
              <a:rPr lang="en-US" smtClean="0"/>
              <a:pPr/>
              <a:t>9</a:t>
            </a:fld>
            <a:endParaRPr lang="en-US"/>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2B25AFD9-79D6-4A60-A4D0-671F1466334E}"/>
                  </a:ext>
                </a:extLst>
              </p:cNvPr>
              <p:cNvSpPr txBox="1">
                <a:spLocks/>
              </p:cNvSpPr>
              <p:nvPr/>
            </p:nvSpPr>
            <p:spPr>
              <a:xfrm>
                <a:off x="5598942" y="914399"/>
                <a:ext cx="6217920" cy="5176066"/>
              </a:xfrm>
              <a:prstGeom prst="rect">
                <a:avLst/>
              </a:prstGeom>
            </p:spPr>
            <p:txBody>
              <a:bodyPr vert="horz" lIns="91440" tIns="45720" rIns="91440" bIns="45720" rtlCol="0">
                <a:normAutofit/>
              </a:bodyPr>
              <a:lstStyle>
                <a:lvl1pPr marL="228600" indent="-228600" algn="just"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right"/>
                    </m:oMathParaPr>
                    <m:oMath xmlns:m="http://schemas.openxmlformats.org/officeDocument/2006/math">
                      <m:r>
                        <a:rPr lang="en-US" sz="2100" i="1" smtClean="0">
                          <a:effectLst/>
                          <a:latin typeface="Cambria Math" panose="02040503050406030204" pitchFamily="18" charset="0"/>
                          <a:ea typeface="Calibri" panose="020F0502020204030204" pitchFamily="34" charset="0"/>
                        </a:rPr>
                        <m:t>𝑃</m:t>
                      </m:r>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e>
                        <m:e>
                          <m:r>
                            <m:rPr>
                              <m:sty m:val="p"/>
                            </m:rPr>
                            <a:rPr lang="en-US" sz="2100">
                              <a:effectLst/>
                              <a:latin typeface="Cambria Math" panose="02040503050406030204" pitchFamily="18" charset="0"/>
                              <a:ea typeface="Calibri" panose="020F0502020204030204" pitchFamily="34" charset="0"/>
                            </a:rPr>
                            <m:t>Θ</m:t>
                          </m:r>
                        </m:e>
                      </m:d>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𝑝</m:t>
                          </m:r>
                        </m:e>
                        <m:sub>
                          <m:r>
                            <a:rPr lang="en-US" sz="2100" i="1">
                              <a:effectLst/>
                              <a:latin typeface="Cambria Math" panose="02040503050406030204" pitchFamily="18" charset="0"/>
                              <a:ea typeface="Calibri" panose="020F0502020204030204" pitchFamily="34" charset="0"/>
                            </a:rPr>
                            <m:t>𝑖</m:t>
                          </m:r>
                        </m:sub>
                      </m:sSub>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𝑞</m:t>
                          </m:r>
                        </m:e>
                        <m:sub>
                          <m:r>
                            <a:rPr lang="en-US" sz="2100" i="1">
                              <a:effectLst/>
                              <a:latin typeface="Cambria Math" panose="02040503050406030204" pitchFamily="18" charset="0"/>
                              <a:ea typeface="Calibri" panose="020F0502020204030204" pitchFamily="34" charset="0"/>
                            </a:rPr>
                            <m:t>𝑗</m:t>
                          </m:r>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𝑖</m:t>
                              </m:r>
                            </m:e>
                          </m:d>
                        </m:sub>
                      </m:sSub>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𝑝</m:t>
                          </m:r>
                        </m:e>
                        <m:sub>
                          <m:r>
                            <a:rPr lang="en-US" sz="2100" i="1">
                              <a:effectLst/>
                              <a:latin typeface="Cambria Math" panose="02040503050406030204" pitchFamily="18" charset="0"/>
                              <a:ea typeface="Calibri" panose="020F0502020204030204" pitchFamily="34" charset="0"/>
                            </a:rPr>
                            <m:t>𝑖</m:t>
                          </m:r>
                        </m:sub>
                      </m:sSub>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Calibri" panose="020F0502020204030204" pitchFamily="34" charset="0"/>
                            </a:rPr>
                            <m:t>𝑘</m:t>
                          </m:r>
                          <m:r>
                            <a:rPr lang="en-US" sz="2100" i="1">
                              <a:effectLst/>
                              <a:latin typeface="Cambria Math" panose="02040503050406030204" pitchFamily="18" charset="0"/>
                              <a:ea typeface="Calibri" panose="020F0502020204030204" pitchFamily="34" charset="0"/>
                            </a:rPr>
                            <m:t>=1</m:t>
                          </m:r>
                        </m:sub>
                        <m:sup>
                          <m:r>
                            <a:rPr lang="en-US" sz="2100" i="1">
                              <a:effectLst/>
                              <a:latin typeface="Cambria Math" panose="02040503050406030204" pitchFamily="18" charset="0"/>
                              <a:ea typeface="Calibri" panose="020F0502020204030204" pitchFamily="34" charset="0"/>
                            </a:rPr>
                            <m:t>𝐾</m:t>
                          </m:r>
                        </m:sup>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𝛼</m:t>
                              </m:r>
                            </m:e>
                            <m:sub>
                              <m:r>
                                <a:rPr lang="en-US" sz="2100" i="1">
                                  <a:effectLst/>
                                  <a:latin typeface="Cambria Math" panose="02040503050406030204" pitchFamily="18" charset="0"/>
                                  <a:ea typeface="Calibri" panose="020F0502020204030204" pitchFamily="34" charset="0"/>
                                </a:rPr>
                                <m:t>𝑘</m:t>
                              </m:r>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𝑖</m:t>
                                  </m:r>
                                </m:e>
                              </m:d>
                            </m:sub>
                          </m:sSub>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𝑞</m:t>
                              </m:r>
                            </m:e>
                            <m:sub>
                              <m:r>
                                <a:rPr lang="en-US" sz="2100" i="1">
                                  <a:effectLst/>
                                  <a:latin typeface="Cambria Math" panose="02040503050406030204" pitchFamily="18" charset="0"/>
                                  <a:ea typeface="Calibri" panose="020F0502020204030204" pitchFamily="34" charset="0"/>
                                </a:rPr>
                                <m:t>𝑗</m:t>
                              </m:r>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𝑘</m:t>
                                  </m:r>
                                </m:e>
                              </m:d>
                            </m:sub>
                          </m:sSub>
                        </m:e>
                      </m:nary>
                      <m:r>
                        <a:rPr lang="en-US" sz="2100" b="0" i="1" smtClean="0">
                          <a:effectLst/>
                          <a:latin typeface="Cambria Math" panose="02040503050406030204" pitchFamily="18" charset="0"/>
                          <a:ea typeface="Calibri" panose="020F0502020204030204" pitchFamily="34" charset="0"/>
                        </a:rPr>
                        <m:t>   </m:t>
                      </m:r>
                      <m:d>
                        <m:dPr>
                          <m:ctrlPr>
                            <a:rPr lang="en-US" sz="2100" b="0" i="1" smtClean="0">
                              <a:effectLst/>
                              <a:latin typeface="Cambria Math" panose="02040503050406030204" pitchFamily="18" charset="0"/>
                              <a:ea typeface="Calibri" panose="020F0502020204030204" pitchFamily="34" charset="0"/>
                            </a:rPr>
                          </m:ctrlPr>
                        </m:dPr>
                        <m:e>
                          <m:r>
                            <a:rPr lang="en-US" sz="2100" b="0" i="1" smtClean="0">
                              <a:effectLst/>
                              <a:latin typeface="Cambria Math" panose="02040503050406030204" pitchFamily="18" charset="0"/>
                              <a:ea typeface="Calibri" panose="020F0502020204030204" pitchFamily="34" charset="0"/>
                            </a:rPr>
                            <m:t>1.8</m:t>
                          </m:r>
                        </m:e>
                      </m:d>
                    </m:oMath>
                  </m:oMathPara>
                </a14:m>
                <a:endParaRPr lang="en-US" sz="2100" b="0" dirty="0">
                  <a:effectLst/>
                  <a:ea typeface="Calibri" panose="020F0502020204030204" pitchFamily="34" charset="0"/>
                </a:endParaRPr>
              </a:p>
              <a:p>
                <a:pPr marL="0" indent="0">
                  <a:buNone/>
                </a:pPr>
                <a14:m>
                  <m:oMathPara xmlns:m="http://schemas.openxmlformats.org/officeDocument/2006/math">
                    <m:oMathParaPr>
                      <m:jc m:val="right"/>
                    </m:oMathParaPr>
                    <m:oMath xmlns:m="http://schemas.openxmlformats.org/officeDocument/2006/math">
                      <m:sSubSup>
                        <m:sSubSupPr>
                          <m:ctrlPr>
                            <a:rPr lang="en-US" sz="2100" i="1" smtClean="0">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𝛼</m:t>
                          </m:r>
                        </m:e>
                        <m:sub>
                          <m:r>
                            <a:rPr lang="en-US" sz="2100" i="1">
                              <a:effectLst/>
                              <a:latin typeface="Cambria Math" panose="02040503050406030204" pitchFamily="18" charset="0"/>
                              <a:ea typeface="Calibri" panose="020F0502020204030204" pitchFamily="34" charset="0"/>
                            </a:rPr>
                            <m:t>𝑘</m:t>
                          </m:r>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𝑖</m:t>
                              </m:r>
                            </m:e>
                          </m:d>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r>
                                <a:rPr lang="en-US" sz="2100" i="1">
                                  <a:effectLst/>
                                  <a:latin typeface="Cambria Math" panose="02040503050406030204" pitchFamily="18" charset="0"/>
                                  <a:ea typeface="Calibri" panose="020F0502020204030204" pitchFamily="34" charset="0"/>
                                </a:rPr>
                                <m:t>+1</m:t>
                              </m:r>
                            </m:e>
                          </m:d>
                        </m:sup>
                      </m:sSubSup>
                      <m:r>
                        <a:rPr lang="en-US" sz="2100" i="1">
                          <a:effectLst/>
                          <a:latin typeface="Cambria Math" panose="02040503050406030204" pitchFamily="18" charset="0"/>
                          <a:ea typeface="Calibri" panose="020F0502020204030204" pitchFamily="34" charset="0"/>
                        </a:rPr>
                        <m:t>=</m:t>
                      </m:r>
                      <m:f>
                        <m:fPr>
                          <m:ctrlPr>
                            <a:rPr lang="en-US" sz="2100" i="1">
                              <a:effectLst/>
                              <a:latin typeface="Cambria Math" panose="02040503050406030204" pitchFamily="18" charset="0"/>
                            </a:rPr>
                          </m:ctrlPr>
                        </m:fPr>
                        <m:num>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Calibri" panose="020F0502020204030204" pitchFamily="34" charset="0"/>
                                </a:rPr>
                                <m:t>𝑗</m:t>
                              </m:r>
                              <m:r>
                                <a:rPr lang="en-US" sz="2100" i="1">
                                  <a:effectLst/>
                                  <a:latin typeface="Cambria Math" panose="02040503050406030204" pitchFamily="18" charset="0"/>
                                  <a:ea typeface="Calibri" panose="020F0502020204030204" pitchFamily="34" charset="0"/>
                                </a:rPr>
                                <m:t>=1</m:t>
                              </m:r>
                            </m:sub>
                            <m:sup>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𝒴</m:t>
                                  </m:r>
                                </m:e>
                              </m:d>
                            </m:sup>
                            <m:e>
                              <m:r>
                                <a:rPr lang="en-US" sz="2100" i="1">
                                  <a:effectLst/>
                                  <a:latin typeface="Cambria Math" panose="02040503050406030204" pitchFamily="18" charset="0"/>
                                  <a:ea typeface="Calibri" panose="020F0502020204030204" pitchFamily="34" charset="0"/>
                                </a:rPr>
                                <m:t>𝑛</m:t>
                              </m:r>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e>
                              </m:d>
                              <m:r>
                                <a:rPr lang="en-US" sz="2100" i="1">
                                  <a:effectLst/>
                                  <a:latin typeface="Cambria Math" panose="02040503050406030204" pitchFamily="18" charset="0"/>
                                  <a:ea typeface="Calibri" panose="020F0502020204030204" pitchFamily="34" charset="0"/>
                                </a:rPr>
                                <m:t>𝑃</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𝑘</m:t>
                                  </m:r>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r>
                                    <a:rPr lang="en-US" sz="2100">
                                      <a:effectLst/>
                                      <a:latin typeface="Cambria Math" panose="02040503050406030204" pitchFamily="18" charset="0"/>
                                      <a:ea typeface="Calibri" panose="020F0502020204030204" pitchFamily="34" charset="0"/>
                                    </a:rPr>
                                    <m:t>,</m:t>
                                  </m:r>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Calibri" panose="020F0502020204030204" pitchFamily="34" charset="0"/>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p>
                                </m:e>
                              </m:d>
                            </m:e>
                          </m:nary>
                        </m:num>
                        <m:den>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Calibri" panose="020F0502020204030204" pitchFamily="34" charset="0"/>
                                </a:rPr>
                                <m:t>𝑗</m:t>
                              </m:r>
                              <m:r>
                                <a:rPr lang="en-US" sz="2100" i="1">
                                  <a:effectLst/>
                                  <a:latin typeface="Cambria Math" panose="02040503050406030204" pitchFamily="18" charset="0"/>
                                  <a:ea typeface="Calibri" panose="020F0502020204030204" pitchFamily="34" charset="0"/>
                                </a:rPr>
                                <m:t>=1</m:t>
                              </m:r>
                            </m:sub>
                            <m:sup>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𝒴</m:t>
                                  </m:r>
                                </m:e>
                              </m:d>
                            </m:sup>
                            <m:e>
                              <m:r>
                                <a:rPr lang="en-US" sz="2100" i="1">
                                  <a:effectLst/>
                                  <a:latin typeface="Cambria Math" panose="02040503050406030204" pitchFamily="18" charset="0"/>
                                  <a:ea typeface="Calibri" panose="020F0502020204030204" pitchFamily="34" charset="0"/>
                                </a:rPr>
                                <m:t>𝑛</m:t>
                              </m:r>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e>
                              </m:d>
                            </m:e>
                          </m:nary>
                        </m:den>
                      </m:f>
                      <m:r>
                        <a:rPr lang="en-US" sz="2100" b="0" i="1" smtClean="0">
                          <a:effectLst/>
                          <a:latin typeface="Cambria Math" panose="02040503050406030204" pitchFamily="18" charset="0"/>
                          <a:ea typeface="Calibri" panose="020F0502020204030204" pitchFamily="34" charset="0"/>
                        </a:rPr>
                        <m:t>   (1.9)</m:t>
                      </m:r>
                    </m:oMath>
                  </m:oMathPara>
                </a14:m>
                <a:endParaRPr lang="en-US" sz="2100" dirty="0"/>
              </a:p>
              <a:p>
                <a:pPr marL="0" indent="0">
                  <a:buNone/>
                </a:pPr>
                <a14:m>
                  <m:oMathPara xmlns:m="http://schemas.openxmlformats.org/officeDocument/2006/math">
                    <m:oMathParaPr>
                      <m:jc m:val="right"/>
                    </m:oMathParaPr>
                    <m:oMath xmlns:m="http://schemas.openxmlformats.org/officeDocument/2006/math">
                      <m:sSubSup>
                        <m:sSubSupPr>
                          <m:ctrlPr>
                            <a:rPr lang="en-US" sz="2100" i="1" smtClean="0">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𝑝</m:t>
                          </m:r>
                        </m:e>
                        <m:sub>
                          <m:r>
                            <a:rPr lang="en-US" sz="2100" i="1">
                              <a:effectLst/>
                              <a:latin typeface="Cambria Math" panose="02040503050406030204" pitchFamily="18" charset="0"/>
                              <a:ea typeface="Calibri" panose="020F0502020204030204" pitchFamily="34" charset="0"/>
                            </a:rPr>
                            <m:t>𝑖</m:t>
                          </m:r>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r>
                                <a:rPr lang="en-US" sz="2100" i="1">
                                  <a:effectLst/>
                                  <a:latin typeface="Cambria Math" panose="02040503050406030204" pitchFamily="18" charset="0"/>
                                  <a:ea typeface="Calibri" panose="020F0502020204030204" pitchFamily="34" charset="0"/>
                                </a:rPr>
                                <m:t>+1</m:t>
                              </m:r>
                            </m:e>
                          </m:d>
                        </m:sup>
                      </m:sSubSup>
                      <m:r>
                        <a:rPr lang="en-US" sz="2100" i="1">
                          <a:effectLst/>
                          <a:latin typeface="Cambria Math" panose="02040503050406030204" pitchFamily="18" charset="0"/>
                          <a:ea typeface="Calibri" panose="020F0502020204030204" pitchFamily="34" charset="0"/>
                        </a:rPr>
                        <m:t>=</m:t>
                      </m:r>
                      <m:f>
                        <m:fPr>
                          <m:ctrlPr>
                            <a:rPr lang="en-US" sz="2100" i="1">
                              <a:effectLst/>
                              <a:latin typeface="Cambria Math" panose="02040503050406030204" pitchFamily="18" charset="0"/>
                            </a:rPr>
                          </m:ctrlPr>
                        </m:fPr>
                        <m:num>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Calibri" panose="020F0502020204030204" pitchFamily="34" charset="0"/>
                                </a:rPr>
                                <m:t>𝑗</m:t>
                              </m:r>
                              <m:r>
                                <a:rPr lang="en-US" sz="2100" i="1">
                                  <a:effectLst/>
                                  <a:latin typeface="Cambria Math" panose="02040503050406030204" pitchFamily="18" charset="0"/>
                                  <a:ea typeface="Calibri" panose="020F0502020204030204" pitchFamily="34" charset="0"/>
                                </a:rPr>
                                <m:t>=1</m:t>
                              </m:r>
                            </m:sub>
                            <m:sup>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𝒴</m:t>
                                  </m:r>
                                </m:e>
                              </m:d>
                            </m:sup>
                            <m:e>
                              <m:r>
                                <a:rPr lang="en-US" sz="2100" i="1">
                                  <a:effectLst/>
                                  <a:latin typeface="Cambria Math" panose="02040503050406030204" pitchFamily="18" charset="0"/>
                                  <a:ea typeface="Calibri" panose="020F0502020204030204" pitchFamily="34" charset="0"/>
                                </a:rPr>
                                <m:t>𝑛</m:t>
                              </m:r>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e>
                              </m:d>
                            </m:e>
                          </m:nary>
                        </m:num>
                        <m:den>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Calibri" panose="020F0502020204030204" pitchFamily="34" charset="0"/>
                                </a:rPr>
                                <m:t>𝑖</m:t>
                              </m:r>
                              <m:r>
                                <a:rPr lang="en-US" sz="2100" i="1">
                                  <a:effectLst/>
                                  <a:latin typeface="Cambria Math" panose="02040503050406030204" pitchFamily="18" charset="0"/>
                                  <a:ea typeface="Calibri" panose="020F0502020204030204" pitchFamily="34" charset="0"/>
                                </a:rPr>
                                <m:t>=1</m:t>
                              </m:r>
                            </m:sub>
                            <m:sup>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𝒳</m:t>
                                  </m:r>
                                </m:e>
                              </m:d>
                            </m:sup>
                            <m:e>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Calibri" panose="020F0502020204030204" pitchFamily="34" charset="0"/>
                                    </a:rPr>
                                    <m:t>𝑗</m:t>
                                  </m:r>
                                  <m:r>
                                    <a:rPr lang="en-US" sz="2100" i="1">
                                      <a:effectLst/>
                                      <a:latin typeface="Cambria Math" panose="02040503050406030204" pitchFamily="18" charset="0"/>
                                      <a:ea typeface="Calibri" panose="020F0502020204030204" pitchFamily="34" charset="0"/>
                                    </a:rPr>
                                    <m:t>=1</m:t>
                                  </m:r>
                                </m:sub>
                                <m:sup>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𝒴</m:t>
                                      </m:r>
                                    </m:e>
                                  </m:d>
                                </m:sup>
                                <m:e>
                                  <m:r>
                                    <a:rPr lang="en-US" sz="2100" i="1">
                                      <a:effectLst/>
                                      <a:latin typeface="Cambria Math" panose="02040503050406030204" pitchFamily="18" charset="0"/>
                                      <a:ea typeface="Calibri" panose="020F0502020204030204" pitchFamily="34" charset="0"/>
                                    </a:rPr>
                                    <m:t>𝑛</m:t>
                                  </m:r>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e>
                                  </m:d>
                                </m:e>
                              </m:nary>
                            </m:e>
                          </m:nary>
                        </m:den>
                      </m:f>
                      <m:r>
                        <a:rPr lang="en-US" sz="2100" b="0" i="1" smtClean="0">
                          <a:effectLst/>
                          <a:latin typeface="Cambria Math" panose="02040503050406030204" pitchFamily="18" charset="0"/>
                          <a:ea typeface="Calibri" panose="020F0502020204030204" pitchFamily="34" charset="0"/>
                        </a:rPr>
                        <m:t>   (1.10)</m:t>
                      </m:r>
                    </m:oMath>
                  </m:oMathPara>
                </a14:m>
                <a:endParaRPr lang="en-US" sz="2100" dirty="0"/>
              </a:p>
              <a:p>
                <a:pPr marL="0" indent="0">
                  <a:buNone/>
                </a:pPr>
                <a14:m>
                  <m:oMathPara xmlns:m="http://schemas.openxmlformats.org/officeDocument/2006/math">
                    <m:oMathParaPr>
                      <m:jc m:val="right"/>
                    </m:oMathParaPr>
                    <m:oMath xmlns:m="http://schemas.openxmlformats.org/officeDocument/2006/math">
                      <m:sSubSup>
                        <m:sSubSupPr>
                          <m:ctrlPr>
                            <a:rPr lang="en-US" sz="2100" i="1" smtClean="0">
                              <a:effectLst/>
                              <a:latin typeface="Cambria Math" panose="02040503050406030204" pitchFamily="18" charset="0"/>
                            </a:rPr>
                          </m:ctrlPr>
                        </m:sSubSupPr>
                        <m:e>
                          <m:r>
                            <a:rPr lang="en-US" sz="2100" i="1">
                              <a:effectLst/>
                              <a:latin typeface="Cambria Math" panose="02040503050406030204" pitchFamily="18" charset="0"/>
                              <a:ea typeface="Calibri" panose="020F0502020204030204" pitchFamily="34" charset="0"/>
                            </a:rPr>
                            <m:t>𝑞</m:t>
                          </m:r>
                        </m:e>
                        <m:sub>
                          <m:r>
                            <a:rPr lang="en-US" sz="2100" i="1">
                              <a:effectLst/>
                              <a:latin typeface="Cambria Math" panose="02040503050406030204" pitchFamily="18" charset="0"/>
                              <a:ea typeface="Calibri" panose="020F0502020204030204" pitchFamily="34" charset="0"/>
                            </a:rPr>
                            <m:t>𝑗</m:t>
                          </m:r>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𝑘</m:t>
                              </m:r>
                            </m:e>
                          </m:d>
                        </m:sub>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r>
                                <a:rPr lang="en-US" sz="2100" i="1">
                                  <a:effectLst/>
                                  <a:latin typeface="Cambria Math" panose="02040503050406030204" pitchFamily="18" charset="0"/>
                                  <a:ea typeface="Calibri" panose="020F0502020204030204" pitchFamily="34" charset="0"/>
                                </a:rPr>
                                <m:t>+1</m:t>
                              </m:r>
                            </m:e>
                          </m:d>
                        </m:sup>
                      </m:sSubSup>
                      <m:r>
                        <a:rPr lang="en-US" sz="2100" i="1">
                          <a:effectLst/>
                          <a:latin typeface="Cambria Math" panose="02040503050406030204" pitchFamily="18" charset="0"/>
                          <a:ea typeface="Calibri" panose="020F0502020204030204" pitchFamily="34" charset="0"/>
                        </a:rPr>
                        <m:t>=</m:t>
                      </m:r>
                      <m:f>
                        <m:fPr>
                          <m:ctrlPr>
                            <a:rPr lang="en-US" sz="2100" i="1">
                              <a:effectLst/>
                              <a:latin typeface="Cambria Math" panose="02040503050406030204" pitchFamily="18" charset="0"/>
                            </a:rPr>
                          </m:ctrlPr>
                        </m:fPr>
                        <m:num>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Calibri" panose="020F0502020204030204" pitchFamily="34" charset="0"/>
                                </a:rPr>
                                <m:t>𝑖</m:t>
                              </m:r>
                              <m:r>
                                <a:rPr lang="en-US" sz="2100" i="1">
                                  <a:effectLst/>
                                  <a:latin typeface="Cambria Math" panose="02040503050406030204" pitchFamily="18" charset="0"/>
                                  <a:ea typeface="Calibri" panose="020F0502020204030204" pitchFamily="34" charset="0"/>
                                </a:rPr>
                                <m:t>=1</m:t>
                              </m:r>
                            </m:sub>
                            <m:sup>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𝒳</m:t>
                                  </m:r>
                                </m:e>
                              </m:d>
                            </m:sup>
                            <m:e>
                              <m:r>
                                <a:rPr lang="en-US" sz="2100" i="1">
                                  <a:effectLst/>
                                  <a:latin typeface="Cambria Math" panose="02040503050406030204" pitchFamily="18" charset="0"/>
                                  <a:ea typeface="Calibri" panose="020F0502020204030204" pitchFamily="34" charset="0"/>
                                </a:rPr>
                                <m:t>𝑛</m:t>
                              </m:r>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e>
                              </m:d>
                              <m:r>
                                <a:rPr lang="en-US" sz="2100" i="1">
                                  <a:effectLst/>
                                  <a:latin typeface="Cambria Math" panose="02040503050406030204" pitchFamily="18" charset="0"/>
                                  <a:ea typeface="Calibri" panose="020F0502020204030204" pitchFamily="34" charset="0"/>
                                </a:rPr>
                                <m:t>𝑃</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𝑘</m:t>
                                  </m:r>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r>
                                    <a:rPr lang="en-US" sz="2100">
                                      <a:effectLst/>
                                      <a:latin typeface="Cambria Math" panose="02040503050406030204" pitchFamily="18" charset="0"/>
                                      <a:ea typeface="Calibri" panose="020F0502020204030204" pitchFamily="34" charset="0"/>
                                    </a:rPr>
                                    <m:t>,</m:t>
                                  </m:r>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Calibri" panose="020F0502020204030204" pitchFamily="34" charset="0"/>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p>
                                </m:e>
                              </m:d>
                            </m:e>
                          </m:nary>
                        </m:num>
                        <m:den>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Calibri" panose="020F0502020204030204" pitchFamily="34" charset="0"/>
                                </a:rPr>
                                <m:t>𝑖</m:t>
                              </m:r>
                              <m:r>
                                <a:rPr lang="en-US" sz="2100" i="1">
                                  <a:effectLst/>
                                  <a:latin typeface="Cambria Math" panose="02040503050406030204" pitchFamily="18" charset="0"/>
                                  <a:ea typeface="Calibri" panose="020F0502020204030204" pitchFamily="34" charset="0"/>
                                </a:rPr>
                                <m:t>=1</m:t>
                              </m:r>
                            </m:sub>
                            <m:sup>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𝒳</m:t>
                                  </m:r>
                                </m:e>
                              </m:d>
                            </m:sup>
                            <m:e>
                              <m:nary>
                                <m:naryPr>
                                  <m:chr m:val="∑"/>
                                  <m:limLoc m:val="undOvr"/>
                                  <m:ctrlPr>
                                    <a:rPr lang="en-US" sz="2100" i="1">
                                      <a:effectLst/>
                                      <a:latin typeface="Cambria Math" panose="02040503050406030204" pitchFamily="18" charset="0"/>
                                    </a:rPr>
                                  </m:ctrlPr>
                                </m:naryPr>
                                <m:sub>
                                  <m:r>
                                    <a:rPr lang="en-US" sz="2100" i="1">
                                      <a:effectLst/>
                                      <a:latin typeface="Cambria Math" panose="02040503050406030204" pitchFamily="18" charset="0"/>
                                      <a:ea typeface="Calibri" panose="020F0502020204030204" pitchFamily="34" charset="0"/>
                                    </a:rPr>
                                    <m:t>𝑗</m:t>
                                  </m:r>
                                  <m:r>
                                    <a:rPr lang="en-US" sz="2100" i="1">
                                      <a:effectLst/>
                                      <a:latin typeface="Cambria Math" panose="02040503050406030204" pitchFamily="18" charset="0"/>
                                      <a:ea typeface="Calibri" panose="020F0502020204030204" pitchFamily="34" charset="0"/>
                                    </a:rPr>
                                    <m:t>=1</m:t>
                                  </m:r>
                                </m:sub>
                                <m:sup>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𝒴</m:t>
                                      </m:r>
                                    </m:e>
                                  </m:d>
                                </m:sup>
                                <m:e>
                                  <m:r>
                                    <a:rPr lang="en-US" sz="2100" i="1">
                                      <a:effectLst/>
                                      <a:latin typeface="Cambria Math" panose="02040503050406030204" pitchFamily="18" charset="0"/>
                                      <a:ea typeface="Calibri" panose="020F0502020204030204" pitchFamily="34" charset="0"/>
                                    </a:rPr>
                                    <m:t>𝑛</m:t>
                                  </m:r>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e>
                                  </m:d>
                                  <m:r>
                                    <a:rPr lang="en-US" sz="2100" i="1">
                                      <a:effectLst/>
                                      <a:latin typeface="Cambria Math" panose="02040503050406030204" pitchFamily="18" charset="0"/>
                                      <a:ea typeface="Calibri" panose="020F0502020204030204" pitchFamily="34" charset="0"/>
                                    </a:rPr>
                                    <m:t>𝑃</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𝑘</m:t>
                                      </m:r>
                                    </m:e>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𝑥</m:t>
                                          </m:r>
                                        </m:e>
                                        <m:sub>
                                          <m:r>
                                            <a:rPr lang="en-US" sz="2100" i="1">
                                              <a:effectLst/>
                                              <a:latin typeface="Cambria Math" panose="02040503050406030204" pitchFamily="18" charset="0"/>
                                              <a:ea typeface="Calibri" panose="020F0502020204030204" pitchFamily="34" charset="0"/>
                                            </a:rPr>
                                            <m:t>𝑖</m:t>
                                          </m:r>
                                        </m:sub>
                                      </m:sSub>
                                      <m:r>
                                        <a:rPr lang="en-US" sz="2100" i="1">
                                          <a:effectLst/>
                                          <a:latin typeface="Cambria Math" panose="02040503050406030204" pitchFamily="18" charset="0"/>
                                          <a:ea typeface="Calibri" panose="020F0502020204030204" pitchFamily="34"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Calibri" panose="020F0502020204030204" pitchFamily="34" charset="0"/>
                                            </a:rPr>
                                            <m:t>𝑦</m:t>
                                          </m:r>
                                        </m:e>
                                        <m:sub>
                                          <m:r>
                                            <a:rPr lang="en-US" sz="2100" i="1">
                                              <a:effectLst/>
                                              <a:latin typeface="Cambria Math" panose="02040503050406030204" pitchFamily="18" charset="0"/>
                                              <a:ea typeface="Calibri" panose="020F0502020204030204" pitchFamily="34" charset="0"/>
                                            </a:rPr>
                                            <m:t>𝑗</m:t>
                                          </m:r>
                                        </m:sub>
                                      </m:sSub>
                                      <m:r>
                                        <a:rPr lang="en-US" sz="2100">
                                          <a:effectLst/>
                                          <a:latin typeface="Cambria Math" panose="02040503050406030204" pitchFamily="18" charset="0"/>
                                          <a:ea typeface="Calibri" panose="020F0502020204030204" pitchFamily="34" charset="0"/>
                                        </a:rPr>
                                        <m:t>,</m:t>
                                      </m:r>
                                      <m:sSup>
                                        <m:sSupPr>
                                          <m:ctrlPr>
                                            <a:rPr lang="en-US" sz="2100" i="1">
                                              <a:effectLst/>
                                              <a:latin typeface="Cambria Math" panose="02040503050406030204" pitchFamily="18" charset="0"/>
                                            </a:rPr>
                                          </m:ctrlPr>
                                        </m:sSupPr>
                                        <m:e>
                                          <m:r>
                                            <m:rPr>
                                              <m:sty m:val="p"/>
                                            </m:rPr>
                                            <a:rPr lang="en-US" sz="2100">
                                              <a:effectLst/>
                                              <a:latin typeface="Cambria Math" panose="02040503050406030204" pitchFamily="18" charset="0"/>
                                              <a:ea typeface="Calibri" panose="020F0502020204030204" pitchFamily="34" charset="0"/>
                                            </a:rPr>
                                            <m:t>Θ</m:t>
                                          </m:r>
                                        </m:e>
                                        <m: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Calibri" panose="020F0502020204030204" pitchFamily="34" charset="0"/>
                                                </a:rPr>
                                                <m:t>𝑡</m:t>
                                              </m:r>
                                            </m:e>
                                          </m:d>
                                        </m:sup>
                                      </m:sSup>
                                    </m:e>
                                  </m:d>
                                </m:e>
                              </m:nary>
                            </m:e>
                          </m:nary>
                        </m:den>
                      </m:f>
                      <m:r>
                        <a:rPr lang="en-US" sz="2100" b="0" i="1" smtClean="0">
                          <a:effectLst/>
                          <a:latin typeface="Cambria Math" panose="02040503050406030204" pitchFamily="18" charset="0"/>
                          <a:ea typeface="Calibri" panose="020F0502020204030204" pitchFamily="34" charset="0"/>
                        </a:rPr>
                        <m:t>   (1.11)</m:t>
                      </m:r>
                    </m:oMath>
                  </m:oMathPara>
                </a14:m>
                <a:endParaRPr lang="en-US" sz="2100" dirty="0"/>
              </a:p>
            </p:txBody>
          </p:sp>
        </mc:Choice>
        <mc:Fallback xmlns="">
          <p:sp>
            <p:nvSpPr>
              <p:cNvPr id="7" name="Content Placeholder 2">
                <a:extLst>
                  <a:ext uri="{FF2B5EF4-FFF2-40B4-BE49-F238E27FC236}">
                    <a16:creationId xmlns:a16="http://schemas.microsoft.com/office/drawing/2014/main" id="{2B25AFD9-79D6-4A60-A4D0-671F1466334E}"/>
                  </a:ext>
                </a:extLst>
              </p:cNvPr>
              <p:cNvSpPr txBox="1">
                <a:spLocks noRot="1" noChangeAspect="1" noMove="1" noResize="1" noEditPoints="1" noAdjustHandles="1" noChangeArrowheads="1" noChangeShapeType="1" noTextEdit="1"/>
              </p:cNvSpPr>
              <p:nvPr/>
            </p:nvSpPr>
            <p:spPr>
              <a:xfrm>
                <a:off x="5598942" y="914399"/>
                <a:ext cx="6217920" cy="517606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55554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1726</TotalTime>
  <Words>4759</Words>
  <Application>Microsoft Office PowerPoint</Application>
  <PresentationFormat>Widescreen</PresentationFormat>
  <Paragraphs>250</Paragraphs>
  <Slides>29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 Math</vt:lpstr>
      <vt:lpstr>Times New Roman</vt:lpstr>
      <vt:lpstr>Office Theme</vt:lpstr>
      <vt:lpstr>Conditional mixture model for modeling attributed dyadic data</vt:lpstr>
      <vt:lpstr>Abstract</vt:lpstr>
      <vt:lpstr>Table of contents</vt:lpstr>
      <vt:lpstr>1. Introduction to dyadic data and mixture model</vt:lpstr>
      <vt:lpstr>1. Introduction to dyadic data and mixture model</vt:lpstr>
      <vt:lpstr>1. Introduction to dyadic data and mixture model</vt:lpstr>
      <vt:lpstr>1. Introduction to dyadic data and mixture model</vt:lpstr>
      <vt:lpstr>1. Introduction to dyadic data and mixture model</vt:lpstr>
      <vt:lpstr>1. Introduction to dyadic data and mixture model</vt:lpstr>
      <vt:lpstr>1. Introduction to dyadic data and mixture model</vt:lpstr>
      <vt:lpstr>1. Introduction to dyadic data and mixture model</vt:lpstr>
      <vt:lpstr>1. Introduction to dyadic data and mixture model</vt:lpstr>
      <vt:lpstr>2. Learning ADD by CMM</vt:lpstr>
      <vt:lpstr>2. Learning ADD by CMM</vt:lpstr>
      <vt:lpstr>2. Learning ADD by CMM</vt:lpstr>
      <vt:lpstr>2. Learning ADD by CMM</vt:lpstr>
      <vt:lpstr>2. Learning ADD by CMM</vt:lpstr>
      <vt:lpstr>2. Learning ADD by CMM</vt:lpstr>
      <vt:lpstr>2. Learning ADD by CMM</vt:lpstr>
      <vt:lpstr>2. Learning ADD by CMM</vt:lpstr>
      <vt:lpstr>2. Learning ADD by CMM</vt:lpstr>
      <vt:lpstr>2. Learning ADD by CMM</vt:lpstr>
      <vt:lpstr>2. Learning ADD by CMM</vt:lpstr>
      <vt:lpstr>2. Learning ADD by CMM</vt:lpstr>
      <vt:lpstr>2. Learning ADD by CMM</vt:lpstr>
      <vt:lpstr>2. Learning ADD by CMM</vt:lpstr>
      <vt:lpstr>4. Conclusions</vt:lpstr>
      <vt:lpstr>Thank you for attention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386</cp:revision>
  <dcterms:created xsi:type="dcterms:W3CDTF">2017-06-28T03:43:04Z</dcterms:created>
  <dcterms:modified xsi:type="dcterms:W3CDTF">2021-09-18T14:07:25Z</dcterms:modified>
</cp:coreProperties>
</file>