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56" r:id="rId2"/>
    <p:sldId id="313" r:id="rId3"/>
    <p:sldId id="314" r:id="rId4"/>
    <p:sldId id="366" r:id="rId5"/>
    <p:sldId id="367" r:id="rId6"/>
    <p:sldId id="373" r:id="rId7"/>
    <p:sldId id="372" r:id="rId8"/>
    <p:sldId id="371"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68" r:id="rId25"/>
    <p:sldId id="389" r:id="rId26"/>
    <p:sldId id="390" r:id="rId27"/>
    <p:sldId id="391" r:id="rId28"/>
    <p:sldId id="370" r:id="rId29"/>
    <p:sldId id="3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05/04/2022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05/04/2022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5</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June 4 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June 4 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pt-BR"/>
              <a:t>EM with CA - EcoSta2022 - Loc Nguyen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Expectation Maximization Algorithm with Combinatorial Assumption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a:t>
            </a:r>
            <a:r>
              <a:rPr lang="en-US" dirty="0" err="1"/>
              <a:t>PostDoc</a:t>
            </a:r>
            <a:endParaRPr lang="en-US" dirty="0"/>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A390-1D3D-4090-A34F-354055BAF1F2}"/>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65CC5-35A9-4200-92E1-A584D824133C}"/>
                  </a:ext>
                </a:extLst>
              </p:cNvPr>
              <p:cNvSpPr>
                <a:spLocks noGrp="1"/>
              </p:cNvSpPr>
              <p:nvPr>
                <p:ph idx="1"/>
              </p:nvPr>
            </p:nvSpPr>
            <p:spPr/>
            <p:txBody>
              <a:bodyPr>
                <a:noAutofit/>
              </a:bodyPr>
              <a:lstStyle/>
              <a:p>
                <a:pPr marL="0" indent="0">
                  <a:buNone/>
                </a:pPr>
                <a:r>
                  <a:rPr lang="en-US" sz="2300" dirty="0">
                    <a:effectLst/>
                    <a:ea typeface="SimSun" panose="02010600030101010101" pitchFamily="2" charset="-122"/>
                  </a:rPr>
                  <a:t>Suppose </a:t>
                </a:r>
                <a:r>
                  <a:rPr lang="en-US" sz="2300" i="1" dirty="0">
                    <a:effectLst/>
                    <a:ea typeface="SimSun" panose="02010600030101010101" pitchFamily="2" charset="-122"/>
                  </a:rPr>
                  <a:t>Y</a:t>
                </a:r>
                <a:r>
                  <a:rPr lang="en-US" sz="2300" dirty="0">
                    <a:effectLst/>
                    <a:ea typeface="SimSun" panose="02010600030101010101" pitchFamily="2" charset="-122"/>
                  </a:rPr>
                  <a:t> distributes normally with mean </a:t>
                </a:r>
                <a14:m>
                  <m:oMath xmlns:m="http://schemas.openxmlformats.org/officeDocument/2006/math">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oMath>
                </a14:m>
                <a:r>
                  <a:rPr lang="en-US" sz="2300" dirty="0">
                    <a:effectLst/>
                    <a:ea typeface="SimSun" panose="02010600030101010101" pitchFamily="2" charset="-122"/>
                  </a:rPr>
                  <a:t> and </a:t>
                </a:r>
                <a:r>
                  <a:rPr lang="en-US" sz="2300" i="1" dirty="0" err="1">
                    <a:effectLst/>
                    <a:ea typeface="SimSun" panose="02010600030101010101" pitchFamily="2" charset="-122"/>
                  </a:rPr>
                  <a:t>m</a:t>
                </a:r>
                <a:r>
                  <a:rPr lang="en-US" sz="2300" baseline="-25000" dirty="0" err="1">
                    <a:effectLst/>
                    <a:ea typeface="SimSun" panose="02010600030101010101" pitchFamily="2" charset="-122"/>
                  </a:rPr>
                  <a:t>x</a:t>
                </a:r>
                <a:r>
                  <a:rPr lang="en-US" sz="2300" i="1" dirty="0" err="1">
                    <a:effectLst/>
                    <a:ea typeface="SimSun" panose="02010600030101010101" pitchFamily="2" charset="-122"/>
                  </a:rPr>
                  <a:t>m</a:t>
                </a:r>
                <a:r>
                  <a:rPr lang="en-US" sz="2300" dirty="0">
                    <a:effectLst/>
                    <a:ea typeface="SimSun" panose="02010600030101010101" pitchFamily="2" charset="-122"/>
                  </a:rPr>
                  <a:t> covariance matrix </a:t>
                </a:r>
                <a:r>
                  <a:rPr lang="en-US" sz="2300" i="1" dirty="0">
                    <a:effectLst/>
                    <a:ea typeface="SimSun" panose="02010600030101010101" pitchFamily="2" charset="-122"/>
                  </a:rPr>
                  <a:t>S</a:t>
                </a:r>
                <a:r>
                  <a:rPr lang="en-US" sz="23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𝑌</m:t>
                          </m:r>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r>
                        <a:rPr lang="en-US" sz="2300" i="1">
                          <a:effectLst/>
                          <a:latin typeface="Cambria Math" panose="02040503050406030204" pitchFamily="18" charset="0"/>
                          <a:ea typeface="SimSun" panose="02010600030101010101" pitchFamily="2" charset="-122"/>
                        </a:rPr>
                        <m:t>=</m:t>
                      </m:r>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2</m:t>
                              </m:r>
                              <m:r>
                                <a:rPr lang="en-US" sz="2300" i="1">
                                  <a:effectLst/>
                                  <a:latin typeface="Cambria Math" panose="02040503050406030204" pitchFamily="18" charset="0"/>
                                  <a:ea typeface="SimSun" panose="02010600030101010101" pitchFamily="2" charset="-122"/>
                                </a:rPr>
                                <m:t>𝜋</m:t>
                              </m:r>
                            </m:e>
                          </m:d>
                        </m:e>
                        <m:sup>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𝑚</m:t>
                              </m:r>
                            </m:num>
                            <m:den>
                              <m:r>
                                <a:rPr lang="en-US" sz="2300" i="1">
                                  <a:effectLst/>
                                  <a:latin typeface="Cambria Math" panose="02040503050406030204" pitchFamily="18" charset="0"/>
                                  <a:ea typeface="SimSun" panose="02010600030101010101" pitchFamily="2" charset="-122"/>
                                </a:rPr>
                                <m:t>2</m:t>
                              </m:r>
                            </m:den>
                          </m:f>
                        </m:sup>
                      </m:sSup>
                      <m:sSup>
                        <m:sSupPr>
                          <m:ctrlPr>
                            <a:rPr lang="en-US" sz="2300" i="1">
                              <a:effectLst/>
                              <a:latin typeface="Cambria Math" panose="02040503050406030204" pitchFamily="18" charset="0"/>
                            </a:rPr>
                          </m:ctrlPr>
                        </m:sSupPr>
                        <m:e>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𝑆</m:t>
                              </m:r>
                            </m:e>
                          </m:d>
                        </m:e>
                        <m:sup>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1</m:t>
                              </m:r>
                            </m:num>
                            <m:den>
                              <m:r>
                                <a:rPr lang="en-US" sz="2300" i="1">
                                  <a:effectLst/>
                                  <a:latin typeface="Cambria Math" panose="02040503050406030204" pitchFamily="18" charset="0"/>
                                  <a:ea typeface="SimSun" panose="02010600030101010101" pitchFamily="2" charset="-122"/>
                                </a:rPr>
                                <m:t>2</m:t>
                              </m:r>
                            </m:den>
                          </m:f>
                        </m:sup>
                      </m:sSup>
                      <m:r>
                        <m:rPr>
                          <m:sty m:val="p"/>
                        </m:rPr>
                        <a:rPr lang="en-US" sz="2300">
                          <a:effectLst/>
                          <a:latin typeface="Cambria Math" panose="02040503050406030204" pitchFamily="18" charset="0"/>
                          <a:ea typeface="SimSun" panose="02010600030101010101" pitchFamily="2" charset="-122"/>
                        </a:rPr>
                        <m:t>exp</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SimSun" panose="02010600030101010101" pitchFamily="2" charset="-122"/>
                                </a:rPr>
                                <m:t>1</m:t>
                              </m:r>
                            </m:num>
                            <m:den>
                              <m:r>
                                <a:rPr lang="en-US" sz="2300" i="1">
                                  <a:effectLst/>
                                  <a:latin typeface="Cambria Math" panose="02040503050406030204" pitchFamily="18" charset="0"/>
                                  <a:ea typeface="SimSun" panose="02010600030101010101" pitchFamily="2" charset="-122"/>
                                </a:rPr>
                                <m:t>2</m:t>
                              </m:r>
                            </m:den>
                          </m:f>
                          <m:sSup>
                            <m:sSupPr>
                              <m:ctrlPr>
                                <a:rPr lang="en-US" sz="2300" i="1">
                                  <a:effectLst/>
                                  <a:latin typeface="Cambria Math" panose="02040503050406030204" pitchFamily="18" charset="0"/>
                                </a:rPr>
                              </m:ctrlPr>
                            </m:sSupPr>
                            <m:e>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𝑌</m:t>
                                  </m:r>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e>
                              </m:d>
                            </m:e>
                            <m:sup>
                              <m:r>
                                <a:rPr lang="en-US" sz="2300" i="1">
                                  <a:effectLst/>
                                  <a:latin typeface="Cambria Math" panose="02040503050406030204" pitchFamily="18" charset="0"/>
                                  <a:ea typeface="SimSun" panose="02010600030101010101" pitchFamily="2" charset="-122"/>
                                </a:rPr>
                                <m:t>𝑇</m:t>
                              </m:r>
                            </m:sup>
                          </m:sSup>
                          <m:sSup>
                            <m:sSupPr>
                              <m:ctrlPr>
                                <a:rPr lang="en-US" sz="2300" i="1">
                                  <a:effectLst/>
                                  <a:latin typeface="Cambria Math" panose="02040503050406030204" pitchFamily="18" charset="0"/>
                                </a:rPr>
                              </m:ctrlPr>
                            </m:sSupPr>
                            <m:e>
                              <m:r>
                                <a:rPr lang="en-US" sz="2300" i="1">
                                  <a:effectLst/>
                                  <a:latin typeface="Cambria Math" panose="02040503050406030204" pitchFamily="18" charset="0"/>
                                  <a:ea typeface="SimSun" panose="02010600030101010101" pitchFamily="2" charset="-122"/>
                                </a:rPr>
                                <m:t>𝑆</m:t>
                              </m:r>
                            </m:e>
                            <m:sup>
                              <m:r>
                                <a:rPr lang="en-US" sz="2300" i="1">
                                  <a:effectLst/>
                                  <a:latin typeface="Cambria Math" panose="02040503050406030204" pitchFamily="18" charset="0"/>
                                  <a:ea typeface="SimSun" panose="02010600030101010101" pitchFamily="2" charset="-122"/>
                                </a:rPr>
                                <m:t>−1</m:t>
                              </m:r>
                            </m:sup>
                          </m:sSup>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𝑌</m:t>
                          </m:r>
                          <m:r>
                            <a:rPr lang="en-US" sz="2300" i="1">
                              <a:effectLst/>
                              <a:latin typeface="Cambria Math" panose="02040503050406030204" pitchFamily="18" charset="0"/>
                              <a:ea typeface="SimSun" panose="02010600030101010101" pitchFamily="2" charset="-122"/>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𝐴</m:t>
                              </m:r>
                            </m:e>
                            <m:sub>
                              <m:r>
                                <a:rPr lang="en-US" sz="2300" i="1">
                                  <a:effectLst/>
                                  <a:latin typeface="Cambria Math" panose="02040503050406030204" pitchFamily="18" charset="0"/>
                                  <a:ea typeface="SimSun" panose="02010600030101010101" pitchFamily="2" charset="-122"/>
                                </a:rPr>
                                <m:t>0</m:t>
                              </m:r>
                            </m:sub>
                          </m:sSub>
                          <m:r>
                            <a:rPr lang="en-US" sz="2300" i="1">
                              <a:effectLst/>
                              <a:latin typeface="Cambria Math" panose="02040503050406030204" pitchFamily="18" charset="0"/>
                              <a:ea typeface="SimSun" panose="02010600030101010101" pitchFamily="2" charset="-122"/>
                            </a:rPr>
                            <m:t>−</m:t>
                          </m:r>
                          <m:acc>
                            <m:accPr>
                              <m:chr m:val="̃"/>
                              <m:ctrlPr>
                                <a:rPr lang="en-US" sz="2300" i="1">
                                  <a:effectLst/>
                                  <a:latin typeface="Cambria Math" panose="02040503050406030204" pitchFamily="18" charset="0"/>
                                </a:rPr>
                              </m:ctrlPr>
                            </m:accPr>
                            <m:e>
                              <m:r>
                                <a:rPr lang="en-US" sz="2300" i="1">
                                  <a:effectLst/>
                                  <a:latin typeface="Cambria Math" panose="02040503050406030204" pitchFamily="18" charset="0"/>
                                  <a:ea typeface="SimSun" panose="02010600030101010101" pitchFamily="2" charset="-122"/>
                                </a:rPr>
                                <m:t>𝐴</m:t>
                              </m:r>
                            </m:e>
                          </m:acc>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e>
                      </m:d>
                      <m:r>
                        <a:rPr lang="en-US" sz="2300" b="0" i="1" smtClean="0">
                          <a:effectLst/>
                          <a:latin typeface="Cambria Math" panose="02040503050406030204" pitchFamily="18" charset="0"/>
                          <a:ea typeface="SimSun" panose="02010600030101010101" pitchFamily="2" charset="-122"/>
                        </a:rPr>
                        <m:t>    (2.3)</m:t>
                      </m:r>
                    </m:oMath>
                  </m:oMathPara>
                </a14:m>
                <a:endParaRPr lang="en-US" sz="2300" dirty="0"/>
              </a:p>
              <a:p>
                <a:pPr marL="0" marR="0" indent="0" algn="just">
                  <a:spcBef>
                    <a:spcPts val="0"/>
                  </a:spcBef>
                  <a:spcAft>
                    <a:spcPts val="0"/>
                  </a:spcAft>
                  <a:buNone/>
                </a:pPr>
                <a:r>
                  <a:rPr lang="en-US" sz="2300" dirty="0">
                    <a:effectLst/>
                    <a:ea typeface="SimSun" panose="02010600030101010101" pitchFamily="2" charset="-122"/>
                  </a:rPr>
                  <a:t>The marginal PDF of </a:t>
                </a:r>
                <a:r>
                  <a:rPr lang="en-US" sz="2300" i="1" dirty="0">
                    <a:effectLst/>
                    <a:ea typeface="SimSun" panose="02010600030101010101" pitchFamily="2" charset="-122"/>
                  </a:rPr>
                  <a:t>Y</a:t>
                </a:r>
                <a:r>
                  <a:rPr lang="en-US" sz="2300" dirty="0">
                    <a:effectLst/>
                    <a:ea typeface="SimSun" panose="02010600030101010101" pitchFamily="2" charset="-122"/>
                  </a:rPr>
                  <a:t> is now defined by support of regression model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𝑌</m:t>
                          </m:r>
                        </m:e>
                        <m:e>
                          <m:r>
                            <m:rPr>
                              <m:sty m:val="p"/>
                            </m:rPr>
                            <a:rPr lang="en-US" sz="2300">
                              <a:effectLst/>
                              <a:latin typeface="Cambria Math" panose="02040503050406030204" pitchFamily="18" charset="0"/>
                              <a:ea typeface="SimSun" panose="02010600030101010101" pitchFamily="2" charset="-122"/>
                            </a:rPr>
                            <m:t>Θ</m:t>
                          </m:r>
                        </m:e>
                      </m:d>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𝑌</m:t>
                              </m:r>
                            </m:e>
                            <m:e>
                              <m:r>
                                <m:rPr>
                                  <m:sty m:val="p"/>
                                </m:rPr>
                                <a:rPr lang="en-US" sz="2300">
                                  <a:effectLst/>
                                  <a:latin typeface="Cambria Math" panose="02040503050406030204" pitchFamily="18" charset="0"/>
                                  <a:ea typeface="SimSun" panose="02010600030101010101" pitchFamily="2" charset="-122"/>
                                </a:rPr>
                                <m:t>Θ</m:t>
                              </m:r>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r>
                        <a:rPr lang="en-US" sz="2300" i="1">
                          <a:effectLst/>
                          <a:latin typeface="Cambria Math" panose="02040503050406030204" pitchFamily="18" charset="0"/>
                          <a:ea typeface="SimSun" panose="02010600030101010101" pitchFamily="2" charset="-122"/>
                        </a:rPr>
                        <m:t>≝</m:t>
                      </m:r>
                      <m:nary>
                        <m:naryPr>
                          <m:limLoc m:val="undOvr"/>
                          <m:supHide m:val="on"/>
                          <m:ctrlPr>
                            <a:rPr lang="en-US" sz="2300" i="1">
                              <a:effectLst/>
                              <a:latin typeface="Cambria Math" panose="02040503050406030204" pitchFamily="18" charset="0"/>
                              <a:ea typeface="SimSun" panose="02010600030101010101" pitchFamily="2" charset="-122"/>
                            </a:rPr>
                          </m:ctrlPr>
                        </m:naryPr>
                        <m:sub>
                          <m:sSup>
                            <m:sSupPr>
                              <m:ctrlPr>
                                <a:rPr lang="en-US" sz="2300" i="1">
                                  <a:effectLst/>
                                  <a:latin typeface="Cambria Math" panose="02040503050406030204" pitchFamily="18" charset="0"/>
                                  <a:ea typeface="SimSun" panose="02010600030101010101" pitchFamily="2" charset="-122"/>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𝑋</m:t>
                              </m:r>
                            </m:e>
                            <m:e>
                              <m:r>
                                <a:rPr lang="en-US" sz="2300" i="1">
                                  <a:effectLst/>
                                  <a:latin typeface="Cambria Math" panose="02040503050406030204" pitchFamily="18" charset="0"/>
                                  <a:ea typeface="SimSun" panose="02010600030101010101" pitchFamily="2" charset="-122"/>
                                </a:rPr>
                                <m:t>𝜇</m:t>
                              </m:r>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Σ</m:t>
                              </m:r>
                            </m:e>
                          </m:d>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rPr>
                                <m:t>𝑌</m:t>
                              </m:r>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oMath>
                  </m:oMathPara>
                </a14:m>
                <a:endParaRPr lang="en-US" sz="2300" dirty="0">
                  <a:effectLst/>
                  <a:ea typeface="SimSun" panose="02010600030101010101" pitchFamily="2" charset="-122"/>
                </a:endParaRPr>
              </a:p>
              <a:p>
                <a:pPr marL="0" marR="0" indent="0" algn="just">
                  <a:spcBef>
                    <a:spcPts val="0"/>
                  </a:spcBef>
                  <a:spcAft>
                    <a:spcPts val="0"/>
                  </a:spcAft>
                  <a:buNone/>
                </a:pPr>
                <a:r>
                  <a:rPr lang="en-US" sz="2300" dirty="0">
                    <a:effectLst/>
                    <a:ea typeface="SimSun" panose="02010600030101010101" pitchFamily="2" charset="-122"/>
                  </a:rPr>
                  <a:t>Where parameter Θ = (</a:t>
                </a:r>
                <a:r>
                  <a:rPr lang="en-US" sz="2300" i="1" dirty="0">
                    <a:effectLst/>
                    <a:ea typeface="SimSun" panose="02010600030101010101" pitchFamily="2" charset="-122"/>
                  </a:rPr>
                  <a:t>μ</a:t>
                </a:r>
                <a:r>
                  <a:rPr lang="en-US" sz="2300" dirty="0">
                    <a:effectLst/>
                    <a:ea typeface="SimSun" panose="02010600030101010101" pitchFamily="2" charset="-122"/>
                  </a:rPr>
                  <a:t>, Σ, </a:t>
                </a:r>
                <a:r>
                  <a:rPr lang="en-US" sz="2300" i="1" dirty="0">
                    <a:effectLst/>
                    <a:ea typeface="SimSun" panose="02010600030101010101" pitchFamily="2" charset="-122"/>
                  </a:rPr>
                  <a:t>A</a:t>
                </a:r>
                <a:r>
                  <a:rPr lang="en-US" sz="2300" dirty="0">
                    <a:effectLst/>
                    <a:ea typeface="SimSun" panose="02010600030101010101" pitchFamily="2" charset="-122"/>
                  </a:rPr>
                  <a:t>, </a:t>
                </a:r>
                <a:r>
                  <a:rPr lang="en-US" sz="2300" i="1" dirty="0">
                    <a:effectLst/>
                    <a:ea typeface="SimSun" panose="02010600030101010101" pitchFamily="2" charset="-122"/>
                  </a:rPr>
                  <a:t>S</a:t>
                </a:r>
                <a:r>
                  <a:rPr lang="en-US" sz="2300" dirty="0">
                    <a:effectLst/>
                    <a:ea typeface="SimSun" panose="02010600030101010101" pitchFamily="2" charset="-122"/>
                  </a:rPr>
                  <a:t>)</a:t>
                </a:r>
                <a:r>
                  <a:rPr lang="en-US" sz="2300" i="1" baseline="30000" dirty="0">
                    <a:effectLst/>
                    <a:ea typeface="SimSun" panose="02010600030101010101" pitchFamily="2" charset="-122"/>
                  </a:rPr>
                  <a:t>T</a:t>
                </a:r>
                <a:r>
                  <a:rPr lang="en-US" sz="2300" dirty="0">
                    <a:effectLst/>
                    <a:ea typeface="SimSun" panose="02010600030101010101" pitchFamily="2" charset="-122"/>
                  </a:rPr>
                  <a:t> is compound parameter. Consequently, the expectation </a:t>
                </a:r>
                <a:r>
                  <a:rPr lang="en-US" sz="2300" i="1" dirty="0">
                    <a:effectLst/>
                    <a:ea typeface="SimSun" panose="02010600030101010101" pitchFamily="2" charset="-122"/>
                  </a:rPr>
                  <a:t>Q</a:t>
                </a:r>
                <a:r>
                  <a:rPr lang="en-US" sz="2300" dirty="0">
                    <a:effectLst/>
                    <a:ea typeface="SimSun" panose="02010600030101010101" pitchFamily="2" charset="-122"/>
                  </a:rPr>
                  <a:t>(Θ | Θ</a:t>
                </a:r>
                <a:r>
                  <a:rPr lang="en-US" sz="2300" baseline="30000" dirty="0">
                    <a:effectLst/>
                    <a:ea typeface="SimSun" panose="02010600030101010101" pitchFamily="2" charset="-122"/>
                  </a:rPr>
                  <a:t>(</a:t>
                </a:r>
                <a:r>
                  <a:rPr lang="en-US" sz="2300" i="1" baseline="30000" dirty="0">
                    <a:effectLst/>
                    <a:ea typeface="SimSun" panose="02010600030101010101" pitchFamily="2" charset="-122"/>
                  </a:rPr>
                  <a:t>t</a:t>
                </a:r>
                <a:r>
                  <a:rPr lang="en-US" sz="2300" baseline="30000" dirty="0">
                    <a:effectLst/>
                    <a:ea typeface="SimSun" panose="02010600030101010101" pitchFamily="2" charset="-122"/>
                  </a:rPr>
                  <a:t>)</a:t>
                </a:r>
                <a:r>
                  <a:rPr lang="en-US" sz="2300" dirty="0">
                    <a:effectLst/>
                    <a:ea typeface="SimSun" panose="02010600030101010101" pitchFamily="2" charset="-122"/>
                  </a:rPr>
                  <a:t>) becomes: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rPr>
                        <m:t>𝑄</m:t>
                      </m:r>
                      <m:d>
                        <m:dPr>
                          <m:ctrlPr>
                            <a:rPr lang="en-US" sz="2300" i="1">
                              <a:effectLst/>
                              <a:latin typeface="Cambria Math" panose="02040503050406030204" pitchFamily="18" charset="0"/>
                            </a:rPr>
                          </m:ctrlPr>
                        </m:dPr>
                        <m:e>
                          <m:r>
                            <m:rPr>
                              <m:sty m:val="p"/>
                            </m:rPr>
                            <a:rPr lang="en-US" sz="2300">
                              <a:effectLst/>
                              <a:latin typeface="Cambria Math" panose="02040503050406030204" pitchFamily="18" charset="0"/>
                              <a:ea typeface="SimSun" panose="02010600030101010101" pitchFamily="2" charset="-122"/>
                            </a:rPr>
                            <m:t>Θ</m:t>
                          </m:r>
                        </m:e>
                        <m:e>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𝑡</m:t>
                                  </m:r>
                                </m:e>
                              </m:d>
                            </m:sup>
                          </m:sSup>
                        </m:e>
                      </m:d>
                      <m:r>
                        <a:rPr lang="en-US" sz="2300" i="1">
                          <a:effectLst/>
                          <a:latin typeface="Cambria Math" panose="02040503050406030204" pitchFamily="18" charset="0"/>
                          <a:ea typeface="SimSun" panose="02010600030101010101" pitchFamily="2" charset="-122"/>
                        </a:rPr>
                        <m:t>=</m:t>
                      </m:r>
                      <m:nary>
                        <m:naryPr>
                          <m:chr m:val="∑"/>
                          <m:limLoc m:val="undOvr"/>
                          <m:ctrlPr>
                            <a:rPr lang="en-US" sz="2300" i="1">
                              <a:effectLst/>
                              <a:latin typeface="Cambria Math" panose="02040503050406030204" pitchFamily="18" charset="0"/>
                            </a:rPr>
                          </m:ctrlPr>
                        </m:naryPr>
                        <m:sub>
                          <m:r>
                            <a:rPr lang="en-US" sz="2300" i="1">
                              <a:effectLst/>
                              <a:latin typeface="Cambria Math" panose="02040503050406030204" pitchFamily="18" charset="0"/>
                              <a:ea typeface="SimSun" panose="02010600030101010101" pitchFamily="2" charset="-122"/>
                            </a:rPr>
                            <m:t>𝑖</m:t>
                          </m:r>
                          <m:r>
                            <a:rPr lang="en-US" sz="2300" i="1">
                              <a:effectLst/>
                              <a:latin typeface="Cambria Math" panose="02040503050406030204" pitchFamily="18" charset="0"/>
                              <a:ea typeface="SimSun" panose="02010600030101010101" pitchFamily="2" charset="-122"/>
                            </a:rPr>
                            <m:t>=1</m:t>
                          </m:r>
                        </m:sub>
                        <m:sup>
                          <m:r>
                            <a:rPr lang="en-US" sz="2300" i="1">
                              <a:effectLst/>
                              <a:latin typeface="Cambria Math" panose="02040503050406030204" pitchFamily="18" charset="0"/>
                              <a:ea typeface="SimSun" panose="02010600030101010101" pitchFamily="2" charset="-122"/>
                            </a:rPr>
                            <m:t>𝑁</m:t>
                          </m:r>
                        </m:sup>
                        <m:e>
                          <m:nary>
                            <m:naryPr>
                              <m:limLoc m:val="undOvr"/>
                              <m:supHide m:val="on"/>
                              <m:ctrlPr>
                                <a:rPr lang="en-US" sz="2300" i="1">
                                  <a:effectLst/>
                                  <a:latin typeface="Cambria Math" panose="02040503050406030204" pitchFamily="18" charset="0"/>
                                </a:rPr>
                              </m:ctrlPr>
                            </m:naryPr>
                            <m:sub>
                              <m:sSup>
                                <m:sSupPr>
                                  <m:ctrlPr>
                                    <a:rPr lang="en-US" sz="2300" i="1">
                                      <a:effectLst/>
                                      <a:latin typeface="Cambria Math" panose="02040503050406030204" pitchFamily="18" charset="0"/>
                                    </a:rPr>
                                  </m:ctrlPr>
                                </m:sSupPr>
                                <m:e>
                                  <m:r>
                                    <a:rPr lang="en-US" sz="2300" i="1">
                                      <a:effectLst/>
                                      <a:latin typeface="Cambria Math" panose="02040503050406030204" pitchFamily="18" charset="0"/>
                                      <a:ea typeface="SimSun" panose="02010600030101010101" pitchFamily="2" charset="-122"/>
                                    </a:rPr>
                                    <m:t>ℝ</m:t>
                                  </m:r>
                                </m:e>
                                <m:sup>
                                  <m:r>
                                    <a:rPr lang="en-US" sz="2300" i="1">
                                      <a:effectLst/>
                                      <a:latin typeface="Cambria Math" panose="02040503050406030204" pitchFamily="18" charset="0"/>
                                      <a:ea typeface="SimSun" panose="02010600030101010101" pitchFamily="2" charset="-122"/>
                                    </a:rPr>
                                    <m:t>𝑛</m:t>
                                  </m:r>
                                </m:sup>
                              </m:sSup>
                            </m:sub>
                            <m:sup/>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𝑋</m:t>
                                  </m:r>
                                </m:e>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r>
                                    <a:rPr lang="en-US" sz="2300">
                                      <a:effectLst/>
                                      <a:latin typeface="Cambria Math" panose="02040503050406030204" pitchFamily="18" charset="0"/>
                                      <a:ea typeface="SimSun" panose="02010600030101010101" pitchFamily="2" charset="-122"/>
                                    </a:rPr>
                                    <m:t>,</m:t>
                                  </m:r>
                                  <m:sSup>
                                    <m:sSupPr>
                                      <m:ctrlPr>
                                        <a:rPr lang="en-US" sz="2300" i="1">
                                          <a:effectLst/>
                                          <a:latin typeface="Cambria Math" panose="02040503050406030204" pitchFamily="18" charset="0"/>
                                        </a:rPr>
                                      </m:ctrlPr>
                                    </m:sSupPr>
                                    <m:e>
                                      <m:r>
                                        <m:rPr>
                                          <m:sty m:val="p"/>
                                        </m:rPr>
                                        <a:rPr lang="en-US" sz="2300">
                                          <a:effectLst/>
                                          <a:latin typeface="Cambria Math" panose="02040503050406030204" pitchFamily="18" charset="0"/>
                                          <a:ea typeface="SimSun" panose="02010600030101010101" pitchFamily="2" charset="-122"/>
                                        </a:rPr>
                                        <m:t>Θ</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𝑡</m:t>
                                          </m:r>
                                        </m:e>
                                      </m:d>
                                    </m:sup>
                                  </m:sSup>
                                </m:e>
                              </m:d>
                              <m:r>
                                <m:rPr>
                                  <m:sty m:val="p"/>
                                </m:rPr>
                                <a:rPr lang="en-US" sz="2300">
                                  <a:effectLst/>
                                  <a:latin typeface="Cambria Math" panose="02040503050406030204" pitchFamily="18" charset="0"/>
                                  <a:ea typeface="SimSun" panose="02010600030101010101" pitchFamily="2" charset="-122"/>
                                </a:rPr>
                                <m:t>log</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SimSun" panose="02010600030101010101" pitchFamily="2" charset="-122"/>
                                        </a:rPr>
                                        <m:t>𝑋</m:t>
                                      </m:r>
                                    </m:e>
                                    <m:e>
                                      <m:r>
                                        <a:rPr lang="en-US" sz="2300" i="1">
                                          <a:effectLst/>
                                          <a:latin typeface="Cambria Math" panose="02040503050406030204" pitchFamily="18" charset="0"/>
                                          <a:ea typeface="SimSun" panose="02010600030101010101" pitchFamily="2" charset="-122"/>
                                        </a:rPr>
                                        <m:t>𝜇</m:t>
                                      </m:r>
                                      <m:r>
                                        <a:rPr lang="en-US" sz="2300" i="1">
                                          <a:effectLst/>
                                          <a:latin typeface="Cambria Math" panose="02040503050406030204" pitchFamily="18" charset="0"/>
                                          <a:ea typeface="SimSun" panose="02010600030101010101" pitchFamily="2" charset="-122"/>
                                        </a:rPr>
                                        <m:t>,</m:t>
                                      </m:r>
                                      <m:r>
                                        <m:rPr>
                                          <m:sty m:val="p"/>
                                        </m:rPr>
                                        <a:rPr lang="en-US" sz="2300">
                                          <a:effectLst/>
                                          <a:latin typeface="Cambria Math" panose="02040503050406030204" pitchFamily="18" charset="0"/>
                                          <a:ea typeface="SimSun" panose="02010600030101010101" pitchFamily="2" charset="-122"/>
                                        </a:rPr>
                                        <m:t>Σ</m:t>
                                      </m:r>
                                    </m:e>
                                  </m:d>
                                  <m:r>
                                    <a:rPr lang="en-US" sz="2300" i="1">
                                      <a:effectLst/>
                                      <a:latin typeface="Cambria Math" panose="02040503050406030204" pitchFamily="18" charset="0"/>
                                      <a:ea typeface="SimSun" panose="02010600030101010101" pitchFamily="2" charset="-122"/>
                                    </a:rPr>
                                    <m:t>𝑓</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SimSun" panose="02010600030101010101" pitchFamily="2" charset="-122"/>
                                            </a:rPr>
                                            <m:t>𝑌</m:t>
                                          </m:r>
                                        </m:e>
                                        <m:sub>
                                          <m:r>
                                            <a:rPr lang="en-US" sz="2300" i="1">
                                              <a:effectLst/>
                                              <a:latin typeface="Cambria Math" panose="02040503050406030204" pitchFamily="18" charset="0"/>
                                              <a:ea typeface="SimSun" panose="02010600030101010101" pitchFamily="2" charset="-122"/>
                                            </a:rPr>
                                            <m:t>𝑖</m:t>
                                          </m:r>
                                        </m:sub>
                                      </m:sSub>
                                    </m:e>
                                    <m:e>
                                      <m:r>
                                        <a:rPr lang="en-US" sz="2300" i="1">
                                          <a:effectLst/>
                                          <a:latin typeface="Cambria Math" panose="02040503050406030204" pitchFamily="18" charset="0"/>
                                          <a:ea typeface="SimSun" panose="02010600030101010101" pitchFamily="2" charset="-122"/>
                                        </a:rPr>
                                        <m:t>𝑋</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𝐴</m:t>
                                      </m:r>
                                      <m:r>
                                        <a:rPr lang="en-US" sz="2300" i="1">
                                          <a:effectLst/>
                                          <a:latin typeface="Cambria Math" panose="02040503050406030204" pitchFamily="18" charset="0"/>
                                          <a:ea typeface="SimSun" panose="02010600030101010101" pitchFamily="2" charset="-122"/>
                                        </a:rPr>
                                        <m:t>,</m:t>
                                      </m:r>
                                      <m:r>
                                        <a:rPr lang="en-US" sz="2300" i="1">
                                          <a:effectLst/>
                                          <a:latin typeface="Cambria Math" panose="02040503050406030204" pitchFamily="18" charset="0"/>
                                          <a:ea typeface="SimSun" panose="02010600030101010101" pitchFamily="2" charset="-122"/>
                                        </a:rPr>
                                        <m:t>𝑆</m:t>
                                      </m:r>
                                    </m:e>
                                  </m:d>
                                </m:e>
                              </m:d>
                              <m:r>
                                <m:rPr>
                                  <m:sty m:val="p"/>
                                </m:rPr>
                                <a:rPr lang="en-US" sz="2300">
                                  <a:effectLst/>
                                  <a:latin typeface="Cambria Math" panose="02040503050406030204" pitchFamily="18" charset="0"/>
                                  <a:ea typeface="SimSun" panose="02010600030101010101" pitchFamily="2" charset="-122"/>
                                </a:rPr>
                                <m:t>d</m:t>
                              </m:r>
                              <m:r>
                                <a:rPr lang="en-US" sz="2300" i="1">
                                  <a:effectLst/>
                                  <a:latin typeface="Cambria Math" panose="02040503050406030204" pitchFamily="18" charset="0"/>
                                  <a:ea typeface="SimSun" panose="02010600030101010101" pitchFamily="2" charset="-122"/>
                                </a:rPr>
                                <m:t>𝑋</m:t>
                              </m:r>
                            </m:e>
                          </m:nary>
                        </m:e>
                      </m:nary>
                      <m:r>
                        <a:rPr lang="en-US" sz="2300" b="0" i="1" smtClean="0">
                          <a:effectLst/>
                          <a:latin typeface="Cambria Math" panose="02040503050406030204" pitchFamily="18" charset="0"/>
                          <a:ea typeface="SimSun" panose="02010600030101010101" pitchFamily="2" charset="-122"/>
                        </a:rPr>
                        <m:t>    (2.4)</m:t>
                      </m:r>
                    </m:oMath>
                  </m:oMathPara>
                </a14:m>
                <a:endParaRPr lang="en-US" sz="2300" dirty="0"/>
              </a:p>
              <a:p>
                <a:pPr marL="0" indent="0">
                  <a:buNone/>
                </a:pPr>
                <a:r>
                  <a:rPr lang="en-US" sz="2300" dirty="0">
                    <a:effectLst/>
                    <a:ea typeface="SimSun" panose="02010600030101010101" pitchFamily="2" charset="-122"/>
                  </a:rPr>
                  <a:t>Essentially, the conditional PDF </a:t>
                </a:r>
                <a:r>
                  <a:rPr lang="en-US" sz="2300" i="1" dirty="0">
                    <a:effectLst/>
                    <a:ea typeface="SimSun" panose="02010600030101010101" pitchFamily="2" charset="-122"/>
                  </a:rPr>
                  <a:t>f</a:t>
                </a:r>
                <a:r>
                  <a:rPr lang="en-US" sz="2300" dirty="0">
                    <a:effectLst/>
                    <a:ea typeface="SimSun" panose="02010600030101010101" pitchFamily="2" charset="-122"/>
                  </a:rPr>
                  <a:t>(</a:t>
                </a:r>
                <a:r>
                  <a:rPr lang="en-US" sz="2300" i="1" dirty="0">
                    <a:effectLst/>
                    <a:ea typeface="SimSun" panose="02010600030101010101" pitchFamily="2" charset="-122"/>
                  </a:rPr>
                  <a:t>X</a:t>
                </a:r>
                <a:r>
                  <a:rPr lang="en-US" sz="2300" dirty="0">
                    <a:effectLst/>
                    <a:ea typeface="SimSun" panose="02010600030101010101" pitchFamily="2" charset="-122"/>
                  </a:rPr>
                  <a:t> | </a:t>
                </a:r>
                <a:r>
                  <a:rPr lang="en-US" sz="2300" i="1" dirty="0">
                    <a:effectLst/>
                    <a:ea typeface="SimSun" panose="02010600030101010101" pitchFamily="2" charset="-122"/>
                  </a:rPr>
                  <a:t>Y</a:t>
                </a:r>
                <a:r>
                  <a:rPr lang="en-US" sz="2300" dirty="0">
                    <a:effectLst/>
                    <a:ea typeface="SimSun" panose="02010600030101010101" pitchFamily="2" charset="-122"/>
                  </a:rPr>
                  <a:t>, Θ) is mentioned in the next slide.</a:t>
                </a:r>
                <a:endParaRPr lang="en-US" sz="2300" dirty="0"/>
              </a:p>
            </p:txBody>
          </p:sp>
        </mc:Choice>
        <mc:Fallback xmlns="">
          <p:sp>
            <p:nvSpPr>
              <p:cNvPr id="3" name="Content Placeholder 2">
                <a:extLst>
                  <a:ext uri="{FF2B5EF4-FFF2-40B4-BE49-F238E27FC236}">
                    <a16:creationId xmlns:a16="http://schemas.microsoft.com/office/drawing/2014/main" id="{56D65CC5-35A9-4200-92E1-A584D824133C}"/>
                  </a:ext>
                </a:extLst>
              </p:cNvPr>
              <p:cNvSpPr>
                <a:spLocks noGrp="1" noRot="1" noChangeAspect="1" noMove="1" noResize="1" noEditPoints="1" noAdjustHandles="1" noChangeArrowheads="1" noChangeShapeType="1" noTextEdit="1"/>
              </p:cNvSpPr>
              <p:nvPr>
                <p:ph idx="1"/>
              </p:nvPr>
            </p:nvSpPr>
            <p:spPr>
              <a:blipFill>
                <a:blip r:embed="rId2"/>
                <a:stretch>
                  <a:fillRect l="-870" t="-707"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43D3BAE-8BD6-4984-92A6-A62AD1E00A5F}"/>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B19903A0-B93A-4263-8B10-2CC2346FE95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7107E237-EC83-4DAF-B727-EAAB336035E8}"/>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23696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0F1A-CDBB-4272-A3AF-9B146C46CDBF}"/>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674657-9408-4F24-934D-C582FB6CDAF6}"/>
                  </a:ext>
                </a:extLst>
              </p:cNvPr>
              <p:cNvSpPr>
                <a:spLocks noGrp="1"/>
              </p:cNvSpPr>
              <p:nvPr>
                <p:ph idx="1"/>
              </p:nvPr>
            </p:nvSpPr>
            <p:spPr>
              <a:xfrm>
                <a:off x="154745" y="914399"/>
                <a:ext cx="11844997"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I approximate the PDF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d>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a typeface="SimSun" panose="02010600030101010101" pitchFamily="2" charset="-122"/>
                  </a:rPr>
                  <a:t>Where,</a:t>
                </a:r>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100" i="1">
                                  <a:effectLst/>
                                  <a:latin typeface="Cambria Math" panose="02040503050406030204" pitchFamily="18" charset="0"/>
                                  <a:cs typeface="Times New Roman" panose="02020603050405020304" pitchFamily="18" charset="0"/>
                                </a:rPr>
                              </m:ctrlPr>
                            </m:dPr>
                            <m:e>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d>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rPr>
                  <a:t>Let </a:t>
                </a:r>
                <a:r>
                  <a:rPr lang="en-US" sz="2100" i="1"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|Θ) be the constant with subject to </a:t>
                </a:r>
                <a:r>
                  <a:rPr lang="en-US" sz="2100" i="1" dirty="0">
                    <a:effectLst/>
                    <a:latin typeface="Times New Roman" panose="02020603050405020304" pitchFamily="18" charset="0"/>
                    <a:ea typeface="SimSun" panose="02010600030101010101" pitchFamily="2" charset="-122"/>
                  </a:rPr>
                  <a:t>X </a:t>
                </a:r>
                <a:r>
                  <a:rPr lang="en-US" sz="2100" dirty="0">
                    <a:effectLst/>
                    <a:latin typeface="Times New Roman" panose="02020603050405020304" pitchFamily="18" charset="0"/>
                    <a:ea typeface="SimSun" panose="02010600030101010101" pitchFamily="2" charset="-122"/>
                  </a:rPr>
                  <a:t>but it is function of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with parameter Θ:</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e>
                          </m:d>
                        </m:den>
                      </m:f>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(2.5)</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The conditional PDF</a:t>
                </a:r>
                <a:r>
                  <a:rPr lang="en-US" sz="2100" i="1" dirty="0">
                    <a:effectLst/>
                    <a:latin typeface="Times New Roman" panose="02020603050405020304" pitchFamily="18" charset="0"/>
                    <a:ea typeface="SimSun" panose="02010600030101010101" pitchFamily="2" charset="-122"/>
                  </a:rPr>
                  <a:t> f</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is specified (approximated) at E-step of some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process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2100" i="1">
                                  <a:effectLst/>
                                  <a:latin typeface="Cambria Math" panose="02040503050406030204" pitchFamily="18" charset="0"/>
                                  <a:cs typeface="Times New Roman" panose="02020603050405020304" pitchFamily="18" charset="0"/>
                                </a:rPr>
                              </m:ctrlPr>
                            </m:dPr>
                            <m:e>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d>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(2.6)</m:t>
                      </m:r>
                    </m:oMath>
                  </m:oMathPara>
                </a14:m>
                <a:endParaRPr lang="en-US" sz="2100" dirty="0">
                  <a:ea typeface="SimSun" panose="02010600030101010101" pitchFamily="2" charset="-122"/>
                </a:endParaRPr>
              </a:p>
              <a:p>
                <a:pPr marL="0" indent="0">
                  <a:buNone/>
                </a:pPr>
                <a:r>
                  <a:rPr lang="en-US" sz="2100" dirty="0">
                    <a:effectLst/>
                    <a:latin typeface="Times New Roman" panose="02020603050405020304" pitchFamily="18" charset="0"/>
                    <a:ea typeface="SimSun" panose="02010600030101010101" pitchFamily="2" charset="-122"/>
                  </a:rPr>
                  <a:t>At M-step of current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a:t>
                </a:r>
                <a:r>
                  <a:rPr lang="en-US" sz="2100" i="1" dirty="0">
                    <a:effectLst/>
                    <a:latin typeface="Times New Roman" panose="02020603050405020304" pitchFamily="18" charset="0"/>
                    <a:ea typeface="SimSun" panose="02010600030101010101" pitchFamily="2" charset="-122"/>
                  </a:rPr>
                  <a:t>Q</a:t>
                </a:r>
                <a:r>
                  <a:rPr lang="en-US" sz="2100" dirty="0">
                    <a:effectLst/>
                    <a:latin typeface="Times New Roman" panose="02020603050405020304" pitchFamily="18" charset="0"/>
                    <a:ea typeface="SimSun" panose="02010600030101010101" pitchFamily="2" charset="-122"/>
                  </a:rPr>
                  <a:t>(Θ|Θ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is maximized by setting its partial derivatives regarding Θ to be zero, mentioned in the next slides.</a:t>
                </a:r>
                <a:endParaRPr lang="en-US" sz="2100" dirty="0">
                  <a:ea typeface="SimSun" panose="02010600030101010101" pitchFamily="2" charset="-122"/>
                </a:endParaRPr>
              </a:p>
              <a:p>
                <a:pPr marL="0" indent="0">
                  <a:buNone/>
                </a:pPr>
                <a:endParaRPr lang="en-US" sz="2100" dirty="0">
                  <a:ea typeface="SimSun" panose="02010600030101010101" pitchFamily="2" charset="-122"/>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AA674657-9408-4F24-934D-C582FB6CDAF6}"/>
                  </a:ext>
                </a:extLst>
              </p:cNvPr>
              <p:cNvSpPr>
                <a:spLocks noGrp="1" noRot="1" noChangeAspect="1" noMove="1" noResize="1" noEditPoints="1" noAdjustHandles="1" noChangeArrowheads="1" noChangeShapeType="1" noTextEdit="1"/>
              </p:cNvSpPr>
              <p:nvPr>
                <p:ph idx="1"/>
              </p:nvPr>
            </p:nvSpPr>
            <p:spPr>
              <a:xfrm>
                <a:off x="154745" y="914399"/>
                <a:ext cx="11844997" cy="5176066"/>
              </a:xfrm>
              <a:blipFill>
                <a:blip r:embed="rId2"/>
                <a:stretch>
                  <a:fillRect l="-618" t="-707" r="-618" b="-32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34929D8-A5E9-463F-A5FE-D99CF3091559}"/>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00FACC5D-9434-44D6-BBF9-D391B562E55E}"/>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A150496-1414-4E9E-9DF1-1DED86F723DC}"/>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89794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9554-9E2F-4AC7-A209-BAD1A2B58C43}"/>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B63D2-FD6D-4E5F-B105-D092EACB7A62}"/>
                  </a:ext>
                </a:extLst>
              </p:cNvPr>
              <p:cNvSpPr>
                <a:spLocks noGrp="1"/>
              </p:cNvSpPr>
              <p:nvPr>
                <p:ph idx="1"/>
              </p:nvPr>
            </p:nvSpPr>
            <p:spPr/>
            <p:txBody>
              <a:bodyPr>
                <a:noAutofit/>
              </a:bodyPr>
              <a:lstStyle/>
              <a:p>
                <a:pPr marL="0" indent="0">
                  <a:buNone/>
                </a:pPr>
                <a:r>
                  <a:rPr lang="en-US" sz="2100" dirty="0">
                    <a:effectLst/>
                    <a:ea typeface="SimSun" panose="02010600030101010101" pitchFamily="2" charset="-122"/>
                  </a:rPr>
                  <a:t>The next parameter </a:t>
                </a:r>
                <a:r>
                  <a:rPr lang="en-US" sz="2100" i="1" dirty="0">
                    <a:effectLst/>
                    <a:ea typeface="SimSun" panose="02010600030101010101" pitchFamily="2" charset="-122"/>
                  </a:rPr>
                  <a:t>μ</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at M-step of some </a:t>
                </a:r>
                <a:r>
                  <a:rPr lang="en-US" sz="2100" i="1" dirty="0" err="1">
                    <a:effectLst/>
                    <a:ea typeface="SimSun" panose="02010600030101010101" pitchFamily="2" charset="-122"/>
                  </a:rPr>
                  <a:t>t</a:t>
                </a:r>
                <a:r>
                  <a:rPr lang="en-US" sz="2100" baseline="30000" dirty="0" err="1">
                    <a:effectLst/>
                    <a:ea typeface="SimSun" panose="02010600030101010101" pitchFamily="2" charset="-122"/>
                  </a:rPr>
                  <a:t>th</a:t>
                </a:r>
                <a:r>
                  <a:rPr lang="en-US" sz="2100" dirty="0">
                    <a:effectLst/>
                    <a:ea typeface="SimSun" panose="02010600030101010101" pitchFamily="2" charset="-122"/>
                  </a:rPr>
                  <a:t> iteration that maximizes </a:t>
                </a:r>
                <a:r>
                  <a:rPr lang="en-US" sz="2100" i="1" dirty="0">
                    <a:effectLst/>
                    <a:ea typeface="SimSun" panose="02010600030101010101" pitchFamily="2" charset="-122"/>
                  </a:rPr>
                  <a:t>Q</a:t>
                </a:r>
                <a:r>
                  <a:rPr lang="en-US" sz="2100" dirty="0">
                    <a:effectLst/>
                    <a:ea typeface="SimSun" panose="02010600030101010101" pitchFamily="2" charset="-122"/>
                  </a:rPr>
                  <a:t>(Θ|Θ</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a:t>
                </a:r>
                <a:r>
                  <a:rPr lang="en-US" sz="2100" dirty="0">
                    <a:effectLst/>
                    <a:ea typeface="SimSun" panose="02010600030101010101" pitchFamily="2" charset="-122"/>
                  </a:rPr>
                  <a:t>) is solution of the equation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𝑄</m:t>
                        </m:r>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Θ</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num>
                      <m:den>
                        <m:r>
                          <a:rPr lang="en-US" sz="2100" i="1">
                            <a:effectLst/>
                            <a:latin typeface="Cambria Math" panose="02040503050406030204" pitchFamily="18" charset="0"/>
                            <a:ea typeface="SimSun" panose="02010600030101010101" pitchFamily="2" charset="-122"/>
                          </a:rPr>
                          <m:t>𝜕𝜇</m:t>
                        </m:r>
                      </m:den>
                    </m:f>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𝟎</m:t>
                        </m:r>
                      </m:e>
                      <m:sup>
                        <m:r>
                          <a:rPr lang="en-US" sz="2100" i="1">
                            <a:effectLst/>
                            <a:latin typeface="Cambria Math" panose="02040503050406030204" pitchFamily="18" charset="0"/>
                            <a:ea typeface="SimSun" panose="02010600030101010101" pitchFamily="2" charset="-122"/>
                          </a:rPr>
                          <m:t>𝑇</m:t>
                        </m:r>
                      </m:sup>
                    </m:sSup>
                  </m:oMath>
                </a14:m>
                <a:r>
                  <a:rPr lang="en-US" sz="21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2100" i="1" smtClean="0">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r>
                            <a:rPr lang="en-US" sz="2100" i="1">
                              <a:effectLst/>
                              <a:latin typeface="Cambria Math" panose="02040503050406030204" pitchFamily="18" charset="0"/>
                              <a:ea typeface="SimSun" panose="02010600030101010101" pitchFamily="2" charset="-122"/>
                            </a:rPr>
                            <m:t>𝐸</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𝑋</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r>
                                <a:rPr lang="en-US" sz="2100">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nary>
                      <m:r>
                        <a:rPr lang="en-US" sz="2100" b="0" i="1" smtClean="0">
                          <a:effectLst/>
                          <a:latin typeface="Cambria Math" panose="02040503050406030204" pitchFamily="18" charset="0"/>
                          <a:ea typeface="SimSun" panose="02010600030101010101" pitchFamily="2" charset="-122"/>
                        </a:rPr>
                        <m:t>    (2.7)</m:t>
                      </m:r>
                    </m:oMath>
                  </m:oMathPara>
                </a14:m>
                <a:endParaRPr lang="en-US" sz="2100" dirty="0"/>
              </a:p>
              <a:p>
                <a:pPr marL="0" indent="0">
                  <a:buNone/>
                </a:pPr>
                <a:r>
                  <a:rPr lang="en-US" sz="2100" dirty="0">
                    <a:effectLst/>
                    <a:ea typeface="SimSun" panose="02010600030101010101" pitchFamily="2" charset="-122"/>
                  </a:rPr>
                  <a:t>Similarly, the next parameter Σ</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is solution of the equation </a:t>
                </a:r>
                <a14:m>
                  <m:oMath xmlns:m="http://schemas.openxmlformats.org/officeDocument/2006/math">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𝑄</m:t>
                        </m:r>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Θ</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num>
                      <m:den>
                        <m:r>
                          <a:rPr lang="en-US" sz="2100" i="1">
                            <a:effectLst/>
                            <a:latin typeface="Cambria Math" panose="02040503050406030204" pitchFamily="18" charset="0"/>
                            <a:ea typeface="SimSun" panose="02010600030101010101" pitchFamily="2" charset="-122"/>
                          </a:rPr>
                          <m:t>𝜕</m:t>
                        </m:r>
                        <m:r>
                          <m:rPr>
                            <m:sty m:val="p"/>
                          </m:rPr>
                          <a:rPr lang="en-US" sz="2100">
                            <a:latin typeface="Cambria Math" panose="02040503050406030204" pitchFamily="18" charset="0"/>
                          </a:rPr>
                          <m:t>Σ</m:t>
                        </m:r>
                      </m:den>
                    </m:f>
                    <m:r>
                      <a:rPr lang="en-US" sz="2100" i="1">
                        <a:effectLst/>
                        <a:latin typeface="Cambria Math" panose="02040503050406030204" pitchFamily="18" charset="0"/>
                        <a:ea typeface="SimSun" panose="02010600030101010101" pitchFamily="2" charset="-122"/>
                      </a:rPr>
                      <m:t>=</m:t>
                    </m:r>
                    <m:d>
                      <m:dPr>
                        <m:ctrlPr>
                          <a:rPr lang="en-US" sz="2100" i="1">
                            <a:latin typeface="Cambria Math" panose="02040503050406030204" pitchFamily="18" charset="0"/>
                          </a:rPr>
                        </m:ctrlPr>
                      </m:dPr>
                      <m:e>
                        <m:r>
                          <a:rPr lang="en-US" sz="2100" b="1" i="1">
                            <a:latin typeface="Cambria Math" panose="02040503050406030204" pitchFamily="18" charset="0"/>
                          </a:rPr>
                          <m:t>𝟎</m:t>
                        </m:r>
                      </m:e>
                    </m:d>
                  </m:oMath>
                </a14:m>
                <a:r>
                  <a:rPr lang="en-US" sz="2100" dirty="0"/>
                  <a:t>, as follows:</a:t>
                </a:r>
                <a:endParaRPr lang="en-US" sz="2100" dirty="0">
                  <a:effectLst/>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p>
                        <m:sSupPr>
                          <m:ctrlPr>
                            <a:rPr lang="en-US" sz="2100" i="1" smtClean="0">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Σ</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r>
                            <a:rPr lang="en-US" sz="2100" i="1">
                              <a:effectLst/>
                              <a:latin typeface="Cambria Math" panose="02040503050406030204" pitchFamily="18" charset="0"/>
                              <a:ea typeface="SimSun" panose="02010600030101010101" pitchFamily="2" charset="-122"/>
                            </a:rPr>
                            <m:t>𝐸</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𝑋</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𝑋</m:t>
                                  </m:r>
                                </m:e>
                                <m:sup>
                                  <m:r>
                                    <a:rPr lang="en-US" sz="2100" i="1">
                                      <a:effectLst/>
                                      <a:latin typeface="Cambria Math" panose="02040503050406030204" pitchFamily="18" charset="0"/>
                                      <a:ea typeface="SimSun" panose="02010600030101010101" pitchFamily="2" charset="-122"/>
                                    </a:rPr>
                                    <m:t>𝑇</m:t>
                                  </m:r>
                                </m:sup>
                              </m:sSup>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r>
                                <a:rPr lang="en-US" sz="2100">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nary>
                      <m:r>
                        <a:rPr lang="en-US" sz="2100" b="0" i="1" smtClean="0">
                          <a:effectLst/>
                          <a:latin typeface="Cambria Math" panose="02040503050406030204" pitchFamily="18" charset="0"/>
                          <a:ea typeface="SimSun" panose="02010600030101010101" pitchFamily="2" charset="-122"/>
                        </a:rPr>
                        <m:t>    (2.8)</m:t>
                      </m:r>
                    </m:oMath>
                  </m:oMathPara>
                </a14:m>
                <a:endParaRPr lang="en-US" sz="2100" dirty="0"/>
              </a:p>
              <a:p>
                <a:pPr marL="0" indent="0">
                  <a:buNone/>
                </a:pPr>
                <a:r>
                  <a:rPr lang="en-US" sz="2100" dirty="0">
                    <a:effectLst/>
                    <a:ea typeface="SimSun" panose="02010600030101010101" pitchFamily="2" charset="-122"/>
                  </a:rPr>
                  <a:t>The next parameter </a:t>
                </a:r>
                <a:r>
                  <a:rPr lang="en-US" sz="2100" i="1" dirty="0">
                    <a:effectLst/>
                    <a:ea typeface="SimSun" panose="02010600030101010101" pitchFamily="2" charset="-122"/>
                  </a:rPr>
                  <a:t>A</a:t>
                </a:r>
                <a:r>
                  <a:rPr lang="en-US" sz="2100" baseline="-25000" dirty="0">
                    <a:effectLst/>
                    <a:ea typeface="SimSun" panose="02010600030101010101" pitchFamily="2" charset="-122"/>
                  </a:rPr>
                  <a:t>0</a:t>
                </a:r>
                <a:r>
                  <a:rPr lang="en-US" sz="2100" baseline="30000" dirty="0">
                    <a:effectLst/>
                    <a:ea typeface="SimSun" panose="02010600030101010101" pitchFamily="2" charset="-122"/>
                  </a:rPr>
                  <a:t>(</a:t>
                </a:r>
                <a:r>
                  <a:rPr lang="en-US" sz="2100" i="1" baseline="30000" dirty="0">
                    <a:effectLst/>
                    <a:ea typeface="SimSun" panose="02010600030101010101" pitchFamily="2" charset="-122"/>
                  </a:rPr>
                  <a:t>t</a:t>
                </a:r>
                <a:r>
                  <a:rPr lang="en-US" sz="2100" baseline="30000" dirty="0">
                    <a:effectLst/>
                    <a:ea typeface="SimSun" panose="02010600030101010101" pitchFamily="2" charset="-122"/>
                  </a:rPr>
                  <a:t>+1)</a:t>
                </a:r>
                <a:r>
                  <a:rPr lang="en-US" sz="2100" dirty="0">
                    <a:effectLst/>
                    <a:ea typeface="SimSun" panose="02010600030101010101" pitchFamily="2" charset="-122"/>
                  </a:rPr>
                  <a:t> is </a:t>
                </a:r>
                <a:r>
                  <a:rPr lang="en-US" sz="2100" dirty="0">
                    <a:ea typeface="SimSun" panose="02010600030101010101" pitchFamily="2" charset="-122"/>
                  </a:rPr>
                  <a:t>solution of the equation </a:t>
                </a:r>
                <a14:m>
                  <m:oMath xmlns:m="http://schemas.openxmlformats.org/officeDocument/2006/math">
                    <m:f>
                      <m:fPr>
                        <m:ctrlPr>
                          <a:rPr lang="en-US" sz="2100" i="1">
                            <a:latin typeface="Cambria Math" panose="02040503050406030204" pitchFamily="18" charset="0"/>
                          </a:rPr>
                        </m:ctrlPr>
                      </m:fPr>
                      <m:num>
                        <m:r>
                          <a:rPr lang="en-US" sz="2100" i="1">
                            <a:latin typeface="Cambria Math" panose="02040503050406030204" pitchFamily="18" charset="0"/>
                            <a:ea typeface="SimSun" panose="02010600030101010101" pitchFamily="2" charset="-122"/>
                          </a:rPr>
                          <m:t>𝜕</m:t>
                        </m:r>
                        <m:r>
                          <a:rPr lang="en-US" sz="2100" i="1">
                            <a:latin typeface="Cambria Math" panose="02040503050406030204" pitchFamily="18" charset="0"/>
                            <a:ea typeface="SimSun" panose="02010600030101010101" pitchFamily="2" charset="-122"/>
                          </a:rPr>
                          <m:t>𝑄</m:t>
                        </m:r>
                        <m:d>
                          <m:dPr>
                            <m:ctrlPr>
                              <a:rPr lang="en-US" sz="2100" i="1">
                                <a:latin typeface="Cambria Math" panose="02040503050406030204" pitchFamily="18" charset="0"/>
                              </a:rPr>
                            </m:ctrlPr>
                          </m:dPr>
                          <m:e>
                            <m:r>
                              <m:rPr>
                                <m:sty m:val="p"/>
                              </m:rPr>
                              <a:rPr lang="en-US" sz="2100">
                                <a:latin typeface="Cambria Math" panose="02040503050406030204" pitchFamily="18" charset="0"/>
                                <a:ea typeface="SimSun" panose="02010600030101010101" pitchFamily="2" charset="-122"/>
                              </a:rPr>
                              <m:t>Θ</m:t>
                            </m:r>
                          </m:e>
                          <m:e>
                            <m:sSup>
                              <m:sSupPr>
                                <m:ctrlPr>
                                  <a:rPr lang="en-US" sz="2100" i="1">
                                    <a:latin typeface="Cambria Math" panose="02040503050406030204" pitchFamily="18" charset="0"/>
                                  </a:rPr>
                                </m:ctrlPr>
                              </m:sSupPr>
                              <m:e>
                                <m:r>
                                  <m:rPr>
                                    <m:sty m:val="p"/>
                                  </m:rPr>
                                  <a:rPr lang="en-US" sz="2100">
                                    <a:latin typeface="Cambria Math" panose="02040503050406030204" pitchFamily="18" charset="0"/>
                                    <a:ea typeface="SimSun" panose="02010600030101010101" pitchFamily="2" charset="-122"/>
                                  </a:rPr>
                                  <m:t>Θ</m:t>
                                </m:r>
                              </m:e>
                              <m:sup>
                                <m:d>
                                  <m:dPr>
                                    <m:ctrlPr>
                                      <a:rPr lang="en-US" sz="2100" i="1">
                                        <a:latin typeface="Cambria Math" panose="02040503050406030204" pitchFamily="18" charset="0"/>
                                      </a:rPr>
                                    </m:ctrlPr>
                                  </m:dPr>
                                  <m:e>
                                    <m:r>
                                      <a:rPr lang="en-US" sz="2100" i="1">
                                        <a:latin typeface="Cambria Math" panose="02040503050406030204" pitchFamily="18" charset="0"/>
                                        <a:ea typeface="SimSun" panose="02010600030101010101" pitchFamily="2" charset="-122"/>
                                      </a:rPr>
                                      <m:t>𝑡</m:t>
                                    </m:r>
                                  </m:e>
                                </m:d>
                              </m:sup>
                            </m:sSup>
                          </m:e>
                        </m:d>
                      </m:num>
                      <m:den>
                        <m:r>
                          <a:rPr lang="en-US" sz="2100" i="1">
                            <a:latin typeface="Cambria Math" panose="02040503050406030204" pitchFamily="18" charset="0"/>
                            <a:ea typeface="SimSun" panose="02010600030101010101" pitchFamily="2" charset="-122"/>
                          </a:rPr>
                          <m:t>𝜕</m:t>
                        </m:r>
                        <m:sSub>
                          <m:sSubPr>
                            <m:ctrlPr>
                              <a:rPr lang="en-US" sz="2100" i="1">
                                <a:latin typeface="Cambria Math" panose="02040503050406030204" pitchFamily="18" charset="0"/>
                              </a:rPr>
                            </m:ctrlPr>
                          </m:sSubPr>
                          <m:e>
                            <m:r>
                              <a:rPr lang="en-US" sz="2100" i="1">
                                <a:latin typeface="Cambria Math" panose="02040503050406030204" pitchFamily="18" charset="0"/>
                                <a:ea typeface="SimSun" panose="02010600030101010101" pitchFamily="2" charset="-122"/>
                              </a:rPr>
                              <m:t>𝐴</m:t>
                            </m:r>
                          </m:e>
                          <m:sub>
                            <m:r>
                              <a:rPr lang="en-US" sz="2100" i="1">
                                <a:latin typeface="Cambria Math" panose="02040503050406030204" pitchFamily="18" charset="0"/>
                                <a:ea typeface="SimSun" panose="02010600030101010101" pitchFamily="2" charset="-122"/>
                              </a:rPr>
                              <m:t>0</m:t>
                            </m:r>
                          </m:sub>
                        </m:sSub>
                      </m:den>
                    </m:f>
                    <m:r>
                      <a:rPr lang="en-US" sz="2100" i="1">
                        <a:latin typeface="Cambria Math" panose="02040503050406030204" pitchFamily="18" charset="0"/>
                        <a:ea typeface="SimSun" panose="02010600030101010101" pitchFamily="2" charset="-122"/>
                      </a:rPr>
                      <m:t>=</m:t>
                    </m:r>
                    <m:r>
                      <a:rPr lang="en-US" sz="2100" i="1" smtClean="0">
                        <a:latin typeface="Cambria Math" panose="02040503050406030204" pitchFamily="18" charset="0"/>
                      </a:rPr>
                      <m:t>0</m:t>
                    </m:r>
                  </m:oMath>
                </a14:m>
                <a:r>
                  <a:rPr lang="en-US" sz="2100" dirty="0"/>
                  <a:t>, </a:t>
                </a:r>
                <a:r>
                  <a:rPr lang="en-US" sz="2100" dirty="0">
                    <a:effectLst/>
                    <a:ea typeface="SimSun" panose="02010600030101010101" pitchFamily="2" charset="-122"/>
                  </a:rPr>
                  <a:t>as follows:</a:t>
                </a:r>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𝐴</m:t>
                          </m:r>
                        </m:e>
                        <m:sub>
                          <m:r>
                            <a:rPr lang="en-US" sz="2100" i="1">
                              <a:effectLst/>
                              <a:latin typeface="Cambria Math" panose="02040503050406030204" pitchFamily="18" charset="0"/>
                              <a:ea typeface="SimSun" panose="02010600030101010101" pitchFamily="2" charset="-122"/>
                            </a:rPr>
                            <m:t>0</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bSup>
                      <m:r>
                        <a:rPr lang="en-US" sz="2100">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𝑁</m:t>
                          </m:r>
                        </m:den>
                      </m:f>
                      <m:d>
                        <m:dPr>
                          <m:ctrlPr>
                            <a:rPr lang="en-US" sz="2100" i="1">
                              <a:effectLst/>
                              <a:latin typeface="Cambria Math" panose="02040503050406030204" pitchFamily="18" charset="0"/>
                            </a:rPr>
                          </m:ctrlPr>
                        </m:dPr>
                        <m:e>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r>
                                <a:rPr lang="en-US" sz="2100" i="1">
                                  <a:effectLst/>
                                  <a:latin typeface="Cambria Math" panose="02040503050406030204" pitchFamily="18" charset="0"/>
                                  <a:ea typeface="SimSun" panose="02010600030101010101" pitchFamily="2" charset="-122"/>
                                </a:rPr>
                                <m:t>=1</m:t>
                              </m:r>
                            </m:sub>
                            <m:sup>
                              <m:r>
                                <a:rPr lang="en-US" sz="2100" i="1">
                                  <a:effectLst/>
                                  <a:latin typeface="Cambria Math" panose="02040503050406030204" pitchFamily="18" charset="0"/>
                                  <a:ea typeface="SimSun" panose="02010600030101010101" pitchFamily="2" charset="-122"/>
                                </a:rPr>
                                <m:t>𝑁</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𝑌</m:t>
                                  </m:r>
                                </m:e>
                                <m:sub>
                                  <m:r>
                                    <a:rPr lang="en-US" sz="2100" i="1">
                                      <a:effectLst/>
                                      <a:latin typeface="Cambria Math" panose="02040503050406030204" pitchFamily="18" charset="0"/>
                                      <a:ea typeface="SimSun" panose="02010600030101010101" pitchFamily="2" charset="-122"/>
                                    </a:rPr>
                                    <m:t>𝑖</m:t>
                                  </m:r>
                                </m:sub>
                              </m:sSub>
                            </m:e>
                          </m:nary>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𝑁</m:t>
                          </m:r>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rPr>
                                    <m:t>𝐴</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𝑁</m:t>
                          </m:r>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rPr>
                                    <m:t>𝐴</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r>
                                        <a:rPr lang="en-US" sz="2100" i="1">
                                          <a:effectLst/>
                                          <a:latin typeface="Cambria Math" panose="02040503050406030204" pitchFamily="18" charset="0"/>
                                          <a:ea typeface="SimSun" panose="02010600030101010101" pitchFamily="2" charset="-122"/>
                                        </a:rPr>
                                        <m:t>+1</m:t>
                                      </m:r>
                                    </m:e>
                                  </m:d>
                                </m:sup>
                              </m:sSup>
                              <m:r>
                                <a:rPr lang="en-US" sz="2100" i="1">
                                  <a:effectLst/>
                                  <a:latin typeface="Cambria Math" panose="02040503050406030204" pitchFamily="18" charset="0"/>
                                  <a:ea typeface="SimSun" panose="02010600030101010101" pitchFamily="2" charset="-122"/>
                                </a:rPr>
                                <m:t>−</m:t>
                              </m:r>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𝑡</m:t>
                                      </m:r>
                                    </m:e>
                                  </m:d>
                                </m:sup>
                              </m:sSup>
                            </m:e>
                          </m:d>
                        </m:e>
                      </m:d>
                      <m:r>
                        <a:rPr lang="en-US" sz="2100" b="0" i="1" smtClean="0">
                          <a:effectLst/>
                          <a:latin typeface="Cambria Math" panose="02040503050406030204" pitchFamily="18" charset="0"/>
                          <a:ea typeface="SimSun" panose="02010600030101010101" pitchFamily="2" charset="-122"/>
                        </a:rPr>
                        <m:t>    (2.9)</m:t>
                      </m:r>
                    </m:oMath>
                  </m:oMathPara>
                </a14:m>
                <a:endParaRPr lang="en-US" sz="2100" dirty="0">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C83B63D2-FD6D-4E5F-B105-D092EACB7A62}"/>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EC3405A-36CA-46A8-B0BA-7378745578AA}"/>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4F810E11-6404-4490-9DFE-5F42EB0C5A8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65E66E88-6FA3-46FC-A60C-93EAD00AFF0A}"/>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53474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C5FF-811C-4969-B0CF-CBC9FA4FDAD3}"/>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D333CE-1BEF-4F7E-8B2B-F4D244DF5D06}"/>
                  </a:ext>
                </a:extLst>
              </p:cNvPr>
              <p:cNvSpPr>
                <a:spLocks noGrp="1"/>
              </p:cNvSpPr>
              <p:nvPr>
                <p:ph idx="1"/>
              </p:nvPr>
            </p:nvSpPr>
            <p:spPr>
              <a:xfrm>
                <a:off x="491319" y="914399"/>
                <a:ext cx="11218460" cy="5176066"/>
              </a:xfrm>
            </p:spPr>
            <p:txBody>
              <a:bodyPr>
                <a:noAutofit/>
              </a:bodyPr>
              <a:lstStyle/>
              <a:p>
                <a:pPr marL="0" indent="0">
                  <a:buNone/>
                </a:pPr>
                <a:r>
                  <a:rPr lang="en-US" sz="1800" dirty="0">
                    <a:effectLst/>
                    <a:ea typeface="SimSun" panose="02010600030101010101" pitchFamily="2" charset="-122"/>
                  </a:rPr>
                  <a:t>Similarly, by setting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m:t>
                        </m:r>
                        <m:r>
                          <a:rPr lang="en-US" sz="1800" i="1">
                            <a:latin typeface="Cambria Math" panose="02040503050406030204" pitchFamily="18" charset="0"/>
                          </a:rPr>
                          <m:t>𝑄</m:t>
                        </m:r>
                        <m:d>
                          <m:dPr>
                            <m:ctrlPr>
                              <a:rPr lang="en-US" sz="1800" i="1">
                                <a:latin typeface="Cambria Math" panose="02040503050406030204" pitchFamily="18" charset="0"/>
                              </a:rPr>
                            </m:ctrlPr>
                          </m:dPr>
                          <m:e>
                            <m:r>
                              <m:rPr>
                                <m:sty m:val="p"/>
                              </m:rPr>
                              <a:rPr lang="en-US" sz="1800">
                                <a:latin typeface="Cambria Math" panose="02040503050406030204" pitchFamily="18" charset="0"/>
                              </a:rPr>
                              <m:t>Θ</m:t>
                            </m:r>
                          </m:e>
                          <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Θ</m:t>
                                </m:r>
                              </m:e>
                              <m:sup>
                                <m:d>
                                  <m:dPr>
                                    <m:ctrlPr>
                                      <a:rPr lang="en-US" sz="1800" i="1">
                                        <a:latin typeface="Cambria Math" panose="02040503050406030204" pitchFamily="18" charset="0"/>
                                      </a:rPr>
                                    </m:ctrlPr>
                                  </m:dPr>
                                  <m:e>
                                    <m:r>
                                      <a:rPr lang="en-US" sz="1800" i="1">
                                        <a:latin typeface="Cambria Math" panose="02040503050406030204" pitchFamily="18" charset="0"/>
                                      </a:rPr>
                                      <m:t>𝑡</m:t>
                                    </m:r>
                                  </m:e>
                                </m:d>
                              </m:sup>
                            </m:sSup>
                          </m:e>
                        </m:d>
                      </m:num>
                      <m:den>
                        <m:r>
                          <a:rPr lang="en-US" sz="1800" i="1">
                            <a:latin typeface="Cambria Math" panose="02040503050406030204" pitchFamily="18" charset="0"/>
                          </a:rPr>
                          <m:t>𝜕</m:t>
                        </m:r>
                        <m:acc>
                          <m:accPr>
                            <m:chr m:val="̃"/>
                            <m:ctrlPr>
                              <a:rPr lang="en-US" sz="1800" i="1">
                                <a:latin typeface="Cambria Math" panose="02040503050406030204" pitchFamily="18" charset="0"/>
                              </a:rPr>
                            </m:ctrlPr>
                          </m:accPr>
                          <m:e>
                            <m:r>
                              <a:rPr lang="en-US" sz="1800" i="1">
                                <a:latin typeface="Cambria Math" panose="02040503050406030204" pitchFamily="18" charset="0"/>
                              </a:rPr>
                              <m:t>𝐴</m:t>
                            </m:r>
                          </m:e>
                        </m:acc>
                      </m:den>
                    </m:f>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1" i="1" smtClean="0">
                            <a:latin typeface="Cambria Math" panose="02040503050406030204" pitchFamily="18" charset="0"/>
                          </a:rPr>
                          <m:t>𝟎</m:t>
                        </m:r>
                      </m:e>
                    </m:d>
                  </m:oMath>
                </a14:m>
                <a:r>
                  <a:rPr lang="en-US" sz="1800" dirty="0">
                    <a:effectLst/>
                    <a:ea typeface="SimSun" panose="02010600030101010101" pitchFamily="2" charset="-122"/>
                  </a:rPr>
                  <a:t>, the next parameter </a:t>
                </a:r>
                <a14:m>
                  <m:oMath xmlns:m="http://schemas.openxmlformats.org/officeDocument/2006/math">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oMath>
                </a14:m>
                <a:r>
                  <a:rPr lang="en-US" sz="1800" dirty="0">
                    <a:effectLst/>
                    <a:ea typeface="SimSun" panose="02010600030101010101" pitchFamily="2" charset="-122"/>
                  </a:rPr>
                  <a:t> is solution of </a:t>
                </a:r>
                <a:r>
                  <a:rPr lang="en-US" sz="1800" i="1" dirty="0">
                    <a:effectLst/>
                    <a:ea typeface="SimSun" panose="02010600030101010101" pitchFamily="2" charset="-122"/>
                  </a:rPr>
                  <a:t>n</a:t>
                </a:r>
                <a:r>
                  <a:rPr lang="en-US" sz="1800" dirty="0">
                    <a:effectLst/>
                    <a:ea typeface="SimSun" panose="02010600030101010101" pitchFamily="2" charset="-122"/>
                  </a:rPr>
                  <a:t>+1 equations as follows:</a:t>
                </a:r>
                <a:endParaRPr lang="en-US" sz="18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d>
                        <m:dPr>
                          <m:begChr m:val="{"/>
                          <m:endChr m:val=""/>
                          <m:ctrlPr>
                            <a:rPr lang="en-US" sz="1800" i="1">
                              <a:effectLst/>
                              <a:latin typeface="Cambria Math" panose="02040503050406030204" pitchFamily="18" charset="0"/>
                            </a:rPr>
                          </m:ctrlPr>
                        </m:dPr>
                        <m:e>
                          <m:m>
                            <m:mPr>
                              <m:mcs>
                                <m:mc>
                                  <m:mcPr>
                                    <m:count m:val="1"/>
                                    <m:mcJc m:val="center"/>
                                  </m:mcPr>
                                </m:mc>
                              </m:mcs>
                              <m:ctrlPr>
                                <a:rPr lang="en-US" sz="1800" i="1">
                                  <a:effectLst/>
                                  <a:latin typeface="Cambria Math" panose="02040503050406030204" pitchFamily="18" charset="0"/>
                                </a:rPr>
                              </m:ctrlPr>
                            </m:mPr>
                            <m:m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Sub>
                                      </m:e>
                                    </m:d>
                                  </m:e>
                                </m:nary>
                              </m:e>
                            </m:mr>
                            <m:mr>
                              <m:e>
                                <m:sSub>
                                  <m:sSubPr>
                                    <m:ctrlPr>
                                      <a:rPr lang="en-US" sz="1800" i="1">
                                        <a:effectLst/>
                                        <a:latin typeface="Cambria Math" panose="02040503050406030204" pitchFamily="18" charset="0"/>
                                      </a:rPr>
                                    </m:ctrlPr>
                                  </m:sSubPr>
                                  <m:e>
                                    <m:d>
                                      <m:dPr>
                                        <m:begChr m:val=""/>
                                        <m:endChr m:val="|"/>
                                        <m:ctrlPr>
                                          <a:rPr lang="en-US" sz="1800" i="1">
                                            <a:effectLst/>
                                            <a:latin typeface="Cambria Math" panose="02040503050406030204" pitchFamily="18" charset="0"/>
                                          </a:rPr>
                                        </m:ctrlPr>
                                      </m:d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𝐸</m:t>
                                            </m:r>
                                          </m:e>
                                        </m:acc>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𝑥</m:t>
                                                </m:r>
                                              </m:e>
                                              <m:sub>
                                                <m:r>
                                                  <a:rPr lang="en-US" sz="1800" i="1">
                                                    <a:effectLst/>
                                                    <a:latin typeface="Cambria Math" panose="02040503050406030204" pitchFamily="18" charset="0"/>
                                                    <a:ea typeface="SimSun" panose="02010600030101010101" pitchFamily="2" charset="-122"/>
                                                  </a:rPr>
                                                  <m:t>𝑗</m:t>
                                                </m:r>
                                              </m:sub>
                                            </m:sSub>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Sub>
                                              </m:e>
                                            </m:d>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𝑥</m:t>
                                                        </m:r>
                                                      </m:e>
                                                      <m:sub>
                                                        <m:r>
                                                          <a:rPr lang="en-US" sz="1800" i="1">
                                                            <a:effectLst/>
                                                            <a:latin typeface="Cambria Math" panose="02040503050406030204" pitchFamily="18" charset="0"/>
                                                            <a:ea typeface="SimSun" panose="02010600030101010101" pitchFamily="2" charset="-122"/>
                                                          </a:rPr>
                                                          <m:t>𝑗</m:t>
                                                        </m:r>
                                                      </m:sub>
                                                    </m:sSub>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𝜇</m:t>
                                                    </m:r>
                                                  </m:e>
                                                  <m:sub>
                                                    <m:r>
                                                      <a:rPr lang="en-US" sz="1800" i="1">
                                                        <a:effectLst/>
                                                        <a:latin typeface="Cambria Math" panose="02040503050406030204" pitchFamily="18" charset="0"/>
                                                        <a:ea typeface="SimSun" panose="02010600030101010101" pitchFamily="2" charset="-122"/>
                                                      </a:rPr>
                                                      <m:t>𝑗</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nary>
                                      </m:e>
                                    </m:d>
                                  </m:e>
                                  <m:sub>
                                    <m:r>
                                      <a:rPr lang="en-US" sz="1800" i="1">
                                        <a:effectLst/>
                                        <a:latin typeface="Cambria Math" panose="02040503050406030204" pitchFamily="18" charset="0"/>
                                        <a:ea typeface="SimSun" panose="02010600030101010101" pitchFamily="2" charset="-122"/>
                                      </a:rPr>
                                      <m:t>𝑗</m:t>
                                    </m:r>
                                    <m:r>
                                      <a:rPr lang="en-US" sz="1800" i="1">
                                        <a:effectLst/>
                                        <a:latin typeface="Cambria Math" panose="02040503050406030204" pitchFamily="18" charset="0"/>
                                        <a:ea typeface="SimSun" panose="02010600030101010101" pitchFamily="2" charset="-122"/>
                                      </a:rPr>
                                      <m:t>=</m:t>
                                    </m:r>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1,</m:t>
                                        </m:r>
                                        <m:r>
                                          <a:rPr lang="en-US" sz="1800" i="1">
                                            <a:effectLst/>
                                            <a:latin typeface="Cambria Math" panose="02040503050406030204" pitchFamily="18" charset="0"/>
                                            <a:ea typeface="SimSun" panose="02010600030101010101" pitchFamily="2" charset="-122"/>
                                          </a:rPr>
                                          <m:t>𝑛</m:t>
                                        </m:r>
                                      </m:e>
                                    </m:acc>
                                  </m:sub>
                                </m:sSub>
                              </m:e>
                            </m:mr>
                          </m:m>
                        </m:e>
                      </m:d>
                      <m:r>
                        <a:rPr lang="en-US" sz="1800" b="0" i="1" smtClean="0">
                          <a:effectLst/>
                          <a:latin typeface="Cambria Math" panose="02040503050406030204" pitchFamily="18" charset="0"/>
                          <a:ea typeface="SimSun" panose="02010600030101010101" pitchFamily="2" charset="-122"/>
                        </a:rPr>
                        <m:t>    (2.10)</m:t>
                      </m:r>
                    </m:oMath>
                  </m:oMathPara>
                </a14:m>
                <a:endParaRPr lang="en-US" sz="1800" dirty="0"/>
              </a:p>
              <a:p>
                <a:pPr marL="0" indent="0">
                  <a:buNone/>
                </a:pPr>
                <a:r>
                  <a:rPr lang="en-US" sz="1800" dirty="0">
                    <a:effectLst/>
                    <a:ea typeface="SimSun" panose="02010600030101010101" pitchFamily="2" charset="-122"/>
                  </a:rPr>
                  <a:t>The next parameter </a:t>
                </a:r>
                <a:r>
                  <a:rPr lang="en-US" sz="1800" i="1" dirty="0">
                    <a:effectLst/>
                    <a:ea typeface="SimSun" panose="02010600030101010101" pitchFamily="2" charset="-122"/>
                  </a:rPr>
                  <a:t>S</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t</a:t>
                </a:r>
                <a:r>
                  <a:rPr lang="en-US" sz="1800" baseline="30000" dirty="0">
                    <a:effectLst/>
                    <a:ea typeface="SimSun" panose="02010600030101010101" pitchFamily="2" charset="-122"/>
                  </a:rPr>
                  <a:t>+1)</a:t>
                </a:r>
                <a:r>
                  <a:rPr lang="en-US" sz="1800" dirty="0">
                    <a:effectLst/>
                    <a:ea typeface="SimSun" panose="02010600030101010101" pitchFamily="2" charset="-122"/>
                  </a:rPr>
                  <a:t> is solution of the equation </a:t>
                </a:r>
                <a14:m>
                  <m:oMath xmlns:m="http://schemas.openxmlformats.org/officeDocument/2006/math">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𝑄</m:t>
                        </m:r>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Θ</m:t>
                            </m:r>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num>
                      <m:den>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𝑆</m:t>
                        </m:r>
                      </m:den>
                    </m:f>
                    <m:r>
                      <a:rPr lang="en-US" sz="1800" b="0" i="1" smtClean="0">
                        <a:effectLst/>
                        <a:latin typeface="Cambria Math" panose="02040503050406030204" pitchFamily="18" charset="0"/>
                        <a:ea typeface="SimSun" panose="02010600030101010101" pitchFamily="2" charset="-122"/>
                      </a:rPr>
                      <m:t>=</m:t>
                    </m:r>
                    <m:d>
                      <m:dPr>
                        <m:ctrlPr>
                          <a:rPr lang="en-US" sz="1800" b="0" i="1" smtClean="0">
                            <a:effectLst/>
                            <a:latin typeface="Cambria Math" panose="02040503050406030204" pitchFamily="18" charset="0"/>
                            <a:ea typeface="SimSun" panose="02010600030101010101" pitchFamily="2" charset="-122"/>
                          </a:rPr>
                        </m:ctrlPr>
                      </m:dPr>
                      <m:e>
                        <m:r>
                          <a:rPr lang="en-US" sz="1800" b="1" i="1" smtClean="0">
                            <a:effectLst/>
                            <a:latin typeface="Cambria Math" panose="02040503050406030204" pitchFamily="18" charset="0"/>
                            <a:ea typeface="SimSun" panose="02010600030101010101" pitchFamily="2" charset="-122"/>
                          </a:rPr>
                          <m:t>𝟎</m:t>
                        </m:r>
                      </m:e>
                    </m:d>
                  </m:oMath>
                </a14:m>
                <a:r>
                  <a:rPr lang="en-US" sz="1800" dirty="0"/>
                  <a:t>, as follows:</a:t>
                </a:r>
              </a:p>
              <a:p>
                <a:pPr marL="0" indent="0">
                  <a:buNone/>
                </a:pPr>
                <a14:m>
                  <m:oMathPara xmlns:m="http://schemas.openxmlformats.org/officeDocument/2006/math">
                    <m:oMathParaPr>
                      <m:jc m:val="centerGroup"/>
                    </m:oMathParaPr>
                    <m:oMath xmlns:m="http://schemas.openxmlformats.org/officeDocument/2006/math">
                      <m:sSup>
                        <m:sSupPr>
                          <m:ctrlPr>
                            <a:rPr lang="en-US" sz="1800" i="1" smtClean="0">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𝑆</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𝜇</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𝜇</m:t>
                                  </m:r>
                                </m:e>
                              </m:d>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𝑇</m:t>
                                  </m:r>
                                </m:sup>
                              </m:sSup>
                            </m:e>
                          </m:nary>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d>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𝐴</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i="1">
                                      <a:effectLst/>
                                      <a:latin typeface="Cambria Math" panose="02040503050406030204" pitchFamily="18" charset="0"/>
                                      <a:ea typeface="SimSun" panose="02010600030101010101" pitchFamily="2" charset="-122"/>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𝑋</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𝑋</m:t>
                                          </m:r>
                                        </m:e>
                                        <m:sup>
                                          <m:r>
                                            <a:rPr lang="en-US" sz="1800" i="1">
                                              <a:effectLst/>
                                              <a:latin typeface="Cambria Math" panose="02040503050406030204" pitchFamily="18" charset="0"/>
                                              <a:ea typeface="SimSun" panose="02010600030101010101" pitchFamily="2" charset="-122"/>
                                            </a:rPr>
                                            <m:t>𝑇</m:t>
                                          </m:r>
                                        </m:sup>
                                      </m:sSup>
                                    </m:e>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𝑌</m:t>
                                          </m:r>
                                        </m:e>
                                        <m:sub>
                                          <m:r>
                                            <a:rPr lang="en-US" sz="1800" i="1">
                                              <a:effectLst/>
                                              <a:latin typeface="Cambria Math" panose="02040503050406030204" pitchFamily="18" charset="0"/>
                                              <a:ea typeface="SimSun" panose="02010600030101010101" pitchFamily="2" charset="-122"/>
                                            </a:rPr>
                                            <m:t>𝑖</m:t>
                                          </m:r>
                                        </m:sub>
                                      </m:sSub>
                                      <m:r>
                                        <a:rPr lang="en-US" sz="1800">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𝐴</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e>
                          </m:nary>
                        </m:e>
                      </m:d>
                      <m:r>
                        <a:rPr lang="en-US" sz="1800" b="0" i="1" smtClean="0">
                          <a:effectLst/>
                          <a:latin typeface="Cambria Math" panose="02040503050406030204" pitchFamily="18" charset="0"/>
                          <a:ea typeface="SimSun" panose="02010600030101010101" pitchFamily="2" charset="-122"/>
                        </a:rPr>
                        <m:t>    (2.11)</m:t>
                      </m:r>
                    </m:oMath>
                  </m:oMathPara>
                </a14:m>
                <a:endParaRPr lang="en-US" sz="1800" dirty="0"/>
              </a:p>
            </p:txBody>
          </p:sp>
        </mc:Choice>
        <mc:Fallback xmlns="">
          <p:sp>
            <p:nvSpPr>
              <p:cNvPr id="3" name="Content Placeholder 2">
                <a:extLst>
                  <a:ext uri="{FF2B5EF4-FFF2-40B4-BE49-F238E27FC236}">
                    <a16:creationId xmlns:a16="http://schemas.microsoft.com/office/drawing/2014/main" id="{09D333CE-1BEF-4F7E-8B2B-F4D244DF5D06}"/>
                  </a:ext>
                </a:extLst>
              </p:cNvPr>
              <p:cNvSpPr>
                <a:spLocks noGrp="1" noRot="1" noChangeAspect="1" noMove="1" noResize="1" noEditPoints="1" noAdjustHandles="1" noChangeArrowheads="1" noChangeShapeType="1" noTextEdit="1"/>
              </p:cNvSpPr>
              <p:nvPr>
                <p:ph idx="1"/>
              </p:nvPr>
            </p:nvSpPr>
            <p:spPr>
              <a:xfrm>
                <a:off x="491319" y="914399"/>
                <a:ext cx="11218460" cy="5176066"/>
              </a:xfrm>
              <a:blipFill>
                <a:blip r:embed="rId2"/>
                <a:stretch>
                  <a:fillRect l="-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BDAC7FB-E35D-43E6-8D41-D27C6B2885A3}"/>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5BF9AE08-D089-4950-AC42-4AD2F6A648B1}"/>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E1F0004A-50F0-4E5E-8327-DD1DDB8345DE}"/>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14467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238F-79FC-44BB-B9DE-865F72502216}"/>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AF5B0D-C708-4994-83DE-6969077255DF}"/>
                  </a:ext>
                </a:extLst>
              </p:cNvPr>
              <p:cNvSpPr>
                <a:spLocks noGrp="1"/>
              </p:cNvSpPr>
              <p:nvPr>
                <p:ph idx="1"/>
              </p:nvPr>
            </p:nvSpPr>
            <p:spPr>
              <a:xfrm>
                <a:off x="150125" y="914399"/>
                <a:ext cx="11887200"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In general, CA method is EM process with two steps as follows:</a:t>
                </a:r>
              </a:p>
              <a:p>
                <a:pPr marL="0" marR="0" indent="0" algn="just">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Determining conditional PDF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2.6 based on current parameter Θ</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45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den>
                          </m:f>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𝑆</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p>
                              </m:sSup>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e>
                          </m:d>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100" dirty="0">
                    <a:effectLst/>
                    <a:latin typeface="Times New Roman" panose="02020603050405020304" pitchFamily="18" charset="0"/>
                    <a:ea typeface="SimSun" panose="02010600030101010101" pitchFamily="2" charset="-122"/>
                  </a:rPr>
                  <a:t>Calculating next parameters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μ</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Σ</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A</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S</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+1)</a:t>
                </a:r>
                <a:r>
                  <a:rPr lang="en-US" sz="21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 based on </a:t>
                </a:r>
                <a:r>
                  <a:rPr lang="en-US" sz="2100" i="1" dirty="0">
                    <a:effectLst/>
                    <a:latin typeface="Times New Roman" panose="02020603050405020304" pitchFamily="18" charset="0"/>
                    <a:ea typeface="SimSun" panose="02010600030101010101" pitchFamily="2" charset="-122"/>
                  </a:rPr>
                  <a:t>f</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determined in the E-step, specified by equations 2.7, 2.8, 2.9, 2.10, and 2.11.</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50" i="1" smtClean="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1450" b="0" i="1"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r>
                        <a:rPr lang="en-US" sz="1450" b="0" i="1" smtClean="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mPr>
                            <m:m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e>
                                </m:nary>
                              </m:e>
                            </m:mr>
                            <m:m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d>
                                      <m:dPr>
                                        <m:begChr m:val=""/>
                                        <m:end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e>
                                        </m:acc>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Sub>
                                              </m:e>
                                            </m:d>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e>
                                                  <m:e>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e>
                                    </m:d>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𝑗</m:t>
                                    </m:r>
                                    <m:r>
                                      <a:rPr lang="en-US" sz="145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145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r>
                                          <a:rPr lang="en-US" sz="1450" i="1">
                                            <a:effectLst/>
                                            <a:latin typeface="Cambria Math" panose="02040503050406030204" pitchFamily="18" charset="0"/>
                                            <a:ea typeface="SimSun" panose="02010600030101010101" pitchFamily="2" charset="-122"/>
                                            <a:cs typeface="Times New Roman" panose="02020603050405020304" pitchFamily="18" charset="0"/>
                                          </a:rPr>
                                          <m:t>𝑛</m:t>
                                        </m:r>
                                      </m:e>
                                    </m:acc>
                                  </m:sub>
                                </m:sSub>
                              </m:e>
                            </m:mr>
                          </m:m>
                        </m:e>
                      </m:d>
                    </m:oMath>
                  </m:oMathPara>
                </a14:m>
                <a:endParaRPr lang="en-US" sz="145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𝑆</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45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50" i="1">
                              <a:effectLst/>
                              <a:latin typeface="Cambria Math" panose="02040503050406030204" pitchFamily="18" charset="0"/>
                              <a:cs typeface="Times New Roman" panose="02020603050405020304" pitchFamily="18" charset="0"/>
                            </a:rPr>
                          </m:ctrlPr>
                        </m:fPr>
                        <m:num>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450" i="1">
                                  <a:effectLst/>
                                  <a:latin typeface="Cambria Math" panose="02040503050406030204" pitchFamily="18" charset="0"/>
                                  <a:cs typeface="Times New Roman" panose="020206030504050203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d>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nary>
                          <m:r>
                            <a:rPr lang="en-US" sz="145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450" i="1">
                                  <a:effectLst/>
                                  <a:latin typeface="Cambria Math" panose="02040503050406030204" pitchFamily="18" charset="0"/>
                                </a:rPr>
                              </m:ctrlPr>
                            </m:naryPr>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5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450" i="1">
                                                      <a:effectLst/>
                                                      <a:latin typeface="Cambria Math" panose="02040503050406030204" pitchFamily="18" charset="0"/>
                                                    </a:rPr>
                                                  </m:ctrlPr>
                                                </m:sSub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d>
                                  <m:r>
                                    <a:rPr lang="en-US" sz="14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450" i="1">
                                      <a:effectLst/>
                                      <a:latin typeface="Cambria Math" panose="02040503050406030204" pitchFamily="18" charset="0"/>
                                      <a:ea typeface="SimSun" panose="02010600030101010101" pitchFamily="2" charset="-122"/>
                                      <a:cs typeface="Times New Roman" panose="02020603050405020304" pitchFamily="18" charset="0"/>
                                    </a:rPr>
                                    <m:t>𝐸</m:t>
                                  </m:r>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sSup>
                                        <m:sSupPr>
                                          <m:ctrlPr>
                                            <a:rPr lang="en-US" sz="1450" i="1">
                                              <a:effectLst/>
                                              <a:latin typeface="Cambria Math" panose="02040503050406030204" pitchFamily="18" charset="0"/>
                                            </a:rPr>
                                          </m:ctrlPr>
                                        </m:sSup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e>
                                      <m:sSub>
                                        <m:sSubPr>
                                          <m:ctrlPr>
                                            <a:rPr lang="en-US" sz="1450" i="1">
                                              <a:effectLst/>
                                              <a:latin typeface="Cambria Math" panose="02040503050406030204" pitchFamily="18" charset="0"/>
                                            </a:rPr>
                                          </m:ctrlPr>
                                        </m:sSub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145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45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450" i="1">
                                              <a:effectLst/>
                                              <a:latin typeface="Cambria Math" panose="02040503050406030204" pitchFamily="18" charset="0"/>
                                            </a:rPr>
                                          </m:ctrlPr>
                                        </m:sSupPr>
                                        <m:e>
                                          <m:r>
                                            <m:rPr>
                                              <m:sty m:val="p"/>
                                            </m:rPr>
                                            <a:rPr lang="en-US" sz="145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Sup>
                                    <m:sSupPr>
                                      <m:ctrlPr>
                                        <a:rPr lang="en-US" sz="1450" i="1">
                                          <a:effectLst/>
                                          <a:latin typeface="Cambria Math" panose="02040503050406030204" pitchFamily="18" charset="0"/>
                                        </a:rPr>
                                      </m:ctrlPr>
                                    </m:sSupPr>
                                    <m:e>
                                      <m:d>
                                        <m:dPr>
                                          <m:ctrlPr>
                                            <a:rPr lang="en-US" sz="1450" i="1">
                                              <a:effectLst/>
                                              <a:latin typeface="Cambria Math" panose="02040503050406030204" pitchFamily="18" charset="0"/>
                                            </a:rPr>
                                          </m:ctrlPr>
                                        </m:dPr>
                                        <m:e>
                                          <m:sSup>
                                            <m:sSupPr>
                                              <m:ctrlPr>
                                                <a:rPr lang="en-US" sz="1450" i="1">
                                                  <a:effectLst/>
                                                  <a:latin typeface="Cambria Math" panose="02040503050406030204" pitchFamily="18" charset="0"/>
                                                </a:rPr>
                                              </m:ctrlPr>
                                            </m:sSupPr>
                                            <m:e>
                                              <m:acc>
                                                <m:accPr>
                                                  <m:chr m:val="̃"/>
                                                  <m:ctrlPr>
                                                    <a:rPr lang="en-US" sz="1450" i="1">
                                                      <a:effectLst/>
                                                      <a:latin typeface="Cambria Math" panose="02040503050406030204" pitchFamily="18" charset="0"/>
                                                    </a:rPr>
                                                  </m:ctrlPr>
                                                </m:accPr>
                                                <m:e>
                                                  <m:r>
                                                    <a:rPr lang="en-US" sz="1450" i="1">
                                                      <a:effectLst/>
                                                      <a:latin typeface="Cambria Math" panose="02040503050406030204" pitchFamily="18" charset="0"/>
                                                      <a:ea typeface="SimSun" panose="02010600030101010101" pitchFamily="2" charset="-122"/>
                                                      <a:cs typeface="Times New Roman" panose="02020603050405020304" pitchFamily="18" charset="0"/>
                                                    </a:rPr>
                                                    <m:t>𝐴</m:t>
                                                  </m:r>
                                                </m:e>
                                              </m:acc>
                                            </m:e>
                                            <m:sup>
                                              <m:d>
                                                <m:dPr>
                                                  <m:ctrlPr>
                                                    <a:rPr lang="en-US" sz="1450" i="1">
                                                      <a:effectLst/>
                                                      <a:latin typeface="Cambria Math" panose="02040503050406030204" pitchFamily="18" charset="0"/>
                                                    </a:rPr>
                                                  </m:ctrlPr>
                                                </m:dPr>
                                                <m:e>
                                                  <m:r>
                                                    <a:rPr lang="en-US" sz="145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45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nary>
                        </m:e>
                      </m:d>
                    </m:oMath>
                  </m:oMathPara>
                </a14:m>
                <a:endParaRPr lang="en-US" sz="1450" dirty="0"/>
              </a:p>
            </p:txBody>
          </p:sp>
        </mc:Choice>
        <mc:Fallback xmlns="">
          <p:sp>
            <p:nvSpPr>
              <p:cNvPr id="3" name="Content Placeholder 2">
                <a:extLst>
                  <a:ext uri="{FF2B5EF4-FFF2-40B4-BE49-F238E27FC236}">
                    <a16:creationId xmlns:a16="http://schemas.microsoft.com/office/drawing/2014/main" id="{07AF5B0D-C708-4994-83DE-6969077255DF}"/>
                  </a:ext>
                </a:extLst>
              </p:cNvPr>
              <p:cNvSpPr>
                <a:spLocks noGrp="1" noRot="1" noChangeAspect="1" noMove="1" noResize="1" noEditPoints="1" noAdjustHandles="1" noChangeArrowheads="1" noChangeShapeType="1" noTextEdit="1"/>
              </p:cNvSpPr>
              <p:nvPr>
                <p:ph idx="1"/>
              </p:nvPr>
            </p:nvSpPr>
            <p:spPr>
              <a:xfrm>
                <a:off x="150125" y="914399"/>
                <a:ext cx="11887200" cy="5176066"/>
              </a:xfrm>
              <a:blipFill>
                <a:blip r:embed="rId2"/>
                <a:stretch>
                  <a:fillRect l="-615" t="-707" r="-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FA2C846-2E4E-4DF6-887D-E84C850DF083}"/>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CE7404D3-5368-48FA-96FB-F7FCA1B4A04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157A81D-7A45-486A-9B8A-D683003EB31E}"/>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51912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3A84-EEAC-4323-B427-B788AE033C40}"/>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4DFF26-9990-4308-AB6F-4331A5D0EF9B}"/>
                  </a:ext>
                </a:extLst>
              </p:cNvPr>
              <p:cNvSpPr>
                <a:spLocks noGrp="1"/>
              </p:cNvSpPr>
              <p:nvPr>
                <p:ph idx="1"/>
              </p:nvPr>
            </p:nvSpPr>
            <p:spPr>
              <a:xfrm>
                <a:off x="423081" y="914399"/>
                <a:ext cx="11341289" cy="5176066"/>
              </a:xfrm>
            </p:spPr>
            <p:txBody>
              <a:bodyPr>
                <a:noAutofit/>
              </a:bodyPr>
              <a:lstStyle/>
              <a:p>
                <a:pPr marL="0" indent="0">
                  <a:buNone/>
                </a:pPr>
                <a:r>
                  <a:rPr lang="en-US" sz="1900" dirty="0">
                    <a:effectLst/>
                    <a:ea typeface="SimSun" panose="02010600030101010101" pitchFamily="2" charset="-122"/>
                  </a:rPr>
                  <a:t>Given sample </a:t>
                </a:r>
                <a14:m>
                  <m:oMath xmlns:m="http://schemas.openxmlformats.org/officeDocument/2006/math">
                    <m:r>
                      <a:rPr lang="en-US" sz="1900" i="1">
                        <a:effectLst/>
                        <a:latin typeface="Cambria Math" panose="02040503050406030204" pitchFamily="18" charset="0"/>
                        <a:ea typeface="SimSun" panose="02010600030101010101" pitchFamily="2" charset="-122"/>
                      </a:rPr>
                      <m:t>𝒴</m:t>
                    </m:r>
                  </m:oMath>
                </a14:m>
                <a:r>
                  <a:rPr lang="en-US" sz="1900" dirty="0">
                    <a:effectLst/>
                    <a:ea typeface="SimSun" panose="02010600030101010101" pitchFamily="2" charset="-122"/>
                  </a:rPr>
                  <a:t> = {</a:t>
                </a:r>
                <a:r>
                  <a:rPr lang="en-US" sz="1900" i="1" dirty="0">
                    <a:effectLst/>
                    <a:ea typeface="SimSun" panose="02010600030101010101" pitchFamily="2" charset="-122"/>
                  </a:rPr>
                  <a:t>Y</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i="1" baseline="-25000" dirty="0">
                    <a:effectLst/>
                    <a:ea typeface="SimSun" panose="02010600030101010101" pitchFamily="2" charset="-122"/>
                  </a:rPr>
                  <a:t>N</a:t>
                </a:r>
                <a:r>
                  <a:rPr lang="en-US" sz="1900" dirty="0">
                    <a:effectLst/>
                    <a:ea typeface="SimSun" panose="02010600030101010101" pitchFamily="2" charset="-122"/>
                  </a:rPr>
                  <a:t>} of size </a:t>
                </a:r>
                <a:r>
                  <a:rPr lang="en-US" sz="1900" i="1" dirty="0">
                    <a:effectLst/>
                    <a:ea typeface="SimSun" panose="02010600030101010101" pitchFamily="2" charset="-122"/>
                  </a:rPr>
                  <a:t>N</a:t>
                </a:r>
                <a:r>
                  <a:rPr lang="en-US" sz="1900" dirty="0">
                    <a:effectLst/>
                    <a:ea typeface="SimSun" panose="02010600030101010101" pitchFamily="2" charset="-122"/>
                  </a:rPr>
                  <a:t> in which all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(s) are </a:t>
                </a:r>
                <a:r>
                  <a:rPr lang="en-US" sz="1900" dirty="0" err="1">
                    <a:effectLst/>
                    <a:ea typeface="SimSun" panose="02010600030101010101" pitchFamily="2" charset="-122"/>
                  </a:rPr>
                  <a:t>iid</a:t>
                </a:r>
                <a:r>
                  <a:rPr lang="en-US" sz="1900" dirty="0">
                    <a:effectLst/>
                    <a:ea typeface="SimSun" panose="02010600030101010101" pitchFamily="2" charset="-122"/>
                  </a:rPr>
                  <a:t>, equations 2.7, 2.8, 2.9, 2.10, and 2.11 for estimating CA model become complicated although they are general. Here I simplify CA model when every random vector variable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degrades into random scalar variable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i</a:t>
                </a:r>
                <a:r>
                  <a:rPr lang="en-US" sz="1900" dirty="0">
                    <a:effectLst/>
                    <a:ea typeface="SimSun" panose="02010600030101010101" pitchFamily="2" charset="-122"/>
                  </a:rPr>
                  <a:t> so that the conditional expectation </a:t>
                </a:r>
                <a:r>
                  <a:rPr lang="en-US" sz="1900" i="1" dirty="0">
                    <a:effectLst/>
                    <a:ea typeface="SimSun" panose="02010600030101010101" pitchFamily="2" charset="-122"/>
                  </a:rPr>
                  <a:t>Q</a:t>
                </a:r>
                <a:r>
                  <a:rPr lang="en-US" sz="1900" dirty="0">
                    <a:effectLst/>
                    <a:ea typeface="SimSun" panose="02010600030101010101" pitchFamily="2" charset="-122"/>
                  </a:rPr>
                  <a:t>(Θ | Θ</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a:t>
                </a:r>
                <a:r>
                  <a:rPr lang="en-US" sz="1900" dirty="0">
                    <a:effectLst/>
                    <a:ea typeface="SimSun" panose="02010600030101010101" pitchFamily="2" charset="-122"/>
                  </a:rPr>
                  <a:t>) becomes: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nary>
                            <m:naryPr>
                              <m:limLoc m:val="undOvr"/>
                              <m:supHide m:val="on"/>
                              <m:ctrlPr>
                                <a:rPr lang="en-US" sz="1900" i="1">
                                  <a:effectLst/>
                                  <a:latin typeface="Cambria Math" panose="02040503050406030204" pitchFamily="18" charset="0"/>
                                </a:rPr>
                              </m:ctrlPr>
                            </m:naryPr>
                            <m:sub>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ℝ</m:t>
                                  </m:r>
                                </m:e>
                                <m:sup>
                                  <m:r>
                                    <a:rPr lang="en-US" sz="1900" i="1">
                                      <a:effectLst/>
                                      <a:latin typeface="Cambria Math" panose="02040503050406030204" pitchFamily="18" charset="0"/>
                                      <a:ea typeface="SimSun" panose="02010600030101010101" pitchFamily="2" charset="-122"/>
                                    </a:rPr>
                                    <m:t>𝑛</m:t>
                                  </m:r>
                                </m:sup>
                              </m:sSup>
                            </m:sub>
                            <m:sup/>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r>
                                <m:rPr>
                                  <m:sty m:val="p"/>
                                </m:rPr>
                                <a:rPr lang="en-US" sz="1900">
                                  <a:effectLst/>
                                  <a:latin typeface="Cambria Math" panose="02040503050406030204" pitchFamily="18" charset="0"/>
                                  <a:ea typeface="SimSun" panose="02010600030101010101" pitchFamily="2" charset="-122"/>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𝑋</m:t>
                                      </m:r>
                                    </m:e>
                                    <m:e>
                                      <m:r>
                                        <a:rPr lang="en-US" sz="1900" i="1">
                                          <a:effectLst/>
                                          <a:latin typeface="Cambria Math" panose="02040503050406030204" pitchFamily="18" charset="0"/>
                                          <a:ea typeface="SimSun" panose="02010600030101010101" pitchFamily="2" charset="-122"/>
                                        </a:rPr>
                                        <m:t>𝜇</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Σ</m:t>
                                      </m:r>
                                    </m:e>
                                  </m:d>
                                  <m:r>
                                    <a:rPr lang="en-US" sz="1900" i="1">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d>
                              <m:r>
                                <m:rPr>
                                  <m:sty m:val="p"/>
                                </m:rPr>
                                <a:rPr lang="en-US" sz="1900">
                                  <a:effectLst/>
                                  <a:latin typeface="Cambria Math" panose="02040503050406030204" pitchFamily="18" charset="0"/>
                                  <a:ea typeface="SimSun" panose="02010600030101010101" pitchFamily="2" charset="-122"/>
                                </a:rPr>
                                <m:t>d</m:t>
                              </m:r>
                              <m:r>
                                <a:rPr lang="en-US" sz="1900" i="1">
                                  <a:effectLst/>
                                  <a:latin typeface="Cambria Math" panose="02040503050406030204" pitchFamily="18" charset="0"/>
                                  <a:ea typeface="SimSun" panose="02010600030101010101" pitchFamily="2" charset="-122"/>
                                </a:rPr>
                                <m:t>𝑋</m:t>
                              </m:r>
                            </m:e>
                          </m:nary>
                        </m:e>
                      </m:nary>
                      <m:r>
                        <a:rPr lang="en-US" sz="1900" b="0" i="1" smtClean="0">
                          <a:effectLst/>
                          <a:latin typeface="Cambria Math" panose="02040503050406030204" pitchFamily="18" charset="0"/>
                          <a:ea typeface="SimSun" panose="02010600030101010101" pitchFamily="2" charset="-122"/>
                        </a:rPr>
                        <m:t>    (3.1)</m:t>
                      </m:r>
                    </m:oMath>
                  </m:oMathPara>
                </a14:m>
                <a:endParaRPr lang="en-US" sz="1900" dirty="0">
                  <a:ea typeface="SimSun" panose="02010600030101010101" pitchFamily="2" charset="-122"/>
                </a:endParaRPr>
              </a:p>
              <a:p>
                <a:pPr marL="0" indent="0">
                  <a:buNone/>
                </a:pPr>
                <a:r>
                  <a:rPr lang="en-US" sz="1900" dirty="0">
                    <a:effectLst/>
                    <a:ea typeface="SimSun" panose="02010600030101010101" pitchFamily="2" charset="-122"/>
                  </a:rPr>
                  <a:t>The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X</a:t>
                </a:r>
                <a:r>
                  <a:rPr lang="en-US" sz="1900" dirty="0">
                    <a:effectLst/>
                    <a:ea typeface="SimSun" panose="02010600030101010101" pitchFamily="2" charset="-122"/>
                  </a:rPr>
                  <a:t> | </a:t>
                </a:r>
                <a:r>
                  <a:rPr lang="en-US" sz="1900" i="1" dirty="0">
                    <a:effectLst/>
                    <a:ea typeface="SimSun" panose="02010600030101010101" pitchFamily="2" charset="-122"/>
                  </a:rPr>
                  <a:t>μ</a:t>
                </a:r>
                <a:r>
                  <a:rPr lang="en-US" sz="1900" dirty="0">
                    <a:effectLst/>
                    <a:ea typeface="SimSun" panose="02010600030101010101" pitchFamily="2" charset="-122"/>
                  </a:rPr>
                  <a:t>, Σ) specified by equation 2.1 is not changed whereas the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y</a:t>
                </a:r>
                <a:r>
                  <a:rPr lang="en-US" sz="1900" dirty="0">
                    <a:effectLst/>
                    <a:ea typeface="SimSun" panose="02010600030101010101" pitchFamily="2" charset="-122"/>
                  </a:rPr>
                  <a:t> | </a:t>
                </a:r>
                <a:r>
                  <a:rPr lang="en-US" sz="1900" i="1" dirty="0">
                    <a:effectLst/>
                    <a:ea typeface="SimSun" panose="02010600030101010101" pitchFamily="2" charset="-122"/>
                  </a:rPr>
                  <a:t>X</a:t>
                </a:r>
                <a:r>
                  <a:rPr lang="en-US" sz="1900" dirty="0">
                    <a:effectLst/>
                    <a:ea typeface="SimSun" panose="02010600030101010101" pitchFamily="2" charset="-122"/>
                  </a:rPr>
                  <a:t>, </a:t>
                </a:r>
                <a:r>
                  <a:rPr lang="en-US" sz="1900" i="1" dirty="0">
                    <a:effectLst/>
                    <a:ea typeface="SimSun" panose="02010600030101010101" pitchFamily="2" charset="-122"/>
                  </a:rPr>
                  <a:t>α</a:t>
                </a:r>
                <a:r>
                  <a:rPr lang="en-US" sz="1900" dirty="0">
                    <a:effectLst/>
                    <a:ea typeface="SimSun" panose="02010600030101010101" pitchFamily="2" charset="-122"/>
                  </a:rPr>
                  <a:t>, </a:t>
                </a:r>
                <a:r>
                  <a:rPr lang="en-US" sz="1900" i="1" dirty="0">
                    <a:effectLst/>
                    <a:ea typeface="SimSun" panose="02010600030101010101" pitchFamily="2" charset="-122"/>
                  </a:rPr>
                  <a:t>σ</a:t>
                </a:r>
                <a:r>
                  <a:rPr lang="en-US" sz="1900" baseline="30000" dirty="0">
                    <a:effectLst/>
                    <a:ea typeface="SimSun" panose="02010600030101010101" pitchFamily="2" charset="-122"/>
                  </a:rPr>
                  <a:t>2</a:t>
                </a:r>
                <a:r>
                  <a:rPr lang="en-US" sz="1900" dirty="0">
                    <a:effectLst/>
                    <a:ea typeface="SimSun" panose="02010600030101010101" pitchFamily="2" charset="-122"/>
                  </a:rPr>
                  <a:t>) is specified as follows:</a:t>
                </a:r>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a:rPr lang="en-US" sz="1900" i="1">
                              <a:effectLst/>
                              <a:latin typeface="Cambria Math" panose="02040503050406030204" pitchFamily="18" charset="0"/>
                              <a:ea typeface="SimSun" panose="02010600030101010101" pitchFamily="2" charset="-122"/>
                            </a:rPr>
                            <m:t>𝑋</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r>
                        <m:rPr>
                          <m:aln/>
                        </m:rP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ad>
                            <m:radPr>
                              <m:degHide m:val="on"/>
                              <m:ctrlPr>
                                <a:rPr lang="en-US" sz="1900" i="1">
                                  <a:effectLst/>
                                  <a:latin typeface="Cambria Math" panose="02040503050406030204" pitchFamily="18" charset="0"/>
                                </a:rPr>
                              </m:ctrlPr>
                            </m:radPr>
                            <m:deg/>
                            <m:e>
                              <m:r>
                                <a:rPr lang="en-US" sz="1900" i="1">
                                  <a:effectLst/>
                                  <a:latin typeface="Cambria Math" panose="02040503050406030204" pitchFamily="18" charset="0"/>
                                  <a:ea typeface="SimSun" panose="02010600030101010101" pitchFamily="2" charset="-122"/>
                                </a:rPr>
                                <m:t>2</m:t>
                              </m:r>
                              <m:r>
                                <a:rPr lang="en-US" sz="1900" i="1">
                                  <a:effectLst/>
                                  <a:latin typeface="Cambria Math" panose="02040503050406030204" pitchFamily="18" charset="0"/>
                                  <a:ea typeface="SimSun" panose="02010600030101010101" pitchFamily="2" charset="-122"/>
                                </a:rPr>
                                <m:t>𝜋</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rad>
                        </m:den>
                      </m:f>
                      <m:r>
                        <m:rPr>
                          <m:sty m:val="p"/>
                        </m:rPr>
                        <a:rPr lang="en-US" sz="1900">
                          <a:effectLst/>
                          <a:latin typeface="Cambria Math" panose="02040503050406030204" pitchFamily="18" charset="0"/>
                          <a:ea typeface="SimSun" panose="02010600030101010101" pitchFamily="2" charset="-122"/>
                        </a:rPr>
                        <m:t>exp</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𝑋</m:t>
                                      </m:r>
                                    </m:e>
                                  </m:d>
                                </m:e>
                                <m:sup>
                                  <m:r>
                                    <a:rPr lang="en-US" sz="1900" i="1">
                                      <a:effectLst/>
                                      <a:latin typeface="Cambria Math" panose="02040503050406030204" pitchFamily="18" charset="0"/>
                                      <a:ea typeface="SimSun" panose="02010600030101010101" pitchFamily="2" charset="-122"/>
                                    </a:rPr>
                                    <m:t>2</m:t>
                                  </m:r>
                                </m:sup>
                              </m:sSup>
                            </m:num>
                            <m:den>
                              <m:r>
                                <a:rPr lang="en-US" sz="1900" i="1">
                                  <a:effectLst/>
                                  <a:latin typeface="Cambria Math" panose="02040503050406030204" pitchFamily="18" charset="0"/>
                                  <a:ea typeface="SimSun" panose="02010600030101010101" pitchFamily="2" charset="-122"/>
                                </a:rPr>
                                <m:t>2</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den>
                          </m:f>
                        </m:e>
                      </m:d>
                      <m:r>
                        <a:rPr lang="en-US" sz="1900" b="0" i="1" smtClean="0">
                          <a:effectLst/>
                          <a:latin typeface="Cambria Math" panose="02040503050406030204" pitchFamily="18" charset="0"/>
                          <a:ea typeface="SimSun" panose="02010600030101010101" pitchFamily="2" charset="-122"/>
                        </a:rPr>
                        <m:t>    (3.2)</m:t>
                      </m:r>
                    </m:oMath>
                  </m:oMathPara>
                </a14:m>
                <a:endParaRPr lang="en-US" sz="1900" dirty="0"/>
              </a:p>
              <a:p>
                <a:pPr marL="0" indent="0">
                  <a:buNone/>
                </a:pPr>
                <a:r>
                  <a:rPr lang="en-US" sz="1900" dirty="0">
                    <a:effectLst/>
                    <a:ea typeface="SimSun" panose="02010600030101010101" pitchFamily="2" charset="-122"/>
                  </a:rPr>
                  <a:t>The vector regressive model becomes scalar regressive model as follows:</a:t>
                </a:r>
                <a:endParaRPr lang="en-US" sz="1900" dirty="0"/>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𝑦</m:t>
                      </m:r>
                      <m:r>
                        <a:rPr lang="en-US" sz="1900" i="1" smtClean="0">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𝑛</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𝑗</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𝑥</m:t>
                              </m:r>
                            </m:e>
                            <m:sub>
                              <m:r>
                                <a:rPr lang="en-US" sz="1900" i="1">
                                  <a:effectLst/>
                                  <a:latin typeface="Cambria Math" panose="02040503050406030204" pitchFamily="18" charset="0"/>
                                  <a:ea typeface="SimSun" panose="02010600030101010101" pitchFamily="2" charset="-122"/>
                                </a:rPr>
                                <m:t>𝑗</m:t>
                              </m:r>
                            </m:sub>
                          </m:sSub>
                        </m:e>
                      </m:nary>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r>
                        <a:rPr lang="en-US" sz="1900" i="1">
                          <a:effectLst/>
                          <a:latin typeface="Cambria Math" panose="02040503050406030204" pitchFamily="18" charset="0"/>
                          <a:ea typeface="SimSun" panose="02010600030101010101" pitchFamily="2" charset="-122"/>
                        </a:rPr>
                        <m:t>𝑋</m:t>
                      </m:r>
                      <m:r>
                        <a:rPr lang="en-US" sz="1900" b="0" i="1" smtClean="0">
                          <a:effectLst/>
                          <a:latin typeface="Cambria Math" panose="02040503050406030204" pitchFamily="18" charset="0"/>
                          <a:ea typeface="SimSun" panose="02010600030101010101" pitchFamily="2" charset="-122"/>
                        </a:rPr>
                        <m:t>    (3.3)</m:t>
                      </m:r>
                    </m:oMath>
                  </m:oMathPara>
                </a14:m>
                <a:endParaRPr lang="en-US" sz="1900" dirty="0"/>
              </a:p>
              <a:p>
                <a:pPr marL="0" indent="0">
                  <a:buNone/>
                </a:pPr>
                <a:r>
                  <a:rPr lang="en-US" sz="1900" dirty="0">
                    <a:effectLst/>
                    <a:ea typeface="SimSun" panose="02010600030101010101" pitchFamily="2" charset="-122"/>
                  </a:rPr>
                  <a:t>Where regressive coefficients are specified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r>
                              <a:rPr lang="en-US" sz="1900" i="1">
                                <a:effectLst/>
                                <a:latin typeface="Cambria Math" panose="02040503050406030204" pitchFamily="18" charset="0"/>
                                <a:ea typeface="SimSun" panose="02010600030101010101" pitchFamily="2" charset="-122"/>
                              </a:rPr>
                              <m:t>𝛼</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𝑛</m:t>
                                        </m:r>
                                      </m:sub>
                                    </m:sSub>
                                  </m:e>
                                </m:d>
                              </m:e>
                              <m:sup>
                                <m:r>
                                  <a:rPr lang="en-US" sz="1900" i="1">
                                    <a:effectLst/>
                                    <a:latin typeface="Cambria Math" panose="02040503050406030204" pitchFamily="18" charset="0"/>
                                    <a:ea typeface="SimSun" panose="02010600030101010101" pitchFamily="2" charset="-122"/>
                                  </a:rPr>
                                  <m:t>𝑇</m:t>
                                </m:r>
                              </m:sup>
                            </m:sSup>
                          </m:e>
                        </m:mr>
                        <m:m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1</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𝑛</m:t>
                                        </m:r>
                                      </m:sub>
                                    </m:sSub>
                                  </m:e>
                                </m:d>
                              </m:e>
                              <m:sup>
                                <m:r>
                                  <a:rPr lang="en-US" sz="1900" i="1">
                                    <a:effectLst/>
                                    <a:latin typeface="Cambria Math" panose="02040503050406030204" pitchFamily="18" charset="0"/>
                                    <a:ea typeface="SimSun" panose="02010600030101010101" pitchFamily="2" charset="-122"/>
                                  </a:rPr>
                                  <m:t>𝑇</m:t>
                                </m:r>
                              </m:sup>
                            </m:sSup>
                          </m:e>
                        </m:mr>
                      </m:m>
                      <m:r>
                        <a:rPr lang="en-US" sz="1900" b="0" i="1" smtClean="0">
                          <a:effectLst/>
                          <a:latin typeface="Cambria Math" panose="02040503050406030204" pitchFamily="18" charset="0"/>
                          <a:ea typeface="SimSun" panose="02010600030101010101" pitchFamily="2" charset="-122"/>
                        </a:rPr>
                        <m:t>    (3.4)</m:t>
                      </m:r>
                    </m:oMath>
                  </m:oMathPara>
                </a14:m>
                <a:endParaRPr lang="en-US" sz="1900" dirty="0"/>
              </a:p>
            </p:txBody>
          </p:sp>
        </mc:Choice>
        <mc:Fallback xmlns="">
          <p:sp>
            <p:nvSpPr>
              <p:cNvPr id="3" name="Content Placeholder 2">
                <a:extLst>
                  <a:ext uri="{FF2B5EF4-FFF2-40B4-BE49-F238E27FC236}">
                    <a16:creationId xmlns:a16="http://schemas.microsoft.com/office/drawing/2014/main" id="{114DFF26-9990-4308-AB6F-4331A5D0EF9B}"/>
                  </a:ext>
                </a:extLst>
              </p:cNvPr>
              <p:cNvSpPr>
                <a:spLocks noGrp="1" noRot="1" noChangeAspect="1" noMove="1" noResize="1" noEditPoints="1" noAdjustHandles="1" noChangeArrowheads="1" noChangeShapeType="1" noTextEdit="1"/>
              </p:cNvSpPr>
              <p:nvPr>
                <p:ph idx="1"/>
              </p:nvPr>
            </p:nvSpPr>
            <p:spPr>
              <a:xfrm>
                <a:off x="423081" y="914399"/>
                <a:ext cx="11341289" cy="5176066"/>
              </a:xfrm>
              <a:blipFill>
                <a:blip r:embed="rId2"/>
                <a:stretch>
                  <a:fillRect l="-484" t="-589" r="-4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38D0802-8B03-479A-A581-E4829369DA59}"/>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A670EED0-5F85-477F-A0BF-C0F3459E59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DE0A01D5-1770-41A5-B9AC-A59C28E165FC}"/>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58507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C9D0-736A-4BB3-8D98-E2404F4E544B}"/>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E4210-AD25-4FDB-BE33-480A53155291}"/>
                  </a:ext>
                </a:extLst>
              </p:cNvPr>
              <p:cNvSpPr>
                <a:spLocks noGrp="1"/>
              </p:cNvSpPr>
              <p:nvPr>
                <p:ph idx="1"/>
              </p:nvPr>
            </p:nvSpPr>
            <p:spPr>
              <a:xfrm>
                <a:off x="313899" y="914399"/>
                <a:ext cx="11586949"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I approximate the PDF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fPr>
                            <m:num>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d>
                            </m:num>
                            <m:den>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the constant with subject to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 </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but it is function of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with parameter Θ, defined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cs typeface="Times New Roman" panose="02020603050405020304" pitchFamily="18" charset="0"/>
                                </a:rPr>
                              </m:ctrlPr>
                            </m:fPr>
                            <m:num>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den>
                          </m:f>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(3.5)</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conditional PDF</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 f</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Θ) is specified at E-step of some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t</a:t>
                </a:r>
                <a:r>
                  <a:rPr lang="en-US" sz="2100" baseline="30000" dirty="0" err="1">
                    <a:effectLst/>
                    <a:latin typeface="Times New Roman" panose="02020603050405020304" pitchFamily="18" charset="0"/>
                    <a:ea typeface="SimSun" panose="02010600030101010101" pitchFamily="2" charset="-122"/>
                    <a:cs typeface="Times New Roman" panose="02020603050405020304" pitchFamily="18" charset="0"/>
                  </a:rPr>
                  <a:t>th</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iteration process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p>
                                  </m:sSup>
                                </m:e>
                              </m:d>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num>
                            <m:den>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(3.6)</m:t>
                      </m:r>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At M-step of current </a:t>
                </a:r>
                <a:r>
                  <a:rPr lang="en-US" sz="2100" i="1" dirty="0" err="1">
                    <a:effectLst/>
                    <a:latin typeface="Times New Roman" panose="02020603050405020304" pitchFamily="18" charset="0"/>
                    <a:ea typeface="SimSun" panose="02010600030101010101" pitchFamily="2" charset="-122"/>
                  </a:rPr>
                  <a:t>t</a:t>
                </a:r>
                <a:r>
                  <a:rPr lang="en-US" sz="2100" baseline="30000" dirty="0" err="1">
                    <a:effectLst/>
                    <a:latin typeface="Times New Roman" panose="02020603050405020304" pitchFamily="18" charset="0"/>
                    <a:ea typeface="SimSun" panose="02010600030101010101" pitchFamily="2" charset="-122"/>
                  </a:rPr>
                  <a:t>th</a:t>
                </a:r>
                <a:r>
                  <a:rPr lang="en-US" sz="2100" dirty="0">
                    <a:effectLst/>
                    <a:latin typeface="Times New Roman" panose="02020603050405020304" pitchFamily="18" charset="0"/>
                    <a:ea typeface="SimSun" panose="02010600030101010101" pitchFamily="2" charset="-122"/>
                  </a:rPr>
                  <a:t> iteration, </a:t>
                </a:r>
                <a:r>
                  <a:rPr lang="en-US" sz="2100" i="1" dirty="0">
                    <a:effectLst/>
                    <a:latin typeface="Times New Roman" panose="02020603050405020304" pitchFamily="18" charset="0"/>
                    <a:ea typeface="SimSun" panose="02010600030101010101" pitchFamily="2" charset="-122"/>
                  </a:rPr>
                  <a:t>Q</a:t>
                </a:r>
                <a:r>
                  <a:rPr lang="en-US" sz="2100" dirty="0">
                    <a:effectLst/>
                    <a:latin typeface="Times New Roman" panose="02020603050405020304" pitchFamily="18" charset="0"/>
                    <a:ea typeface="SimSun" panose="02010600030101010101" pitchFamily="2" charset="-122"/>
                  </a:rPr>
                  <a:t>(Θ|Θ</a:t>
                </a:r>
                <a:r>
                  <a:rPr lang="en-US" sz="2100" baseline="300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baseline="30000" dirty="0">
                    <a:effectLst/>
                    <a:latin typeface="Times New Roman" panose="02020603050405020304" pitchFamily="18" charset="0"/>
                    <a:ea typeface="SimSun" panose="02010600030101010101" pitchFamily="2" charset="-122"/>
                  </a:rPr>
                  <a:t>)</a:t>
                </a:r>
                <a:r>
                  <a:rPr lang="en-US" sz="2100" dirty="0">
                    <a:effectLst/>
                    <a:latin typeface="Times New Roman" panose="02020603050405020304" pitchFamily="18" charset="0"/>
                    <a:ea typeface="SimSun" panose="02010600030101010101" pitchFamily="2" charset="-122"/>
                  </a:rPr>
                  <a:t>) is maximized by setting its partial derivatives regarding Θ to be zero, mentioned in next slides.</a:t>
                </a:r>
                <a:endParaRPr lang="en-US" sz="2100" dirty="0"/>
              </a:p>
            </p:txBody>
          </p:sp>
        </mc:Choice>
        <mc:Fallback xmlns="">
          <p:sp>
            <p:nvSpPr>
              <p:cNvPr id="3" name="Content Placeholder 2">
                <a:extLst>
                  <a:ext uri="{FF2B5EF4-FFF2-40B4-BE49-F238E27FC236}">
                    <a16:creationId xmlns:a16="http://schemas.microsoft.com/office/drawing/2014/main" id="{432E4210-AD25-4FDB-BE33-480A53155291}"/>
                  </a:ext>
                </a:extLst>
              </p:cNvPr>
              <p:cNvSpPr>
                <a:spLocks noGrp="1" noRot="1" noChangeAspect="1" noMove="1" noResize="1" noEditPoints="1" noAdjustHandles="1" noChangeArrowheads="1" noChangeShapeType="1" noTextEdit="1"/>
              </p:cNvSpPr>
              <p:nvPr>
                <p:ph idx="1"/>
              </p:nvPr>
            </p:nvSpPr>
            <p:spPr>
              <a:xfrm>
                <a:off x="313899" y="914399"/>
                <a:ext cx="11586949" cy="5176066"/>
              </a:xfrm>
              <a:blipFill>
                <a:blip r:embed="rId2"/>
                <a:stretch>
                  <a:fillRect l="-631" t="-707" r="-6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E01060B-B673-4690-AD6B-057A697E6595}"/>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9F57605F-8037-4BEA-93E9-4CAE0E97830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C6290758-E0A8-4B08-9788-15E92758C4ED}"/>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757034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3E15-2E7F-4A15-9443-00FFB00F862A}"/>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DF2BC9-D4F3-412B-867D-72181E8AA406}"/>
                  </a:ext>
                </a:extLst>
              </p:cNvPr>
              <p:cNvSpPr>
                <a:spLocks noGrp="1"/>
              </p:cNvSpPr>
              <p:nvPr>
                <p:ph idx="1"/>
              </p:nvPr>
            </p:nvSpPr>
            <p:spPr/>
            <p:txBody>
              <a:bodyPr>
                <a:noAutofit/>
              </a:bodyPr>
              <a:lstStyle/>
              <a:p>
                <a:pPr marL="0" indent="0">
                  <a:buNone/>
                </a:pPr>
                <a:r>
                  <a:rPr lang="en-US" sz="1900" dirty="0">
                    <a:effectLst/>
                    <a:ea typeface="SimSun" panose="02010600030101010101" pitchFamily="2" charset="-122"/>
                  </a:rPr>
                  <a:t>The next parameter </a:t>
                </a:r>
                <a:r>
                  <a:rPr lang="en-US" sz="1900" i="1" dirty="0">
                    <a:effectLst/>
                    <a:ea typeface="SimSun" panose="02010600030101010101" pitchFamily="2" charset="-122"/>
                  </a:rPr>
                  <a:t>μ</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𝜕𝜇</m:t>
                        </m:r>
                      </m:den>
                    </m:f>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𝟎</m:t>
                        </m:r>
                      </m:e>
                      <m:sup>
                        <m:r>
                          <a:rPr lang="en-US" sz="1900" i="1">
                            <a:effectLst/>
                            <a:latin typeface="Cambria Math" panose="02040503050406030204" pitchFamily="18" charset="0"/>
                            <a:ea typeface="SimSun" panose="02010600030101010101" pitchFamily="2" charset="-122"/>
                          </a:rPr>
                          <m:t>𝑇</m:t>
                        </m:r>
                      </m:sup>
                    </m:sSup>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900" i="1" smtClean="0">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bSup>
                                </m:e>
                              </m:d>
                            </m:e>
                          </m:nary>
                        </m:num>
                        <m:den>
                          <m:r>
                            <a:rPr lang="en-US" sz="1900" i="1">
                              <a:effectLst/>
                              <a:latin typeface="Cambria Math" panose="02040503050406030204" pitchFamily="18" charset="0"/>
                              <a:ea typeface="SimSun" panose="02010600030101010101" pitchFamily="2" charset="-122"/>
                            </a:rPr>
                            <m:t>𝑁</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den>
                      </m:f>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b="0" i="1" smtClean="0">
                          <a:effectLst/>
                          <a:latin typeface="Cambria Math" panose="02040503050406030204" pitchFamily="18" charset="0"/>
                          <a:ea typeface="SimSun" panose="02010600030101010101" pitchFamily="2" charset="-122"/>
                        </a:rPr>
                        <m:t>    (3.7)</m:t>
                      </m:r>
                    </m:oMath>
                  </m:oMathPara>
                </a14:m>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m:rPr>
                              <m:sty m:val="p"/>
                            </m:rPr>
                            <a:rPr lang="en-US" sz="1900">
                              <a:effectLst/>
                              <a:latin typeface="Cambria Math" panose="02040503050406030204" pitchFamily="18" charset="0"/>
                              <a:ea typeface="SimSun" panose="02010600030101010101" pitchFamily="2" charset="-122"/>
                            </a:rPr>
                            <m:t>Θ</m:t>
                          </m:r>
                        </m:e>
                      </m:d>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2</m:t>
                              </m:r>
                              <m:r>
                                <a:rPr lang="en-US" sz="1900" i="1">
                                  <a:effectLst/>
                                  <a:latin typeface="Cambria Math" panose="02040503050406030204" pitchFamily="18" charset="0"/>
                                  <a:ea typeface="SimSun" panose="02010600030101010101" pitchFamily="2" charset="-122"/>
                                </a:rPr>
                                <m:t>𝜋</m:t>
                              </m:r>
                            </m:e>
                          </m:d>
                        </m:e>
                        <m:sup>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𝑛</m:t>
                              </m:r>
                            </m:num>
                            <m:den>
                              <m:r>
                                <a:rPr lang="en-US" sz="1900" i="1">
                                  <a:effectLst/>
                                  <a:latin typeface="Cambria Math" panose="02040503050406030204" pitchFamily="18" charset="0"/>
                                  <a:ea typeface="SimSun" panose="02010600030101010101" pitchFamily="2" charset="-122"/>
                                </a:rPr>
                                <m:t>2</m:t>
                              </m:r>
                            </m:den>
                          </m:f>
                        </m:sup>
                      </m:sSup>
                      <m:sSup>
                        <m:sSupPr>
                          <m:ctrlPr>
                            <a:rPr lang="en-US" sz="1900" i="1">
                              <a:effectLst/>
                              <a:latin typeface="Cambria Math" panose="02040503050406030204" pitchFamily="18" charset="0"/>
                            </a:rPr>
                          </m:ctrlPr>
                        </m:sSupPr>
                        <m:e>
                          <m:d>
                            <m:dPr>
                              <m:begChr m:val="|"/>
                              <m:endChr m:val="|"/>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Σ</m:t>
                              </m:r>
                            </m:e>
                          </m:d>
                        </m:e>
                        <m:sup>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up>
                      </m:sSup>
                      <m:r>
                        <a:rPr lang="en-US" sz="1900" i="1">
                          <a:effectLst/>
                          <a:latin typeface="Cambria Math" panose="02040503050406030204" pitchFamily="18" charset="0"/>
                          <a:ea typeface="SimSun" panose="02010600030101010101" pitchFamily="2" charset="-122"/>
                        </a:rPr>
                        <m:t>𝑘</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𝑦</m:t>
                          </m:r>
                        </m:e>
                        <m:e>
                          <m:r>
                            <m:rPr>
                              <m:sty m:val="p"/>
                            </m:rPr>
                            <a:rPr lang="en-US" sz="1900">
                              <a:effectLst/>
                              <a:latin typeface="Cambria Math" panose="02040503050406030204" pitchFamily="18" charset="0"/>
                              <a:ea typeface="SimSun" panose="02010600030101010101" pitchFamily="2" charset="-122"/>
                            </a:rPr>
                            <m:t>Θ</m:t>
                          </m:r>
                        </m:e>
                      </m:d>
                      <m:r>
                        <m:rPr>
                          <m:sty m:val="p"/>
                        </m:rPr>
                        <a:rPr lang="en-US" sz="1900">
                          <a:effectLst/>
                          <a:latin typeface="Cambria Math" panose="02040503050406030204" pitchFamily="18" charset="0"/>
                          <a:ea typeface="SimSun" panose="02010600030101010101" pitchFamily="2" charset="-122"/>
                        </a:rPr>
                        <m:t>exp</m:t>
                      </m:r>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𝑦</m:t>
                                      </m:r>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num>
                                    <m:den>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den>
                                  </m:f>
                                </m:e>
                              </m:d>
                            </m:e>
                            <m:sup>
                              <m:r>
                                <a:rPr lang="en-US" sz="1900" i="1">
                                  <a:effectLst/>
                                  <a:latin typeface="Cambria Math" panose="02040503050406030204" pitchFamily="18" charset="0"/>
                                  <a:ea typeface="SimSun" panose="02010600030101010101" pitchFamily="2" charset="-122"/>
                                </a:rPr>
                                <m:t>2</m:t>
                              </m:r>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d>
                      <m:r>
                        <a:rPr lang="en-US" sz="1900" b="0" i="1" smtClean="0">
                          <a:effectLst/>
                          <a:latin typeface="Cambria Math" panose="02040503050406030204" pitchFamily="18" charset="0"/>
                          <a:ea typeface="SimSun" panose="02010600030101010101" pitchFamily="2" charset="-122"/>
                        </a:rPr>
                        <m:t>    (3.8)</m:t>
                      </m:r>
                    </m:oMath>
                  </m:oMathPara>
                </a14:m>
                <a:endParaRPr lang="en-US" sz="1900" dirty="0"/>
              </a:p>
              <a:p>
                <a:pPr marL="0" indent="0">
                  <a:buNone/>
                </a:pPr>
                <a:r>
                  <a:rPr lang="en-US" sz="1900" dirty="0">
                    <a:effectLst/>
                    <a:ea typeface="SimSun" panose="02010600030101010101" pitchFamily="2" charset="-122"/>
                  </a:rPr>
                  <a:t>The next parameter Σ</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smtClean="0">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Σ</m:t>
                        </m:r>
                      </m:den>
                    </m:f>
                    <m:r>
                      <a:rPr lang="en-US" sz="1900" i="1">
                        <a:effectLst/>
                        <a:latin typeface="Cambria Math" panose="02040503050406030204" pitchFamily="18" charset="0"/>
                        <a:ea typeface="SimSun" panose="02010600030101010101" pitchFamily="2" charset="-122"/>
                      </a:rPr>
                      <m:t>=</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𝟎</m:t>
                        </m:r>
                      </m:e>
                    </m:d>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900" i="1" smtClean="0">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r>
                            <a:rPr lang="en-US" sz="1900" i="1">
                              <a:effectLst/>
                              <a:latin typeface="Cambria Math" panose="02040503050406030204" pitchFamily="18" charset="0"/>
                              <a:ea typeface="SimSun" panose="02010600030101010101" pitchFamily="2" charset="-122"/>
                            </a:rPr>
                            <m:t>𝛿</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bSup>
                                        </m:num>
                                        <m:den>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𝜎</m:t>
                                                      </m:r>
                                                    </m:e>
                                                    <m:sup>
                                                      <m:r>
                                                        <a:rPr lang="en-US" sz="1900" i="1">
                                                          <a:effectLst/>
                                                          <a:latin typeface="Cambria Math" panose="02040503050406030204" pitchFamily="18" charset="0"/>
                                                          <a:ea typeface="SimSun" panose="02010600030101010101" pitchFamily="2" charset="-122"/>
                                                        </a:rPr>
                                                        <m:t>2</m:t>
                                                      </m:r>
                                                    </m:sup>
                                                  </m:sSup>
                                                </m:e>
                                              </m:d>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den>
                                      </m:f>
                                    </m:e>
                                  </m:d>
                                </m:e>
                                <m:sup>
                                  <m:r>
                                    <a:rPr lang="en-US" sz="1900" i="1">
                                      <a:effectLst/>
                                      <a:latin typeface="Cambria Math" panose="02040503050406030204" pitchFamily="18" charset="0"/>
                                      <a:ea typeface="SimSun" panose="02010600030101010101" pitchFamily="2" charset="-122"/>
                                    </a:rPr>
                                    <m:t>2</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Σ</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nary>
                      <m:r>
                        <a:rPr lang="en-US" sz="1900" b="0" i="1" smtClean="0">
                          <a:effectLst/>
                          <a:latin typeface="Cambria Math" panose="02040503050406030204" pitchFamily="18" charset="0"/>
                          <a:ea typeface="SimSun" panose="02010600030101010101" pitchFamily="2" charset="-122"/>
                        </a:rPr>
                        <m:t>    (3.9)</m:t>
                      </m:r>
                    </m:oMath>
                  </m:oMathPara>
                </a14:m>
                <a:endParaRPr lang="en-US" sz="1900" dirty="0"/>
              </a:p>
              <a:p>
                <a:pPr marL="0" indent="0">
                  <a:buNone/>
                </a:pPr>
                <a:r>
                  <a:rPr lang="en-US" sz="1900" dirty="0">
                    <a:effectLst/>
                    <a:ea typeface="SimSun" panose="02010600030101010101" pitchFamily="2" charset="-122"/>
                  </a:rPr>
                  <a:t>The next parameter </a:t>
                </a:r>
                <a:r>
                  <a:rPr lang="en-US" sz="1900" i="1" dirty="0">
                    <a:effectLst/>
                    <a:ea typeface="SimSun" panose="02010600030101010101" pitchFamily="2" charset="-122"/>
                  </a:rPr>
                  <a:t>α</a:t>
                </a:r>
                <a:r>
                  <a:rPr lang="en-US" sz="1900" baseline="-25000" dirty="0">
                    <a:effectLst/>
                    <a:ea typeface="SimSun" panose="02010600030101010101" pitchFamily="2" charset="-122"/>
                  </a:rPr>
                  <a:t>0</a:t>
                </a:r>
                <a:r>
                  <a:rPr lang="en-US" sz="1900" baseline="30000" dirty="0">
                    <a:effectLst/>
                    <a:ea typeface="SimSun" panose="02010600030101010101" pitchFamily="2" charset="-122"/>
                  </a:rPr>
                  <a:t>(</a:t>
                </a:r>
                <a:r>
                  <a:rPr lang="en-US" sz="1900" i="1" baseline="30000" dirty="0">
                    <a:effectLst/>
                    <a:ea typeface="SimSun" panose="02010600030101010101" pitchFamily="2" charset="-122"/>
                  </a:rPr>
                  <a:t>t</a:t>
                </a:r>
                <a:r>
                  <a:rPr lang="en-US" sz="1900" baseline="30000" dirty="0">
                    <a:effectLst/>
                    <a:ea typeface="SimSun" panose="02010600030101010101" pitchFamily="2" charset="-122"/>
                  </a:rPr>
                  <a:t>+1)</a:t>
                </a:r>
                <a:r>
                  <a:rPr lang="en-US" sz="1900" dirty="0">
                    <a:effectLst/>
                    <a:ea typeface="SimSun" panose="02010600030101010101" pitchFamily="2" charset="-122"/>
                  </a:rPr>
                  <a:t> is solution of the equation </a:t>
                </a:r>
                <a14:m>
                  <m:oMath xmlns:m="http://schemas.openxmlformats.org/officeDocument/2006/math">
                    <m:f>
                      <m:fPr>
                        <m:ctrlPr>
                          <a:rPr lang="en-US" sz="1900" i="1">
                            <a:effectLst/>
                            <a:latin typeface="Cambria Math" panose="02040503050406030204" pitchFamily="18" charset="0"/>
                            <a:ea typeface="SimSun" panose="02010600030101010101" pitchFamily="2" charset="-122"/>
                          </a:rPr>
                        </m:ctrlPr>
                      </m:fPr>
                      <m:num>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𝑄</m:t>
                        </m:r>
                        <m:d>
                          <m:dPr>
                            <m:ctrlPr>
                              <a:rPr lang="en-US" sz="1900" i="1">
                                <a:effectLst/>
                                <a:latin typeface="Cambria Math" panose="02040503050406030204" pitchFamily="18" charset="0"/>
                                <a:ea typeface="SimSun" panose="02010600030101010101" pitchFamily="2" charset="-122"/>
                              </a:rPr>
                            </m:ctrlPr>
                          </m:dPr>
                          <m:e>
                            <m:r>
                              <m:rPr>
                                <m:sty m:val="p"/>
                              </m:rPr>
                              <a:rPr lang="en-US" sz="1900">
                                <a:effectLst/>
                                <a:latin typeface="Cambria Math" panose="02040503050406030204" pitchFamily="18" charset="0"/>
                                <a:ea typeface="SimSun" panose="02010600030101010101" pitchFamily="2" charset="-122"/>
                              </a:rPr>
                              <m:t>Θ</m:t>
                            </m:r>
                          </m:e>
                          <m:e>
                            <m:sSup>
                              <m:sSupPr>
                                <m:ctrlPr>
                                  <a:rPr lang="en-US" sz="1900" i="1">
                                    <a:effectLst/>
                                    <a:latin typeface="Cambria Math" panose="02040503050406030204" pitchFamily="18" charset="0"/>
                                    <a:ea typeface="SimSun" panose="02010600030101010101" pitchFamily="2" charset="-122"/>
                                  </a:rPr>
                                </m:ctrlPr>
                              </m:sSupPr>
                              <m:e>
                                <m:r>
                                  <m:rPr>
                                    <m:sty m:val="p"/>
                                  </m:rPr>
                                  <a:rPr lang="en-US" sz="1900">
                                    <a:effectLst/>
                                    <a:latin typeface="Cambria Math" panose="02040503050406030204" pitchFamily="18" charset="0"/>
                                    <a:ea typeface="SimSun" panose="02010600030101010101" pitchFamily="2" charset="-122"/>
                                  </a:rPr>
                                  <m:t>Θ</m:t>
                                </m:r>
                              </m:e>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p>
                          </m:e>
                        </m:d>
                      </m:num>
                      <m:den>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Sub>
                      </m:den>
                    </m:f>
                    <m:r>
                      <a:rPr lang="en-US" sz="1900" b="0" i="1" smtClean="0">
                        <a:effectLst/>
                        <a:latin typeface="Cambria Math" panose="02040503050406030204" pitchFamily="18" charset="0"/>
                        <a:ea typeface="SimSun" panose="02010600030101010101" pitchFamily="2" charset="-122"/>
                      </a:rPr>
                      <m:t>=0</m:t>
                    </m:r>
                  </m:oMath>
                </a14:m>
                <a:r>
                  <a:rPr lang="en-US" sz="190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bSup>
                      <m:r>
                        <a:rPr lang="en-US" sz="1900">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𝑁</m:t>
                          </m:r>
                        </m:den>
                      </m:f>
                      <m:d>
                        <m:dPr>
                          <m:ctrlPr>
                            <a:rPr lang="en-US" sz="1900" i="1">
                              <a:effectLst/>
                              <a:latin typeface="Cambria Math" panose="02040503050406030204" pitchFamily="18" charset="0"/>
                            </a:rPr>
                          </m:ctrlPr>
                        </m:dPr>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SimSun" panose="02010600030101010101" pitchFamily="2" charset="-122"/>
                                </a:rPr>
                                <m:t>𝑖</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𝑁</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𝑦</m:t>
                                  </m:r>
                                </m:e>
                                <m:sub>
                                  <m:r>
                                    <a:rPr lang="en-US" sz="1900" i="1">
                                      <a:effectLst/>
                                      <a:latin typeface="Cambria Math" panose="02040503050406030204" pitchFamily="18" charset="0"/>
                                      <a:ea typeface="SimSun" panose="02010600030101010101" pitchFamily="2" charset="-122"/>
                                    </a:rPr>
                                    <m:t>𝑖</m:t>
                                  </m:r>
                                </m:sub>
                              </m:sSub>
                            </m:e>
                          </m:nary>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𝑁</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SimSun" panose="02010600030101010101" pitchFamily="2" charset="-122"/>
                                            </a:rPr>
                                            <m:t>𝛼</m:t>
                                          </m:r>
                                        </m:e>
                                      </m:acc>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sup>
                              <m:r>
                                <a:rPr lang="en-US" sz="1900" i="1">
                                  <a:effectLst/>
                                  <a:latin typeface="Cambria Math" panose="02040503050406030204" pitchFamily="18" charset="0"/>
                                  <a:ea typeface="SimSun" panose="02010600030101010101" pitchFamily="2" charset="-122"/>
                                </a:rPr>
                                <m:t>𝑇</m:t>
                              </m:r>
                            </m:sup>
                          </m:s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r>
                                        <a:rPr lang="en-US" sz="1900" i="1">
                                          <a:effectLst/>
                                          <a:latin typeface="Cambria Math" panose="02040503050406030204" pitchFamily="18" charset="0"/>
                                          <a:ea typeface="SimSun" panose="02010600030101010101" pitchFamily="2" charset="-122"/>
                                        </a:rPr>
                                        <m:t>+1</m:t>
                                      </m:r>
                                    </m:e>
                                  </m:d>
                                </m:sup>
                              </m:sSup>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𝜇</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𝑡</m:t>
                                      </m:r>
                                    </m:e>
                                  </m:d>
                                </m:sup>
                              </m:sSup>
                            </m:e>
                          </m:d>
                        </m:e>
                      </m:d>
                      <m:r>
                        <a:rPr lang="en-US" sz="1900" b="0" i="1" smtClean="0">
                          <a:effectLst/>
                          <a:latin typeface="Cambria Math" panose="02040503050406030204" pitchFamily="18" charset="0"/>
                          <a:ea typeface="SimSun" panose="02010600030101010101" pitchFamily="2" charset="-122"/>
                        </a:rPr>
                        <m:t>    (3.10)</m:t>
                      </m:r>
                    </m:oMath>
                  </m:oMathPara>
                </a14:m>
                <a:endParaRPr lang="en-US" sz="1900" dirty="0"/>
              </a:p>
            </p:txBody>
          </p:sp>
        </mc:Choice>
        <mc:Fallback xmlns="">
          <p:sp>
            <p:nvSpPr>
              <p:cNvPr id="3" name="Content Placeholder 2">
                <a:extLst>
                  <a:ext uri="{FF2B5EF4-FFF2-40B4-BE49-F238E27FC236}">
                    <a16:creationId xmlns:a16="http://schemas.microsoft.com/office/drawing/2014/main" id="{C2DF2BC9-D4F3-412B-867D-72181E8AA406}"/>
                  </a:ext>
                </a:extLst>
              </p:cNvPr>
              <p:cNvSpPr>
                <a:spLocks noGrp="1" noRot="1" noChangeAspect="1" noMove="1" noResize="1" noEditPoints="1" noAdjustHandles="1" noChangeArrowheads="1" noChangeShapeType="1" noTextEdit="1"/>
              </p:cNvSpPr>
              <p:nvPr>
                <p:ph idx="1"/>
              </p:nvPr>
            </p:nvSpPr>
            <p:spPr>
              <a:blipFill>
                <a:blip r:embed="rId2"/>
                <a:stretch>
                  <a:fillRect l="-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40B0BA4-CCF8-4C12-99E3-5D1833B9EA4B}"/>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91249FF9-E57E-4B10-BE7B-6241A3910B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F56319F6-837A-418F-A643-9D9F57CD8E3F}"/>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11606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3091-7332-4703-95BB-8CAD68B35DCE}"/>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CC3069-14C4-4AE7-AB31-5D2410DB86EC}"/>
                  </a:ext>
                </a:extLst>
              </p:cNvPr>
              <p:cNvSpPr>
                <a:spLocks noGrp="1"/>
              </p:cNvSpPr>
              <p:nvPr>
                <p:ph idx="1"/>
              </p:nvPr>
            </p:nvSpPr>
            <p:spPr>
              <a:xfrm>
                <a:off x="191069" y="914399"/>
                <a:ext cx="11737074" cy="5176066"/>
              </a:xfrm>
            </p:spPr>
            <p:txBody>
              <a:bodyPr>
                <a:noAutofit/>
              </a:bodyPr>
              <a:lstStyle/>
              <a:p>
                <a:pPr marL="0" indent="0">
                  <a:buNone/>
                </a:pPr>
                <a:r>
                  <a:rPr lang="en-US" sz="2600" dirty="0">
                    <a:effectLst/>
                    <a:ea typeface="SimSun" panose="02010600030101010101" pitchFamily="2" charset="-122"/>
                  </a:rPr>
                  <a:t>The next parameter </a:t>
                </a:r>
                <a14:m>
                  <m:oMath xmlns:m="http://schemas.openxmlformats.org/officeDocument/2006/math">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rPr>
                              <m:t>𝛼</m:t>
                            </m:r>
                          </m:e>
                        </m:acc>
                      </m:e>
                      <m:sup>
                        <m:d>
                          <m:dPr>
                            <m:ctrlPr>
                              <a:rPr lang="en-US" sz="2600" i="1">
                                <a:effectLst/>
                                <a:latin typeface="Cambria Math" panose="02040503050406030204" pitchFamily="18" charset="0"/>
                              </a:rPr>
                            </m:ctrlPr>
                          </m:dPr>
                          <m:e>
                            <m:r>
                              <a:rPr lang="en-US" sz="2600" i="1">
                                <a:effectLst/>
                                <a:latin typeface="Cambria Math" panose="02040503050406030204" pitchFamily="18" charset="0"/>
                                <a:ea typeface="SimSun" panose="02010600030101010101" pitchFamily="2" charset="-122"/>
                              </a:rPr>
                              <m:t>𝑡</m:t>
                            </m:r>
                            <m:r>
                              <a:rPr lang="en-US" sz="2600" i="1">
                                <a:effectLst/>
                                <a:latin typeface="Cambria Math" panose="02040503050406030204" pitchFamily="18" charset="0"/>
                                <a:ea typeface="SimSun" panose="02010600030101010101" pitchFamily="2" charset="-122"/>
                              </a:rPr>
                              <m:t>+1</m:t>
                            </m:r>
                          </m:e>
                        </m:d>
                      </m:sup>
                    </m:sSup>
                  </m:oMath>
                </a14:m>
                <a:r>
                  <a:rPr lang="en-US" sz="2600" dirty="0">
                    <a:effectLst/>
                    <a:ea typeface="SimSun" panose="02010600030101010101" pitchFamily="2" charset="-122"/>
                  </a:rPr>
                  <a:t> is solution of the equation </a:t>
                </a:r>
                <a14:m>
                  <m:oMath xmlns:m="http://schemas.openxmlformats.org/officeDocument/2006/math">
                    <m:f>
                      <m:fPr>
                        <m:ctrlPr>
                          <a:rPr lang="en-US" sz="2600" i="1">
                            <a:effectLst/>
                            <a:latin typeface="Cambria Math" panose="02040503050406030204" pitchFamily="18" charset="0"/>
                          </a:rPr>
                        </m:ctrlPr>
                      </m:fPr>
                      <m:num>
                        <m:r>
                          <a:rPr lang="en-US" sz="2600" i="1">
                            <a:effectLst/>
                            <a:latin typeface="Cambria Math" panose="02040503050406030204" pitchFamily="18" charset="0"/>
                            <a:ea typeface="SimSun" panose="02010600030101010101" pitchFamily="2" charset="-122"/>
                          </a:rPr>
                          <m:t>𝜕</m:t>
                        </m:r>
                        <m:r>
                          <a:rPr lang="en-US" sz="2600" i="1">
                            <a:effectLst/>
                            <a:latin typeface="Cambria Math" panose="02040503050406030204" pitchFamily="18" charset="0"/>
                            <a:ea typeface="SimSun" panose="02010600030101010101" pitchFamily="2" charset="-122"/>
                          </a:rPr>
                          <m:t>𝑄</m:t>
                        </m:r>
                        <m:d>
                          <m:dPr>
                            <m:ctrlPr>
                              <a:rPr lang="en-US" sz="2600" i="1">
                                <a:effectLst/>
                                <a:latin typeface="Cambria Math" panose="02040503050406030204" pitchFamily="18" charset="0"/>
                              </a:rPr>
                            </m:ctrlPr>
                          </m:dPr>
                          <m:e>
                            <m:r>
                              <m:rPr>
                                <m:sty m:val="p"/>
                              </m:rPr>
                              <a:rPr lang="en-US" sz="2600">
                                <a:effectLst/>
                                <a:latin typeface="Cambria Math" panose="02040503050406030204" pitchFamily="18" charset="0"/>
                                <a:ea typeface="SimSun" panose="02010600030101010101" pitchFamily="2" charset="-122"/>
                              </a:rPr>
                              <m:t>Θ</m:t>
                            </m:r>
                          </m:e>
                          <m:e>
                            <m:sSup>
                              <m:sSupPr>
                                <m:ctrlPr>
                                  <a:rPr lang="en-US" sz="2600" i="1">
                                    <a:effectLst/>
                                    <a:latin typeface="Cambria Math" panose="02040503050406030204" pitchFamily="18" charset="0"/>
                                  </a:rPr>
                                </m:ctrlPr>
                              </m:sSupPr>
                              <m:e>
                                <m:r>
                                  <m:rPr>
                                    <m:sty m:val="p"/>
                                  </m:rPr>
                                  <a:rPr lang="en-US" sz="2600">
                                    <a:effectLst/>
                                    <a:latin typeface="Cambria Math" panose="02040503050406030204" pitchFamily="18" charset="0"/>
                                    <a:ea typeface="SimSun" panose="02010600030101010101" pitchFamily="2" charset="-122"/>
                                  </a:rPr>
                                  <m:t>Θ</m:t>
                                </m:r>
                              </m:e>
                              <m:sup>
                                <m:d>
                                  <m:dPr>
                                    <m:ctrlPr>
                                      <a:rPr lang="en-US" sz="2600" i="1">
                                        <a:effectLst/>
                                        <a:latin typeface="Cambria Math" panose="02040503050406030204" pitchFamily="18" charset="0"/>
                                      </a:rPr>
                                    </m:ctrlPr>
                                  </m:dPr>
                                  <m:e>
                                    <m:r>
                                      <a:rPr lang="en-US" sz="2600" i="1">
                                        <a:effectLst/>
                                        <a:latin typeface="Cambria Math" panose="02040503050406030204" pitchFamily="18" charset="0"/>
                                        <a:ea typeface="SimSun" panose="02010600030101010101" pitchFamily="2" charset="-122"/>
                                      </a:rPr>
                                      <m:t>𝑡</m:t>
                                    </m:r>
                                  </m:e>
                                </m:d>
                              </m:sup>
                            </m:sSup>
                          </m:e>
                        </m:d>
                      </m:num>
                      <m:den>
                        <m:r>
                          <a:rPr lang="en-US" sz="2600" i="1">
                            <a:effectLst/>
                            <a:latin typeface="Cambria Math" panose="02040503050406030204" pitchFamily="18" charset="0"/>
                            <a:ea typeface="SimSun" panose="02010600030101010101" pitchFamily="2" charset="-122"/>
                          </a:rPr>
                          <m:t>𝜕</m:t>
                        </m:r>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rPr>
                              <m:t>𝛼</m:t>
                            </m:r>
                          </m:e>
                        </m:acc>
                      </m:den>
                    </m:f>
                    <m:r>
                      <a:rPr lang="en-US" sz="2600" b="0" i="1" smtClean="0">
                        <a:effectLst/>
                        <a:latin typeface="Cambria Math" panose="02040503050406030204" pitchFamily="18" charset="0"/>
                        <a:ea typeface="SimSun" panose="02010600030101010101" pitchFamily="2" charset="-122"/>
                      </a:rPr>
                      <m:t>=</m:t>
                    </m:r>
                    <m:sSup>
                      <m:sSupPr>
                        <m:ctrlPr>
                          <a:rPr lang="en-US" sz="2600" b="0" i="1" smtClean="0">
                            <a:effectLst/>
                            <a:latin typeface="Cambria Math" panose="02040503050406030204" pitchFamily="18" charset="0"/>
                            <a:ea typeface="SimSun" panose="02010600030101010101" pitchFamily="2" charset="-122"/>
                          </a:rPr>
                        </m:ctrlPr>
                      </m:sSupPr>
                      <m:e>
                        <m:r>
                          <a:rPr lang="en-US" sz="2600" b="1" i="1" smtClean="0">
                            <a:effectLst/>
                            <a:latin typeface="Cambria Math" panose="02040503050406030204" pitchFamily="18" charset="0"/>
                            <a:ea typeface="SimSun" panose="02010600030101010101" pitchFamily="2" charset="-122"/>
                          </a:rPr>
                          <m:t>𝟎</m:t>
                        </m:r>
                      </m:e>
                      <m:sup>
                        <m:r>
                          <a:rPr lang="en-US" sz="2600" b="0" i="1" smtClean="0">
                            <a:effectLst/>
                            <a:latin typeface="Cambria Math" panose="02040503050406030204" pitchFamily="18" charset="0"/>
                            <a:ea typeface="SimSun" panose="02010600030101010101" pitchFamily="2" charset="-122"/>
                          </a:rPr>
                          <m:t>𝑇</m:t>
                        </m:r>
                      </m:sup>
                    </m:sSup>
                  </m:oMath>
                </a14:m>
                <a:r>
                  <a:rPr lang="en-US" sz="26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r>
                                    <a:rPr lang="en-US" sz="1800" i="1">
                                      <a:effectLst/>
                                      <a:latin typeface="Cambria Math" panose="02040503050406030204" pitchFamily="18" charset="0"/>
                                      <a:ea typeface="SimSun" panose="02010600030101010101" pitchFamily="2" charset="-122"/>
                                    </a:rPr>
                                    <m:t>𝑇</m:t>
                                  </m:r>
                                </m:sup>
                              </m:sSup>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Σ</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+2</m:t>
                              </m:r>
                              <m:r>
                                <a:rPr lang="en-US" sz="1800" i="1">
                                  <a:effectLst/>
                                  <a:latin typeface="Cambria Math" panose="02040503050406030204" pitchFamily="18" charset="0"/>
                                  <a:ea typeface="SimSun" panose="02010600030101010101" pitchFamily="2" charset="-122"/>
                                </a:rPr>
                                <m:t>𝑁</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e>
                          </m:d>
                        </m:e>
                        <m:sup>
                          <m:r>
                            <a:rPr lang="en-US" sz="1800" i="1">
                              <a:effectLst/>
                              <a:latin typeface="Cambria Math" panose="02040503050406030204" pitchFamily="18" charset="0"/>
                              <a:ea typeface="SimSun" panose="02010600030101010101" pitchFamily="2" charset="-122"/>
                            </a:rPr>
                            <m:t>−1</m:t>
                          </m:r>
                        </m:sup>
                      </m:sSup>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nary>
                          <m:r>
                            <a:rPr lang="en-US" sz="1800" i="1">
                              <a:effectLst/>
                              <a:latin typeface="Cambria Math" panose="02040503050406030204" pitchFamily="18" charset="0"/>
                              <a:ea typeface="SimSun" panose="02010600030101010101" pitchFamily="2" charset="-122"/>
                            </a:rPr>
                            <m:t>+</m:t>
                          </m:r>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e>
                          </m:nary>
                        </m:e>
                      </m:d>
                      <m:r>
                        <a:rPr lang="en-US" sz="1800" b="0" i="1" smtClean="0">
                          <a:effectLst/>
                          <a:latin typeface="Cambria Math" panose="02040503050406030204" pitchFamily="18" charset="0"/>
                          <a:ea typeface="SimSun" panose="02010600030101010101" pitchFamily="2" charset="-122"/>
                        </a:rPr>
                        <m:t>    (3.11)</m:t>
                      </m:r>
                    </m:oMath>
                  </m:oMathPara>
                </a14:m>
                <a:endParaRPr lang="en-US" sz="1800" dirty="0"/>
              </a:p>
              <a:p>
                <a:pPr marL="0" indent="0">
                  <a:buNone/>
                </a:pPr>
                <a14:m>
                  <m:oMathPara xmlns:m="http://schemas.openxmlformats.org/officeDocument/2006/math">
                    <m:oMathParaPr>
                      <m:jc m:val="right"/>
                    </m:oMathParaPr>
                    <m:oMath xmlns:m="http://schemas.openxmlformats.org/officeDocument/2006/math">
                      <m:sSubSup>
                        <m:sSubSupPr>
                          <m:ctrlPr>
                            <a:rPr lang="en-US" sz="1800" i="1" smtClean="0">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r>
                            <a:rPr lang="en-US" sz="1800" i="1">
                              <a:effectLst/>
                              <a:latin typeface="Cambria Math" panose="02040503050406030204" pitchFamily="18" charset="0"/>
                              <a:ea typeface="SimSun" panose="02010600030101010101" pitchFamily="2" charset="-122"/>
                            </a:rPr>
                            <m:t>𝛿</m:t>
                          </m:r>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num>
                        <m:den>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𝜎</m:t>
                                      </m:r>
                                    </m:e>
                                    <m:sup>
                                      <m:r>
                                        <a:rPr lang="en-US" sz="1800" i="1">
                                          <a:effectLst/>
                                          <a:latin typeface="Cambria Math" panose="02040503050406030204" pitchFamily="18" charset="0"/>
                                          <a:ea typeface="SimSun" panose="02010600030101010101" pitchFamily="2" charset="-122"/>
                                        </a:rPr>
                                        <m:t>2</m:t>
                                      </m:r>
                                    </m:sup>
                                  </m:sSup>
                                </m:e>
                              </m:d>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den>
                      </m:f>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Σ</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r>
                        <a:rPr lang="en-US" sz="1800" b="0" i="1" smtClean="0">
                          <a:effectLst/>
                          <a:latin typeface="Cambria Math" panose="02040503050406030204" pitchFamily="18" charset="0"/>
                          <a:ea typeface="SimSun" panose="02010600030101010101" pitchFamily="2" charset="-122"/>
                        </a:rPr>
                        <m:t>    (3.12)</m:t>
                      </m:r>
                    </m:oMath>
                  </m:oMathPara>
                </a14:m>
                <a:endParaRPr lang="en-US" sz="1800" dirty="0"/>
              </a:p>
              <a:p>
                <a:pPr marL="0" indent="0">
                  <a:buNone/>
                </a:pPr>
                <a:r>
                  <a:rPr lang="en-US" sz="2600" dirty="0">
                    <a:effectLst/>
                    <a:ea typeface="SimSun" panose="02010600030101010101" pitchFamily="2" charset="-122"/>
                  </a:rPr>
                  <a:t>The next parameter (</a:t>
                </a:r>
                <a:r>
                  <a:rPr lang="en-US" sz="2600" i="1" dirty="0">
                    <a:effectLst/>
                    <a:ea typeface="SimSun" panose="02010600030101010101" pitchFamily="2" charset="-122"/>
                  </a:rPr>
                  <a:t>σ</a:t>
                </a:r>
                <a:r>
                  <a:rPr lang="en-US" sz="2600" baseline="30000" dirty="0">
                    <a:effectLst/>
                    <a:ea typeface="SimSun" panose="02010600030101010101" pitchFamily="2" charset="-122"/>
                  </a:rPr>
                  <a:t>2</a:t>
                </a:r>
                <a:r>
                  <a:rPr lang="en-US" sz="2600" dirty="0">
                    <a:effectLst/>
                    <a:ea typeface="SimSun" panose="02010600030101010101" pitchFamily="2" charset="-122"/>
                  </a:rPr>
                  <a:t>)</a:t>
                </a:r>
                <a:r>
                  <a:rPr lang="en-US" sz="2600" baseline="30000" dirty="0">
                    <a:effectLst/>
                    <a:ea typeface="SimSun" panose="02010600030101010101" pitchFamily="2" charset="-122"/>
                  </a:rPr>
                  <a:t>(</a:t>
                </a:r>
                <a:r>
                  <a:rPr lang="en-US" sz="2600" i="1" baseline="30000" dirty="0">
                    <a:effectLst/>
                    <a:ea typeface="SimSun" panose="02010600030101010101" pitchFamily="2" charset="-122"/>
                  </a:rPr>
                  <a:t>t</a:t>
                </a:r>
                <a:r>
                  <a:rPr lang="en-US" sz="2600" baseline="30000" dirty="0">
                    <a:effectLst/>
                    <a:ea typeface="SimSun" panose="02010600030101010101" pitchFamily="2" charset="-122"/>
                  </a:rPr>
                  <a:t>+1)</a:t>
                </a:r>
                <a:r>
                  <a:rPr lang="en-US" sz="2600" dirty="0">
                    <a:effectLst/>
                    <a:ea typeface="SimSun" panose="02010600030101010101" pitchFamily="2" charset="-122"/>
                  </a:rPr>
                  <a:t> </a:t>
                </a:r>
                <a:r>
                  <a:rPr lang="en-US" sz="2600" dirty="0">
                    <a:ea typeface="SimSun" panose="02010600030101010101" pitchFamily="2" charset="-122"/>
                  </a:rPr>
                  <a:t>is solution of the equation </a:t>
                </a: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ea typeface="SimSun" panose="02010600030101010101" pitchFamily="2" charset="-122"/>
                          </a:rPr>
                          <m:t>𝜕</m:t>
                        </m:r>
                        <m:r>
                          <a:rPr lang="en-US" sz="2600" i="1">
                            <a:latin typeface="Cambria Math" panose="02040503050406030204" pitchFamily="18" charset="0"/>
                            <a:ea typeface="SimSun" panose="02010600030101010101" pitchFamily="2" charset="-122"/>
                          </a:rPr>
                          <m:t>𝑄</m:t>
                        </m:r>
                        <m:d>
                          <m:dPr>
                            <m:ctrlPr>
                              <a:rPr lang="en-US" sz="2600" i="1">
                                <a:latin typeface="Cambria Math" panose="02040503050406030204" pitchFamily="18" charset="0"/>
                              </a:rPr>
                            </m:ctrlPr>
                          </m:dPr>
                          <m:e>
                            <m:r>
                              <m:rPr>
                                <m:sty m:val="p"/>
                              </m:rPr>
                              <a:rPr lang="en-US" sz="2600">
                                <a:latin typeface="Cambria Math" panose="02040503050406030204" pitchFamily="18" charset="0"/>
                                <a:ea typeface="SimSun" panose="02010600030101010101" pitchFamily="2" charset="-122"/>
                              </a:rPr>
                              <m:t>Θ</m:t>
                            </m:r>
                          </m:e>
                          <m:e>
                            <m:sSup>
                              <m:sSupPr>
                                <m:ctrlPr>
                                  <a:rPr lang="en-US" sz="2600" i="1">
                                    <a:latin typeface="Cambria Math" panose="02040503050406030204" pitchFamily="18" charset="0"/>
                                  </a:rPr>
                                </m:ctrlPr>
                              </m:sSupPr>
                              <m:e>
                                <m:r>
                                  <m:rPr>
                                    <m:sty m:val="p"/>
                                  </m:rPr>
                                  <a:rPr lang="en-US" sz="2600">
                                    <a:latin typeface="Cambria Math" panose="02040503050406030204" pitchFamily="18" charset="0"/>
                                    <a:ea typeface="SimSun" panose="02010600030101010101" pitchFamily="2" charset="-122"/>
                                  </a:rPr>
                                  <m:t>Θ</m:t>
                                </m:r>
                              </m:e>
                              <m:sup>
                                <m:d>
                                  <m:dPr>
                                    <m:ctrlPr>
                                      <a:rPr lang="en-US" sz="2600" i="1">
                                        <a:latin typeface="Cambria Math" panose="02040503050406030204" pitchFamily="18" charset="0"/>
                                      </a:rPr>
                                    </m:ctrlPr>
                                  </m:dPr>
                                  <m:e>
                                    <m:r>
                                      <a:rPr lang="en-US" sz="2600" i="1">
                                        <a:latin typeface="Cambria Math" panose="02040503050406030204" pitchFamily="18" charset="0"/>
                                        <a:ea typeface="SimSun" panose="02010600030101010101" pitchFamily="2" charset="-122"/>
                                      </a:rPr>
                                      <m:t>𝑡</m:t>
                                    </m:r>
                                  </m:e>
                                </m:d>
                              </m:sup>
                            </m:sSup>
                          </m:e>
                        </m:d>
                      </m:num>
                      <m:den>
                        <m:r>
                          <a:rPr lang="en-US" sz="2600" i="1">
                            <a:latin typeface="Cambria Math" panose="02040503050406030204" pitchFamily="18" charset="0"/>
                            <a:ea typeface="SimSun" panose="02010600030101010101" pitchFamily="2" charset="-122"/>
                          </a:rPr>
                          <m:t>𝜕</m:t>
                        </m:r>
                        <m:d>
                          <m:dPr>
                            <m:ctrlPr>
                              <a:rPr lang="en-US" sz="2600" i="1" smtClean="0">
                                <a:latin typeface="Cambria Math" panose="02040503050406030204" pitchFamily="18" charset="0"/>
                                <a:ea typeface="SimSun" panose="02010600030101010101" pitchFamily="2" charset="-122"/>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𝜎</m:t>
                                </m:r>
                              </m:e>
                              <m:sup>
                                <m:r>
                                  <a:rPr lang="en-US" sz="2600" i="1">
                                    <a:latin typeface="Cambria Math" panose="02040503050406030204" pitchFamily="18" charset="0"/>
                                  </a:rPr>
                                  <m:t>2</m:t>
                                </m:r>
                              </m:sup>
                            </m:sSup>
                          </m:e>
                        </m:d>
                      </m:den>
                    </m:f>
                    <m:r>
                      <a:rPr lang="en-US" sz="2600" i="1">
                        <a:latin typeface="Cambria Math" panose="02040503050406030204" pitchFamily="18" charset="0"/>
                        <a:ea typeface="SimSun" panose="02010600030101010101" pitchFamily="2" charset="-122"/>
                      </a:rPr>
                      <m:t>=</m:t>
                    </m:r>
                    <m:r>
                      <a:rPr lang="en-US" sz="2600" i="1" smtClean="0">
                        <a:latin typeface="Cambria Math" panose="02040503050406030204" pitchFamily="18" charset="0"/>
                        <a:ea typeface="SimSun" panose="02010600030101010101" pitchFamily="2" charset="-122"/>
                      </a:rPr>
                      <m:t>0</m:t>
                    </m:r>
                  </m:oMath>
                </a14:m>
                <a:r>
                  <a:rPr lang="en-US" sz="2600" dirty="0"/>
                  <a:t>, as follows:</a:t>
                </a:r>
              </a:p>
              <a:p>
                <a:pPr marL="0" indent="0">
                  <a:buNone/>
                </a:pPr>
                <a14:m>
                  <m:oMathPara xmlns:m="http://schemas.openxmlformats.org/officeDocument/2006/math">
                    <m:oMathParaPr>
                      <m:jc m:val="right"/>
                    </m:oMathParaPr>
                    <m:oMath xmlns:m="http://schemas.openxmlformats.org/officeDocument/2006/math">
                      <m:sSup>
                        <m:sSupPr>
                          <m:ctrlPr>
                            <a:rPr lang="en-US" sz="1800" i="1" smtClean="0">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𝜎</m:t>
                                  </m:r>
                                </m:e>
                                <m:sup>
                                  <m:r>
                                    <a:rPr lang="en-US" sz="1800" i="1">
                                      <a:effectLst/>
                                      <a:latin typeface="Cambria Math" panose="02040503050406030204" pitchFamily="18" charset="0"/>
                                      <a:ea typeface="SimSun" panose="02010600030101010101" pitchFamily="2" charset="-122"/>
                                    </a:rPr>
                                    <m:t>2</m:t>
                                  </m:r>
                                </m:sup>
                              </m:sSup>
                            </m:e>
                          </m:d>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p>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2</m:t>
                          </m:r>
                        </m:sup>
                      </m:sSup>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e>
                            <m:sup>
                              <m:r>
                                <a:rPr lang="en-US" sz="1800" i="1">
                                  <a:effectLst/>
                                  <a:latin typeface="Cambria Math" panose="02040503050406030204" pitchFamily="18" charset="0"/>
                                  <a:ea typeface="SimSun" panose="02010600030101010101" pitchFamily="2" charset="-122"/>
                                </a:rPr>
                                <m:t>2</m:t>
                              </m:r>
                            </m:sup>
                          </m:sSup>
                        </m:e>
                      </m:nary>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rPr>
                                <m:t>𝜇</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Sub>
                            </m:e>
                          </m:d>
                        </m:e>
                      </m:nary>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2</m:t>
                          </m:r>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SimSun" panose="02010600030101010101" pitchFamily="2" charset="-122"/>
                                            </a:rPr>
                                            <m:t>𝛼</m:t>
                                          </m:r>
                                        </m:e>
                                      </m:acc>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e>
                            <m:sup>
                              <m:r>
                                <a:rPr lang="en-US" sz="1800" i="1">
                                  <a:effectLst/>
                                  <a:latin typeface="Cambria Math" panose="02040503050406030204" pitchFamily="18" charset="0"/>
                                  <a:ea typeface="SimSun" panose="02010600030101010101" pitchFamily="2" charset="-122"/>
                                </a:rPr>
                                <m:t>𝑇</m:t>
                              </m:r>
                            </m:sup>
                          </m:sSup>
                        </m:num>
                        <m:den>
                          <m:r>
                            <a:rPr lang="en-US" sz="1800" i="1">
                              <a:effectLst/>
                              <a:latin typeface="Cambria Math" panose="02040503050406030204" pitchFamily="18" charset="0"/>
                              <a:ea typeface="SimSun" panose="02010600030101010101" pitchFamily="2" charset="-122"/>
                            </a:rPr>
                            <m:t>𝑁</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rPr>
                            <m:t>𝑖</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𝑁</m:t>
                          </m:r>
                        </m:sup>
                        <m:e>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r>
                                <a:rPr lang="en-US" sz="1800" i="1">
                                  <a:effectLst/>
                                  <a:latin typeface="Cambria Math" panose="02040503050406030204" pitchFamily="18" charset="0"/>
                                  <a:ea typeface="SimSun" panose="02010600030101010101" pitchFamily="2" charset="-122"/>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0</m:t>
                                  </m:r>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bSup>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rPr>
                                <m:t>𝑚</m:t>
                              </m:r>
                            </m:e>
                            <m:sub>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𝑦</m:t>
                                  </m:r>
                                </m:e>
                                <m:sub>
                                  <m:r>
                                    <a:rPr lang="en-US" sz="1800" i="1">
                                      <a:effectLst/>
                                      <a:latin typeface="Cambria Math" panose="02040503050406030204" pitchFamily="18" charset="0"/>
                                      <a:ea typeface="SimSun" panose="02010600030101010101" pitchFamily="2" charset="-122"/>
                                    </a:rPr>
                                    <m:t>𝑖</m:t>
                                  </m:r>
                                </m:sub>
                              </m:sSub>
                              <m:d>
                                <m:dPr>
                                  <m:begChr m:val="|"/>
                                  <m:endChr m:val=""/>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e>
                                      </m:d>
                                    </m:sup>
                                  </m:sSup>
                                </m:e>
                              </m:d>
                            </m:sub>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𝑡</m:t>
                                  </m:r>
                                  <m:r>
                                    <a:rPr lang="en-US" sz="1800" i="1">
                                      <a:effectLst/>
                                      <a:latin typeface="Cambria Math" panose="02040503050406030204" pitchFamily="18" charset="0"/>
                                      <a:ea typeface="SimSun" panose="02010600030101010101" pitchFamily="2" charset="-122"/>
                                    </a:rPr>
                                    <m:t>+1</m:t>
                                  </m:r>
                                </m:e>
                              </m:d>
                            </m:sup>
                          </m:sSubSup>
                        </m:e>
                      </m:nary>
                      <m:r>
                        <a:rPr lang="en-US" sz="1800" b="0" i="1" smtClean="0">
                          <a:effectLst/>
                          <a:latin typeface="Cambria Math" panose="02040503050406030204" pitchFamily="18" charset="0"/>
                          <a:ea typeface="SimSun" panose="02010600030101010101" pitchFamily="2" charset="-122"/>
                        </a:rPr>
                        <m:t>    (3.13)</m:t>
                      </m:r>
                    </m:oMath>
                  </m:oMathPara>
                </a14:m>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46CC3069-14C4-4AE7-AB31-5D2410DB86EC}"/>
                  </a:ext>
                </a:extLst>
              </p:cNvPr>
              <p:cNvSpPr>
                <a:spLocks noGrp="1" noRot="1" noChangeAspect="1" noMove="1" noResize="1" noEditPoints="1" noAdjustHandles="1" noChangeArrowheads="1" noChangeShapeType="1" noTextEdit="1"/>
              </p:cNvSpPr>
              <p:nvPr>
                <p:ph idx="1"/>
              </p:nvPr>
            </p:nvSpPr>
            <p:spPr>
              <a:xfrm>
                <a:off x="191069" y="914399"/>
                <a:ext cx="11737074" cy="5176066"/>
              </a:xfrm>
              <a:blipFill>
                <a:blip r:embed="rId2"/>
                <a:stretch>
                  <a:fillRect l="-93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07F9DA7-46B8-41D8-80CC-AA4A7024B4FF}"/>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36A0FD1E-1AE2-4A3C-9F7E-1A62979850F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04E4C6B-1EBB-4BA6-80F2-3AA74BD48F9F}"/>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38106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BE4D-3A30-4DE8-AEC3-54F8B11A6747}"/>
              </a:ext>
            </a:extLst>
          </p:cNvPr>
          <p:cNvSpPr>
            <a:spLocks noGrp="1"/>
          </p:cNvSpPr>
          <p:nvPr>
            <p:ph type="title"/>
          </p:nvPr>
        </p:nvSpPr>
        <p:spPr/>
        <p:txBody>
          <a:bodyPr/>
          <a:lstStyle/>
          <a:p>
            <a:r>
              <a:rPr lang="en-US" dirty="0"/>
              <a:t>3. Case of scalar </a:t>
            </a:r>
            <a:r>
              <a:rPr lang="en-US" dirty="0" err="1"/>
              <a:t>responsor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282D75-22F3-417E-A218-4555F159C7CC}"/>
                  </a:ext>
                </a:extLst>
              </p:cNvPr>
              <p:cNvSpPr>
                <a:spLocks noGrp="1"/>
              </p:cNvSpPr>
              <p:nvPr>
                <p:ph idx="1"/>
              </p:nvPr>
            </p:nvSpPr>
            <p:spPr>
              <a:xfrm>
                <a:off x="272955" y="914399"/>
                <a:ext cx="11627893"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general, CA method in case of scalar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responsor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is EM process with two steps as follows:</a:t>
                </a:r>
              </a:p>
              <a:p>
                <a:pPr marL="0" marR="0" indent="0" algn="just">
                  <a:spcBef>
                    <a:spcPts val="0"/>
                  </a:spcBef>
                  <a:spcAft>
                    <a:spcPts val="0"/>
                  </a:spcAft>
                  <a:buNone/>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Calculating the quantities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δ</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18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specified by equation 3.8 based on current parameter Θ</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r>
                                <a:rPr lang="en-US" sz="1300" i="1">
                                  <a:effectLst/>
                                  <a:latin typeface="Cambria Math" panose="02040503050406030204" pitchFamily="18" charset="0"/>
                                  <a:ea typeface="SimSun" panose="02010600030101010101" pitchFamily="2" charset="-122"/>
                                  <a:cs typeface="Times New Roman" panose="02020603050405020304" pitchFamily="18" charset="0"/>
                                </a:rPr>
                                <m:t>𝜋</m:t>
                              </m:r>
                            </m:e>
                          </m:d>
                        </m:e>
                        <m:sup>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𝑘</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num>
                                    <m:den>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Calculating next parameters 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 (</a:t>
                </a:r>
                <a:r>
                  <a:rPr lang="en-US" sz="1800" i="1" dirty="0">
                    <a:effectLst/>
                    <a:latin typeface="Times New Roman" panose="02020603050405020304" pitchFamily="18" charset="0"/>
                    <a:ea typeface="SimSun" panose="02010600030101010101" pitchFamily="2" charset="-122"/>
                  </a:rPr>
                  <a:t>μ</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Σ</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α</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σ</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r>
                  <a:rPr lang="en-US" sz="1800" baseline="30000" dirty="0">
                    <a:effectLst/>
                    <a:latin typeface="Times New Roman" panose="02020603050405020304" pitchFamily="18" charset="0"/>
                    <a:ea typeface="SimSun" panose="02010600030101010101" pitchFamily="2" charset="-122"/>
                  </a:rPr>
                  <a:t> (</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 based on the quantities </a:t>
                </a:r>
                <a:r>
                  <a:rPr lang="en-US" sz="1800" i="1" dirty="0">
                    <a:effectLst/>
                    <a:latin typeface="Times New Roman" panose="02020603050405020304" pitchFamily="18" charset="0"/>
                    <a:ea typeface="SimSun" panose="02010600030101010101" pitchFamily="2" charset="-122"/>
                  </a:rPr>
                  <a:t>δ</a:t>
                </a:r>
                <a:r>
                  <a:rPr lang="en-US" sz="1800" dirty="0">
                    <a:effectLst/>
                    <a:latin typeface="Times New Roman" panose="02020603050405020304" pitchFamily="18" charset="0"/>
                    <a:ea typeface="SimSun" panose="02010600030101010101" pitchFamily="2" charset="-122"/>
                  </a:rPr>
                  <a:t>(</a:t>
                </a:r>
                <a:r>
                  <a:rPr lang="en-US" sz="1800" i="1" dirty="0" err="1">
                    <a:effectLst/>
                    <a:latin typeface="Times New Roman" panose="02020603050405020304" pitchFamily="18" charset="0"/>
                    <a:ea typeface="SimSun" panose="02010600030101010101" pitchFamily="2" charset="-122"/>
                  </a:rPr>
                  <a:t>y</a:t>
                </a:r>
                <a:r>
                  <a:rPr lang="en-US" sz="1800" i="1" baseline="-250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Θ</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t</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calculated in the E-step, specified by equations 3.7, 3.9, 3.10, 3.11, and 3.13.</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smtClean="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r>
                            <a:rPr lang="en-US" sz="1300" i="1">
                              <a:effectLst/>
                              <a:latin typeface="Cambria Math" panose="02040503050406030204" pitchFamily="18" charset="0"/>
                              <a:ea typeface="SimSun" panose="02010600030101010101" pitchFamily="2" charset="-122"/>
                              <a:cs typeface="Times New Roman" panose="02020603050405020304" pitchFamily="18" charset="0"/>
                            </a:rPr>
                            <m:t>𝛿</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num>
                                        <m:den>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den>
                                      </m:f>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nary>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r>
                        <a:rPr lang="en-US" sz="13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Σ</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bSup>
                                <m:sSub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𝑚</m:t>
                                  </m:r>
                                </m:e>
                                <m:sub>
                                  <m:sSub>
                                    <m:sSub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begChr m:val="|"/>
                                      <m:endChr m:val=""/>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ub>
                                <m:sup>
                                  <m:d>
                                    <m:dPr>
                                      <m:ctrlPr>
                                        <a:rPr lang="en-US" sz="1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nary>
                        </m:e>
                      </m:d>
                    </m:oMath>
                  </m:oMathPara>
                </a14:m>
                <a:endParaRPr lang="en-US" sz="1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𝜎</m:t>
                                  </m:r>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d>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up>
                          </m:sSup>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1300" i="1">
                                  <a:effectLst/>
                                  <a:latin typeface="Cambria Math" panose="02040503050406030204" pitchFamily="18" charset="0"/>
                                </a:rPr>
                              </m:ctrlPr>
                            </m:s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𝜇</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cs typeface="Times New Roman" panose="020206030504050203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Sub>
                            </m:e>
                          </m:d>
                        </m:e>
                      </m:nary>
                      <m:r>
                        <a:rPr lang="en-US" sz="13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300" i="1">
                              <a:effectLst/>
                              <a:latin typeface="Cambria Math" panose="02040503050406030204" pitchFamily="18" charset="0"/>
                              <a:cs typeface="Times New Roman" panose="02020603050405020304" pitchFamily="18" charset="0"/>
                            </a:rPr>
                          </m:ctrlPr>
                        </m:fPr>
                        <m:num>
                          <m:r>
                            <a:rPr lang="en-US" sz="1300" i="1">
                              <a:effectLst/>
                              <a:latin typeface="Cambria Math" panose="02040503050406030204" pitchFamily="18" charset="0"/>
                              <a:ea typeface="SimSun" panose="02010600030101010101" pitchFamily="2" charset="-122"/>
                              <a:cs typeface="Times New Roman" panose="02020603050405020304" pitchFamily="18" charset="0"/>
                            </a:rPr>
                            <m:t>2</m:t>
                          </m:r>
                          <m:sSup>
                            <m:sSupPr>
                              <m:ctrlPr>
                                <a:rPr lang="en-US" sz="1300" i="1">
                                  <a:effectLst/>
                                  <a:latin typeface="Cambria Math" panose="02040503050406030204" pitchFamily="18" charset="0"/>
                                </a:rPr>
                              </m:ctrlPr>
                            </m:sSupPr>
                            <m:e>
                              <m:d>
                                <m:dPr>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acc>
                                        <m:accPr>
                                          <m:chr m:val="̃"/>
                                          <m:ctrlPr>
                                            <a:rPr lang="en-US" sz="1300" i="1">
                                              <a:effectLst/>
                                              <a:latin typeface="Cambria Math" panose="02040503050406030204" pitchFamily="18" charset="0"/>
                                            </a:rPr>
                                          </m:ctrlPr>
                                        </m:acc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acc>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e>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𝑇</m:t>
                              </m:r>
                            </m:sup>
                          </m:sSup>
                        </m:num>
                        <m:den>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den>
                      </m:f>
                      <m:nary>
                        <m:naryPr>
                          <m:chr m:val="∑"/>
                          <m:limLoc m:val="undOvr"/>
                          <m:ctrlPr>
                            <a:rPr lang="en-US" sz="1300" i="1">
                              <a:effectLst/>
                              <a:latin typeface="Cambria Math" panose="02040503050406030204" pitchFamily="18" charset="0"/>
                            </a:rPr>
                          </m:ctrlPr>
                        </m:naryPr>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300" i="1">
                              <a:effectLst/>
                              <a:latin typeface="Cambria Math" panose="02040503050406030204" pitchFamily="18" charset="0"/>
                              <a:ea typeface="SimSun" panose="02010600030101010101" pitchFamily="2" charset="-122"/>
                              <a:cs typeface="Times New Roman" panose="02020603050405020304" pitchFamily="18" charset="0"/>
                            </a:rPr>
                            <m:t>𝑁</m:t>
                          </m:r>
                        </m:sup>
                        <m:e>
                          <m:d>
                            <m:dPr>
                              <m:ctrlPr>
                                <a:rPr lang="en-US" sz="1300" i="1">
                                  <a:effectLst/>
                                  <a:latin typeface="Cambria Math" panose="02040503050406030204" pitchFamily="18" charset="0"/>
                                </a:rPr>
                              </m:ctrlPr>
                            </m:dPr>
                            <m:e>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13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300" i="1">
                                      <a:effectLst/>
                                      <a:latin typeface="Cambria Math" panose="02040503050406030204" pitchFamily="18" charset="0"/>
                                      <a:cs typeface="Times New Roman" panose="020206030504050203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0</m:t>
                                  </m:r>
                                </m:sub>
                                <m:sup>
                                  <m:d>
                                    <m:dPr>
                                      <m:ctrlPr>
                                        <a:rPr lang="en-US" sz="1300" i="1">
                                          <a:effectLst/>
                                          <a:latin typeface="Cambria Math" panose="02040503050406030204" pitchFamily="18" charset="0"/>
                                          <a:cs typeface="Times New Roman" panose="020206030504050203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bSup>
                            </m:e>
                          </m:d>
                          <m:sSubSup>
                            <m:sSubSupPr>
                              <m:ctrlPr>
                                <a:rPr lang="en-US" sz="1300" i="1">
                                  <a:effectLst/>
                                  <a:latin typeface="Cambria Math" panose="02040503050406030204" pitchFamily="18" charset="0"/>
                                </a:rPr>
                              </m:ctrlPr>
                            </m:sSubSup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𝑚</m:t>
                              </m:r>
                            </m:e>
                            <m:sub>
                              <m:sSub>
                                <m:sSubPr>
                                  <m:ctrlPr>
                                    <a:rPr lang="en-US" sz="1300" i="1">
                                      <a:effectLst/>
                                      <a:latin typeface="Cambria Math" panose="02040503050406030204" pitchFamily="18" charset="0"/>
                                    </a:rPr>
                                  </m:ctrlPr>
                                </m:sSub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1300" i="1">
                                      <a:effectLst/>
                                      <a:latin typeface="Cambria Math" panose="02040503050406030204" pitchFamily="18" charset="0"/>
                                      <a:ea typeface="SimSun" panose="02010600030101010101" pitchFamily="2" charset="-122"/>
                                      <a:cs typeface="Times New Roman" panose="02020603050405020304" pitchFamily="18" charset="0"/>
                                    </a:rPr>
                                    <m:t>𝑖</m:t>
                                  </m:r>
                                </m:sub>
                              </m:sSub>
                              <m:d>
                                <m:dPr>
                                  <m:begChr m:val="|"/>
                                  <m:endChr m:val=""/>
                                  <m:ctrlPr>
                                    <a:rPr lang="en-US" sz="1300" i="1">
                                      <a:effectLst/>
                                      <a:latin typeface="Cambria Math" panose="02040503050406030204" pitchFamily="18" charset="0"/>
                                    </a:rPr>
                                  </m:ctrlPr>
                                </m:dPr>
                                <m:e>
                                  <m:sSup>
                                    <m:sSupPr>
                                      <m:ctrlPr>
                                        <a:rPr lang="en-US" sz="1300" i="1">
                                          <a:effectLst/>
                                          <a:latin typeface="Cambria Math" panose="02040503050406030204" pitchFamily="18" charset="0"/>
                                        </a:rPr>
                                      </m:ctrlPr>
                                    </m:sSupPr>
                                    <m:e>
                                      <m:r>
                                        <m:rPr>
                                          <m:sty m:val="p"/>
                                        </m:rPr>
                                        <a:rPr lang="en-US" sz="1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sub>
                            <m:sup>
                              <m:d>
                                <m:dPr>
                                  <m:ctrlPr>
                                    <a:rPr lang="en-US" sz="1300" i="1">
                                      <a:effectLst/>
                                      <a:latin typeface="Cambria Math" panose="02040503050406030204" pitchFamily="18" charset="0"/>
                                    </a:rPr>
                                  </m:ctrlPr>
                                </m:dPr>
                                <m:e>
                                  <m:r>
                                    <a:rPr lang="en-US" sz="13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300" i="1">
                                      <a:effectLst/>
                                      <a:latin typeface="Cambria Math" panose="02040503050406030204" pitchFamily="18" charset="0"/>
                                      <a:ea typeface="SimSun" panose="02010600030101010101" pitchFamily="2" charset="-122"/>
                                      <a:cs typeface="Times New Roman" panose="02020603050405020304" pitchFamily="18" charset="0"/>
                                    </a:rPr>
                                    <m:t>+1</m:t>
                                  </m:r>
                                </m:e>
                              </m:d>
                            </m:sup>
                          </m:sSubSup>
                        </m:e>
                      </m:nary>
                    </m:oMath>
                  </m:oMathPara>
                </a14:m>
                <a:endParaRPr lang="en-US" sz="1300" dirty="0"/>
              </a:p>
              <a:p>
                <a:pPr marL="0" indent="0">
                  <a:buNone/>
                </a:pPr>
                <a:r>
                  <a:rPr lang="en-US" sz="1800" dirty="0">
                    <a:effectLst/>
                    <a:latin typeface="Times New Roman" panose="02020603050405020304" pitchFamily="18" charset="0"/>
                    <a:ea typeface="SimSun" panose="02010600030101010101" pitchFamily="2" charset="-122"/>
                  </a:rPr>
                  <a:t>Shortly, estimation equations in case of scalar </a:t>
                </a:r>
                <a:r>
                  <a:rPr lang="en-US" sz="1800" dirty="0" err="1">
                    <a:effectLst/>
                    <a:latin typeface="Times New Roman" panose="02020603050405020304" pitchFamily="18" charset="0"/>
                    <a:ea typeface="SimSun" panose="02010600030101010101" pitchFamily="2" charset="-122"/>
                  </a:rPr>
                  <a:t>responsor</a:t>
                </a:r>
                <a:r>
                  <a:rPr lang="en-US" sz="1800" dirty="0">
                    <a:effectLst/>
                    <a:latin typeface="Times New Roman" panose="02020603050405020304" pitchFamily="18" charset="0"/>
                    <a:ea typeface="SimSun" panose="02010600030101010101" pitchFamily="2" charset="-122"/>
                  </a:rPr>
                  <a:t> are simpler and easier to compute than the ones in general case.</a:t>
                </a:r>
                <a:endParaRPr lang="en-US" sz="1800" dirty="0"/>
              </a:p>
            </p:txBody>
          </p:sp>
        </mc:Choice>
        <mc:Fallback xmlns="">
          <p:sp>
            <p:nvSpPr>
              <p:cNvPr id="3" name="Content Placeholder 2">
                <a:extLst>
                  <a:ext uri="{FF2B5EF4-FFF2-40B4-BE49-F238E27FC236}">
                    <a16:creationId xmlns:a16="http://schemas.microsoft.com/office/drawing/2014/main" id="{04282D75-22F3-417E-A218-4555F159C7CC}"/>
                  </a:ext>
                </a:extLst>
              </p:cNvPr>
              <p:cNvSpPr>
                <a:spLocks noGrp="1" noRot="1" noChangeAspect="1" noMove="1" noResize="1" noEditPoints="1" noAdjustHandles="1" noChangeArrowheads="1" noChangeShapeType="1" noTextEdit="1"/>
              </p:cNvSpPr>
              <p:nvPr>
                <p:ph idx="1"/>
              </p:nvPr>
            </p:nvSpPr>
            <p:spPr>
              <a:xfrm>
                <a:off x="272955" y="914399"/>
                <a:ext cx="11627893" cy="5176066"/>
              </a:xfrm>
              <a:blipFill>
                <a:blip r:embed="rId2"/>
                <a:stretch>
                  <a:fillRect l="-472" t="-589" r="-420" b="-23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E1CF5F9-BFA2-463E-8399-194A96E6E5D6}"/>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F02B92A1-B779-4AF4-93BD-7AAAC59504C6}"/>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BC3F97F7-0068-475A-B03F-67990DE2A931}"/>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78009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400" dirty="0">
                <a:effectLst/>
                <a:latin typeface="Times New Roman" panose="02020603050405020304" pitchFamily="18" charset="0"/>
                <a:ea typeface="SimSun" panose="02010600030101010101" pitchFamily="2" charset="-122"/>
              </a:rPr>
              <a:t>Expectation maximization (EM) algorithm is a popular and powerful mathematical method for parameter estimation in case that there exist both observed data and hidden data. The EM process depends on an implicit relationship between observed data and hidden data which is specified by a mapping function in traditional EM and a joint probability density function (PDF) in practical EM. However, the mapping function is vague and impractical whereas the joint PDF is not easy to be defined because of heterogeneity between observed data and hidden data. The research aims to improve competency of EM by making it more feasible and easier to be specified, which removes the vagueness. Therefore, the research proposes an assumption that observed data is the combination of hidden data which is realized as an analytic function where data points are numerical. In other words, observed points are supposedly calculated from hidden points via regression model. Mathematical computations and proofs indicate feasibility and clearness of the proposed method which can be considered as an extension of EM.</a:t>
            </a:r>
            <a:endParaRPr lang="en-US" sz="24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7E0A-5DD9-45F5-A3C9-A4C175CC1A3D}"/>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2AAE6B-21FF-4D7C-985D-01D3F3F0FFAD}"/>
                  </a:ext>
                </a:extLst>
              </p:cNvPr>
              <p:cNvSpPr>
                <a:spLocks noGrp="1"/>
              </p:cNvSpPr>
              <p:nvPr>
                <p:ph idx="1"/>
              </p:nvPr>
            </p:nvSpPr>
            <p:spPr/>
            <p:txBody>
              <a:bodyPr>
                <a:noAutofit/>
              </a:bodyPr>
              <a:lstStyle/>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Combinatorial assumption (CA) is not always feasible when there is no clear relationship between observed data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and hidden data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In the most general case when regressive model is not supported, we need to specify the joint PDF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Θ)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d>
                                </m:e>
                              </m:d>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d</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nary>
                        </m:e>
                      </m:nary>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Given random variable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represents every random variable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suppose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Θ) distributes normally as multinormal distribution. If we assume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are mutually independent, it is unreal. Thus, given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and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let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the composite random variable such that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d>
                      <m:d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mr>
                        </m:m>
                      </m:e>
                    </m:d>
                  </m:oMath>
                </a14:m>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3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300" i="1" dirty="0" err="1">
                    <a:effectLst/>
                    <a:latin typeface="Times New Roman" panose="02020603050405020304" pitchFamily="18" charset="0"/>
                    <a:ea typeface="SimSun" panose="02010600030101010101" pitchFamily="2" charset="-122"/>
                    <a:cs typeface="Times New Roman" panose="02020603050405020304" pitchFamily="18" charset="0"/>
                  </a:rPr>
                  <a:t>y</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300" baseline="-25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25000"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 is </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3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300" dirty="0">
                    <a:effectLst/>
                    <a:latin typeface="Times New Roman" panose="02020603050405020304" pitchFamily="18" charset="0"/>
                    <a:ea typeface="SimSun" panose="02010600030101010101" pitchFamily="2" charset="-122"/>
                    <a:cs typeface="Times New Roman" panose="02020603050405020304" pitchFamily="18" charset="0"/>
                  </a:rPr>
                  <a:t>-dimension vector 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e>
                        </m:mr>
                        <m:mr>
                          <m:e>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𝑧</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if</m:t>
                            </m:r>
                            <m:r>
                              <a:rPr lang="en-US" sz="2300" i="1">
                                <a:effectLst/>
                                <a:latin typeface="Cambria Math" panose="02040503050406030204" pitchFamily="18" charset="0"/>
                                <a:ea typeface="SimSun" panose="02010600030101010101" pitchFamily="2" charset="-122"/>
                                <a:cs typeface="Times New Roman" panose="02020603050405020304" pitchFamily="18" charset="0"/>
                              </a:rPr>
                              <m:t> 1≤</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𝑚</m:t>
                            </m:r>
                          </m:e>
                        </m:mr>
                      </m:m>
                    </m:oMath>
                  </m:oMathPara>
                </a14:m>
                <a:endParaRPr lang="en-US" sz="23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300" dirty="0"/>
              </a:p>
            </p:txBody>
          </p:sp>
        </mc:Choice>
        <mc:Fallback xmlns="">
          <p:sp>
            <p:nvSpPr>
              <p:cNvPr id="3" name="Content Placeholder 2">
                <a:extLst>
                  <a:ext uri="{FF2B5EF4-FFF2-40B4-BE49-F238E27FC236}">
                    <a16:creationId xmlns:a16="http://schemas.microsoft.com/office/drawing/2014/main" id="{912AAE6B-21FF-4D7C-985D-01D3F3F0FFAD}"/>
                  </a:ext>
                </a:extLst>
              </p:cNvPr>
              <p:cNvSpPr>
                <a:spLocks noGrp="1" noRot="1" noChangeAspect="1" noMove="1" noResize="1" noEditPoints="1" noAdjustHandles="1" noChangeArrowheads="1" noChangeShapeType="1" noTextEdit="1"/>
              </p:cNvSpPr>
              <p:nvPr>
                <p:ph idx="1"/>
              </p:nvPr>
            </p:nvSpPr>
            <p:spPr>
              <a:blipFill>
                <a:blip r:embed="rId2"/>
                <a:stretch>
                  <a:fillRect l="-870" t="-942"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3288AAE-9A1A-4736-9D55-413A4FA56646}"/>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92DB52D-5B37-4098-BBDF-1EF18E8A7F84}"/>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EE4541C-F219-4E44-B11B-DE1EA4011E16}"/>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92063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5317-A8A9-4583-9E31-FD0CFC50C684}"/>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035A1-25D7-4AE3-9A07-FC7E14084154}"/>
                  </a:ext>
                </a:extLst>
              </p:cNvPr>
              <p:cNvSpPr>
                <a:spLocks noGrp="1"/>
              </p:cNvSpPr>
              <p:nvPr>
                <p:ph idx="1"/>
              </p:nvPr>
            </p:nvSpPr>
            <p:spPr>
              <a:xfrm>
                <a:off x="168813" y="914399"/>
                <a:ext cx="11873132" cy="5176066"/>
              </a:xfrm>
            </p:spPr>
            <p:txBody>
              <a:bodyPr>
                <a:normAutofit/>
              </a:bodyPr>
              <a:lstStyle/>
              <a:p>
                <a:pPr marL="0" indent="0">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Hence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can be denoted as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Z</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Θ) with mean </a:t>
                </a:r>
                <a:r>
                  <a:rPr lang="en-US" sz="2000" i="1" dirty="0">
                    <a:effectLst/>
                    <a:latin typeface="Times New Roman" panose="02020603050405020304" pitchFamily="18" charset="0"/>
                    <a:ea typeface="SimSun" panose="02010600030101010101" pitchFamily="2" charset="-122"/>
                  </a:rPr>
                  <a:t>μ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and covariance matrix </a:t>
                </a:r>
                <a:r>
                  <a:rPr lang="en-US" sz="2000" dirty="0">
                    <a:effectLst/>
                    <a:latin typeface="Times New Roman" panose="02020603050405020304" pitchFamily="18" charset="0"/>
                    <a:ea typeface="SimSun" panose="02010600030101010101" pitchFamily="2" charset="-122"/>
                  </a:rPr>
                  <a:t>Σ</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mr>
                              </m:m>
                            </m:e>
                          </m:d>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000" i="1">
                              <a:effectLst/>
                              <a:latin typeface="Cambria Math" panose="02040503050406030204" pitchFamily="18" charset="0"/>
                              <a:cs typeface="Times New Roman" panose="02020603050405020304" pitchFamily="18" charset="0"/>
                            </a:rPr>
                          </m:ctrlPr>
                        </m:sSupPr>
                        <m:e>
                          <m:d>
                            <m:dPr>
                              <m:begChr m:val="|"/>
                              <m:endChr m:val="|"/>
                              <m:ctrlPr>
                                <a:rPr lang="en-US" sz="2000" i="1">
                                  <a:effectLst/>
                                  <a:latin typeface="Cambria Math" panose="02040503050406030204" pitchFamily="18" charset="0"/>
                                  <a:cs typeface="Times New Roman" panose="02020603050405020304" pitchFamily="18" charset="0"/>
                                </a:rPr>
                              </m:ctrlPr>
                            </m:d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mr>
                                      </m:m>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m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mr>
                              </m:m>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(4.1)</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So we have Θ = (</a:t>
                </a:r>
                <a:r>
                  <a:rPr lang="en-US" sz="2000" i="1" dirty="0">
                    <a:effectLst/>
                    <a:latin typeface="Times New Roman" panose="02020603050405020304" pitchFamily="18" charset="0"/>
                    <a:ea typeface="SimSun" panose="02010600030101010101" pitchFamily="2" charset="-122"/>
                  </a:rPr>
                  <a:t>μ</a:t>
                </a:r>
                <a:r>
                  <a:rPr lang="en-US" sz="2000" dirty="0">
                    <a:effectLst/>
                    <a:latin typeface="Times New Roman" panose="02020603050405020304" pitchFamily="18" charset="0"/>
                    <a:ea typeface="SimSun" panose="02010600030101010101" pitchFamily="2" charset="-122"/>
                  </a:rPr>
                  <a:t>, Σ)</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such that (</a:t>
                </a:r>
                <a:r>
                  <a:rPr lang="en-US" sz="2000" dirty="0" err="1">
                    <a:effectLst/>
                    <a:latin typeface="Times New Roman" panose="02020603050405020304" pitchFamily="18" charset="0"/>
                    <a:ea typeface="SimSun" panose="02010600030101010101" pitchFamily="2" charset="-122"/>
                  </a:rPr>
                  <a:t>Hardle</a:t>
                </a:r>
                <a:r>
                  <a:rPr lang="en-US" sz="2000" dirty="0">
                    <a:effectLst/>
                    <a:latin typeface="Times New Roman" panose="02020603050405020304" pitchFamily="18" charset="0"/>
                    <a:ea typeface="SimSun" panose="02010600030101010101" pitchFamily="2" charset="-122"/>
                  </a:rPr>
                  <a:t> &amp; Simar, 2013, p. 156):</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rPr>
                          </m:ctrlPr>
                        </m:mPr>
                        <m:m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mr>
                                </m:m>
                              </m:e>
                            </m:d>
                          </m:e>
                        </m:mr>
                        <m:m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rPr>
                                </m:ctrlPr>
                              </m:dPr>
                              <m:e>
                                <m:m>
                                  <m:mPr>
                                    <m:mcs>
                                      <m:mc>
                                        <m:mcPr>
                                          <m:count m:val="2"/>
                                          <m:mcJc m:val="center"/>
                                        </m:mcPr>
                                      </m:mc>
                                    </m:mcs>
                                    <m:ctrlPr>
                                      <a:rPr lang="en-US" sz="2000" i="1">
                                        <a:effectLst/>
                                        <a:latin typeface="Cambria Math" panose="02040503050406030204" pitchFamily="18" charset="0"/>
                                      </a:rPr>
                                    </m:ctrlPr>
                                  </m:mPr>
                                  <m:mr>
                                    <m:e>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11</m:t>
                                          </m:r>
                                        </m:sub>
                                      </m:sSub>
                                    </m:e>
                                    <m:e>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e>
                                  </m:mr>
                                  <m:mr>
                                    <m:e>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21</m:t>
                                          </m:r>
                                        </m:sub>
                                      </m:sSub>
                                    </m:e>
                                    <m:e>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22</m:t>
                                          </m:r>
                                        </m:sub>
                                      </m:sSub>
                                    </m:e>
                                  </m:mr>
                                </m:m>
                              </m:e>
                            </m:d>
                          </m:e>
                        </m:mr>
                      </m:m>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(4.2)</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Indices “1” and “2” refer to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Conditional PDF </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Θ) is specified (</a:t>
                </a:r>
                <a:r>
                  <a:rPr lang="en-US" sz="2000" dirty="0" err="1">
                    <a:effectLst/>
                    <a:latin typeface="Times New Roman" panose="02020603050405020304" pitchFamily="18" charset="0"/>
                    <a:ea typeface="SimSun" panose="02010600030101010101" pitchFamily="2" charset="-122"/>
                  </a:rPr>
                  <a:t>Hardle</a:t>
                </a:r>
                <a:r>
                  <a:rPr lang="en-US" sz="2000" dirty="0">
                    <a:effectLst/>
                    <a:latin typeface="Times New Roman" panose="02020603050405020304" pitchFamily="18" charset="0"/>
                    <a:ea typeface="SimSun" panose="02010600030101010101" pitchFamily="2" charset="-122"/>
                  </a:rPr>
                  <a:t> &amp; Simar, 2013, p. 157):</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𝑛</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up>
                      </m:sSup>
                      <m:sSup>
                        <m:sSupPr>
                          <m:ctrlPr>
                            <a:rPr lang="en-US" sz="2000" i="1">
                              <a:effectLst/>
                              <a:latin typeface="Cambria Math" panose="02040503050406030204" pitchFamily="18" charset="0"/>
                              <a:cs typeface="Times New Roman" panose="02020603050405020304" pitchFamily="18" charset="0"/>
                            </a:rPr>
                          </m:ctrlPr>
                        </m:sSupPr>
                        <m:e>
                          <m:d>
                            <m:dPr>
                              <m:begChr m:val="|"/>
                              <m:endChr m:val="|"/>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up>
                      </m:sSup>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a:effectLst/>
                                  <a:latin typeface="Cambria Math" panose="02040503050406030204" pitchFamily="18" charset="0"/>
                                  <a:cs typeface="Times New Roman" panose="02020603050405020304" pitchFamily="18" charset="0"/>
                                </a:rPr>
                              </m:ctrlPr>
                            </m:sSupPr>
                            <m:e>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d>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sSubSup>
                            <m:sSubSupPr>
                              <m:ctrlPr>
                                <a:rPr lang="en-US" sz="2000" i="1">
                                  <a:effectLst/>
                                  <a:latin typeface="Cambria Math" panose="02040503050406030204" pitchFamily="18" charset="0"/>
                                  <a:cs typeface="Times New Roman" panose="02020603050405020304" pitchFamily="18" charset="0"/>
                                </a:rPr>
                              </m:ctrlPr>
                            </m:sSub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up>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(4.3)</m:t>
                      </m:r>
                    </m:oMath>
                  </m:oMathPara>
                </a14:m>
                <a:endParaRPr lang="en-US" sz="2000" dirty="0">
                  <a:ea typeface="SimSun" panose="02010600030101010101" pitchFamily="2" charset="-122"/>
                </a:endParaRPr>
              </a:p>
              <a:p>
                <a:pPr marL="0" indent="0">
                  <a:buNone/>
                </a:pPr>
                <a:r>
                  <a:rPr lang="en-US" sz="2000" dirty="0">
                    <a:effectLst/>
                    <a:latin typeface="Times New Roman" panose="02020603050405020304" pitchFamily="18" charset="0"/>
                    <a:ea typeface="SimSun" panose="02010600030101010101" pitchFamily="2" charset="-122"/>
                  </a:rPr>
                  <a:t>Where </a:t>
                </a:r>
                <a:r>
                  <a:rPr lang="en-US" sz="2000" i="1" dirty="0">
                    <a:effectLst/>
                    <a:latin typeface="Times New Roman" panose="02020603050405020304" pitchFamily="18" charset="0"/>
                    <a:ea typeface="SimSun" panose="02010600030101010101" pitchFamily="2" charset="-122"/>
                  </a:rPr>
                  <a:t>μ</a:t>
                </a:r>
                <a:r>
                  <a:rPr lang="en-US" sz="2000" baseline="-25000" dirty="0">
                    <a:effectLst/>
                    <a:latin typeface="Times New Roman" panose="02020603050405020304" pitchFamily="18" charset="0"/>
                    <a:ea typeface="SimSun" panose="02010600030101010101" pitchFamily="2" charset="-122"/>
                  </a:rPr>
                  <a:t>12</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is conditional mean of </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given </a:t>
                </a:r>
                <a:r>
                  <a:rPr lang="en-US" sz="2000" i="1" dirty="0">
                    <a:effectLst/>
                    <a:latin typeface="Times New Roman" panose="02020603050405020304" pitchFamily="18" charset="0"/>
                    <a:ea typeface="SimSun" panose="02010600030101010101" pitchFamily="2" charset="-122"/>
                  </a:rPr>
                  <a:t>Y</a:t>
                </a:r>
                <a:r>
                  <a:rPr lang="en-US" sz="2000" dirty="0">
                    <a:effectLst/>
                    <a:latin typeface="Times New Roman" panose="02020603050405020304" pitchFamily="18" charset="0"/>
                    <a:ea typeface="SimSun" panose="02010600030101010101" pitchFamily="2" charset="-122"/>
                  </a:rPr>
                  <a:t> specified as follows (</a:t>
                </a:r>
                <a:r>
                  <a:rPr lang="en-US" sz="2000" dirty="0" err="1">
                    <a:effectLst/>
                    <a:latin typeface="Times New Roman" panose="02020603050405020304" pitchFamily="18" charset="0"/>
                    <a:ea typeface="SimSun" panose="02010600030101010101" pitchFamily="2" charset="-122"/>
                  </a:rPr>
                  <a:t>Hardle</a:t>
                </a:r>
                <a:r>
                  <a:rPr lang="en-US" sz="2000" dirty="0">
                    <a:effectLst/>
                    <a:latin typeface="Times New Roman" panose="02020603050405020304" pitchFamily="18" charset="0"/>
                    <a:ea typeface="SimSun" panose="02010600030101010101" pitchFamily="2" charset="-122"/>
                  </a:rPr>
                  <a:t> &amp; Simar, 2013, p. 157):</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sz="2000" i="1">
                              <a:effectLst/>
                              <a:latin typeface="Cambria Math" panose="02040503050406030204" pitchFamily="18" charset="0"/>
                              <a:cs typeface="Times New Roman" panose="02020603050405020304" pitchFamily="18" charset="0"/>
                            </a:rPr>
                          </m:ctrlPr>
                        </m:sSub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(4.4)</m:t>
                      </m:r>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condition mean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the core of EM without CA. The covariance matrix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given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specified as follows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Hardle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&amp; Simar, 2013, p. 156):</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sz="2000" i="1">
                              <a:effectLst/>
                              <a:latin typeface="Cambria Math" panose="02040503050406030204" pitchFamily="18" charset="0"/>
                            </a:rPr>
                          </m:ctrlPr>
                        </m:sSubSup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p>
                      </m:sSubSup>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21</m:t>
                          </m:r>
                        </m:sub>
                      </m:sSub>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(4.5)</m:t>
                      </m:r>
                    </m:oMath>
                  </m:oMathPara>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8F035A1-25D7-4AE3-9A07-FC7E14084154}"/>
                  </a:ext>
                </a:extLst>
              </p:cNvPr>
              <p:cNvSpPr>
                <a:spLocks noGrp="1" noRot="1" noChangeAspect="1" noMove="1" noResize="1" noEditPoints="1" noAdjustHandles="1" noChangeArrowheads="1" noChangeShapeType="1" noTextEdit="1"/>
              </p:cNvSpPr>
              <p:nvPr>
                <p:ph idx="1"/>
              </p:nvPr>
            </p:nvSpPr>
            <p:spPr>
              <a:xfrm>
                <a:off x="168813" y="914399"/>
                <a:ext cx="11873132" cy="5176066"/>
              </a:xfrm>
              <a:blipFill>
                <a:blip r:embed="rId2"/>
                <a:stretch>
                  <a:fillRect l="-565" t="-589" r="-514" b="-3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0BCFCE4-C77D-4274-98C5-F68209C2970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A6E570FA-9F08-436A-8D9F-A03580EF19DC}"/>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DE89CE46-AF63-40F8-97F4-3EA26BB146E6}"/>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2850281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B3A6-DF21-4FDC-9804-1CF2DFC0CAA7}"/>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1EE156-2689-4B8F-B6CC-44C4B329D19F}"/>
                  </a:ext>
                </a:extLst>
              </p:cNvPr>
              <p:cNvSpPr>
                <a:spLocks noGrp="1"/>
              </p:cNvSpPr>
              <p:nvPr>
                <p:ph idx="1"/>
              </p:nvPr>
            </p:nvSpPr>
            <p:spPr>
              <a:xfrm>
                <a:off x="218363" y="914399"/>
                <a:ext cx="11723427" cy="5176066"/>
              </a:xfrm>
            </p:spPr>
            <p:txBody>
              <a:bodyPr>
                <a:noAutofit/>
              </a:bodyPr>
              <a:lstStyle/>
              <a:p>
                <a:pPr marL="0" indent="0">
                  <a:buNone/>
                </a:pPr>
                <a:r>
                  <a:rPr lang="en-US" sz="1850" dirty="0">
                    <a:effectLst/>
                    <a:ea typeface="SimSun" panose="02010600030101010101" pitchFamily="2" charset="-122"/>
                  </a:rPr>
                  <a:t>When both </a:t>
                </a:r>
                <a:r>
                  <a:rPr lang="en-US" sz="1850" i="1" dirty="0">
                    <a:effectLst/>
                    <a:ea typeface="SimSun" panose="02010600030101010101" pitchFamily="2" charset="-122"/>
                  </a:rPr>
                  <a:t>f</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a:t>
                </a:r>
                <a:r>
                  <a:rPr lang="en-US" sz="1850" i="1" dirty="0">
                    <a:effectLst/>
                    <a:ea typeface="SimSun" panose="02010600030101010101" pitchFamily="2" charset="-122"/>
                  </a:rPr>
                  <a:t>Y</a:t>
                </a:r>
                <a:r>
                  <a:rPr lang="en-US" sz="1850" dirty="0">
                    <a:ea typeface="SimSun" panose="02010600030101010101" pitchFamily="2" charset="-122"/>
                  </a:rPr>
                  <a:t> | </a:t>
                </a:r>
                <a:r>
                  <a:rPr lang="en-US" sz="1850" dirty="0">
                    <a:effectLst/>
                    <a:ea typeface="SimSun" panose="02010600030101010101" pitchFamily="2" charset="-122"/>
                  </a:rPr>
                  <a:t>Θ) and </a:t>
                </a:r>
                <a:r>
                  <a:rPr lang="en-US" sz="1850" i="1" dirty="0">
                    <a:effectLst/>
                    <a:ea typeface="SimSun" panose="02010600030101010101" pitchFamily="2" charset="-122"/>
                  </a:rPr>
                  <a:t>f</a:t>
                </a:r>
                <a:r>
                  <a:rPr lang="en-US" sz="1850" dirty="0">
                    <a:effectLst/>
                    <a:ea typeface="SimSun" panose="02010600030101010101" pitchFamily="2" charset="-122"/>
                  </a:rPr>
                  <a:t>(</a:t>
                </a:r>
                <a:r>
                  <a:rPr lang="en-US" sz="1850" i="1" dirty="0">
                    <a:effectLst/>
                    <a:ea typeface="SimSun" panose="02010600030101010101" pitchFamily="2" charset="-122"/>
                  </a:rPr>
                  <a:t>X</a:t>
                </a:r>
                <a:r>
                  <a:rPr lang="en-US" sz="1850" dirty="0">
                    <a:effectLst/>
                    <a:ea typeface="SimSun" panose="02010600030101010101" pitchFamily="2" charset="-122"/>
                  </a:rPr>
                  <a:t> | </a:t>
                </a:r>
                <a:r>
                  <a:rPr lang="en-US" sz="1850" i="1" dirty="0">
                    <a:effectLst/>
                    <a:ea typeface="SimSun" panose="02010600030101010101" pitchFamily="2" charset="-122"/>
                  </a:rPr>
                  <a:t>Y</a:t>
                </a:r>
                <a:r>
                  <a:rPr lang="en-US" sz="1850" dirty="0">
                    <a:effectLst/>
                    <a:ea typeface="SimSun" panose="02010600030101010101" pitchFamily="2" charset="-122"/>
                  </a:rPr>
                  <a:t>, Θ) are specified, the expectation </a:t>
                </a:r>
                <a:r>
                  <a:rPr lang="en-US" sz="1850" i="1" dirty="0">
                    <a:effectLst/>
                    <a:ea typeface="SimSun" panose="02010600030101010101" pitchFamily="2" charset="-122"/>
                  </a:rPr>
                  <a:t>Q</a:t>
                </a:r>
                <a:r>
                  <a:rPr lang="en-US" sz="1850" dirty="0">
                    <a:effectLst/>
                    <a:ea typeface="SimSun" panose="02010600030101010101" pitchFamily="2" charset="-122"/>
                  </a:rPr>
                  <a:t>(Θ | 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is totally determined. At M-step of current </a:t>
                </a:r>
                <a:r>
                  <a:rPr lang="en-US" sz="1850" i="1" dirty="0" err="1">
                    <a:effectLst/>
                    <a:ea typeface="SimSun" panose="02010600030101010101" pitchFamily="2" charset="-122"/>
                  </a:rPr>
                  <a:t>t</a:t>
                </a:r>
                <a:r>
                  <a:rPr lang="en-US" sz="1850" baseline="30000" dirty="0" err="1">
                    <a:effectLst/>
                    <a:ea typeface="SimSun" panose="02010600030101010101" pitchFamily="2" charset="-122"/>
                  </a:rPr>
                  <a:t>th</a:t>
                </a:r>
                <a:r>
                  <a:rPr lang="en-US" sz="1850" dirty="0">
                    <a:effectLst/>
                    <a:ea typeface="SimSun" panose="02010600030101010101" pitchFamily="2" charset="-122"/>
                  </a:rPr>
                  <a:t> iteration, </a:t>
                </a:r>
                <a:r>
                  <a:rPr lang="en-US" sz="1850" i="1" dirty="0">
                    <a:effectLst/>
                    <a:ea typeface="SimSun" panose="02010600030101010101" pitchFamily="2" charset="-122"/>
                  </a:rPr>
                  <a:t>Q</a:t>
                </a:r>
                <a:r>
                  <a:rPr lang="en-US" sz="1850" dirty="0">
                    <a:effectLst/>
                    <a:ea typeface="SimSun" panose="02010600030101010101" pitchFamily="2" charset="-122"/>
                  </a:rPr>
                  <a:t>(Θ|Θ</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 is maximized by setting its partial derivatives regarding Θ = (</a:t>
                </a:r>
                <a:r>
                  <a:rPr lang="en-US" sz="1850" i="1" dirty="0">
                    <a:effectLst/>
                    <a:ea typeface="SimSun" panose="02010600030101010101" pitchFamily="2" charset="-122"/>
                  </a:rPr>
                  <a:t>μ</a:t>
                </a:r>
                <a:r>
                  <a:rPr lang="en-US" sz="1850" dirty="0">
                    <a:effectLst/>
                    <a:ea typeface="SimSun" panose="02010600030101010101" pitchFamily="2" charset="-122"/>
                  </a:rPr>
                  <a:t>, Σ)</a:t>
                </a:r>
                <a:r>
                  <a:rPr lang="en-US" sz="1850" i="1" baseline="30000" dirty="0">
                    <a:effectLst/>
                    <a:ea typeface="SimSun" panose="02010600030101010101" pitchFamily="2" charset="-122"/>
                  </a:rPr>
                  <a:t>T</a:t>
                </a:r>
                <a:r>
                  <a:rPr lang="en-US" sz="1850" dirty="0">
                    <a:effectLst/>
                    <a:ea typeface="SimSun" panose="02010600030101010101" pitchFamily="2" charset="-122"/>
                  </a:rPr>
                  <a:t> to be zero. The next parameter </a:t>
                </a:r>
                <a:r>
                  <a:rPr lang="en-US" sz="1850" i="1" dirty="0">
                    <a:effectLst/>
                    <a:ea typeface="SimSun" panose="02010600030101010101" pitchFamily="2" charset="-122"/>
                  </a:rPr>
                  <a:t>μ</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solution of the equation </a:t>
                </a:r>
                <a14:m>
                  <m:oMath xmlns:m="http://schemas.openxmlformats.org/officeDocument/2006/math">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rPr>
                            </m:ctrlPr>
                          </m:dPr>
                          <m:e>
                            <m:r>
                              <m:rPr>
                                <m:sty m:val="p"/>
                              </m:rPr>
                              <a:rPr lang="en-US" sz="1850">
                                <a:effectLst/>
                                <a:latin typeface="Cambria Math" panose="02040503050406030204" pitchFamily="18" charset="0"/>
                                <a:ea typeface="SimSun" panose="02010600030101010101" pitchFamily="2" charset="-122"/>
                              </a:rPr>
                              <m:t>Θ</m:t>
                            </m:r>
                          </m:e>
                          <m:e>
                            <m:sSup>
                              <m:sSupPr>
                                <m:ctrlPr>
                                  <a:rPr lang="en-US" sz="1850" i="1">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Θ</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num>
                      <m:den>
                        <m:r>
                          <a:rPr lang="en-US" sz="1850" i="1">
                            <a:effectLst/>
                            <a:latin typeface="Cambria Math" panose="02040503050406030204" pitchFamily="18" charset="0"/>
                            <a:ea typeface="SimSun" panose="02010600030101010101" pitchFamily="2" charset="-122"/>
                          </a:rPr>
                          <m:t>𝜕𝜇</m:t>
                        </m:r>
                      </m:den>
                    </m:f>
                    <m:r>
                      <a:rPr lang="en-US" sz="1850" i="1">
                        <a:effectLst/>
                        <a:latin typeface="Cambria Math" panose="02040503050406030204" pitchFamily="18" charset="0"/>
                        <a:ea typeface="SimSun" panose="02010600030101010101" pitchFamily="2" charset="-122"/>
                      </a:rPr>
                      <m:t>=</m:t>
                    </m:r>
                    <m:sSup>
                      <m:sSupPr>
                        <m:ctrlPr>
                          <a:rPr lang="en-US" sz="1850" i="1">
                            <a:effectLst/>
                            <a:latin typeface="Cambria Math" panose="02040503050406030204" pitchFamily="18" charset="0"/>
                          </a:rPr>
                        </m:ctrlPr>
                      </m:sSupPr>
                      <m:e>
                        <m:r>
                          <a:rPr lang="en-US" sz="1850" b="1" i="1">
                            <a:effectLst/>
                            <a:latin typeface="Cambria Math" panose="02040503050406030204" pitchFamily="18" charset="0"/>
                            <a:ea typeface="SimSun" panose="02010600030101010101" pitchFamily="2" charset="-122"/>
                          </a:rPr>
                          <m:t>𝟎</m:t>
                        </m:r>
                      </m:e>
                      <m:sup>
                        <m:r>
                          <a:rPr lang="en-US" sz="1850" i="1">
                            <a:effectLst/>
                            <a:latin typeface="Cambria Math" panose="02040503050406030204" pitchFamily="18" charset="0"/>
                            <a:ea typeface="SimSun" panose="02010600030101010101" pitchFamily="2" charset="-122"/>
                          </a:rPr>
                          <m:t>𝑇</m:t>
                        </m:r>
                      </m:sup>
                    </m:sSup>
                  </m:oMath>
                </a14:m>
                <a:r>
                  <a:rPr lang="en-US" sz="1850" dirty="0">
                    <a:effectLst/>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p>
                        <m:sSupPr>
                          <m:ctrlPr>
                            <a:rPr lang="en-US" sz="1850" i="1" smtClean="0">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𝑁</m:t>
                          </m:r>
                        </m:den>
                      </m:f>
                      <m:d>
                        <m:dPr>
                          <m:ctrlPr>
                            <a:rPr lang="en-US" sz="1850" i="1">
                              <a:effectLst/>
                              <a:latin typeface="Cambria Math" panose="02040503050406030204" pitchFamily="18" charset="0"/>
                            </a:rPr>
                          </m:ctrlPr>
                        </m:dPr>
                        <m:e>
                          <m:m>
                            <m:mPr>
                              <m:mcs>
                                <m:mc>
                                  <m:mcPr>
                                    <m:count m:val="1"/>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nary>
                              </m:e>
                            </m:mr>
                          </m:m>
                        </m:e>
                      </m:d>
                      <m:r>
                        <a:rPr lang="en-US" sz="1850" b="0" i="1" smtClean="0">
                          <a:effectLst/>
                          <a:latin typeface="Cambria Math" panose="02040503050406030204" pitchFamily="18" charset="0"/>
                          <a:ea typeface="SimSun" panose="02010600030101010101" pitchFamily="2" charset="-122"/>
                        </a:rPr>
                        <m:t>    (4.6)</m:t>
                      </m:r>
                    </m:oMath>
                  </m:oMathPara>
                </a14:m>
                <a:endParaRPr lang="en-US" sz="1850" dirty="0"/>
              </a:p>
              <a:p>
                <a:pPr marL="0" indent="0">
                  <a:buNone/>
                </a:pPr>
                <a:r>
                  <a:rPr lang="en-US" sz="1850" dirty="0">
                    <a:effectLst/>
                    <a:ea typeface="SimSun" panose="02010600030101010101" pitchFamily="2" charset="-122"/>
                  </a:rPr>
                  <a:t>Note, </a:t>
                </a:r>
                <a:r>
                  <a:rPr lang="en-US" sz="1850" i="1" dirty="0">
                    <a:effectLst/>
                    <a:ea typeface="SimSun" panose="02010600030101010101" pitchFamily="2" charset="-122"/>
                  </a:rPr>
                  <a:t>μ</a:t>
                </a:r>
                <a:r>
                  <a:rPr lang="en-US" sz="1850" baseline="-25000" dirty="0">
                    <a:effectLst/>
                    <a:ea typeface="SimSun" panose="02010600030101010101" pitchFamily="2" charset="-122"/>
                  </a:rPr>
                  <a:t>12</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i="1" baseline="-25000" dirty="0">
                    <a:effectLst/>
                    <a:ea typeface="SimSun" panose="02010600030101010101" pitchFamily="2" charset="-122"/>
                  </a:rPr>
                  <a:t>i</a:t>
                </a:r>
                <a:r>
                  <a:rPr lang="en-US" sz="1850" dirty="0">
                    <a:effectLst/>
                    <a:ea typeface="SimSun" panose="02010600030101010101" pitchFamily="2" charset="-122"/>
                  </a:rPr>
                  <a:t>) denotes the conditional mean </a:t>
                </a:r>
                <a:r>
                  <a:rPr lang="en-US" sz="1850" i="1" dirty="0">
                    <a:effectLst/>
                    <a:ea typeface="SimSun" panose="02010600030101010101" pitchFamily="2" charset="-122"/>
                  </a:rPr>
                  <a:t>μ</a:t>
                </a:r>
                <a:r>
                  <a:rPr lang="en-US" sz="1850" baseline="-25000" dirty="0">
                    <a:effectLst/>
                    <a:ea typeface="SimSun" panose="02010600030101010101" pitchFamily="2" charset="-122"/>
                  </a:rPr>
                  <a:t>12</a:t>
                </a:r>
                <a:r>
                  <a:rPr lang="en-US" sz="1850" dirty="0">
                    <a:effectLst/>
                    <a:ea typeface="SimSun" panose="02010600030101010101" pitchFamily="2" charset="-122"/>
                  </a:rPr>
                  <a:t>(</a:t>
                </a:r>
                <a:r>
                  <a:rPr lang="en-US" sz="1850" i="1" dirty="0">
                    <a:effectLst/>
                    <a:ea typeface="SimSun" panose="02010600030101010101" pitchFamily="2" charset="-122"/>
                  </a:rPr>
                  <a:t>Y</a:t>
                </a:r>
                <a:r>
                  <a:rPr lang="en-US" sz="1850" i="1" baseline="-25000" dirty="0">
                    <a:effectLst/>
                    <a:ea typeface="SimSun" panose="02010600030101010101" pitchFamily="2" charset="-122"/>
                  </a:rPr>
                  <a:t>i</a:t>
                </a:r>
                <a:r>
                  <a:rPr lang="en-US" sz="1850" dirty="0">
                    <a:effectLst/>
                    <a:ea typeface="SimSun" panose="02010600030101010101" pitchFamily="2" charset="-122"/>
                  </a:rPr>
                  <a:t>) at the </a:t>
                </a:r>
                <a:r>
                  <a:rPr lang="en-US" sz="1850" i="1" dirty="0" err="1">
                    <a:effectLst/>
                    <a:ea typeface="SimSun" panose="02010600030101010101" pitchFamily="2" charset="-122"/>
                  </a:rPr>
                  <a:t>t</a:t>
                </a:r>
                <a:r>
                  <a:rPr lang="en-US" sz="1850" baseline="30000" dirty="0" err="1">
                    <a:effectLst/>
                    <a:ea typeface="SimSun" panose="02010600030101010101" pitchFamily="2" charset="-122"/>
                  </a:rPr>
                  <a:t>th</a:t>
                </a:r>
                <a:r>
                  <a:rPr lang="en-US" sz="1850" dirty="0">
                    <a:effectLst/>
                    <a:ea typeface="SimSun" panose="02010600030101010101" pitchFamily="2" charset="-122"/>
                  </a:rPr>
                  <a:t> iteration. The next parameter Σ</a:t>
                </a:r>
                <a:r>
                  <a:rPr lang="en-US" sz="1850" baseline="30000" dirty="0">
                    <a:effectLst/>
                    <a:ea typeface="SimSun" panose="02010600030101010101" pitchFamily="2" charset="-122"/>
                  </a:rPr>
                  <a:t>(</a:t>
                </a:r>
                <a:r>
                  <a:rPr lang="en-US" sz="1850" i="1" baseline="30000" dirty="0">
                    <a:effectLst/>
                    <a:ea typeface="SimSun" panose="02010600030101010101" pitchFamily="2" charset="-122"/>
                  </a:rPr>
                  <a:t>t</a:t>
                </a:r>
                <a:r>
                  <a:rPr lang="en-US" sz="1850" baseline="30000" dirty="0">
                    <a:effectLst/>
                    <a:ea typeface="SimSun" panose="02010600030101010101" pitchFamily="2" charset="-122"/>
                  </a:rPr>
                  <a:t>+1)</a:t>
                </a:r>
                <a:r>
                  <a:rPr lang="en-US" sz="1850" dirty="0">
                    <a:effectLst/>
                    <a:ea typeface="SimSun" panose="02010600030101010101" pitchFamily="2" charset="-122"/>
                  </a:rPr>
                  <a:t> is solution of the equation </a:t>
                </a:r>
                <a14:m>
                  <m:oMath xmlns:m="http://schemas.openxmlformats.org/officeDocument/2006/math">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m:t>
                        </m:r>
                        <m:r>
                          <a:rPr lang="en-US" sz="1850" i="1">
                            <a:effectLst/>
                            <a:latin typeface="Cambria Math" panose="02040503050406030204" pitchFamily="18" charset="0"/>
                            <a:ea typeface="SimSun" panose="02010600030101010101" pitchFamily="2" charset="-122"/>
                          </a:rPr>
                          <m:t>𝑄</m:t>
                        </m:r>
                        <m:d>
                          <m:dPr>
                            <m:ctrlPr>
                              <a:rPr lang="en-US" sz="1850" i="1">
                                <a:effectLst/>
                                <a:latin typeface="Cambria Math" panose="02040503050406030204" pitchFamily="18" charset="0"/>
                              </a:rPr>
                            </m:ctrlPr>
                          </m:dPr>
                          <m:e>
                            <m:r>
                              <m:rPr>
                                <m:sty m:val="p"/>
                              </m:rPr>
                              <a:rPr lang="en-US" sz="1850">
                                <a:effectLst/>
                                <a:latin typeface="Cambria Math" panose="02040503050406030204" pitchFamily="18" charset="0"/>
                                <a:ea typeface="SimSun" panose="02010600030101010101" pitchFamily="2" charset="-122"/>
                              </a:rPr>
                              <m:t>Θ</m:t>
                            </m:r>
                          </m:e>
                          <m:e>
                            <m:sSup>
                              <m:sSupPr>
                                <m:ctrlPr>
                                  <a:rPr lang="en-US" sz="1850" i="1">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Θ</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num>
                      <m:den>
                        <m:r>
                          <a:rPr lang="en-US" sz="1850" i="1">
                            <a:effectLst/>
                            <a:latin typeface="Cambria Math" panose="02040503050406030204" pitchFamily="18" charset="0"/>
                            <a:ea typeface="SimSun" panose="02010600030101010101" pitchFamily="2" charset="-122"/>
                          </a:rPr>
                          <m:t>𝜕</m:t>
                        </m:r>
                        <m:r>
                          <m:rPr>
                            <m:sty m:val="p"/>
                          </m:rPr>
                          <a:rPr lang="en-US" sz="1850">
                            <a:effectLst/>
                            <a:latin typeface="Cambria Math" panose="02040503050406030204" pitchFamily="18" charset="0"/>
                            <a:ea typeface="SimSun" panose="02010600030101010101" pitchFamily="2" charset="-122"/>
                          </a:rPr>
                          <m:t>Σ</m:t>
                        </m:r>
                      </m:den>
                    </m:f>
                    <m:r>
                      <a:rPr lang="en-US" sz="1850" b="0" i="1" smtClean="0">
                        <a:effectLst/>
                        <a:latin typeface="Cambria Math" panose="02040503050406030204" pitchFamily="18" charset="0"/>
                        <a:ea typeface="SimSun" panose="02010600030101010101" pitchFamily="2" charset="-122"/>
                      </a:rPr>
                      <m:t>=</m:t>
                    </m:r>
                    <m:d>
                      <m:dPr>
                        <m:ctrlPr>
                          <a:rPr lang="en-US" sz="1850" b="0" i="1" smtClean="0">
                            <a:effectLst/>
                            <a:latin typeface="Cambria Math" panose="02040503050406030204" pitchFamily="18" charset="0"/>
                            <a:ea typeface="SimSun" panose="02010600030101010101" pitchFamily="2" charset="-122"/>
                          </a:rPr>
                        </m:ctrlPr>
                      </m:dPr>
                      <m:e>
                        <m:r>
                          <a:rPr lang="en-US" sz="1850" b="1" i="1" smtClean="0">
                            <a:effectLst/>
                            <a:latin typeface="Cambria Math" panose="02040503050406030204" pitchFamily="18" charset="0"/>
                            <a:ea typeface="SimSun" panose="02010600030101010101" pitchFamily="2" charset="-122"/>
                          </a:rPr>
                          <m:t>𝟎</m:t>
                        </m:r>
                      </m:e>
                    </m:d>
                  </m:oMath>
                </a14:m>
                <a:r>
                  <a:rPr lang="en-US" sz="1850" dirty="0">
                    <a:effectLst/>
                    <a:ea typeface="SimSun" panose="02010600030101010101" pitchFamily="2" charset="-122"/>
                  </a:rPr>
                  <a:t> as follows:</a:t>
                </a:r>
              </a:p>
              <a:p>
                <a:pPr marL="0" indent="0" algn="r">
                  <a:buNone/>
                </a:pPr>
                <a14:m>
                  <m:oMath xmlns:m="http://schemas.openxmlformats.org/officeDocument/2006/math">
                    <m:sSup>
                      <m:sSupPr>
                        <m:ctrlPr>
                          <a:rPr lang="en-US" sz="1850" i="1" smtClean="0">
                            <a:effectLst/>
                            <a:latin typeface="Cambria Math" panose="02040503050406030204" pitchFamily="18" charset="0"/>
                          </a:rPr>
                        </m:ctrlPr>
                      </m:sSupPr>
                      <m:e>
                        <m:r>
                          <m:rPr>
                            <m:sty m:val="p"/>
                          </m:rPr>
                          <a:rPr lang="en-US" sz="1850">
                            <a:effectLst/>
                            <a:latin typeface="Cambria Math" panose="02040503050406030204" pitchFamily="18" charset="0"/>
                            <a:ea typeface="SimSun" panose="02010600030101010101" pitchFamily="2" charset="-122"/>
                          </a:rPr>
                          <m:t>Σ</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r>
                              <a:rPr lang="en-US" sz="1850" i="1">
                                <a:effectLst/>
                                <a:latin typeface="Cambria Math" panose="02040503050406030204" pitchFamily="18" charset="0"/>
                                <a:ea typeface="SimSun" panose="02010600030101010101" pitchFamily="2" charset="-122"/>
                              </a:rPr>
                              <m:t>+1</m:t>
                            </m:r>
                          </m:e>
                        </m:d>
                      </m:sup>
                    </m:sSup>
                    <m:r>
                      <a:rPr lang="en-US" sz="1850">
                        <a:effectLst/>
                        <a:latin typeface="Cambria Math" panose="02040503050406030204" pitchFamily="18" charset="0"/>
                        <a:ea typeface="SimSun" panose="02010600030101010101" pitchFamily="2" charset="-122"/>
                      </a:rPr>
                      <m:t>=</m:t>
                    </m:r>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e>
                        </m:d>
                      </m:e>
                      <m:sup>
                        <m:r>
                          <a:rPr lang="en-US" sz="1850" i="1">
                            <a:effectLst/>
                            <a:latin typeface="Cambria Math" panose="02040503050406030204" pitchFamily="18" charset="0"/>
                            <a:ea typeface="SimSun" panose="02010600030101010101" pitchFamily="2" charset="-122"/>
                          </a:rPr>
                          <m:t>𝑇</m:t>
                        </m:r>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2</m:t>
                        </m:r>
                        <m:sSup>
                          <m:sSupPr>
                            <m:ctrlPr>
                              <a:rPr lang="en-US" sz="1850" i="1">
                                <a:effectLst/>
                                <a:latin typeface="Cambria Math" panose="02040503050406030204" pitchFamily="18" charset="0"/>
                              </a:rPr>
                            </m:ctrlPr>
                          </m:sSupPr>
                          <m:e>
                            <m:r>
                              <a:rPr lang="en-US" sz="1850" i="1">
                                <a:effectLst/>
                                <a:latin typeface="Cambria Math" panose="02040503050406030204" pitchFamily="18" charset="0"/>
                                <a:ea typeface="SimSun" panose="02010600030101010101" pitchFamily="2" charset="-122"/>
                              </a:rPr>
                              <m:t>𝜇</m:t>
                            </m:r>
                          </m:e>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p>
                      </m:num>
                      <m:den>
                        <m:r>
                          <a:rPr lang="en-US" sz="1850" i="1">
                            <a:effectLst/>
                            <a:latin typeface="Cambria Math" panose="02040503050406030204" pitchFamily="18" charset="0"/>
                            <a:ea typeface="SimSun" panose="02010600030101010101" pitchFamily="2" charset="-122"/>
                          </a:rPr>
                          <m:t>𝑁</m:t>
                        </m:r>
                      </m:den>
                    </m:f>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m>
                              <m:mPr>
                                <m:mcs>
                                  <m:mc>
                                    <m:mcPr>
                                      <m:count m:val="1"/>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d>
                                        </m:e>
                                        <m:sup>
                                          <m:r>
                                            <a:rPr lang="en-US" sz="1850" i="1">
                                              <a:effectLst/>
                                              <a:latin typeface="Cambria Math" panose="02040503050406030204" pitchFamily="18" charset="0"/>
                                              <a:ea typeface="SimSun" panose="02010600030101010101" pitchFamily="2" charset="-122"/>
                                            </a:rPr>
                                            <m:t>𝑇</m:t>
                                          </m:r>
                                        </m:sup>
                                      </m:sSup>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
                          </m:e>
                        </m:d>
                      </m:e>
                      <m:sup>
                        <m:r>
                          <a:rPr lang="en-US" sz="1850" i="1">
                            <a:effectLst/>
                            <a:latin typeface="Cambria Math" panose="02040503050406030204" pitchFamily="18" charset="0"/>
                            <a:ea typeface="SimSun" panose="02010600030101010101" pitchFamily="2" charset="-122"/>
                          </a:rPr>
                          <m:t>𝑇</m:t>
                        </m:r>
                      </m:sup>
                    </m:sSup>
                    <m:r>
                      <a:rPr lang="en-US" sz="1850" i="1">
                        <a:effectLst/>
                        <a:latin typeface="Cambria Math" panose="02040503050406030204" pitchFamily="18" charset="0"/>
                        <a:ea typeface="SimSun" panose="02010600030101010101" pitchFamily="2" charset="-122"/>
                      </a:rPr>
                      <m:t>+</m:t>
                    </m:r>
                    <m:f>
                      <m:fPr>
                        <m:ctrlPr>
                          <a:rPr lang="en-US" sz="1850" i="1">
                            <a:effectLst/>
                            <a:latin typeface="Cambria Math" panose="02040503050406030204" pitchFamily="18" charset="0"/>
                          </a:rPr>
                        </m:ctrlPr>
                      </m:fPr>
                      <m:num>
                        <m:r>
                          <a:rPr lang="en-US" sz="1850" i="1">
                            <a:effectLst/>
                            <a:latin typeface="Cambria Math" panose="02040503050406030204" pitchFamily="18" charset="0"/>
                            <a:ea typeface="SimSun" panose="02010600030101010101" pitchFamily="2" charset="-122"/>
                          </a:rPr>
                          <m:t>1</m:t>
                        </m:r>
                      </m:num>
                      <m:den>
                        <m:r>
                          <a:rPr lang="en-US" sz="1850" i="1">
                            <a:effectLst/>
                            <a:latin typeface="Cambria Math" panose="02040503050406030204" pitchFamily="18" charset="0"/>
                            <a:ea typeface="SimSun" panose="02010600030101010101" pitchFamily="2" charset="-122"/>
                          </a:rPr>
                          <m:t>𝑁</m:t>
                        </m:r>
                      </m:den>
                    </m:f>
                    <m:d>
                      <m:dPr>
                        <m:ctrlPr>
                          <a:rPr lang="en-US" sz="1850" i="1">
                            <a:effectLst/>
                            <a:latin typeface="Cambria Math" panose="02040503050406030204" pitchFamily="18" charset="0"/>
                          </a:rPr>
                        </m:ctrlPr>
                      </m:dPr>
                      <m:e>
                        <m:m>
                          <m:mPr>
                            <m:mcs>
                              <m:mc>
                                <m:mcPr>
                                  <m:count m:val="2"/>
                                  <m:mcJc m:val="center"/>
                                </m:mcPr>
                              </m:mc>
                            </m:mcs>
                            <m:ctrlPr>
                              <a:rPr lang="en-US" sz="1850" i="1">
                                <a:effectLst/>
                                <a:latin typeface="Cambria Math" panose="02040503050406030204" pitchFamily="18" charset="0"/>
                              </a:rPr>
                            </m:ctrlPr>
                          </m:mP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m:rPr>
                                              <m:sty m:val="p"/>
                                            </m:rPr>
                                            <a:rPr lang="en-US" sz="1850">
                                              <a:effectLst/>
                                              <a:latin typeface="Cambria Math" panose="02040503050406030204" pitchFamily="18" charset="0"/>
                                              <a:ea typeface="SimSun" panose="02010600030101010101" pitchFamily="2" charset="-122"/>
                                            </a:rPr>
                                            <m:t>Σ</m:t>
                                          </m:r>
                                        </m:e>
                                        <m:sub>
                                          <m:r>
                                            <a:rPr lang="en-US" sz="1850" i="1">
                                              <a:effectLst/>
                                              <a:latin typeface="Cambria Math" panose="02040503050406030204" pitchFamily="18" charset="0"/>
                                              <a:ea typeface="SimSun" panose="02010600030101010101" pitchFamily="2" charset="-122"/>
                                            </a:rPr>
                                            <m:t>12</m:t>
                                          </m:r>
                                        </m:sub>
                                      </m:sSub>
                                      <m:r>
                                        <a:rPr lang="en-US" sz="1850" i="1">
                                          <a:effectLst/>
                                          <a:latin typeface="Cambria Math" panose="02040503050406030204" pitchFamily="18" charset="0"/>
                                          <a:ea typeface="SimSun" panose="02010600030101010101" pitchFamily="2" charset="-122"/>
                                        </a:rPr>
                                        <m:t>+</m:t>
                                      </m:r>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p>
                                        <m:sSupPr>
                                          <m:ctrlPr>
                                            <a:rPr lang="en-US" sz="1850" i="1">
                                              <a:effectLst/>
                                              <a:latin typeface="Cambria Math" panose="02040503050406030204" pitchFamily="18" charset="0"/>
                                            </a:rPr>
                                          </m:ctrlPr>
                                        </m:sSupPr>
                                        <m:e>
                                          <m:d>
                                            <m:dPr>
                                              <m:ctrlPr>
                                                <a:rPr lang="en-US" sz="1850" i="1">
                                                  <a:effectLst/>
                                                  <a:latin typeface="Cambria Math" panose="02040503050406030204" pitchFamily="18" charset="0"/>
                                                </a:rPr>
                                              </m:ctrlPr>
                                            </m:dPr>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e>
                                          </m:d>
                                        </m:e>
                                        <m:sup>
                                          <m:r>
                                            <a:rPr lang="en-US" sz="1850" i="1">
                                              <a:effectLst/>
                                              <a:latin typeface="Cambria Math" panose="02040503050406030204" pitchFamily="18" charset="0"/>
                                              <a:ea typeface="SimSun" panose="02010600030101010101" pitchFamily="2" charset="-122"/>
                                            </a:rPr>
                                            <m:t>𝑇</m:t>
                                          </m:r>
                                        </m:sup>
                                      </m:sSup>
                                    </m:e>
                                  </m:d>
                                </m:e>
                              </m:nary>
                            </m:e>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r>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𝜇</m:t>
                                      </m:r>
                                    </m:e>
                                    <m:sub>
                                      <m:r>
                                        <a:rPr lang="en-US" sz="1850" i="1">
                                          <a:effectLst/>
                                          <a:latin typeface="Cambria Math" panose="02040503050406030204" pitchFamily="18" charset="0"/>
                                          <a:ea typeface="SimSun" panose="02010600030101010101" pitchFamily="2" charset="-122"/>
                                        </a:rPr>
                                        <m:t>12</m:t>
                                      </m:r>
                                    </m:sub>
                                    <m:sup>
                                      <m:d>
                                        <m:dPr>
                                          <m:ctrlPr>
                                            <a:rPr lang="en-US" sz="1850" i="1">
                                              <a:effectLst/>
                                              <a:latin typeface="Cambria Math" panose="02040503050406030204" pitchFamily="18" charset="0"/>
                                            </a:rPr>
                                          </m:ctrlPr>
                                        </m:dPr>
                                        <m:e>
                                          <m:r>
                                            <a:rPr lang="en-US" sz="1850" i="1">
                                              <a:effectLst/>
                                              <a:latin typeface="Cambria Math" panose="02040503050406030204" pitchFamily="18" charset="0"/>
                                              <a:ea typeface="SimSun" panose="02010600030101010101" pitchFamily="2" charset="-122"/>
                                            </a:rPr>
                                            <m:t>𝑡</m:t>
                                          </m:r>
                                        </m:e>
                                      </m:d>
                                    </m:sup>
                                  </m:sSubSup>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e>
                                  </m:d>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e>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SimSun" panose="02010600030101010101" pitchFamily="2" charset="-122"/>
                                    </a:rPr>
                                    <m:t>𝑖</m:t>
                                  </m:r>
                                  <m:r>
                                    <a:rPr lang="en-US" sz="1850" i="1">
                                      <a:effectLst/>
                                      <a:latin typeface="Cambria Math" panose="02040503050406030204" pitchFamily="18" charset="0"/>
                                      <a:ea typeface="SimSun" panose="02010600030101010101" pitchFamily="2" charset="-122"/>
                                    </a:rPr>
                                    <m:t>=1</m:t>
                                  </m:r>
                                </m:sub>
                                <m:sup>
                                  <m:r>
                                    <a:rPr lang="en-US" sz="1850" i="1">
                                      <a:effectLst/>
                                      <a:latin typeface="Cambria Math" panose="02040503050406030204" pitchFamily="18" charset="0"/>
                                      <a:ea typeface="SimSun" panose="02010600030101010101" pitchFamily="2" charset="-122"/>
                                    </a:rPr>
                                    <m:t>𝑁</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Sub>
                                  <m:sSubSup>
                                    <m:sSubSupPr>
                                      <m:ctrlPr>
                                        <a:rPr lang="en-US" sz="1850" i="1">
                                          <a:effectLst/>
                                          <a:latin typeface="Cambria Math" panose="02040503050406030204" pitchFamily="18" charset="0"/>
                                        </a:rPr>
                                      </m:ctrlPr>
                                    </m:sSubSupPr>
                                    <m:e>
                                      <m:r>
                                        <a:rPr lang="en-US" sz="1850" i="1">
                                          <a:effectLst/>
                                          <a:latin typeface="Cambria Math" panose="02040503050406030204" pitchFamily="18" charset="0"/>
                                          <a:ea typeface="SimSun" panose="02010600030101010101" pitchFamily="2" charset="-122"/>
                                        </a:rPr>
                                        <m:t>𝑌</m:t>
                                      </m:r>
                                    </m:e>
                                    <m:sub>
                                      <m:r>
                                        <a:rPr lang="en-US" sz="1850" i="1">
                                          <a:effectLst/>
                                          <a:latin typeface="Cambria Math" panose="02040503050406030204" pitchFamily="18" charset="0"/>
                                          <a:ea typeface="SimSun" panose="02010600030101010101" pitchFamily="2" charset="-122"/>
                                        </a:rPr>
                                        <m:t>𝑖</m:t>
                                      </m:r>
                                    </m:sub>
                                    <m:sup>
                                      <m:r>
                                        <a:rPr lang="en-US" sz="1850" i="1">
                                          <a:effectLst/>
                                          <a:latin typeface="Cambria Math" panose="02040503050406030204" pitchFamily="18" charset="0"/>
                                          <a:ea typeface="SimSun" panose="02010600030101010101" pitchFamily="2" charset="-122"/>
                                        </a:rPr>
                                        <m:t>𝑇</m:t>
                                      </m:r>
                                    </m:sup>
                                  </m:sSubSup>
                                </m:e>
                              </m:nary>
                            </m:e>
                          </m:mr>
                        </m:m>
                      </m:e>
                    </m:d>
                    <m:r>
                      <a:rPr lang="en-US" sz="1850" b="0" i="1" smtClean="0">
                        <a:effectLst/>
                        <a:latin typeface="Cambria Math" panose="02040503050406030204" pitchFamily="18" charset="0"/>
                        <a:ea typeface="SimSun" panose="02010600030101010101" pitchFamily="2" charset="-122"/>
                      </a:rPr>
                      <m:t>    (4.7)</m:t>
                    </m:r>
                  </m:oMath>
                </a14:m>
                <a:r>
                  <a:rPr lang="en-US" sz="1850" dirty="0">
                    <a:effectLst/>
                    <a:ea typeface="SimSun" panose="02010600030101010101" pitchFamily="2" charset="-122"/>
                  </a:rPr>
                  <a:t> </a:t>
                </a:r>
                <a:endParaRPr lang="en-US" sz="1850" dirty="0"/>
              </a:p>
            </p:txBody>
          </p:sp>
        </mc:Choice>
        <mc:Fallback xmlns="">
          <p:sp>
            <p:nvSpPr>
              <p:cNvPr id="3" name="Content Placeholder 2">
                <a:extLst>
                  <a:ext uri="{FF2B5EF4-FFF2-40B4-BE49-F238E27FC236}">
                    <a16:creationId xmlns:a16="http://schemas.microsoft.com/office/drawing/2014/main" id="{5A1EE156-2689-4B8F-B6CC-44C4B329D19F}"/>
                  </a:ext>
                </a:extLst>
              </p:cNvPr>
              <p:cNvSpPr>
                <a:spLocks noGrp="1" noRot="1" noChangeAspect="1" noMove="1" noResize="1" noEditPoints="1" noAdjustHandles="1" noChangeArrowheads="1" noChangeShapeType="1" noTextEdit="1"/>
              </p:cNvSpPr>
              <p:nvPr>
                <p:ph idx="1"/>
              </p:nvPr>
            </p:nvSpPr>
            <p:spPr>
              <a:xfrm>
                <a:off x="218363" y="914399"/>
                <a:ext cx="11723427" cy="5176066"/>
              </a:xfrm>
              <a:blipFill>
                <a:blip r:embed="rId2"/>
                <a:stretch>
                  <a:fillRect l="-468" t="-707" r="-46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00BA3D-D373-4721-8A84-A736CFBC05B1}"/>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75C15CA6-418C-4C3D-A1E8-D9FDDD1EA3A0}"/>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13B4E969-23DD-4AFF-A0E4-356009DC4CDF}"/>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43597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9C80-1B76-4FA9-B843-FE297E2BF213}"/>
              </a:ext>
            </a:extLst>
          </p:cNvPr>
          <p:cNvSpPr>
            <a:spLocks noGrp="1"/>
          </p:cNvSpPr>
          <p:nvPr>
            <p:ph type="title"/>
          </p:nvPr>
        </p:nvSpPr>
        <p:spPr/>
        <p:txBody>
          <a:bodyPr/>
          <a:lstStyle/>
          <a:p>
            <a:r>
              <a:rPr lang="en-US" dirty="0"/>
              <a:t>4. Without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99F0C-38A3-4FE5-9CD2-5F28971B9C12}"/>
                  </a:ext>
                </a:extLst>
              </p:cNvPr>
              <p:cNvSpPr>
                <a:spLocks noGrp="1"/>
              </p:cNvSpPr>
              <p:nvPr>
                <p:ph idx="1"/>
              </p:nvPr>
            </p:nvSpPr>
            <p:spPr/>
            <p:txBody>
              <a:bodyPr>
                <a:noAutofit/>
              </a:bodyPr>
              <a:lstStyle/>
              <a:p>
                <a:pPr marL="0" marR="0" indent="0" algn="just">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In general, if there is no relationship between observed data and hidden data, EM process without CA has two steps as follows:</a:t>
                </a:r>
              </a:p>
              <a:p>
                <a:pPr marL="0" marR="0" indent="0" algn="just">
                  <a:spcBef>
                    <a:spcPts val="0"/>
                  </a:spcBef>
                  <a:spcAft>
                    <a:spcPts val="0"/>
                  </a:spcAft>
                  <a:buNone/>
                </a:pPr>
                <a:r>
                  <a:rPr lang="en-US" i="1" dirty="0">
                    <a:effectLst/>
                    <a:latin typeface="Times New Roman" panose="02020603050405020304" pitchFamily="18" charset="0"/>
                    <a:ea typeface="SimSun" panose="02010600030101010101" pitchFamily="2" charset="-122"/>
                    <a:cs typeface="Times New Roman" panose="02020603050405020304" pitchFamily="18" charset="0"/>
                  </a:rPr>
                  <a:t>E-step</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Determining the condition means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dirty="0">
                    <a:effectLst/>
                    <a:latin typeface="Times New Roman" panose="02020603050405020304" pitchFamily="18" charset="0"/>
                    <a:ea typeface="SimSun" panose="02010600030101010101" pitchFamily="2" charset="-122"/>
                    <a:cs typeface="Times New Roman" panose="02020603050405020304" pitchFamily="18" charset="0"/>
                  </a:rPr>
                  <a:t>) specified by equation 4.4 based on current parameter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12</m:t>
                          </m:r>
                        </m:sub>
                      </m:sSub>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Σ</m:t>
                          </m:r>
                        </m:e>
                        <m:sub>
                          <m:r>
                            <a:rPr lang="en-US" i="1">
                              <a:effectLst/>
                              <a:latin typeface="Cambria Math" panose="02040503050406030204" pitchFamily="18" charset="0"/>
                              <a:ea typeface="SimSun" panose="02010600030101010101" pitchFamily="2" charset="-122"/>
                              <a:cs typeface="Times New Roman" panose="02020603050405020304" pitchFamily="18" charset="0"/>
                            </a:rPr>
                            <m:t>12</m:t>
                          </m:r>
                        </m:sub>
                      </m:sSub>
                      <m:sSubSup>
                        <m:sSubSup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Σ</m:t>
                          </m:r>
                        </m:e>
                        <m:sub>
                          <m:r>
                            <a:rPr lang="en-US" i="1">
                              <a:effectLst/>
                              <a:latin typeface="Cambria Math" panose="02040503050406030204" pitchFamily="18" charset="0"/>
                              <a:ea typeface="SimSun" panose="02010600030101010101" pitchFamily="2" charset="-122"/>
                              <a:cs typeface="Times New Roman" panose="02020603050405020304" pitchFamily="18" charset="0"/>
                            </a:rPr>
                            <m:t>22</m:t>
                          </m:r>
                        </m:sub>
                        <m:sup>
                          <m:r>
                            <a:rPr lang="en-US" i="1">
                              <a:effectLst/>
                              <a:latin typeface="Cambria Math" panose="02040503050406030204" pitchFamily="18" charset="0"/>
                              <a:ea typeface="SimSun" panose="02010600030101010101" pitchFamily="2" charset="-122"/>
                              <a:cs typeface="Times New Roman" panose="02020603050405020304" pitchFamily="18" charset="0"/>
                            </a:rPr>
                            <m:t>−1</m:t>
                          </m:r>
                        </m:sup>
                      </m:sSubSup>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i="1">
                                  <a:effectLst/>
                                  <a:latin typeface="Cambria Math" panose="02040503050406030204" pitchFamily="18" charset="0"/>
                                  <a:ea typeface="SimSun" panose="02010600030101010101" pitchFamily="2" charset="-122"/>
                                  <a:cs typeface="Times New Roman" panose="02020603050405020304" pitchFamily="18" charset="0"/>
                                </a:rPr>
                                <m:t>2</m:t>
                              </m:r>
                            </m:sub>
                          </m:sSub>
                        </m:e>
                      </m:d>
                    </m:oMath>
                  </m:oMathPara>
                </a14:m>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i="1" dirty="0">
                    <a:effectLst/>
                    <a:latin typeface="Times New Roman" panose="02020603050405020304" pitchFamily="18" charset="0"/>
                    <a:ea typeface="SimSun" panose="02010600030101010101" pitchFamily="2" charset="-122"/>
                    <a:cs typeface="Times New Roman" panose="02020603050405020304" pitchFamily="18" charset="0"/>
                  </a:rPr>
                  <a:t>M-step</a:t>
                </a:r>
                <a:r>
                  <a:rPr lang="en-US" dirty="0">
                    <a:effectLst/>
                    <a:latin typeface="Times New Roman" panose="02020603050405020304" pitchFamily="18" charset="0"/>
                    <a:ea typeface="SimSun" panose="02010600030101010101" pitchFamily="2" charset="-122"/>
                    <a:cs typeface="Times New Roman" panose="02020603050405020304" pitchFamily="18" charset="0"/>
                  </a:rPr>
                  <a:t>: Calculating next parameters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 Σ</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based 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baseline="-25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determined in the E-step, specified by equations 4.6 and 4.7.</a:t>
                </a:r>
              </a:p>
              <a:p>
                <a:pPr marL="0" indent="0">
                  <a:buNone/>
                </a:pPr>
                <a:r>
                  <a:rPr lang="en-US" dirty="0">
                    <a:effectLst/>
                    <a:latin typeface="Times New Roman" panose="02020603050405020304" pitchFamily="18" charset="0"/>
                    <a:ea typeface="SimSun" panose="02010600030101010101" pitchFamily="2" charset="-122"/>
                  </a:rPr>
                  <a:t>Therefore, estimation equations for EM without CA are much simpler but it will not be precise as CA method in the case that there is a clear regressive relationship between observed data and hidden data. Moreover, it is not easy to specify the joint PDF </a:t>
                </a:r>
                <a:r>
                  <a:rPr lang="en-US" i="1" dirty="0">
                    <a:effectLst/>
                    <a:latin typeface="Times New Roman" panose="02020603050405020304" pitchFamily="18" charset="0"/>
                    <a:ea typeface="SimSun" panose="02010600030101010101" pitchFamily="2" charset="-122"/>
                  </a:rPr>
                  <a:t>f</a:t>
                </a:r>
                <a:r>
                  <a:rPr lang="en-US" dirty="0">
                    <a:effectLst/>
                    <a:latin typeface="Times New Roman" panose="02020603050405020304" pitchFamily="18" charset="0"/>
                    <a:ea typeface="SimSun" panose="02010600030101010101" pitchFamily="2" charset="-122"/>
                  </a:rPr>
                  <a:t>(</a:t>
                </a:r>
                <a:r>
                  <a:rPr lang="en-US" i="1" dirty="0">
                    <a:effectLst/>
                    <a:latin typeface="Times New Roman" panose="02020603050405020304" pitchFamily="18" charset="0"/>
                    <a:ea typeface="SimSun" panose="02010600030101010101" pitchFamily="2" charset="-122"/>
                  </a:rPr>
                  <a:t>X</a:t>
                </a:r>
                <a:r>
                  <a:rPr lang="en-US" dirty="0">
                    <a:effectLst/>
                    <a:latin typeface="Times New Roman" panose="02020603050405020304" pitchFamily="18" charset="0"/>
                    <a:ea typeface="SimSun" panose="02010600030101010101" pitchFamily="2" charset="-122"/>
                  </a:rPr>
                  <a:t>, </a:t>
                </a:r>
                <a:r>
                  <a:rPr lang="en-US" i="1" dirty="0">
                    <a:effectLst/>
                    <a:latin typeface="Times New Roman" panose="02020603050405020304" pitchFamily="18" charset="0"/>
                    <a:ea typeface="SimSun" panose="02010600030101010101" pitchFamily="2" charset="-122"/>
                  </a:rPr>
                  <a:t>Y</a:t>
                </a:r>
                <a:r>
                  <a:rPr lang="en-US" dirty="0">
                    <a:effectLst/>
                    <a:latin typeface="Times New Roman" panose="02020603050405020304" pitchFamily="18" charset="0"/>
                    <a:ea typeface="SimSun" panose="02010600030101010101" pitchFamily="2" charset="-122"/>
                  </a:rPr>
                  <a:t> | Θ) in case of data heterogeneity.</a:t>
                </a:r>
                <a:endParaRPr lang="en-US" dirty="0"/>
              </a:p>
            </p:txBody>
          </p:sp>
        </mc:Choice>
        <mc:Fallback xmlns="">
          <p:sp>
            <p:nvSpPr>
              <p:cNvPr id="3" name="Content Placeholder 2">
                <a:extLst>
                  <a:ext uri="{FF2B5EF4-FFF2-40B4-BE49-F238E27FC236}">
                    <a16:creationId xmlns:a16="http://schemas.microsoft.com/office/drawing/2014/main" id="{4C999F0C-38A3-4FE5-9CD2-5F28971B9C12}"/>
                  </a:ext>
                </a:extLst>
              </p:cNvPr>
              <p:cNvSpPr>
                <a:spLocks noGrp="1" noRot="1" noChangeAspect="1" noMove="1" noResize="1" noEditPoints="1" noAdjustHandles="1" noChangeArrowheads="1" noChangeShapeType="1" noTextEdit="1"/>
              </p:cNvSpPr>
              <p:nvPr>
                <p:ph idx="1"/>
              </p:nvPr>
            </p:nvSpPr>
            <p:spPr>
              <a:blipFill>
                <a:blip r:embed="rId2"/>
                <a:stretch>
                  <a:fillRect l="-1217" t="-1178" r="-1159"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FEE2A52-66BD-4F61-9E74-35DBE9DF5A2A}"/>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26E53588-9070-40CE-9F4E-3D2081F9E1FF}"/>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3F6511BA-A56A-42FC-915D-3FA9C5EF3741}"/>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81592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Discussions and conclusions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600" dirty="0">
                    <a:effectLst/>
                    <a:latin typeface="Times New Roman" panose="02020603050405020304" pitchFamily="18" charset="0"/>
                    <a:ea typeface="SimSun" panose="02010600030101010101" pitchFamily="2" charset="-122"/>
                  </a:rPr>
                  <a:t>Although combinatorial assumption (CA) is subjective assumption, it will reach high usefulness and high effectiveness if there is strong regressive relationship between observed data and hidden data in many cases. The regression function may not be linear but it is easy to convert nonlinear functions into linear function in some cases, as follows:</a:t>
                </a:r>
              </a:p>
              <a:p>
                <a:pPr marL="457200"/>
                <a:r>
                  <a:rPr lang="en-US" sz="2600" dirty="0">
                    <a:effectLst/>
                    <a:latin typeface="Times New Roman" panose="02020603050405020304" pitchFamily="18" charset="0"/>
                    <a:ea typeface="SimSun" panose="02010600030101010101" pitchFamily="2" charset="-122"/>
                  </a:rPr>
                  <a:t>Logarithm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nary>
                  </m:oMath>
                </a14:m>
                <a:endParaRPr lang="en-US" sz="2600" dirty="0"/>
              </a:p>
              <a:p>
                <a:pPr marL="457200"/>
                <a:r>
                  <a:rPr lang="en-US" sz="2600" dirty="0">
                    <a:effectLst/>
                    <a:latin typeface="Times New Roman" panose="02020603050405020304" pitchFamily="18" charset="0"/>
                    <a:ea typeface="SimSun" panose="02010600030101010101" pitchFamily="2" charset="-122"/>
                  </a:rPr>
                  <a:t>Exponent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r>
                              <m:rPr>
                                <m:sty m:val="p"/>
                              </m:rPr>
                              <a:rPr lang="en-US" sz="2600">
                                <a:effectLst/>
                                <a:latin typeface="Cambria Math" panose="02040503050406030204" pitchFamily="18" charset="0"/>
                                <a:ea typeface="SimSun" panose="02010600030101010101" pitchFamily="2" charset="-122"/>
                                <a:cs typeface="Times New Roman" panose="02020603050405020304" pitchFamily="18" charset="0"/>
                              </a:rPr>
                              <m:t>log</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e>
                    </m:d>
                  </m:oMath>
                </a14:m>
                <a:endParaRPr lang="en-US" sz="2600" dirty="0"/>
              </a:p>
              <a:p>
                <a:pPr marL="457200"/>
                <a:r>
                  <a:rPr lang="en-US" sz="2600" dirty="0">
                    <a:effectLst/>
                    <a:latin typeface="Times New Roman" panose="02020603050405020304" pitchFamily="18" charset="0"/>
                    <a:ea typeface="SimSun" panose="02010600030101010101" pitchFamily="2" charset="-122"/>
                  </a:rPr>
                  <a:t>Product function: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𝑛</m:t>
                        </m:r>
                      </m:sup>
                      <m:e>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sup>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𝑗</m:t>
                                </m:r>
                              </m:sub>
                            </m:sSub>
                          </m:sup>
                        </m:sSup>
                      </m:e>
                    </m:nary>
                  </m:oMath>
                </a14:m>
                <a:endParaRPr lang="en-US" sz="2600" dirty="0"/>
              </a:p>
              <a:p>
                <a:pPr marL="0" indent="0">
                  <a:buNone/>
                </a:pPr>
                <a:r>
                  <a:rPr lang="en-US" sz="2600" dirty="0">
                    <a:effectLst/>
                    <a:latin typeface="Times New Roman" panose="02020603050405020304" pitchFamily="18" charset="0"/>
                    <a:ea typeface="SimSun" panose="02010600030101010101" pitchFamily="2" charset="-122"/>
                  </a:rPr>
                  <a:t>Given logarithm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𝑦</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𝑈</m:t>
                    </m:r>
                  </m:oMath>
                </a14:m>
                <a:r>
                  <a:rPr lang="en-US" sz="2600" dirty="0">
                    <a:effectLst/>
                    <a:latin typeface="Times New Roman" panose="02020603050405020304" pitchFamily="18" charset="0"/>
                    <a:ea typeface="SimSun" panose="02010600030101010101" pitchFamily="2" charset="-122"/>
                  </a:rPr>
                  <a:t> and </a:t>
                </a:r>
                <a:r>
                  <a:rPr lang="en-US" sz="2600" i="1" dirty="0" err="1">
                    <a:effectLst/>
                    <a:latin typeface="Times New Roman" panose="02020603050405020304" pitchFamily="18" charset="0"/>
                    <a:ea typeface="SimSun" panose="02010600030101010101" pitchFamily="2" charset="-122"/>
                  </a:rPr>
                  <a:t>u</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 log(</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For exponent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𝑣</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𝑋</m:t>
                    </m:r>
                  </m:oMath>
                </a14:m>
                <a:r>
                  <a:rPr lang="en-US" sz="2600" dirty="0">
                    <a:effectLst/>
                    <a:latin typeface="Times New Roman" panose="02020603050405020304" pitchFamily="18" charset="0"/>
                    <a:ea typeface="SimSun" panose="02010600030101010101" pitchFamily="2" charset="-122"/>
                  </a:rPr>
                  <a:t> and </a:t>
                </a:r>
                <a:r>
                  <a:rPr lang="en-US" sz="2600" i="1" dirty="0">
                    <a:effectLst/>
                    <a:latin typeface="Times New Roman" panose="02020603050405020304" pitchFamily="18" charset="0"/>
                    <a:ea typeface="SimSun" panose="02010600030101010101" pitchFamily="2" charset="-122"/>
                  </a:rPr>
                  <a:t>v</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y</a:t>
                </a:r>
                <a:r>
                  <a:rPr lang="en-US" sz="2600" dirty="0">
                    <a:effectLst/>
                    <a:latin typeface="Times New Roman" panose="02020603050405020304" pitchFamily="18" charset="0"/>
                    <a:ea typeface="SimSun" panose="02010600030101010101" pitchFamily="2" charset="-122"/>
                  </a:rPr>
                  <a:t>). For product function, the transformation is </a:t>
                </a:r>
                <a14:m>
                  <m:oMath xmlns:m="http://schemas.openxmlformats.org/officeDocument/2006/math">
                    <m:r>
                      <a:rPr lang="en-US" sz="2600" i="1">
                        <a:effectLst/>
                        <a:latin typeface="Cambria Math" panose="02040503050406030204" pitchFamily="18" charset="0"/>
                        <a:ea typeface="SimSun" panose="02010600030101010101" pitchFamily="2" charset="-122"/>
                        <a:cs typeface="Times New Roman" panose="02020603050405020304" pitchFamily="18" charset="0"/>
                      </a:rPr>
                      <m:t>𝑣</m:t>
                    </m:r>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a:effectLst/>
                            <a:latin typeface="Cambria Math" panose="02040503050406030204" pitchFamily="18" charset="0"/>
                          </a:rPr>
                        </m:ctrlPr>
                      </m:sSupPr>
                      <m:e>
                        <m:acc>
                          <m:accPr>
                            <m:chr m:val="̃"/>
                            <m:ctrlPr>
                              <a:rPr lang="en-US" sz="2600" i="1">
                                <a:effectLst/>
                                <a:latin typeface="Cambria Math" panose="02040503050406030204" pitchFamily="18" charset="0"/>
                              </a:rPr>
                            </m:ctrlPr>
                          </m:accPr>
                          <m:e>
                            <m:r>
                              <a:rPr lang="en-US" sz="26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600" i="1">
                        <a:effectLst/>
                        <a:latin typeface="Cambria Math" panose="02040503050406030204" pitchFamily="18" charset="0"/>
                        <a:ea typeface="SimSun" panose="02010600030101010101" pitchFamily="2" charset="-122"/>
                        <a:cs typeface="Times New Roman" panose="02020603050405020304" pitchFamily="18" charset="0"/>
                      </a:rPr>
                      <m:t>𝑈</m:t>
                    </m:r>
                  </m:oMath>
                </a14:m>
                <a:r>
                  <a:rPr lang="en-US" sz="2600" dirty="0">
                    <a:effectLst/>
                    <a:latin typeface="Times New Roman" panose="02020603050405020304" pitchFamily="18" charset="0"/>
                    <a:ea typeface="SimSun" panose="02010600030101010101" pitchFamily="2" charset="-122"/>
                  </a:rPr>
                  <a:t>, </a:t>
                </a:r>
                <a:r>
                  <a:rPr lang="en-US" sz="2600" i="1" dirty="0">
                    <a:effectLst/>
                    <a:latin typeface="Times New Roman" panose="02020603050405020304" pitchFamily="18" charset="0"/>
                    <a:ea typeface="SimSun" panose="02010600030101010101" pitchFamily="2" charset="-122"/>
                  </a:rPr>
                  <a:t>v</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y</a:t>
                </a:r>
                <a:r>
                  <a:rPr lang="en-US" sz="2600" dirty="0">
                    <a:effectLst/>
                    <a:latin typeface="Times New Roman" panose="02020603050405020304" pitchFamily="18" charset="0"/>
                    <a:ea typeface="SimSun" panose="02010600030101010101" pitchFamily="2" charset="-122"/>
                  </a:rPr>
                  <a:t>), </a:t>
                </a:r>
                <a:r>
                  <a:rPr lang="en-US" sz="2600" i="1" dirty="0" err="1">
                    <a:effectLst/>
                    <a:latin typeface="Times New Roman" panose="02020603050405020304" pitchFamily="18" charset="0"/>
                    <a:ea typeface="SimSun" panose="02010600030101010101" pitchFamily="2" charset="-122"/>
                  </a:rPr>
                  <a:t>u</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 log(</a:t>
                </a:r>
                <a:r>
                  <a:rPr lang="en-US" sz="2600" i="1" dirty="0" err="1">
                    <a:effectLst/>
                    <a:latin typeface="Times New Roman" panose="02020603050405020304" pitchFamily="18" charset="0"/>
                    <a:ea typeface="SimSun" panose="02010600030101010101" pitchFamily="2" charset="-122"/>
                  </a:rPr>
                  <a:t>x</a:t>
                </a:r>
                <a:r>
                  <a:rPr lang="en-US" sz="2600" i="1" baseline="-25000" dirty="0" err="1">
                    <a:effectLst/>
                    <a:latin typeface="Times New Roman" panose="02020603050405020304" pitchFamily="18" charset="0"/>
                    <a:ea typeface="SimSun" panose="02010600030101010101" pitchFamily="2" charset="-122"/>
                  </a:rPr>
                  <a:t>j</a:t>
                </a:r>
                <a:r>
                  <a:rPr lang="en-US" sz="2600" dirty="0">
                    <a:effectLst/>
                    <a:latin typeface="Times New Roman" panose="02020603050405020304" pitchFamily="18" charset="0"/>
                    <a:ea typeface="SimSun" panose="02010600030101010101" pitchFamily="2" charset="-122"/>
                  </a:rPr>
                  <a:t>), and </a:t>
                </a:r>
                <a:r>
                  <a:rPr lang="en-US" sz="2600" i="1" dirty="0">
                    <a:effectLst/>
                    <a:latin typeface="Times New Roman" panose="02020603050405020304" pitchFamily="18" charset="0"/>
                    <a:ea typeface="SimSun" panose="02010600030101010101" pitchFamily="2" charset="-122"/>
                  </a:rPr>
                  <a:t>β</a:t>
                </a:r>
                <a:r>
                  <a:rPr lang="en-US" sz="2600" baseline="-25000" dirty="0">
                    <a:effectLst/>
                    <a:latin typeface="Times New Roman" panose="02020603050405020304" pitchFamily="18" charset="0"/>
                    <a:ea typeface="SimSun" panose="02010600030101010101" pitchFamily="2" charset="-122"/>
                  </a:rPr>
                  <a:t>0</a:t>
                </a:r>
                <a:r>
                  <a:rPr lang="en-US" sz="2600" dirty="0">
                    <a:effectLst/>
                    <a:latin typeface="Times New Roman" panose="02020603050405020304" pitchFamily="18" charset="0"/>
                    <a:ea typeface="SimSun" panose="02010600030101010101" pitchFamily="2" charset="-122"/>
                  </a:rPr>
                  <a:t> = log(</a:t>
                </a:r>
                <a:r>
                  <a:rPr lang="en-US" sz="2600" i="1" dirty="0">
                    <a:effectLst/>
                    <a:latin typeface="Times New Roman" panose="02020603050405020304" pitchFamily="18" charset="0"/>
                    <a:ea typeface="SimSun" panose="02010600030101010101" pitchFamily="2" charset="-122"/>
                  </a:rPr>
                  <a:t>α</a:t>
                </a:r>
                <a:r>
                  <a:rPr lang="en-US" sz="2600" baseline="-25000" dirty="0">
                    <a:effectLst/>
                    <a:latin typeface="Times New Roman" panose="02020603050405020304" pitchFamily="18" charset="0"/>
                    <a:ea typeface="SimSun" panose="02010600030101010101" pitchFamily="2" charset="-122"/>
                  </a:rPr>
                  <a:t>0</a:t>
                </a:r>
                <a:r>
                  <a:rPr lang="en-US" sz="2600" dirty="0">
                    <a:effectLst/>
                    <a:latin typeface="Times New Roman" panose="02020603050405020304" pitchFamily="18" charset="0"/>
                    <a:ea typeface="SimSun" panose="02010600030101010101" pitchFamily="2" charset="-122"/>
                  </a:rPr>
                  <a:t>).</a:t>
                </a:r>
                <a:endParaRPr lang="en-US" sz="2600" dirty="0"/>
              </a:p>
              <a:p>
                <a:pPr marL="0" indent="0">
                  <a:buNone/>
                </a:pP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060" r="-986" b="-18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3424595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ED82D-0A81-457F-9581-1AC6C1579C21}"/>
              </a:ext>
            </a:extLst>
          </p:cNvPr>
          <p:cNvSpPr>
            <a:spLocks noGrp="1"/>
          </p:cNvSpPr>
          <p:nvPr>
            <p:ph type="title"/>
          </p:nvPr>
        </p:nvSpPr>
        <p:spPr/>
        <p:txBody>
          <a:bodyPr/>
          <a:lstStyle/>
          <a:p>
            <a:r>
              <a:rPr lang="en-US" dirty="0"/>
              <a:t>5. Discussions and 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11FD3D-59D7-450A-873B-D0CC3155F649}"/>
                  </a:ext>
                </a:extLst>
              </p:cNvPr>
              <p:cNvSpPr>
                <a:spLocks noGrp="1"/>
              </p:cNvSpPr>
              <p:nvPr>
                <p:ph idx="1"/>
              </p:nvPr>
            </p:nvSpPr>
            <p:spPr/>
            <p:txBody>
              <a:bodyPr>
                <a:noAutofit/>
              </a:bodyPr>
              <a:lstStyle/>
              <a:p>
                <a:pPr marL="0" marR="0" indent="0" algn="just">
                  <a:spcBef>
                    <a:spcPts val="0"/>
                  </a:spcBef>
                  <a:spcAft>
                    <a:spcPts val="0"/>
                  </a:spcAft>
                  <a:buNone/>
                </a:pPr>
                <a:r>
                  <a:rPr lang="en-US" sz="2250" dirty="0">
                    <a:effectLst/>
                    <a:ea typeface="SimSun" panose="02010600030101010101" pitchFamily="2" charset="-122"/>
                  </a:rPr>
                  <a:t>Recall that the dimensions of </a:t>
                </a:r>
                <a:r>
                  <a:rPr lang="en-US" sz="2250" i="1" dirty="0">
                    <a:effectLst/>
                    <a:ea typeface="SimSun" panose="02010600030101010101" pitchFamily="2" charset="-122"/>
                  </a:rPr>
                  <a:t>X</a:t>
                </a:r>
                <a:r>
                  <a:rPr lang="en-US" sz="2250" dirty="0">
                    <a:effectLst/>
                    <a:ea typeface="SimSun" panose="02010600030101010101" pitchFamily="2" charset="-122"/>
                  </a:rPr>
                  <a:t> and </a:t>
                </a:r>
                <a:r>
                  <a:rPr lang="en-US" sz="2250" i="1" dirty="0">
                    <a:effectLst/>
                    <a:ea typeface="SimSun" panose="02010600030101010101" pitchFamily="2" charset="-122"/>
                  </a:rPr>
                  <a:t>Y</a:t>
                </a:r>
                <a:r>
                  <a:rPr lang="en-US" sz="2250" dirty="0">
                    <a:effectLst/>
                    <a:ea typeface="SimSun" panose="02010600030101010101" pitchFamily="2" charset="-122"/>
                  </a:rPr>
                  <a:t> are </a:t>
                </a:r>
                <a:r>
                  <a:rPr lang="en-US" sz="2250" i="1" dirty="0">
                    <a:effectLst/>
                    <a:ea typeface="SimSun" panose="02010600030101010101" pitchFamily="2" charset="-122"/>
                  </a:rPr>
                  <a:t>n</a:t>
                </a:r>
                <a:r>
                  <a:rPr lang="en-US" sz="2250" dirty="0">
                    <a:effectLst/>
                    <a:ea typeface="SimSun" panose="02010600030101010101" pitchFamily="2" charset="-122"/>
                  </a:rPr>
                  <a:t> and </a:t>
                </a:r>
                <a:r>
                  <a:rPr lang="en-US" sz="2250" i="1" dirty="0">
                    <a:effectLst/>
                    <a:ea typeface="SimSun" panose="02010600030101010101" pitchFamily="2" charset="-122"/>
                  </a:rPr>
                  <a:t>m</a:t>
                </a:r>
                <a:r>
                  <a:rPr lang="en-US" sz="2250" dirty="0">
                    <a:effectLst/>
                    <a:ea typeface="SimSun" panose="02010600030101010101" pitchFamily="2" charset="-122"/>
                  </a:rPr>
                  <a:t>, respectively. Note, if </a:t>
                </a:r>
                <a:r>
                  <a:rPr lang="en-US" sz="2250" i="1" dirty="0">
                    <a:effectLst/>
                    <a:ea typeface="SimSun" panose="02010600030101010101" pitchFamily="2" charset="-122"/>
                  </a:rPr>
                  <a:t>m</a:t>
                </a:r>
                <a:r>
                  <a:rPr lang="en-US" sz="2250" dirty="0">
                    <a:effectLst/>
                    <a:ea typeface="SimSun" panose="02010600030101010101" pitchFamily="2" charset="-122"/>
                  </a:rPr>
                  <a:t> ≥ </a:t>
                </a:r>
                <a:r>
                  <a:rPr lang="en-US" sz="2250" i="1" dirty="0">
                    <a:effectLst/>
                    <a:ea typeface="SimSun" panose="02010600030101010101" pitchFamily="2" charset="-122"/>
                  </a:rPr>
                  <a:t>n</a:t>
                </a:r>
                <a:r>
                  <a:rPr lang="en-US" sz="2250" dirty="0">
                    <a:effectLst/>
                    <a:ea typeface="SimSun" panose="02010600030101010101" pitchFamily="2" charset="-122"/>
                  </a:rPr>
                  <a:t>, there is no information loss which is ideal case of CA method. Otherwise, if </a:t>
                </a:r>
                <a:r>
                  <a:rPr lang="en-US" sz="2250" i="1" dirty="0">
                    <a:effectLst/>
                    <a:ea typeface="SimSun" panose="02010600030101010101" pitchFamily="2" charset="-122"/>
                  </a:rPr>
                  <a:t>m</a:t>
                </a:r>
                <a:r>
                  <a:rPr lang="en-US" sz="2250" dirty="0">
                    <a:effectLst/>
                    <a:ea typeface="SimSun" panose="02010600030101010101" pitchFamily="2" charset="-122"/>
                  </a:rPr>
                  <a:t> &lt; </a:t>
                </a:r>
                <a:r>
                  <a:rPr lang="en-US" sz="2250" i="1" dirty="0">
                    <a:effectLst/>
                    <a:ea typeface="SimSun" panose="02010600030101010101" pitchFamily="2" charset="-122"/>
                  </a:rPr>
                  <a:t>n</a:t>
                </a:r>
                <a:r>
                  <a:rPr lang="en-US" sz="2250" dirty="0">
                    <a:effectLst/>
                    <a:ea typeface="SimSun" panose="02010600030101010101" pitchFamily="2" charset="-122"/>
                  </a:rPr>
                  <a:t>, the important parameters such as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vary much with large amplitude due to information loss of dimension reduction. The problem is called large-scale variation. Therefore, in practice there should be restrictions on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specified as constraints </a:t>
                </a:r>
                <a:r>
                  <a:rPr lang="en-US" sz="2250" i="1" dirty="0">
                    <a:effectLst/>
                    <a:ea typeface="SimSun" panose="02010600030101010101" pitchFamily="2" charset="-122"/>
                  </a:rPr>
                  <a:t>u</a:t>
                </a:r>
                <a:r>
                  <a:rPr lang="en-US" sz="2250" dirty="0">
                    <a:effectLst/>
                    <a:ea typeface="SimSun" panose="02010600030101010101" pitchFamily="2" charset="-122"/>
                  </a:rPr>
                  <a:t>(</a:t>
                </a:r>
                <a:r>
                  <a:rPr lang="en-US" sz="2250" i="1" dirty="0">
                    <a:effectLst/>
                    <a:ea typeface="SimSun" panose="02010600030101010101" pitchFamily="2" charset="-122"/>
                  </a:rPr>
                  <a:t>μ</a:t>
                </a:r>
                <a:r>
                  <a:rPr lang="en-US" sz="2250" dirty="0">
                    <a:effectLst/>
                    <a:ea typeface="SimSun" panose="02010600030101010101" pitchFamily="2" charset="-122"/>
                  </a:rPr>
                  <a:t>) ≤ 0 and </a:t>
                </a:r>
                <a:r>
                  <a:rPr lang="en-US" sz="2250" i="1" dirty="0">
                    <a:effectLst/>
                    <a:ea typeface="SimSun" panose="02010600030101010101" pitchFamily="2" charset="-122"/>
                  </a:rPr>
                  <a:t>v</a:t>
                </a:r>
                <a:r>
                  <a:rPr lang="en-US" sz="2250" dirty="0">
                    <a:effectLst/>
                    <a:ea typeface="SimSun" panose="02010600030101010101" pitchFamily="2" charset="-122"/>
                  </a:rPr>
                  <a:t>(</a:t>
                </a:r>
                <a:r>
                  <a:rPr lang="en-US" sz="2250" i="1" dirty="0">
                    <a:effectLst/>
                    <a:ea typeface="SimSun" panose="02010600030101010101" pitchFamily="2" charset="-122"/>
                  </a:rPr>
                  <a:t>A</a:t>
                </a:r>
                <a:r>
                  <a:rPr lang="en-US" sz="2250" dirty="0">
                    <a:effectLst/>
                    <a:ea typeface="SimSun" panose="02010600030101010101" pitchFamily="2" charset="-122"/>
                  </a:rPr>
                  <a:t>) ≤ 0; for example, slope of regressive hyperplane specified by the normal vectors </a:t>
                </a:r>
                <a14:m>
                  <m:oMath xmlns:m="http://schemas.openxmlformats.org/officeDocument/2006/math">
                    <m:r>
                      <a:rPr lang="en-US" sz="2250" i="1">
                        <a:effectLst/>
                        <a:latin typeface="Cambria Math" panose="02040503050406030204" pitchFamily="18" charset="0"/>
                        <a:ea typeface="SimSun" panose="02010600030101010101" pitchFamily="2" charset="-122"/>
                      </a:rPr>
                      <m:t>−</m:t>
                    </m:r>
                    <m:sSub>
                      <m:sSubPr>
                        <m:ctrlPr>
                          <a:rPr lang="en-US" sz="2250" i="1">
                            <a:effectLst/>
                            <a:latin typeface="Cambria Math" panose="02040503050406030204" pitchFamily="18" charset="0"/>
                            <a:ea typeface="SimSun" panose="02010600030101010101" pitchFamily="2" charset="-122"/>
                          </a:rPr>
                        </m:ctrlPr>
                      </m:sSubPr>
                      <m:e>
                        <m:acc>
                          <m:accPr>
                            <m:chr m:val="̃"/>
                            <m:ctrlPr>
                              <a:rPr lang="en-US" sz="2250" i="1">
                                <a:effectLst/>
                                <a:latin typeface="Cambria Math" panose="02040503050406030204" pitchFamily="18" charset="0"/>
                                <a:ea typeface="SimSun" panose="02010600030101010101" pitchFamily="2" charset="-122"/>
                              </a:rPr>
                            </m:ctrlPr>
                          </m:accPr>
                          <m:e>
                            <m:r>
                              <a:rPr lang="en-US" sz="2250" i="1">
                                <a:effectLst/>
                                <a:latin typeface="Cambria Math" panose="02040503050406030204" pitchFamily="18" charset="0"/>
                                <a:ea typeface="SimSun" panose="02010600030101010101" pitchFamily="2" charset="-122"/>
                              </a:rPr>
                              <m:t>𝐴</m:t>
                            </m:r>
                          </m:e>
                        </m:acc>
                      </m:e>
                      <m:sub>
                        <m:r>
                          <a:rPr lang="en-US" sz="2250" i="1">
                            <a:effectLst/>
                            <a:latin typeface="Cambria Math" panose="02040503050406030204" pitchFamily="18" charset="0"/>
                            <a:ea typeface="SimSun" panose="02010600030101010101" pitchFamily="2" charset="-122"/>
                          </a:rPr>
                          <m:t>𝑖</m:t>
                        </m:r>
                      </m:sub>
                    </m:sSub>
                  </m:oMath>
                </a14:m>
                <a:r>
                  <a:rPr lang="en-US" sz="2250" dirty="0">
                    <a:effectLst/>
                    <a:ea typeface="SimSun" panose="02010600030101010101" pitchFamily="2" charset="-122"/>
                  </a:rPr>
                  <a:t>, which varies in a predefined interval, is a constraint. The solution is to apply Lagrange duality method into maximizing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in which a Lagrange function </a:t>
                </a:r>
                <a:r>
                  <a:rPr lang="en-US" sz="2250" i="1" dirty="0">
                    <a:effectLst/>
                    <a:ea typeface="SimSun" panose="02010600030101010101" pitchFamily="2" charset="-122"/>
                  </a:rPr>
                  <a:t>l</a:t>
                </a:r>
                <a:r>
                  <a:rPr lang="en-US" sz="2250" dirty="0">
                    <a:effectLst/>
                    <a:ea typeface="SimSun" panose="02010600030101010101" pitchFamily="2" charset="-122"/>
                  </a:rPr>
                  <a:t>(Θ, </a:t>
                </a:r>
                <a:r>
                  <a:rPr lang="en-US" sz="2250" i="1" dirty="0">
                    <a:effectLst/>
                    <a:ea typeface="SimSun" panose="02010600030101010101" pitchFamily="2" charset="-122"/>
                  </a:rPr>
                  <a:t>κ</a:t>
                </a:r>
                <a:r>
                  <a:rPr lang="en-US" sz="2250" dirty="0">
                    <a:effectLst/>
                    <a:ea typeface="SimSun" panose="02010600030101010101" pitchFamily="2" charset="-122"/>
                  </a:rPr>
                  <a:t>, </a:t>
                </a:r>
                <a:r>
                  <a:rPr lang="en-US" sz="2250" i="1" dirty="0">
                    <a:effectLst/>
                    <a:ea typeface="SimSun" panose="02010600030101010101" pitchFamily="2" charset="-122"/>
                  </a:rPr>
                  <a:t>λ</a:t>
                </a:r>
                <a:r>
                  <a:rPr lang="en-US" sz="2250" dirty="0">
                    <a:effectLst/>
                    <a:ea typeface="SimSun" panose="02010600030101010101" pitchFamily="2" charset="-122"/>
                  </a:rPr>
                  <a:t> | 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is defined as sum of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and constraints </a:t>
                </a:r>
                <a:r>
                  <a:rPr lang="en-US" sz="2250" i="1" dirty="0">
                    <a:effectLst/>
                    <a:ea typeface="SimSun" panose="02010600030101010101" pitchFamily="2" charset="-122"/>
                  </a:rPr>
                  <a:t>u</a:t>
                </a:r>
                <a:r>
                  <a:rPr lang="en-US" sz="2250" dirty="0">
                    <a:effectLst/>
                    <a:ea typeface="SimSun" panose="02010600030101010101" pitchFamily="2" charset="-122"/>
                  </a:rPr>
                  <a:t>(</a:t>
                </a:r>
                <a:r>
                  <a:rPr lang="en-US" sz="2250" i="1" dirty="0">
                    <a:effectLst/>
                    <a:ea typeface="SimSun" panose="02010600030101010101" pitchFamily="2" charset="-122"/>
                  </a:rPr>
                  <a:t>μ</a:t>
                </a:r>
                <a:r>
                  <a:rPr lang="en-US" sz="2250" dirty="0">
                    <a:effectLst/>
                    <a:ea typeface="SimSun" panose="02010600030101010101" pitchFamily="2" charset="-122"/>
                  </a:rPr>
                  <a:t>) ≤ 0 and </a:t>
                </a:r>
                <a:r>
                  <a:rPr lang="en-US" sz="2250" i="1" dirty="0">
                    <a:effectLst/>
                    <a:ea typeface="SimSun" panose="02010600030101010101" pitchFamily="2" charset="-122"/>
                  </a:rPr>
                  <a:t>v</a:t>
                </a:r>
                <a:r>
                  <a:rPr lang="en-US" sz="2250" dirty="0">
                    <a:effectLst/>
                    <a:ea typeface="SimSun" panose="02010600030101010101" pitchFamily="2" charset="-122"/>
                  </a:rPr>
                  <a:t>(</a:t>
                </a:r>
                <a:r>
                  <a:rPr lang="en-US" sz="2250" i="1" dirty="0">
                    <a:effectLst/>
                    <a:ea typeface="SimSun" panose="02010600030101010101" pitchFamily="2" charset="-122"/>
                  </a:rPr>
                  <a:t>A</a:t>
                </a:r>
                <a:r>
                  <a:rPr lang="en-US" sz="2250" dirty="0">
                    <a:effectLst/>
                    <a:ea typeface="SimSun" panose="02010600030101010101" pitchFamily="2" charset="-122"/>
                  </a:rPr>
                  <a:t>) ≤ 0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50" i="1">
                          <a:effectLst/>
                          <a:latin typeface="Cambria Math" panose="02040503050406030204" pitchFamily="18" charset="0"/>
                          <a:ea typeface="SimSun" panose="02010600030101010101" pitchFamily="2" charset="-122"/>
                        </a:rPr>
                        <m:t>𝑙</m:t>
                      </m:r>
                      <m:d>
                        <m:dPr>
                          <m:ctrlPr>
                            <a:rPr lang="en-US" sz="2250" i="1">
                              <a:effectLst/>
                              <a:latin typeface="Cambria Math" panose="02040503050406030204" pitchFamily="18" charset="0"/>
                              <a:ea typeface="SimSun" panose="02010600030101010101" pitchFamily="2" charset="-122"/>
                            </a:rPr>
                          </m:ctrlPr>
                        </m:dPr>
                        <m:e>
                          <m:r>
                            <m:rPr>
                              <m:sty m:val="p"/>
                            </m:rPr>
                            <a:rPr lang="en-US" sz="2250">
                              <a:effectLst/>
                              <a:latin typeface="Cambria Math" panose="02040503050406030204" pitchFamily="18" charset="0"/>
                              <a:ea typeface="SimSun" panose="02010600030101010101" pitchFamily="2" charset="-122"/>
                            </a:rPr>
                            <m:t>Θ</m:t>
                          </m:r>
                          <m:r>
                            <a:rPr lang="en-US" sz="2250">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𝜅</m:t>
                          </m:r>
                          <m:r>
                            <a:rPr lang="en-US" sz="2250">
                              <a:effectLst/>
                              <a:latin typeface="Cambria Math" panose="02040503050406030204" pitchFamily="18" charset="0"/>
                              <a:ea typeface="SimSun" panose="02010600030101010101" pitchFamily="2" charset="-122"/>
                            </a:rPr>
                            <m:t>,</m:t>
                          </m:r>
                          <m:r>
                            <m:rPr>
                              <m:sty m:val="p"/>
                            </m:rPr>
                            <a:rPr lang="en-US" sz="2250">
                              <a:effectLst/>
                              <a:latin typeface="Cambria Math" panose="02040503050406030204" pitchFamily="18" charset="0"/>
                              <a:ea typeface="SimSun" panose="02010600030101010101" pitchFamily="2" charset="-122"/>
                            </a:rPr>
                            <m:t>λ</m:t>
                          </m:r>
                        </m:e>
                        <m:e>
                          <m:sSup>
                            <m:sSupPr>
                              <m:ctrlPr>
                                <a:rPr lang="en-US" sz="2250" i="1">
                                  <a:effectLst/>
                                  <a:latin typeface="Cambria Math" panose="02040503050406030204" pitchFamily="18" charset="0"/>
                                  <a:ea typeface="SimSun" panose="02010600030101010101" pitchFamily="2" charset="-122"/>
                                </a:rPr>
                              </m:ctrlPr>
                            </m:sSupPr>
                            <m:e>
                              <m:r>
                                <m:rPr>
                                  <m:sty m:val="p"/>
                                </m:rPr>
                                <a:rPr lang="en-US" sz="2250">
                                  <a:effectLst/>
                                  <a:latin typeface="Cambria Math" panose="02040503050406030204" pitchFamily="18" charset="0"/>
                                  <a:ea typeface="SimSun" panose="02010600030101010101" pitchFamily="2" charset="-122"/>
                                </a:rPr>
                                <m:t>Θ</m:t>
                              </m:r>
                            </m:e>
                            <m:sup>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𝑡</m:t>
                                  </m:r>
                                </m:e>
                              </m:d>
                            </m:sup>
                          </m:sSup>
                        </m:e>
                      </m:d>
                      <m:r>
                        <a:rPr lang="en-US" sz="2250" i="1">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𝑄</m:t>
                      </m:r>
                      <m:d>
                        <m:dPr>
                          <m:ctrlPr>
                            <a:rPr lang="en-US" sz="2250" i="1">
                              <a:effectLst/>
                              <a:latin typeface="Cambria Math" panose="02040503050406030204" pitchFamily="18" charset="0"/>
                              <a:ea typeface="SimSun" panose="02010600030101010101" pitchFamily="2" charset="-122"/>
                            </a:rPr>
                          </m:ctrlPr>
                        </m:dPr>
                        <m:e>
                          <m:r>
                            <m:rPr>
                              <m:sty m:val="p"/>
                            </m:rPr>
                            <a:rPr lang="en-US" sz="2250">
                              <a:effectLst/>
                              <a:latin typeface="Cambria Math" panose="02040503050406030204" pitchFamily="18" charset="0"/>
                              <a:ea typeface="SimSun" panose="02010600030101010101" pitchFamily="2" charset="-122"/>
                            </a:rPr>
                            <m:t>Θ</m:t>
                          </m:r>
                        </m:e>
                        <m:e>
                          <m:sSup>
                            <m:sSupPr>
                              <m:ctrlPr>
                                <a:rPr lang="en-US" sz="2250" i="1">
                                  <a:effectLst/>
                                  <a:latin typeface="Cambria Math" panose="02040503050406030204" pitchFamily="18" charset="0"/>
                                  <a:ea typeface="SimSun" panose="02010600030101010101" pitchFamily="2" charset="-122"/>
                                </a:rPr>
                              </m:ctrlPr>
                            </m:sSupPr>
                            <m:e>
                              <m:r>
                                <m:rPr>
                                  <m:sty m:val="p"/>
                                </m:rPr>
                                <a:rPr lang="en-US" sz="2250">
                                  <a:effectLst/>
                                  <a:latin typeface="Cambria Math" panose="02040503050406030204" pitchFamily="18" charset="0"/>
                                  <a:ea typeface="SimSun" panose="02010600030101010101" pitchFamily="2" charset="-122"/>
                                </a:rPr>
                                <m:t>Θ</m:t>
                              </m:r>
                            </m:e>
                            <m:sup>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𝑡</m:t>
                                  </m:r>
                                </m:e>
                              </m:d>
                            </m:sup>
                          </m:sSup>
                        </m:e>
                      </m:d>
                      <m:r>
                        <a:rPr lang="en-US" sz="2250" i="1">
                          <a:effectLst/>
                          <a:latin typeface="Cambria Math" panose="02040503050406030204" pitchFamily="18" charset="0"/>
                          <a:ea typeface="SimSun" panose="02010600030101010101" pitchFamily="2" charset="-122"/>
                        </a:rPr>
                        <m:t>+</m:t>
                      </m:r>
                      <m:r>
                        <a:rPr lang="en-US" sz="2250" i="1">
                          <a:effectLst/>
                          <a:latin typeface="Cambria Math" panose="02040503050406030204" pitchFamily="18" charset="0"/>
                          <a:ea typeface="SimSun" panose="02010600030101010101" pitchFamily="2" charset="-122"/>
                        </a:rPr>
                        <m:t>𝜅</m:t>
                      </m:r>
                      <m:r>
                        <a:rPr lang="en-US" sz="2250" i="1">
                          <a:effectLst/>
                          <a:latin typeface="Cambria Math" panose="02040503050406030204" pitchFamily="18" charset="0"/>
                          <a:ea typeface="SimSun" panose="02010600030101010101" pitchFamily="2" charset="-122"/>
                        </a:rPr>
                        <m:t>𝑢</m:t>
                      </m:r>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𝜇</m:t>
                          </m:r>
                        </m:e>
                      </m:d>
                      <m:r>
                        <a:rPr lang="en-US" sz="2250" i="1">
                          <a:effectLst/>
                          <a:latin typeface="Cambria Math" panose="02040503050406030204" pitchFamily="18" charset="0"/>
                          <a:ea typeface="SimSun" panose="02010600030101010101" pitchFamily="2" charset="-122"/>
                        </a:rPr>
                        <m:t>+</m:t>
                      </m:r>
                      <m:r>
                        <m:rPr>
                          <m:sty m:val="p"/>
                        </m:rPr>
                        <a:rPr lang="en-US" sz="2250">
                          <a:effectLst/>
                          <a:latin typeface="Cambria Math" panose="02040503050406030204" pitchFamily="18" charset="0"/>
                          <a:ea typeface="SimSun" panose="02010600030101010101" pitchFamily="2" charset="-122"/>
                        </a:rPr>
                        <m:t>λ</m:t>
                      </m:r>
                      <m:r>
                        <a:rPr lang="en-US" sz="2250" i="1">
                          <a:effectLst/>
                          <a:latin typeface="Cambria Math" panose="02040503050406030204" pitchFamily="18" charset="0"/>
                          <a:ea typeface="SimSun" panose="02010600030101010101" pitchFamily="2" charset="-122"/>
                        </a:rPr>
                        <m:t>𝑣</m:t>
                      </m:r>
                      <m:d>
                        <m:dPr>
                          <m:ctrlPr>
                            <a:rPr lang="en-US" sz="2250" i="1">
                              <a:effectLst/>
                              <a:latin typeface="Cambria Math" panose="02040503050406030204" pitchFamily="18" charset="0"/>
                              <a:ea typeface="SimSun" panose="02010600030101010101" pitchFamily="2" charset="-122"/>
                            </a:rPr>
                          </m:ctrlPr>
                        </m:dPr>
                        <m:e>
                          <m:r>
                            <a:rPr lang="en-US" sz="2250" i="1">
                              <a:effectLst/>
                              <a:latin typeface="Cambria Math" panose="02040503050406030204" pitchFamily="18" charset="0"/>
                              <a:ea typeface="SimSun" panose="02010600030101010101" pitchFamily="2" charset="-122"/>
                            </a:rPr>
                            <m:t>𝐴</m:t>
                          </m:r>
                        </m:e>
                      </m:d>
                    </m:oMath>
                  </m:oMathPara>
                </a14:m>
                <a:endParaRPr lang="en-US" sz="2250" dirty="0">
                  <a:effectLst/>
                  <a:ea typeface="SimSun" panose="02010600030101010101" pitchFamily="2" charset="-122"/>
                </a:endParaRPr>
              </a:p>
              <a:p>
                <a:pPr marL="0" indent="0">
                  <a:buNone/>
                </a:pPr>
                <a:r>
                  <a:rPr lang="en-US" sz="2250" dirty="0">
                    <a:effectLst/>
                    <a:ea typeface="SimSun" panose="02010600030101010101" pitchFamily="2" charset="-122"/>
                  </a:rPr>
                  <a:t>Note </a:t>
                </a:r>
                <a:r>
                  <a:rPr lang="en-US" sz="2250" i="1" dirty="0">
                    <a:effectLst/>
                    <a:ea typeface="SimSun" panose="02010600030101010101" pitchFamily="2" charset="-122"/>
                  </a:rPr>
                  <a:t>Q</a:t>
                </a:r>
                <a:r>
                  <a:rPr lang="en-US" sz="2250" dirty="0">
                    <a:effectLst/>
                    <a:ea typeface="SimSun" panose="02010600030101010101" pitchFamily="2" charset="-122"/>
                  </a:rPr>
                  <a:t>(Θ|Θ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is maximized indirectly by maximizing the Lagrange function </a:t>
                </a:r>
                <a:r>
                  <a:rPr lang="en-US" sz="2250" i="1" dirty="0">
                    <a:effectLst/>
                    <a:ea typeface="SimSun" panose="02010600030101010101" pitchFamily="2" charset="-122"/>
                  </a:rPr>
                  <a:t>l</a:t>
                </a:r>
                <a:r>
                  <a:rPr lang="en-US" sz="2250" dirty="0">
                    <a:effectLst/>
                    <a:ea typeface="SimSun" panose="02010600030101010101" pitchFamily="2" charset="-122"/>
                  </a:rPr>
                  <a:t>(Θ, </a:t>
                </a:r>
                <a:r>
                  <a:rPr lang="en-US" sz="2250" i="1" dirty="0">
                    <a:effectLst/>
                    <a:ea typeface="SimSun" panose="02010600030101010101" pitchFamily="2" charset="-122"/>
                  </a:rPr>
                  <a:t>κ</a:t>
                </a:r>
                <a:r>
                  <a:rPr lang="en-US" sz="2250" dirty="0">
                    <a:effectLst/>
                    <a:ea typeface="SimSun" panose="02010600030101010101" pitchFamily="2" charset="-122"/>
                  </a:rPr>
                  <a:t>, </a:t>
                </a:r>
                <a:r>
                  <a:rPr lang="en-US" sz="2250" i="1" dirty="0">
                    <a:effectLst/>
                    <a:ea typeface="SimSun" panose="02010600030101010101" pitchFamily="2" charset="-122"/>
                  </a:rPr>
                  <a:t>λ</a:t>
                </a:r>
                <a:r>
                  <a:rPr lang="en-US" sz="2250" dirty="0">
                    <a:effectLst/>
                    <a:ea typeface="SimSun" panose="02010600030101010101" pitchFamily="2" charset="-122"/>
                  </a:rPr>
                  <a:t> | Θ</a:t>
                </a:r>
                <a:r>
                  <a:rPr lang="en-US" sz="2250" baseline="30000" dirty="0">
                    <a:effectLst/>
                    <a:ea typeface="SimSun" panose="02010600030101010101" pitchFamily="2" charset="-122"/>
                  </a:rPr>
                  <a:t>(</a:t>
                </a:r>
                <a:r>
                  <a:rPr lang="en-US" sz="2250" i="1" baseline="30000" dirty="0">
                    <a:effectLst/>
                    <a:ea typeface="SimSun" panose="02010600030101010101" pitchFamily="2" charset="-122"/>
                  </a:rPr>
                  <a:t>t</a:t>
                </a:r>
                <a:r>
                  <a:rPr lang="en-US" sz="2250" baseline="30000" dirty="0">
                    <a:effectLst/>
                    <a:ea typeface="SimSun" panose="02010600030101010101" pitchFamily="2" charset="-122"/>
                  </a:rPr>
                  <a:t>)</a:t>
                </a:r>
                <a:r>
                  <a:rPr lang="en-US" sz="2250" dirty="0">
                    <a:effectLst/>
                    <a:ea typeface="SimSun" panose="02010600030101010101" pitchFamily="2" charset="-122"/>
                  </a:rPr>
                  <a:t>), in which </a:t>
                </a:r>
                <a:r>
                  <a:rPr lang="en-US" sz="2250" i="1" dirty="0">
                    <a:effectLst/>
                    <a:ea typeface="SimSun" panose="02010600030101010101" pitchFamily="2" charset="-122"/>
                  </a:rPr>
                  <a:t>κ </a:t>
                </a:r>
                <a:r>
                  <a:rPr lang="en-US" sz="2250" dirty="0">
                    <a:effectLst/>
                    <a:ea typeface="SimSun" panose="02010600030101010101" pitchFamily="2" charset="-122"/>
                  </a:rPr>
                  <a:t>≥ 0</a:t>
                </a:r>
                <a:r>
                  <a:rPr lang="en-US" sz="2250" i="1" dirty="0">
                    <a:effectLst/>
                    <a:ea typeface="SimSun" panose="02010600030101010101" pitchFamily="2" charset="-122"/>
                  </a:rPr>
                  <a:t> </a:t>
                </a:r>
                <a:r>
                  <a:rPr lang="en-US" sz="2250" dirty="0">
                    <a:effectLst/>
                    <a:ea typeface="SimSun" panose="02010600030101010101" pitchFamily="2" charset="-122"/>
                  </a:rPr>
                  <a:t>and </a:t>
                </a:r>
                <a:r>
                  <a:rPr lang="en-US" sz="2250" i="1" dirty="0">
                    <a:effectLst/>
                    <a:ea typeface="SimSun" panose="02010600030101010101" pitchFamily="2" charset="-122"/>
                  </a:rPr>
                  <a:t>λ</a:t>
                </a:r>
                <a:r>
                  <a:rPr lang="en-US" sz="2250" dirty="0">
                    <a:effectLst/>
                    <a:ea typeface="SimSun" panose="02010600030101010101" pitchFamily="2" charset="-122"/>
                  </a:rPr>
                  <a:t> ≥ 0 called Lagrange multipliers are concerned. Another simple trick to alleviate the large-scale variation of </a:t>
                </a:r>
                <a:r>
                  <a:rPr lang="en-US" sz="2250" i="1" dirty="0">
                    <a:effectLst/>
                    <a:ea typeface="SimSun" panose="02010600030101010101" pitchFamily="2" charset="-122"/>
                  </a:rPr>
                  <a:t>μ</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dirty="0">
                    <a:effectLst/>
                    <a:ea typeface="SimSun" panose="02010600030101010101" pitchFamily="2" charset="-122"/>
                  </a:rPr>
                  <a:t> is to initialize appropriate values </a:t>
                </a:r>
                <a:r>
                  <a:rPr lang="en-US" sz="2250" i="1" dirty="0">
                    <a:effectLst/>
                    <a:ea typeface="SimSun" panose="02010600030101010101" pitchFamily="2" charset="-122"/>
                  </a:rPr>
                  <a:t>μ</a:t>
                </a:r>
                <a:r>
                  <a:rPr lang="en-US" sz="2250" baseline="30000" dirty="0">
                    <a:effectLst/>
                    <a:ea typeface="SimSun" panose="02010600030101010101" pitchFamily="2" charset="-122"/>
                  </a:rPr>
                  <a:t>(0)</a:t>
                </a:r>
                <a:r>
                  <a:rPr lang="en-US" sz="2250" dirty="0">
                    <a:effectLst/>
                    <a:ea typeface="SimSun" panose="02010600030101010101" pitchFamily="2" charset="-122"/>
                  </a:rPr>
                  <a:t> and </a:t>
                </a:r>
                <a:r>
                  <a:rPr lang="en-US" sz="2250" i="1" dirty="0">
                    <a:effectLst/>
                    <a:ea typeface="SimSun" panose="02010600030101010101" pitchFamily="2" charset="-122"/>
                  </a:rPr>
                  <a:t>A</a:t>
                </a:r>
                <a:r>
                  <a:rPr lang="en-US" sz="2250" baseline="30000" dirty="0">
                    <a:effectLst/>
                    <a:ea typeface="SimSun" panose="02010600030101010101" pitchFamily="2" charset="-122"/>
                  </a:rPr>
                  <a:t>(0)</a:t>
                </a:r>
                <a:r>
                  <a:rPr lang="en-US" sz="2250" dirty="0">
                    <a:effectLst/>
                    <a:ea typeface="SimSun" panose="02010600030101010101" pitchFamily="2" charset="-122"/>
                  </a:rPr>
                  <a:t> at the first iteration of EM process.</a:t>
                </a:r>
                <a:endParaRPr lang="en-US" sz="2250" dirty="0"/>
              </a:p>
            </p:txBody>
          </p:sp>
        </mc:Choice>
        <mc:Fallback xmlns="">
          <p:sp>
            <p:nvSpPr>
              <p:cNvPr id="3" name="Content Placeholder 2">
                <a:extLst>
                  <a:ext uri="{FF2B5EF4-FFF2-40B4-BE49-F238E27FC236}">
                    <a16:creationId xmlns:a16="http://schemas.microsoft.com/office/drawing/2014/main" id="{8D11FD3D-59D7-450A-873B-D0CC3155F649}"/>
                  </a:ext>
                </a:extLst>
              </p:cNvPr>
              <p:cNvSpPr>
                <a:spLocks noGrp="1" noRot="1" noChangeAspect="1" noMove="1" noResize="1" noEditPoints="1" noAdjustHandles="1" noChangeArrowheads="1" noChangeShapeType="1" noTextEdit="1"/>
              </p:cNvSpPr>
              <p:nvPr>
                <p:ph idx="1"/>
              </p:nvPr>
            </p:nvSpPr>
            <p:spPr>
              <a:blipFill>
                <a:blip r:embed="rId2"/>
                <a:stretch>
                  <a:fillRect l="-812" t="-824" r="-75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B245F4D-B43A-4273-A71F-D50977E1835C}"/>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165C051-25D5-4A70-80AB-8E09F2878AD2}"/>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BF62F74C-CD97-46A7-8492-CBA1D885EA54}"/>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41442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610-655B-4DCE-B727-A463EB7A796A}"/>
              </a:ext>
            </a:extLst>
          </p:cNvPr>
          <p:cNvSpPr>
            <a:spLocks noGrp="1"/>
          </p:cNvSpPr>
          <p:nvPr>
            <p:ph type="title"/>
          </p:nvPr>
        </p:nvSpPr>
        <p:spPr/>
        <p:txBody>
          <a:bodyPr/>
          <a:lstStyle/>
          <a:p>
            <a:r>
              <a:rPr lang="en-US" dirty="0"/>
              <a:t>5. Discussions and 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B4520B-5F42-424D-83AD-1A1C84DD86AF}"/>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An application of CA is to learn Bayesian parameter. According to Bayesian statistics, the parameter Θ is considered as random variable. Given sample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baseline="-25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whose all observations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(s) are </a:t>
                </a:r>
                <a:r>
                  <a:rPr lang="en-US" sz="2200" dirty="0" err="1">
                    <a:effectLst/>
                    <a:latin typeface="Times New Roman" panose="02020603050405020304" pitchFamily="18" charset="0"/>
                    <a:ea typeface="SimSun" panose="02010600030101010101" pitchFamily="2" charset="-122"/>
                    <a:cs typeface="Times New Roman" panose="02020603050405020304" pitchFamily="18" charset="0"/>
                  </a:rPr>
                  <a:t>iid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 posterior probability of Θ given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calculated based 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D</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the prior probability of Θ denoted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(Θ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e>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r>
                                <a:rPr lang="en-US" sz="2200">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num>
                        <m:den>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2200" i="1">
                                  <a:effectLst/>
                                  <a:latin typeface="Cambria Math" panose="02040503050406030204" pitchFamily="18" charset="0"/>
                                  <a:ea typeface="SimSun" panose="02010600030101010101" pitchFamily="2" charset="-122"/>
                                  <a:cs typeface="Times New Roman" panose="02020603050405020304" pitchFamily="18" charset="0"/>
                                </a:rPr>
                                <m:t>𝜉</m:t>
                              </m:r>
                            </m:e>
                          </m:d>
                        </m:den>
                      </m:f>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denotes background knowledge about Θ which can be considered sub-parameter but we do not focus on learning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ξ</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Let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 random variable representing all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 most popular method to learn Bayesian parameter is to use binomial sample and beta distribution. Here CA method considers the parameter Θ as hidden data and random variable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as observed data.</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200" i="1">
                                  <a:effectLst/>
                                  <a:latin typeface="Cambria Math" panose="02040503050406030204" pitchFamily="18" charset="0"/>
                                  <a:ea typeface="SimSun" panose="02010600030101010101" pitchFamily="2" charset="-122"/>
                                  <a:cs typeface="Times New Roman" panose="02020603050405020304" pitchFamily="18" charset="0"/>
                                </a:rPr>
                                <m:t>𝛼</m:t>
                              </m:r>
                            </m:e>
                          </m:acc>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𝑇</m:t>
                          </m:r>
                        </m:sup>
                      </m:sSup>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Θ</m:t>
                      </m:r>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200" dirty="0">
                    <a:effectLst/>
                    <a:latin typeface="Times New Roman" panose="02020603050405020304" pitchFamily="18" charset="0"/>
                    <a:ea typeface="SimSun" panose="02010600030101010101" pitchFamily="2" charset="-122"/>
                  </a:rPr>
                  <a:t>Therefore, the posterior probability </a:t>
                </a:r>
                <a:r>
                  <a:rPr lang="en-US" sz="2200" i="1" dirty="0">
                    <a:effectLst/>
                    <a:latin typeface="Times New Roman" panose="02020603050405020304" pitchFamily="18" charset="0"/>
                    <a:ea typeface="SimSun" panose="02010600030101010101" pitchFamily="2" charset="-122"/>
                  </a:rPr>
                  <a:t>P</a:t>
                </a:r>
                <a:r>
                  <a:rPr lang="en-US" sz="2200" dirty="0">
                    <a:effectLst/>
                    <a:latin typeface="Times New Roman" panose="02020603050405020304" pitchFamily="18" charset="0"/>
                    <a:ea typeface="SimSun" panose="02010600030101010101" pitchFamily="2" charset="-122"/>
                  </a:rPr>
                  <a:t>(Θ | </a:t>
                </a:r>
                <a:r>
                  <a:rPr lang="en-US" sz="2200" i="1" dirty="0">
                    <a:effectLst/>
                    <a:latin typeface="Times New Roman" panose="02020603050405020304" pitchFamily="18" charset="0"/>
                    <a:ea typeface="SimSun" panose="02010600030101010101" pitchFamily="2" charset="-122"/>
                  </a:rPr>
                  <a:t>D</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ξ</a:t>
                </a:r>
                <a:r>
                  <a:rPr lang="en-US" sz="2200" dirty="0">
                    <a:effectLst/>
                    <a:latin typeface="Times New Roman" panose="02020603050405020304" pitchFamily="18" charset="0"/>
                    <a:ea typeface="SimSun" panose="02010600030101010101" pitchFamily="2" charset="-122"/>
                  </a:rPr>
                  <a:t>) is the same to the conditional PDF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Θ) aforementioned. After EM process is finished,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Θ) or </a:t>
                </a:r>
                <a:r>
                  <a:rPr lang="en-US" sz="2200" i="1" dirty="0">
                    <a:effectLst/>
                    <a:latin typeface="Times New Roman" panose="02020603050405020304" pitchFamily="18" charset="0"/>
                    <a:ea typeface="SimSun" panose="02010600030101010101" pitchFamily="2" charset="-122"/>
                  </a:rPr>
                  <a:t>P</a:t>
                </a:r>
                <a:r>
                  <a:rPr lang="en-US" sz="2200" dirty="0">
                    <a:effectLst/>
                    <a:latin typeface="Times New Roman" panose="02020603050405020304" pitchFamily="18" charset="0"/>
                    <a:ea typeface="SimSun" panose="02010600030101010101" pitchFamily="2" charset="-122"/>
                  </a:rPr>
                  <a:t>(Θ | </a:t>
                </a:r>
                <a:r>
                  <a:rPr lang="en-US" sz="2200" i="1" dirty="0">
                    <a:effectLst/>
                    <a:latin typeface="Times New Roman" panose="02020603050405020304" pitchFamily="18" charset="0"/>
                    <a:ea typeface="SimSun" panose="02010600030101010101" pitchFamily="2" charset="-122"/>
                  </a:rPr>
                  <a:t>D</a:t>
                </a:r>
                <a:r>
                  <a:rPr lang="en-US" sz="2200" dirty="0">
                    <a:effectLst/>
                    <a:latin typeface="Times New Roman" panose="02020603050405020304" pitchFamily="18" charset="0"/>
                    <a:ea typeface="SimSun" panose="02010600030101010101" pitchFamily="2" charset="-122"/>
                  </a:rPr>
                  <a:t>, </a:t>
                </a:r>
                <a:r>
                  <a:rPr lang="en-US" sz="2200" i="1" dirty="0">
                    <a:effectLst/>
                    <a:latin typeface="Times New Roman" panose="02020603050405020304" pitchFamily="18" charset="0"/>
                    <a:ea typeface="SimSun" panose="02010600030101010101" pitchFamily="2" charset="-122"/>
                  </a:rPr>
                  <a:t>ξ</a:t>
                </a:r>
                <a:r>
                  <a:rPr lang="en-US" sz="2200" dirty="0">
                    <a:effectLst/>
                    <a:latin typeface="Times New Roman" panose="02020603050405020304" pitchFamily="18" charset="0"/>
                    <a:ea typeface="SimSun" panose="02010600030101010101" pitchFamily="2" charset="-122"/>
                  </a:rPr>
                  <a:t>) is obviously determined.</a:t>
                </a:r>
                <a:endParaRPr lang="en-US" sz="2200" dirty="0"/>
              </a:p>
            </p:txBody>
          </p:sp>
        </mc:Choice>
        <mc:Fallback xmlns="">
          <p:sp>
            <p:nvSpPr>
              <p:cNvPr id="3" name="Content Placeholder 2">
                <a:extLst>
                  <a:ext uri="{FF2B5EF4-FFF2-40B4-BE49-F238E27FC236}">
                    <a16:creationId xmlns:a16="http://schemas.microsoft.com/office/drawing/2014/main" id="{77B4520B-5F42-424D-83AD-1A1C84DD86AF}"/>
                  </a:ext>
                </a:extLst>
              </p:cNvPr>
              <p:cNvSpPr>
                <a:spLocks noGrp="1" noRot="1" noChangeAspect="1" noMove="1" noResize="1" noEditPoints="1" noAdjustHandles="1" noChangeArrowheads="1" noChangeShapeType="1" noTextEdit="1"/>
              </p:cNvSpPr>
              <p:nvPr>
                <p:ph idx="1"/>
              </p:nvPr>
            </p:nvSpPr>
            <p:spPr>
              <a:blipFill>
                <a:blip r:embed="rId2"/>
                <a:stretch>
                  <a:fillRect l="-754" t="-824" r="-696" b="-2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EC7EF9-DFE8-427E-85F4-5C9B78276AA8}"/>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EE51EBD0-B66F-4E06-BBD2-6BFE689E3011}"/>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5C90CE5C-E655-440E-8DAF-611067DC7D7B}"/>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333554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50A0-B1BC-4475-B9F4-DAC330A9CB17}"/>
              </a:ext>
            </a:extLst>
          </p:cNvPr>
          <p:cNvSpPr>
            <a:spLocks noGrp="1"/>
          </p:cNvSpPr>
          <p:nvPr>
            <p:ph type="title"/>
          </p:nvPr>
        </p:nvSpPr>
        <p:spPr/>
        <p:txBody>
          <a:bodyPr/>
          <a:lstStyle/>
          <a:p>
            <a:r>
              <a:rPr lang="en-US" dirty="0"/>
              <a:t>5. Discussions and conclusions</a:t>
            </a:r>
          </a:p>
        </p:txBody>
      </p:sp>
      <p:sp>
        <p:nvSpPr>
          <p:cNvPr id="3" name="Content Placeholder 2">
            <a:extLst>
              <a:ext uri="{FF2B5EF4-FFF2-40B4-BE49-F238E27FC236}">
                <a16:creationId xmlns:a16="http://schemas.microsoft.com/office/drawing/2014/main" id="{BD9DC94D-B2A0-496C-83E3-E7E2B88B615A}"/>
              </a:ext>
            </a:extLst>
          </p:cNvPr>
          <p:cNvSpPr>
            <a:spLocks noGrp="1"/>
          </p:cNvSpPr>
          <p:nvPr>
            <p:ph idx="1"/>
          </p:nvPr>
        </p:nvSpPr>
        <p:spPr/>
        <p:txBody>
          <a:bodyPr>
            <a:normAutofit/>
          </a:bodyPr>
          <a:lstStyle/>
          <a:p>
            <a:pPr marL="0" indent="0">
              <a:buNone/>
            </a:pPr>
            <a:r>
              <a:rPr lang="en-US" sz="3200" dirty="0">
                <a:effectLst/>
                <a:latin typeface="Times New Roman" panose="02020603050405020304" pitchFamily="18" charset="0"/>
                <a:ea typeface="SimSun" panose="02010600030101010101" pitchFamily="2" charset="-122"/>
              </a:rPr>
              <a:t>In general, CA is an extension of EM, whose strong point is feasibility and simplicity with clearness of mathematic formulas. Especially, in the ideal case that dimension of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is larger than or equal to dimension of </a:t>
            </a:r>
            <a:r>
              <a:rPr lang="en-US" sz="3200" i="1" dirty="0">
                <a:effectLst/>
                <a:latin typeface="Times New Roman" panose="02020603050405020304" pitchFamily="18" charset="0"/>
                <a:ea typeface="SimSun" panose="02010600030101010101" pitchFamily="2" charset="-122"/>
              </a:rPr>
              <a:t>X</a:t>
            </a:r>
            <a:r>
              <a:rPr lang="en-US" sz="3200" dirty="0">
                <a:effectLst/>
                <a:latin typeface="Times New Roman" panose="02020603050405020304" pitchFamily="18" charset="0"/>
                <a:ea typeface="SimSun" panose="02010600030101010101" pitchFamily="2" charset="-122"/>
              </a:rPr>
              <a:t>, CA method will result out best estimates because there is no information loss. However, its drawback is the large-scale variation in determining important parameters </a:t>
            </a:r>
            <a:r>
              <a:rPr lang="en-US" sz="3200" i="1" dirty="0">
                <a:effectLst/>
                <a:latin typeface="Times New Roman" panose="02020603050405020304" pitchFamily="18" charset="0"/>
                <a:ea typeface="SimSun" panose="02010600030101010101" pitchFamily="2" charset="-122"/>
              </a:rPr>
              <a:t>μ</a:t>
            </a:r>
            <a:r>
              <a:rPr lang="en-US" sz="3200" dirty="0">
                <a:effectLst/>
                <a:latin typeface="Times New Roman" panose="02020603050405020304" pitchFamily="18" charset="0"/>
                <a:ea typeface="SimSun" panose="02010600030101010101" pitchFamily="2" charset="-122"/>
              </a:rPr>
              <a:t> and </a:t>
            </a:r>
            <a:r>
              <a:rPr lang="en-US" sz="3200" i="1" dirty="0">
                <a:effectLst/>
                <a:latin typeface="Times New Roman" panose="02020603050405020304" pitchFamily="18" charset="0"/>
                <a:ea typeface="SimSun" panose="02010600030101010101" pitchFamily="2" charset="-122"/>
              </a:rPr>
              <a:t>A</a:t>
            </a:r>
            <a:r>
              <a:rPr lang="en-US" sz="3200" dirty="0">
                <a:effectLst/>
                <a:latin typeface="Times New Roman" panose="02020603050405020304" pitchFamily="18" charset="0"/>
                <a:ea typeface="SimSun" panose="02010600030101010101" pitchFamily="2" charset="-122"/>
              </a:rPr>
              <a:t> when dimension of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a:t>
            </a:r>
            <a:r>
              <a:rPr lang="en-US" sz="3200" i="1" dirty="0">
                <a:effectLst/>
                <a:latin typeface="Times New Roman" panose="02020603050405020304" pitchFamily="18" charset="0"/>
                <a:ea typeface="SimSun" panose="02010600030101010101" pitchFamily="2" charset="-122"/>
              </a:rPr>
              <a:t>y</a:t>
            </a:r>
            <a:r>
              <a:rPr lang="en-US" sz="3200" dirty="0">
                <a:effectLst/>
                <a:latin typeface="Times New Roman" panose="02020603050405020304" pitchFamily="18" charset="0"/>
                <a:ea typeface="SimSun" panose="02010600030101010101" pitchFamily="2" charset="-122"/>
              </a:rPr>
              <a:t>) is smaller than dimension of </a:t>
            </a:r>
            <a:r>
              <a:rPr lang="en-US" sz="3200" i="1" dirty="0">
                <a:effectLst/>
                <a:latin typeface="Times New Roman" panose="02020603050405020304" pitchFamily="18" charset="0"/>
                <a:ea typeface="SimSun" panose="02010600030101010101" pitchFamily="2" charset="-122"/>
              </a:rPr>
              <a:t>X</a:t>
            </a:r>
            <a:r>
              <a:rPr lang="en-US" sz="3200" dirty="0">
                <a:effectLst/>
                <a:latin typeface="Times New Roman" panose="02020603050405020304" pitchFamily="18" charset="0"/>
                <a:ea typeface="SimSun" panose="02010600030101010101" pitchFamily="2" charset="-122"/>
              </a:rPr>
              <a:t>. Therefore, in the future I will research Lagrange duality method to maximize the expectation </a:t>
            </a:r>
            <a:r>
              <a:rPr lang="en-US" sz="3200" i="1" dirty="0">
                <a:effectLst/>
                <a:latin typeface="Times New Roman" panose="02020603050405020304" pitchFamily="18" charset="0"/>
                <a:ea typeface="SimSun" panose="02010600030101010101" pitchFamily="2" charset="-122"/>
              </a:rPr>
              <a:t>Q</a:t>
            </a:r>
            <a:r>
              <a:rPr lang="en-US" sz="3200" dirty="0">
                <a:effectLst/>
                <a:latin typeface="Times New Roman" panose="02020603050405020304" pitchFamily="18" charset="0"/>
                <a:ea typeface="SimSun" panose="02010600030101010101" pitchFamily="2" charset="-122"/>
              </a:rPr>
              <a:t>(Θ|Θ</a:t>
            </a:r>
            <a:r>
              <a:rPr lang="en-US" sz="3200" baseline="30000" dirty="0">
                <a:effectLst/>
                <a:latin typeface="Times New Roman" panose="02020603050405020304" pitchFamily="18" charset="0"/>
                <a:ea typeface="SimSun" panose="02010600030101010101" pitchFamily="2" charset="-122"/>
              </a:rPr>
              <a:t>(</a:t>
            </a:r>
            <a:r>
              <a:rPr lang="en-US" sz="3200" i="1" baseline="30000" dirty="0">
                <a:effectLst/>
                <a:latin typeface="Times New Roman" panose="02020603050405020304" pitchFamily="18" charset="0"/>
                <a:ea typeface="SimSun" panose="02010600030101010101" pitchFamily="2" charset="-122"/>
              </a:rPr>
              <a:t>t</a:t>
            </a:r>
            <a:r>
              <a:rPr lang="en-US" sz="3200" baseline="30000" dirty="0">
                <a:effectLst/>
                <a:latin typeface="Times New Roman" panose="02020603050405020304" pitchFamily="18" charset="0"/>
                <a:ea typeface="SimSun" panose="02010600030101010101" pitchFamily="2" charset="-122"/>
              </a:rPr>
              <a:t>)</a:t>
            </a:r>
            <a:r>
              <a:rPr lang="en-US" sz="3200" dirty="0">
                <a:effectLst/>
                <a:latin typeface="Times New Roman" panose="02020603050405020304" pitchFamily="18" charset="0"/>
                <a:ea typeface="SimSun" panose="02010600030101010101" pitchFamily="2" charset="-122"/>
              </a:rPr>
              <a:t>) with constraints on </a:t>
            </a:r>
            <a:r>
              <a:rPr lang="en-US" sz="3200" i="1" dirty="0">
                <a:effectLst/>
                <a:latin typeface="Times New Roman" panose="02020603050405020304" pitchFamily="18" charset="0"/>
                <a:ea typeface="SimSun" panose="02010600030101010101" pitchFamily="2" charset="-122"/>
              </a:rPr>
              <a:t>μ</a:t>
            </a:r>
            <a:r>
              <a:rPr lang="en-US" sz="3200" dirty="0">
                <a:effectLst/>
                <a:latin typeface="Times New Roman" panose="02020603050405020304" pitchFamily="18" charset="0"/>
                <a:ea typeface="SimSun" panose="02010600030101010101" pitchFamily="2" charset="-122"/>
              </a:rPr>
              <a:t> and </a:t>
            </a:r>
            <a:r>
              <a:rPr lang="en-US" sz="3200" i="1" dirty="0">
                <a:effectLst/>
                <a:latin typeface="Times New Roman" panose="02020603050405020304" pitchFamily="18" charset="0"/>
                <a:ea typeface="SimSun" panose="02010600030101010101" pitchFamily="2" charset="-122"/>
              </a:rPr>
              <a:t>A</a:t>
            </a:r>
            <a:r>
              <a:rPr lang="en-US" sz="3200" dirty="0">
                <a:effectLst/>
                <a:latin typeface="Times New Roman" panose="02020603050405020304" pitchFamily="18" charset="0"/>
                <a:ea typeface="SimSun" panose="02010600030101010101" pitchFamily="2" charset="-122"/>
              </a:rPr>
              <a:t>.</a:t>
            </a:r>
            <a:endParaRPr lang="en-US" sz="3200" dirty="0"/>
          </a:p>
        </p:txBody>
      </p:sp>
      <p:sp>
        <p:nvSpPr>
          <p:cNvPr id="4" name="Date Placeholder 3">
            <a:extLst>
              <a:ext uri="{FF2B5EF4-FFF2-40B4-BE49-F238E27FC236}">
                <a16:creationId xmlns:a16="http://schemas.microsoft.com/office/drawing/2014/main" id="{3402C285-9049-4C7D-8BD5-FEC91F0E4C4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1124B787-8E6F-46CF-83A1-2D7EC68DF569}"/>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36BE24F9-C187-4A9A-A597-42940AD0230B}"/>
              </a:ext>
            </a:extLst>
          </p:cNvPr>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85020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95534" y="914399"/>
            <a:ext cx="11969087" cy="5176066"/>
          </a:xfrm>
        </p:spPr>
        <p:txBody>
          <a:bodyPr>
            <a:noAutofit/>
          </a:bodyPr>
          <a:lstStyle/>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Barazandeh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B.,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Ghafelebashi</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Razaviyayn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M.,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Sriharsha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 (2021, May 12). Efficient Algorithms for Estimating the Parameters of Mixed Linear Regression Models. </a:t>
            </a:r>
            <a:r>
              <a:rPr lang="en-US" sz="1400" i="1" dirty="0" err="1">
                <a:effectLst/>
                <a:latin typeface="Times New Roman" panose="02020603050405020304" pitchFamily="18" charset="0"/>
                <a:ea typeface="SimSun" panose="02010600030101010101" pitchFamily="2" charset="-122"/>
                <a:cs typeface="Times New Roman" panose="02020603050405020304" pitchFamily="18" charset="0"/>
              </a:rPr>
              <a:t>arXiv</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Retrieved from https://arxiv.org/pdf/2105.05953</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Dempster, A. P., Laird, N. M., &amp; Rubin, D. B. (1977). Maximum Likelihood from Incomplete Data via the EM Algorithm. (M. Stone, Ed.)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the Royal Statistical Society, Series B (Methodological), 39</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(1), 1-38.</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Faria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Soromenho</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G. (2009, February 11). Fitting mixtures of linear regressions.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Statistical Computation and Simulation, 80</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(2), 201-225. doi:10.1080/00949650802590261</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Griffith, D. A., &amp; Smith, A. (2010). Some simplifications for the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expectationmaximization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em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algorithm: the linear regression model case. </a:t>
            </a:r>
            <a:r>
              <a:rPr lang="en-US" sz="1400" i="1" dirty="0" err="1">
                <a:effectLst/>
                <a:latin typeface="Times New Roman" panose="02020603050405020304" pitchFamily="18" charset="0"/>
                <a:ea typeface="SimSun" panose="02010600030101010101" pitchFamily="2" charset="-122"/>
                <a:cs typeface="Times New Roman" panose="02020603050405020304" pitchFamily="18" charset="0"/>
              </a:rPr>
              <a:t>InterStat</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 23</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doi:10.1.1.613.8033</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Hardle</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 &amp; Simar, L. (2013).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Applied Multivariate Statistical Analysis.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Berlin, Germany: Research Data Center, School of Business and Economics, Humboldt University.</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Kokic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P. (2002).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The EM Algorithm for a Multivariate Regression Model: including its applications to a non-parametric regression model and a multivariate time series model.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University of York, Department of Computer Science. York: University of York. Retrieved from https://www.cs.york.ac.uk/euredit/_temp/The%20Euredit%20Software/NAG%20Prototype%20platform/WorkingPaper4.pdf</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Mathprof</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(2013, March 22).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Multidimensional Gaussian integral</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PlanetMath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 Retrieved November 23, 2021, from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PlanetMath</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https://planetmath.org/multidimensionalgaussianintegral</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Nguyen, L. (2020).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Tutorial on EM algorithm.</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MDPI. Preprints. doi:10.20944/preprints201802.0131.v8</a:t>
            </a:r>
          </a:p>
          <a:p>
            <a:pPr marR="0" algn="just">
              <a:spcBef>
                <a:spcPts val="0"/>
              </a:spcBef>
              <a:spcAft>
                <a:spcPts val="0"/>
              </a:spcAft>
              <a:buFont typeface="+mj-lt"/>
              <a:buAutoNum type="arabicPeriod"/>
            </a:pP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Saliba</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G. (2016, July 21).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Not understanding derivative of a matrix-matrix product</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(Stack Overflow) Retrieved December 06, 2021, from Mathematics Stack Exchange: https://math.stackexchange.com/questions/1866757/not-understanding-derivative-of-a-matrix-matrix-product</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Wikipedia. (2021, December 3).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List of integrals of exponential functions</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(Wikimedia Foundation) Retrieved December 6, 2021, from Wikipedia website: https://en.wikipedia.org/wiki/List_of_integrals_of_exponential_functions</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Zhang, X., Deng, J., &amp;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Su</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R. (2016). The EM algorithm for a linear regression model with application to a diabetes data.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2016 International Conference on Progress in Informatics and Computing (PIC).</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Shanghai: IEEE. doi:10.1109/PIC.2016.7949477</a:t>
            </a:r>
          </a:p>
          <a:p>
            <a:pPr marR="0" algn="just">
              <a:spcBef>
                <a:spcPts val="0"/>
              </a:spcBef>
              <a:spcAft>
                <a:spcPts val="0"/>
              </a:spcAft>
              <a:buFont typeface="+mj-lt"/>
              <a:buAutoNum type="arabicPeriod"/>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Zhang, Z., &amp; Rockette, H. E. (2006, November 4). An EM algorithm for regression analysis with incomplete covariate information. </a:t>
            </a:r>
            <a:r>
              <a:rPr lang="en-US" sz="1400" i="1" dirty="0">
                <a:effectLst/>
                <a:latin typeface="Times New Roman" panose="02020603050405020304" pitchFamily="18" charset="0"/>
                <a:ea typeface="SimSun" panose="02010600030101010101" pitchFamily="2" charset="-122"/>
                <a:cs typeface="Times New Roman" panose="02020603050405020304" pitchFamily="18" charset="0"/>
              </a:rPr>
              <a:t>Journal of Statistical Computation and Simulation</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doi:10.1080/10629360600565202</a:t>
            </a:r>
          </a:p>
          <a:p>
            <a:pPr>
              <a:buFont typeface="+mj-lt"/>
              <a:buAutoNum type="arabicPeriod"/>
            </a:pPr>
            <a:endParaRPr lang="en-US" sz="1400" dirty="0"/>
          </a:p>
        </p:txBody>
      </p:sp>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1065549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29</a:t>
            </a:fld>
            <a:endParaRPr lang="en-US"/>
          </a:p>
        </p:txBody>
      </p:sp>
      <p:sp>
        <p:nvSpPr>
          <p:cNvPr id="3" name="Footer Placeholder 2"/>
          <p:cNvSpPr>
            <a:spLocks noGrp="1"/>
          </p:cNvSpPr>
          <p:nvPr>
            <p:ph type="ftr" sz="quarter" idx="11"/>
          </p:nvPr>
        </p:nvSpPr>
        <p:spPr/>
        <p:txBody>
          <a:bodyPr/>
          <a:lstStyle/>
          <a:p>
            <a:r>
              <a:rPr lang="pt-BR"/>
              <a:t>EM with CA - EcoSta2022 - Loc Nguyen</a:t>
            </a:r>
            <a:endParaRPr lang="en-US"/>
          </a:p>
        </p:txBody>
      </p:sp>
      <p:sp>
        <p:nvSpPr>
          <p:cNvPr id="5" name="Date Placeholder 4"/>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EM with combinatorial assumption</a:t>
            </a:r>
          </a:p>
          <a:p>
            <a:pPr marL="457200" indent="-457200">
              <a:buFont typeface="+mj-lt"/>
              <a:buAutoNum type="arabicPeriod"/>
            </a:pPr>
            <a:r>
              <a:rPr lang="en-US" dirty="0"/>
              <a:t>Case of scalar </a:t>
            </a:r>
            <a:r>
              <a:rPr lang="en-US" dirty="0" err="1"/>
              <a:t>responsor</a:t>
            </a:r>
            <a:endParaRPr lang="en-US" dirty="0"/>
          </a:p>
          <a:p>
            <a:pPr marL="457200" indent="-457200">
              <a:buFont typeface="+mj-lt"/>
              <a:buAutoNum type="arabicPeriod"/>
            </a:pPr>
            <a:r>
              <a:rPr lang="en-US" dirty="0"/>
              <a:t>Without combinatorial assumption</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Date Placeholder 5"/>
          <p:cNvSpPr>
            <a:spLocks noGrp="1"/>
          </p:cNvSpPr>
          <p:nvPr>
            <p:ph type="dt" sz="half" idx="10"/>
          </p:nvPr>
        </p:nvSpPr>
        <p:spPr/>
        <p:txBody>
          <a:bodyPr/>
          <a:lstStyle/>
          <a:p>
            <a:r>
              <a:rPr lang="en-US"/>
              <a:t>June 4 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marR="0" indent="0" algn="just">
                  <a:spcBef>
                    <a:spcPts val="0"/>
                  </a:spcBef>
                  <a:spcAft>
                    <a:spcPts val="0"/>
                  </a:spcAft>
                  <a:buNone/>
                </a:pPr>
                <a:r>
                  <a:rPr lang="en-US" sz="2500" dirty="0">
                    <a:effectLst/>
                    <a:ea typeface="SimSun" panose="02010600030101010101" pitchFamily="2" charset="-122"/>
                  </a:rPr>
                  <a:t>Expectation maximization (EM) algorithm developed by Dempster, Laird, and Rubin called DLR (Dempster, Laird, &amp; Rubin, 1977) is an extension of maximum likelihood estimation (MLE) method when there exist both observed data </a:t>
                </a:r>
                <a:r>
                  <a:rPr lang="en-US" sz="2500" i="1" dirty="0">
                    <a:effectLst/>
                    <a:ea typeface="SimSun" panose="02010600030101010101" pitchFamily="2" charset="-122"/>
                  </a:rPr>
                  <a:t>X</a:t>
                </a:r>
                <a:r>
                  <a:rPr lang="en-US" sz="2500" dirty="0">
                    <a:effectLst/>
                    <a:ea typeface="SimSun" panose="02010600030101010101" pitchFamily="2" charset="-122"/>
                  </a:rPr>
                  <a:t> and hidden data </a:t>
                </a:r>
                <a:r>
                  <a:rPr lang="en-US" sz="2500" i="1" dirty="0">
                    <a:effectLst/>
                    <a:ea typeface="SimSun" panose="02010600030101010101" pitchFamily="2" charset="-122"/>
                  </a:rPr>
                  <a:t>Y</a:t>
                </a:r>
                <a:r>
                  <a:rPr lang="en-US" sz="2500" dirty="0">
                    <a:effectLst/>
                    <a:ea typeface="SimSun" panose="02010600030101010101" pitchFamily="2" charset="-122"/>
                  </a:rPr>
                  <a:t> and there is an implicit mapping </a:t>
                </a:r>
                <a:r>
                  <a:rPr lang="en-US" sz="2500" i="1" dirty="0">
                    <a:effectLst/>
                    <a:ea typeface="SimSun" panose="02010600030101010101" pitchFamily="2" charset="-122"/>
                  </a:rPr>
                  <a:t>φ</a:t>
                </a:r>
                <a:r>
                  <a:rPr lang="en-US" sz="2500" dirty="0">
                    <a:effectLst/>
                    <a:ea typeface="SimSun" panose="02010600030101010101" pitchFamily="2" charset="-122"/>
                  </a:rPr>
                  <a:t>: </a:t>
                </a:r>
                <a:r>
                  <a:rPr lang="en-US" sz="2500" b="1" i="1" dirty="0">
                    <a:effectLst/>
                    <a:ea typeface="SimSun" panose="02010600030101010101" pitchFamily="2" charset="-122"/>
                  </a:rPr>
                  <a:t>X</a:t>
                </a:r>
                <a:r>
                  <a:rPr lang="en-US" sz="2500" dirty="0">
                    <a:effectLst/>
                    <a:ea typeface="SimSun" panose="02010600030101010101" pitchFamily="2" charset="-122"/>
                  </a:rPr>
                  <a:t> → </a:t>
                </a:r>
                <a:r>
                  <a:rPr lang="en-US" sz="2500" b="1" i="1" dirty="0">
                    <a:effectLst/>
                    <a:ea typeface="SimSun" panose="02010600030101010101" pitchFamily="2" charset="-122"/>
                  </a:rPr>
                  <a:t>Y</a:t>
                </a:r>
                <a:r>
                  <a:rPr lang="en-US" sz="2500" dirty="0">
                    <a:effectLst/>
                    <a:ea typeface="SimSun" panose="02010600030101010101" pitchFamily="2" charset="-122"/>
                  </a:rPr>
                  <a:t> such that </a:t>
                </a:r>
                <a:r>
                  <a:rPr lang="en-US" sz="2500" i="1" dirty="0">
                    <a:effectLst/>
                    <a:ea typeface="SimSun" panose="02010600030101010101" pitchFamily="2" charset="-122"/>
                  </a:rPr>
                  <a:t>φ</a:t>
                </a:r>
                <a:r>
                  <a:rPr lang="en-US" sz="2500" baseline="30000" dirty="0">
                    <a:effectLst/>
                    <a:ea typeface="SimSun" panose="02010600030101010101" pitchFamily="2" charset="-122"/>
                  </a:rPr>
                  <a:t>–1</a:t>
                </a:r>
                <a:r>
                  <a:rPr lang="en-US" sz="2500" dirty="0">
                    <a:effectLst/>
                    <a:ea typeface="SimSun" panose="02010600030101010101" pitchFamily="2" charset="-122"/>
                  </a:rPr>
                  <a:t>(</a:t>
                </a:r>
                <a:r>
                  <a:rPr lang="en-US" sz="2500" i="1" dirty="0">
                    <a:effectLst/>
                    <a:ea typeface="SimSun" panose="02010600030101010101" pitchFamily="2" charset="-122"/>
                  </a:rPr>
                  <a:t>Y</a:t>
                </a:r>
                <a:r>
                  <a:rPr lang="en-US" sz="2500" dirty="0">
                    <a:effectLst/>
                    <a:ea typeface="SimSun" panose="02010600030101010101" pitchFamily="2" charset="-122"/>
                  </a:rPr>
                  <a:t>) = {</a:t>
                </a:r>
                <a14:m>
                  <m:oMath xmlns:m="http://schemas.openxmlformats.org/officeDocument/2006/math">
                    <m:r>
                      <a:rPr lang="en-US" sz="2500" i="1">
                        <a:effectLst/>
                        <a:latin typeface="Cambria Math" panose="02040503050406030204" pitchFamily="18" charset="0"/>
                        <a:ea typeface="SimSun" panose="02010600030101010101" pitchFamily="2" charset="-122"/>
                      </a:rPr>
                      <m:t>𝑋</m:t>
                    </m:r>
                    <m:r>
                      <a:rPr lang="en-US" sz="2500" i="1">
                        <a:effectLst/>
                        <a:latin typeface="Cambria Math" panose="02040503050406030204" pitchFamily="18" charset="0"/>
                        <a:ea typeface="SimSun" panose="02010600030101010101" pitchFamily="2" charset="-122"/>
                      </a:rPr>
                      <m:t>∈</m:t>
                    </m:r>
                    <m:r>
                      <a:rPr lang="en-US" sz="2500" b="1" i="1">
                        <a:effectLst/>
                        <a:latin typeface="Cambria Math" panose="02040503050406030204" pitchFamily="18" charset="0"/>
                        <a:ea typeface="SimSun" panose="02010600030101010101" pitchFamily="2" charset="-122"/>
                      </a:rPr>
                      <m:t>𝑿</m:t>
                    </m:r>
                  </m:oMath>
                </a14:m>
                <a:r>
                  <a:rPr lang="en-US" sz="2500" dirty="0">
                    <a:effectLst/>
                    <a:ea typeface="SimSun" panose="02010600030101010101" pitchFamily="2" charset="-122"/>
                  </a:rPr>
                  <a:t>: </a:t>
                </a:r>
                <a:r>
                  <a:rPr lang="en-US" sz="2500" i="1" dirty="0">
                    <a:effectLst/>
                    <a:ea typeface="SimSun" panose="02010600030101010101" pitchFamily="2" charset="-122"/>
                  </a:rPr>
                  <a:t>φ</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a:t>
                </a:r>
                <a:r>
                  <a:rPr lang="en-US" sz="2500" i="1" dirty="0">
                    <a:effectLst/>
                    <a:ea typeface="SimSun" panose="02010600030101010101" pitchFamily="2" charset="-122"/>
                  </a:rPr>
                  <a:t>Y</a:t>
                </a:r>
                <a:r>
                  <a:rPr lang="en-US" sz="2500" dirty="0">
                    <a:effectLst/>
                    <a:ea typeface="SimSun" panose="02010600030101010101" pitchFamily="2" charset="-122"/>
                  </a:rPr>
                  <a:t>}. Let </a:t>
                </a:r>
                <a:r>
                  <a:rPr lang="en-US" sz="2500" i="1" dirty="0">
                    <a:effectLst/>
                    <a:ea typeface="SimSun" panose="02010600030101010101" pitchFamily="2" charset="-122"/>
                  </a:rPr>
                  <a:t>f</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Θ) be the density probability function (PDF) of random variable </a:t>
                </a:r>
                <a:r>
                  <a:rPr lang="en-US" sz="2500" i="1" dirty="0">
                    <a:effectLst/>
                    <a:ea typeface="SimSun" panose="02010600030101010101" pitchFamily="2" charset="-122"/>
                  </a:rPr>
                  <a:t>X</a:t>
                </a:r>
                <a:r>
                  <a:rPr lang="en-US" sz="2500" dirty="0">
                    <a:effectLst/>
                    <a:ea typeface="SimSun" panose="02010600030101010101" pitchFamily="2" charset="-122"/>
                  </a:rPr>
                  <a:t> and let </a:t>
                </a:r>
                <a:r>
                  <a:rPr lang="en-US" sz="2500" i="1" dirty="0">
                    <a:effectLst/>
                    <a:ea typeface="SimSun" panose="02010600030101010101" pitchFamily="2" charset="-122"/>
                  </a:rPr>
                  <a:t>g</a:t>
                </a:r>
                <a:r>
                  <a:rPr lang="en-US" sz="2500" dirty="0">
                    <a:effectLst/>
                    <a:ea typeface="SimSun" panose="02010600030101010101" pitchFamily="2" charset="-122"/>
                  </a:rPr>
                  <a:t>(</a:t>
                </a:r>
                <a:r>
                  <a:rPr lang="en-US" sz="2500" i="1" dirty="0">
                    <a:effectLst/>
                    <a:ea typeface="SimSun" panose="02010600030101010101" pitchFamily="2" charset="-122"/>
                  </a:rPr>
                  <a:t>Y</a:t>
                </a:r>
                <a:r>
                  <a:rPr lang="en-US" sz="2500" dirty="0">
                    <a:effectLst/>
                    <a:ea typeface="SimSun" panose="02010600030101010101" pitchFamily="2" charset="-122"/>
                  </a:rPr>
                  <a:t> | Θ) be the PDF of random variable </a:t>
                </a:r>
                <a:r>
                  <a:rPr lang="en-US" sz="2500" i="1" dirty="0">
                    <a:effectLst/>
                    <a:ea typeface="SimSun" panose="02010600030101010101" pitchFamily="2" charset="-122"/>
                  </a:rPr>
                  <a:t>Y</a:t>
                </a:r>
                <a:r>
                  <a:rPr lang="en-US" sz="2500" dirty="0">
                    <a:effectLst/>
                    <a:ea typeface="SimSun" panose="02010600030101010101" pitchFamily="2" charset="-122"/>
                  </a:rPr>
                  <a:t>. Note, Θ is (vector) parameter.</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𝑔</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e>
                          <m:r>
                            <m:rPr>
                              <m:sty m:val="p"/>
                            </m:rPr>
                            <a:rPr lang="en-US" sz="2500">
                              <a:effectLst/>
                              <a:latin typeface="Cambria Math" panose="02040503050406030204" pitchFamily="18" charset="0"/>
                              <a:ea typeface="SimSun" panose="02010600030101010101" pitchFamily="2" charset="-122"/>
                            </a:rPr>
                            <m:t>Θ</m:t>
                          </m:r>
                        </m:e>
                      </m:d>
                      <m:r>
                        <a:rPr lang="en-US" sz="2500" i="1">
                          <a:effectLst/>
                          <a:latin typeface="Cambria Math" panose="02040503050406030204" pitchFamily="18" charset="0"/>
                          <a:ea typeface="SimSun" panose="02010600030101010101" pitchFamily="2" charset="-122"/>
                        </a:rPr>
                        <m:t>=</m:t>
                      </m:r>
                      <m:nary>
                        <m:naryPr>
                          <m:limLoc m:val="undOvr"/>
                          <m:supHide m:val="on"/>
                          <m:ctrlPr>
                            <a:rPr lang="en-US" sz="2500" i="1">
                              <a:effectLst/>
                              <a:latin typeface="Cambria Math" panose="02040503050406030204" pitchFamily="18" charset="0"/>
                              <a:ea typeface="SimSun" panose="02010600030101010101" pitchFamily="2" charset="-122"/>
                            </a:rPr>
                          </m:ctrlPr>
                        </m:naryPr>
                        <m:sub>
                          <m:sSup>
                            <m:sSupPr>
                              <m:ctrlPr>
                                <a:rPr lang="en-US" sz="2500" i="1">
                                  <a:effectLst/>
                                  <a:latin typeface="Cambria Math" panose="02040503050406030204" pitchFamily="18" charset="0"/>
                                  <a:ea typeface="SimSun" panose="02010600030101010101" pitchFamily="2" charset="-122"/>
                                </a:rPr>
                              </m:ctrlPr>
                            </m:sSupPr>
                            <m:e>
                              <m:r>
                                <a:rPr lang="en-US" sz="2500" i="1">
                                  <a:effectLst/>
                                  <a:latin typeface="Cambria Math" panose="02040503050406030204" pitchFamily="18" charset="0"/>
                                  <a:ea typeface="SimSun" panose="02010600030101010101" pitchFamily="2" charset="-122"/>
                                </a:rPr>
                                <m:t>𝜑</m:t>
                              </m:r>
                            </m:e>
                            <m:sup>
                              <m:r>
                                <a:rPr lang="en-US" sz="2500" i="1">
                                  <a:effectLst/>
                                  <a:latin typeface="Cambria Math" panose="02040503050406030204" pitchFamily="18" charset="0"/>
                                  <a:ea typeface="SimSun" panose="02010600030101010101" pitchFamily="2" charset="-122"/>
                                </a:rPr>
                                <m:t>−1</m:t>
                              </m:r>
                            </m:sup>
                          </m:sSup>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d>
                        </m:sub>
                        <m:sup/>
                        <m:e>
                          <m:r>
                            <a:rPr lang="en-US" sz="2500" i="1">
                              <a:effectLst/>
                              <a:latin typeface="Cambria Math" panose="02040503050406030204" pitchFamily="18" charset="0"/>
                              <a:ea typeface="SimSun" panose="02010600030101010101" pitchFamily="2" charset="-122"/>
                            </a:rPr>
                            <m:t>𝑓</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m:rPr>
                                  <m:sty m:val="p"/>
                                </m:rPr>
                                <a:rPr lang="en-US" sz="2500">
                                  <a:effectLst/>
                                  <a:latin typeface="Cambria Math" panose="02040503050406030204" pitchFamily="18" charset="0"/>
                                  <a:ea typeface="SimSun" panose="02010600030101010101" pitchFamily="2" charset="-122"/>
                                </a:rPr>
                                <m:t>Θ</m:t>
                              </m:r>
                            </m:e>
                          </m:d>
                          <m:r>
                            <m:rPr>
                              <m:sty m:val="p"/>
                            </m:rPr>
                            <a:rPr lang="en-US" sz="2500">
                              <a:effectLst/>
                              <a:latin typeface="Cambria Math" panose="02040503050406030204" pitchFamily="18" charset="0"/>
                              <a:ea typeface="SimSun" panose="02010600030101010101" pitchFamily="2" charset="-122"/>
                            </a:rPr>
                            <m:t>d</m:t>
                          </m:r>
                          <m:r>
                            <a:rPr lang="en-US" sz="2500" i="1">
                              <a:effectLst/>
                              <a:latin typeface="Cambria Math" panose="02040503050406030204" pitchFamily="18" charset="0"/>
                              <a:ea typeface="SimSun" panose="02010600030101010101" pitchFamily="2" charset="-122"/>
                            </a:rPr>
                            <m:t>𝑋</m:t>
                          </m:r>
                        </m:e>
                      </m:nary>
                    </m:oMath>
                  </m:oMathPara>
                </a14:m>
                <a:endParaRPr lang="en-US" sz="2500" dirty="0">
                  <a:effectLst/>
                  <a:ea typeface="SimSun" panose="02010600030101010101" pitchFamily="2" charset="-122"/>
                </a:endParaRPr>
              </a:p>
              <a:p>
                <a:pPr marL="0" marR="0" indent="0" algn="just">
                  <a:spcBef>
                    <a:spcPts val="0"/>
                  </a:spcBef>
                  <a:spcAft>
                    <a:spcPts val="0"/>
                  </a:spcAft>
                  <a:buNone/>
                </a:pPr>
                <a:r>
                  <a:rPr lang="en-US" sz="2500" dirty="0">
                    <a:effectLst/>
                    <a:ea typeface="SimSun" panose="02010600030101010101" pitchFamily="2" charset="-122"/>
                  </a:rPr>
                  <a:t>The conditional PDF of </a:t>
                </a:r>
                <a:r>
                  <a:rPr lang="en-US" sz="2500" i="1" dirty="0">
                    <a:effectLst/>
                    <a:ea typeface="SimSun" panose="02010600030101010101" pitchFamily="2" charset="-122"/>
                  </a:rPr>
                  <a:t>X</a:t>
                </a:r>
                <a:r>
                  <a:rPr lang="en-US" sz="2500" dirty="0">
                    <a:effectLst/>
                    <a:ea typeface="SimSun" panose="02010600030101010101" pitchFamily="2" charset="-122"/>
                  </a:rPr>
                  <a:t> given </a:t>
                </a:r>
                <a:r>
                  <a:rPr lang="en-US" sz="2500" i="1" dirty="0">
                    <a:effectLst/>
                    <a:ea typeface="SimSun" panose="02010600030101010101" pitchFamily="2" charset="-122"/>
                  </a:rPr>
                  <a:t>Y</a:t>
                </a:r>
                <a:r>
                  <a:rPr lang="en-US" sz="2500" dirty="0">
                    <a:effectLst/>
                    <a:ea typeface="SimSun" panose="02010600030101010101" pitchFamily="2" charset="-122"/>
                  </a:rPr>
                  <a:t>, denoted </a:t>
                </a:r>
                <a:r>
                  <a:rPr lang="en-US" sz="2500" i="1" dirty="0">
                    <a:effectLst/>
                    <a:ea typeface="SimSun" panose="02010600030101010101" pitchFamily="2" charset="-122"/>
                  </a:rPr>
                  <a:t>k</a:t>
                </a:r>
                <a:r>
                  <a:rPr lang="en-US" sz="2500" dirty="0">
                    <a:effectLst/>
                    <a:ea typeface="SimSun" panose="02010600030101010101" pitchFamily="2" charset="-122"/>
                  </a:rPr>
                  <a:t>(</a:t>
                </a:r>
                <a:r>
                  <a:rPr lang="en-US" sz="2500" i="1" dirty="0">
                    <a:effectLst/>
                    <a:ea typeface="SimSun" panose="02010600030101010101" pitchFamily="2" charset="-122"/>
                  </a:rPr>
                  <a:t>X</a:t>
                </a:r>
                <a:r>
                  <a:rPr lang="en-US" sz="2500" dirty="0">
                    <a:effectLst/>
                    <a:ea typeface="SimSun" panose="02010600030101010101" pitchFamily="2" charset="-122"/>
                  </a:rPr>
                  <a:t> | </a:t>
                </a:r>
                <a:r>
                  <a:rPr lang="en-US" sz="2500" i="1" dirty="0">
                    <a:effectLst/>
                    <a:ea typeface="SimSun" panose="02010600030101010101" pitchFamily="2" charset="-122"/>
                  </a:rPr>
                  <a:t>Y</a:t>
                </a:r>
                <a:r>
                  <a:rPr lang="en-US" sz="2500" dirty="0">
                    <a:effectLst/>
                    <a:ea typeface="SimSun" panose="02010600030101010101" pitchFamily="2" charset="-122"/>
                  </a:rPr>
                  <a:t>, Θ), is specified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500" i="1">
                          <a:effectLst/>
                          <a:latin typeface="Cambria Math" panose="02040503050406030204" pitchFamily="18" charset="0"/>
                          <a:ea typeface="SimSun" panose="02010600030101010101" pitchFamily="2" charset="-122"/>
                        </a:rPr>
                        <m:t>𝑘</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a:rPr lang="en-US" sz="2500" i="1">
                              <a:effectLst/>
                              <a:latin typeface="Cambria Math" panose="02040503050406030204" pitchFamily="18" charset="0"/>
                              <a:ea typeface="SimSun" panose="02010600030101010101" pitchFamily="2" charset="-122"/>
                            </a:rPr>
                            <m:t>𝑌</m:t>
                          </m:r>
                          <m:r>
                            <a:rPr lang="en-US" sz="2500" i="1">
                              <a:effectLst/>
                              <a:latin typeface="Cambria Math" panose="02040503050406030204" pitchFamily="18" charset="0"/>
                              <a:ea typeface="SimSun" panose="02010600030101010101" pitchFamily="2" charset="-122"/>
                            </a:rPr>
                            <m:t>,</m:t>
                          </m:r>
                          <m:r>
                            <m:rPr>
                              <m:sty m:val="p"/>
                            </m:rPr>
                            <a:rPr lang="en-US" sz="2500">
                              <a:effectLst/>
                              <a:latin typeface="Cambria Math" panose="02040503050406030204" pitchFamily="18" charset="0"/>
                              <a:ea typeface="SimSun" panose="02010600030101010101" pitchFamily="2" charset="-122"/>
                            </a:rPr>
                            <m:t>Θ</m:t>
                          </m:r>
                        </m:e>
                      </m:d>
                      <m:r>
                        <a:rPr lang="en-US" sz="2500" i="1">
                          <a:effectLst/>
                          <a:latin typeface="Cambria Math" panose="02040503050406030204" pitchFamily="18" charset="0"/>
                          <a:ea typeface="SimSun" panose="02010600030101010101" pitchFamily="2" charset="-122"/>
                        </a:rPr>
                        <m:t>=</m:t>
                      </m:r>
                      <m:f>
                        <m:fPr>
                          <m:ctrlPr>
                            <a:rPr lang="en-US" sz="2500" i="1">
                              <a:effectLst/>
                              <a:latin typeface="Cambria Math" panose="02040503050406030204" pitchFamily="18" charset="0"/>
                              <a:ea typeface="SimSun" panose="02010600030101010101" pitchFamily="2" charset="-122"/>
                            </a:rPr>
                          </m:ctrlPr>
                        </m:fPr>
                        <m:num>
                          <m:r>
                            <a:rPr lang="en-US" sz="2500" i="1">
                              <a:effectLst/>
                              <a:latin typeface="Cambria Math" panose="02040503050406030204" pitchFamily="18" charset="0"/>
                              <a:ea typeface="SimSun" panose="02010600030101010101" pitchFamily="2" charset="-122"/>
                            </a:rPr>
                            <m:t>𝑓</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𝑋</m:t>
                              </m:r>
                            </m:e>
                            <m:e>
                              <m:r>
                                <m:rPr>
                                  <m:sty m:val="p"/>
                                </m:rPr>
                                <a:rPr lang="en-US" sz="2500">
                                  <a:effectLst/>
                                  <a:latin typeface="Cambria Math" panose="02040503050406030204" pitchFamily="18" charset="0"/>
                                  <a:ea typeface="SimSun" panose="02010600030101010101" pitchFamily="2" charset="-122"/>
                                </a:rPr>
                                <m:t>Θ</m:t>
                              </m:r>
                            </m:e>
                          </m:d>
                        </m:num>
                        <m:den>
                          <m:r>
                            <a:rPr lang="en-US" sz="2500" i="1">
                              <a:effectLst/>
                              <a:latin typeface="Cambria Math" panose="02040503050406030204" pitchFamily="18" charset="0"/>
                              <a:ea typeface="SimSun" panose="02010600030101010101" pitchFamily="2" charset="-122"/>
                            </a:rPr>
                            <m:t>𝑔</m:t>
                          </m:r>
                          <m:d>
                            <m:dPr>
                              <m:ctrlPr>
                                <a:rPr lang="en-US" sz="2500" i="1">
                                  <a:effectLst/>
                                  <a:latin typeface="Cambria Math" panose="02040503050406030204" pitchFamily="18" charset="0"/>
                                  <a:ea typeface="SimSun" panose="02010600030101010101" pitchFamily="2" charset="-122"/>
                                </a:rPr>
                              </m:ctrlPr>
                            </m:dPr>
                            <m:e>
                              <m:r>
                                <a:rPr lang="en-US" sz="2500" i="1">
                                  <a:effectLst/>
                                  <a:latin typeface="Cambria Math" panose="02040503050406030204" pitchFamily="18" charset="0"/>
                                  <a:ea typeface="SimSun" panose="02010600030101010101" pitchFamily="2" charset="-122"/>
                                </a:rPr>
                                <m:t>𝑌</m:t>
                              </m:r>
                            </m:e>
                            <m:e>
                              <m:r>
                                <m:rPr>
                                  <m:sty m:val="p"/>
                                </m:rPr>
                                <a:rPr lang="en-US" sz="2500">
                                  <a:effectLst/>
                                  <a:latin typeface="Cambria Math" panose="02040503050406030204" pitchFamily="18" charset="0"/>
                                  <a:ea typeface="SimSun" panose="02010600030101010101" pitchFamily="2" charset="-122"/>
                                </a:rPr>
                                <m:t>Θ</m:t>
                              </m:r>
                            </m:e>
                          </m:d>
                        </m:den>
                      </m:f>
                    </m:oMath>
                  </m:oMathPara>
                </a14:m>
                <a:endParaRPr lang="en-US" sz="2500" dirty="0">
                  <a:effectLst/>
                  <a:ea typeface="SimSun" panose="02010600030101010101" pitchFamily="2" charset="-122"/>
                </a:endParaRPr>
              </a:p>
              <a:p>
                <a:pPr marL="0" indent="0">
                  <a:buNone/>
                </a:pPr>
                <a:endParaRPr lang="en-US" sz="2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400" dirty="0">
                    <a:effectLst/>
                    <a:ea typeface="SimSun" panose="02010600030101010101" pitchFamily="2" charset="-122"/>
                  </a:rPr>
                  <a:t>Given sample </a:t>
                </a:r>
                <a14:m>
                  <m:oMath xmlns:m="http://schemas.openxmlformats.org/officeDocument/2006/math">
                    <m:r>
                      <a:rPr lang="en-US" sz="2400" i="1">
                        <a:effectLst/>
                        <a:latin typeface="Cambria Math" panose="02040503050406030204" pitchFamily="18" charset="0"/>
                        <a:ea typeface="SimSun" panose="02010600030101010101" pitchFamily="2" charset="-122"/>
                      </a:rPr>
                      <m:t>𝒴</m:t>
                    </m:r>
                  </m:oMath>
                </a14:m>
                <a:r>
                  <a:rPr lang="en-US" sz="2400" dirty="0">
                    <a:effectLst/>
                    <a:ea typeface="SimSun" panose="02010600030101010101" pitchFamily="2" charset="-122"/>
                  </a:rPr>
                  <a:t> = {</a:t>
                </a:r>
                <a:r>
                  <a:rPr lang="en-US" sz="2400" i="1" dirty="0">
                    <a:effectLst/>
                    <a:ea typeface="SimSun" panose="02010600030101010101" pitchFamily="2" charset="-122"/>
                  </a:rPr>
                  <a:t>Y</a:t>
                </a:r>
                <a:r>
                  <a:rPr lang="en-US" sz="2400" baseline="-25000" dirty="0">
                    <a:effectLst/>
                    <a:ea typeface="SimSun" panose="02010600030101010101" pitchFamily="2" charset="-122"/>
                  </a:rPr>
                  <a:t>1</a:t>
                </a:r>
                <a:r>
                  <a:rPr lang="en-US" sz="2400" dirty="0">
                    <a:effectLst/>
                    <a:ea typeface="SimSun" panose="02010600030101010101" pitchFamily="2" charset="-122"/>
                  </a:rPr>
                  <a:t>, </a:t>
                </a:r>
                <a:r>
                  <a:rPr lang="en-US" sz="2400" i="1" dirty="0">
                    <a:effectLst/>
                    <a:ea typeface="SimSun" panose="02010600030101010101" pitchFamily="2" charset="-122"/>
                  </a:rPr>
                  <a:t>Y</a:t>
                </a:r>
                <a:r>
                  <a:rPr lang="en-US" sz="2400" baseline="-25000" dirty="0">
                    <a:effectLst/>
                    <a:ea typeface="SimSun" panose="02010600030101010101" pitchFamily="2" charset="-122"/>
                  </a:rPr>
                  <a:t>2</a:t>
                </a:r>
                <a:r>
                  <a:rPr lang="en-US" sz="2400" dirty="0">
                    <a:effectLst/>
                    <a:ea typeface="SimSun" panose="02010600030101010101" pitchFamily="2" charset="-122"/>
                  </a:rPr>
                  <a:t>,…, </a:t>
                </a:r>
                <a:r>
                  <a:rPr lang="en-US" sz="2400" i="1" dirty="0">
                    <a:effectLst/>
                    <a:ea typeface="SimSun" panose="02010600030101010101" pitchFamily="2" charset="-122"/>
                  </a:rPr>
                  <a:t>Y</a:t>
                </a:r>
                <a:r>
                  <a:rPr lang="en-US" sz="2400" i="1" baseline="-25000" dirty="0">
                    <a:effectLst/>
                    <a:ea typeface="SimSun" panose="02010600030101010101" pitchFamily="2" charset="-122"/>
                  </a:rPr>
                  <a:t>N</a:t>
                </a:r>
                <a:r>
                  <a:rPr lang="en-US" sz="2400" dirty="0">
                    <a:effectLst/>
                    <a:ea typeface="SimSun" panose="02010600030101010101" pitchFamily="2" charset="-122"/>
                  </a:rPr>
                  <a:t>} whose all </a:t>
                </a:r>
                <a:r>
                  <a:rPr lang="en-US" sz="2400" i="1" dirty="0">
                    <a:effectLst/>
                    <a:ea typeface="SimSun" panose="02010600030101010101" pitchFamily="2" charset="-122"/>
                  </a:rPr>
                  <a:t>Y</a:t>
                </a:r>
                <a:r>
                  <a:rPr lang="en-US" sz="2400" i="1" baseline="-25000" dirty="0">
                    <a:effectLst/>
                    <a:ea typeface="SimSun" panose="02010600030101010101" pitchFamily="2" charset="-122"/>
                  </a:rPr>
                  <a:t>i</a:t>
                </a:r>
                <a:r>
                  <a:rPr lang="en-US" sz="2400" dirty="0">
                    <a:effectLst/>
                    <a:ea typeface="SimSun" panose="02010600030101010101" pitchFamily="2" charset="-122"/>
                  </a:rPr>
                  <a:t> (s) are mutually independent and identically distributed (</a:t>
                </a:r>
                <a:r>
                  <a:rPr lang="en-US" sz="2400" dirty="0" err="1">
                    <a:effectLst/>
                    <a:ea typeface="SimSun" panose="02010600030101010101" pitchFamily="2" charset="-122"/>
                  </a:rPr>
                  <a:t>iid</a:t>
                </a:r>
                <a:r>
                  <a:rPr lang="en-US" sz="2400" dirty="0">
                    <a:effectLst/>
                    <a:ea typeface="SimSun" panose="02010600030101010101" pitchFamily="2" charset="-122"/>
                  </a:rPr>
                  <a:t>), EM has many iterations and each iteration has two steps in which expectation step (E-step) determines the conditional expectation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and maximization step (M-step) re-estimates parameter as follows:</a:t>
                </a:r>
              </a:p>
              <a:p>
                <a:pPr marL="0" marR="0" indent="0" algn="just">
                  <a:spcBef>
                    <a:spcPts val="0"/>
                  </a:spcBef>
                  <a:spcAft>
                    <a:spcPts val="0"/>
                  </a:spcAft>
                  <a:buNone/>
                </a:pPr>
                <a:r>
                  <a:rPr lang="en-US" sz="2400" i="1" dirty="0">
                    <a:effectLst/>
                    <a:ea typeface="SimSun" panose="02010600030101010101" pitchFamily="2" charset="-122"/>
                  </a:rPr>
                  <a:t>E-step</a:t>
                </a:r>
                <a:r>
                  <a:rPr lang="en-US" sz="2400" dirty="0">
                    <a:effectLst/>
                    <a:ea typeface="SimSun" panose="02010600030101010101" pitchFamily="2" charset="-122"/>
                  </a:rPr>
                  <a:t>: The expectation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is determined based on current parameter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(Nguyen, 2020).</a:t>
                </a:r>
              </a:p>
              <a:p>
                <a:pPr marL="0" indent="0">
                  <a:buNone/>
                </a:pPr>
                <a14:m>
                  <m:oMathPara xmlns:m="http://schemas.openxmlformats.org/officeDocument/2006/math">
                    <m:oMathParaPr>
                      <m:jc m:val="right"/>
                    </m:oMathParaPr>
                    <m:oMath xmlns:m="http://schemas.openxmlformats.org/officeDocument/2006/math">
                      <m:r>
                        <a:rPr lang="en-US" sz="2400" i="1" smtClean="0">
                          <a:effectLst/>
                          <a:latin typeface="Cambria Math" panose="02040503050406030204" pitchFamily="18" charset="0"/>
                          <a:ea typeface="SimSun" panose="02010600030101010101" pitchFamily="2" charset="-122"/>
                        </a:rPr>
                        <m:t>𝑄</m:t>
                      </m:r>
                      <m:d>
                        <m:dPr>
                          <m:ctrlPr>
                            <a:rPr lang="en-US" sz="2400" i="1">
                              <a:effectLst/>
                              <a:latin typeface="Cambria Math" panose="02040503050406030204" pitchFamily="18" charset="0"/>
                            </a:rPr>
                          </m:ctrlPr>
                        </m:dPr>
                        <m:e>
                          <m:r>
                            <m:rPr>
                              <m:sty m:val="p"/>
                            </m:rPr>
                            <a:rPr lang="en-US" sz="2400">
                              <a:effectLst/>
                              <a:latin typeface="Cambria Math" panose="02040503050406030204" pitchFamily="18" charset="0"/>
                              <a:ea typeface="SimSun" panose="02010600030101010101" pitchFamily="2" charset="-122"/>
                            </a:rPr>
                            <m:t>Θ</m:t>
                          </m:r>
                        </m:e>
                        <m:e>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e>
                              </m:d>
                            </m:sup>
                          </m:sSup>
                        </m:e>
                      </m:d>
                      <m:r>
                        <a:rPr lang="en-US" sz="2400" i="1">
                          <a:effectLst/>
                          <a:latin typeface="Cambria Math" panose="02040503050406030204" pitchFamily="18" charset="0"/>
                          <a:ea typeface="SimSun" panose="02010600030101010101" pitchFamily="2" charset="-122"/>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SimSun" panose="02010600030101010101" pitchFamily="2" charset="-122"/>
                            </a:rPr>
                            <m:t>𝑖</m:t>
                          </m:r>
                          <m:r>
                            <a:rPr lang="en-US" sz="2400" i="1">
                              <a:effectLst/>
                              <a:latin typeface="Cambria Math" panose="02040503050406030204" pitchFamily="18" charset="0"/>
                              <a:ea typeface="SimSun" panose="02010600030101010101" pitchFamily="2" charset="-122"/>
                            </a:rPr>
                            <m:t>=1</m:t>
                          </m:r>
                        </m:sub>
                        <m:sup>
                          <m:r>
                            <a:rPr lang="en-US" sz="2400" i="1">
                              <a:effectLst/>
                              <a:latin typeface="Cambria Math" panose="02040503050406030204" pitchFamily="18" charset="0"/>
                              <a:ea typeface="SimSun" panose="02010600030101010101" pitchFamily="2" charset="-122"/>
                            </a:rPr>
                            <m:t>𝑁</m:t>
                          </m:r>
                        </m:sup>
                        <m:e>
                          <m:nary>
                            <m:naryPr>
                              <m:limLoc m:val="undOvr"/>
                              <m:supHide m:val="on"/>
                              <m:ctrlPr>
                                <a:rPr lang="en-US" sz="2400" i="1">
                                  <a:effectLst/>
                                  <a:latin typeface="Cambria Math" panose="02040503050406030204" pitchFamily="18" charset="0"/>
                                </a:rPr>
                              </m:ctrlPr>
                            </m:naryPr>
                            <m:sub>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SimSun" panose="02010600030101010101" pitchFamily="2" charset="-122"/>
                                    </a:rPr>
                                    <m:t>𝜑</m:t>
                                  </m:r>
                                </m:e>
                                <m:sup>
                                  <m:r>
                                    <a:rPr lang="en-US" sz="2400" i="1">
                                      <a:effectLst/>
                                      <a:latin typeface="Cambria Math" panose="02040503050406030204" pitchFamily="18" charset="0"/>
                                      <a:ea typeface="SimSun" panose="02010600030101010101" pitchFamily="2" charset="-122"/>
                                    </a:rPr>
                                    <m:t>−1</m:t>
                                  </m:r>
                                </m:sup>
                              </m:sSup>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e>
                              </m:d>
                            </m:sub>
                            <m:sup/>
                            <m:e>
                              <m:r>
                                <a:rPr lang="en-US" sz="2400" i="1">
                                  <a:effectLst/>
                                  <a:latin typeface="Cambria Math" panose="02040503050406030204" pitchFamily="18" charset="0"/>
                                  <a:ea typeface="SimSun" panose="02010600030101010101" pitchFamily="2" charset="-122"/>
                                </a:rPr>
                                <m:t>𝑘</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𝑋</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SimSun" panose="02010600030101010101" pitchFamily="2" charset="-122"/>
                                        </a:rPr>
                                        <m:t>𝑌</m:t>
                                      </m:r>
                                    </m:e>
                                    <m:sub>
                                      <m:r>
                                        <a:rPr lang="en-US" sz="2400" i="1">
                                          <a:effectLst/>
                                          <a:latin typeface="Cambria Math" panose="02040503050406030204" pitchFamily="18" charset="0"/>
                                          <a:ea typeface="SimSun" panose="02010600030101010101" pitchFamily="2" charset="-122"/>
                                        </a:rPr>
                                        <m:t>𝑖</m:t>
                                      </m:r>
                                    </m:sub>
                                  </m:sSub>
                                  <m:r>
                                    <a:rPr lang="en-US" sz="2400">
                                      <a:effectLst/>
                                      <a:latin typeface="Cambria Math" panose="02040503050406030204" pitchFamily="18" charset="0"/>
                                      <a:ea typeface="SimSun" panose="02010600030101010101" pitchFamily="2" charset="-122"/>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SimSun" panose="02010600030101010101" pitchFamily="2" charset="-122"/>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𝑡</m:t>
                                          </m:r>
                                        </m:e>
                                      </m:d>
                                    </m:sup>
                                  </m:sSup>
                                </m:e>
                              </m:d>
                              <m:r>
                                <m:rPr>
                                  <m:sty m:val="p"/>
                                </m:rPr>
                                <a:rPr lang="en-US" sz="2400">
                                  <a:effectLst/>
                                  <a:latin typeface="Cambria Math" panose="02040503050406030204" pitchFamily="18" charset="0"/>
                                  <a:ea typeface="SimSun" panose="02010600030101010101" pitchFamily="2" charset="-122"/>
                                </a:rPr>
                                <m:t>log</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𝑓</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rPr>
                                        <m:t>𝑋</m:t>
                                      </m:r>
                                    </m:e>
                                    <m:e>
                                      <m:r>
                                        <m:rPr>
                                          <m:sty m:val="p"/>
                                        </m:rPr>
                                        <a:rPr lang="en-US" sz="2400">
                                          <a:effectLst/>
                                          <a:latin typeface="Cambria Math" panose="02040503050406030204" pitchFamily="18" charset="0"/>
                                          <a:ea typeface="SimSun" panose="02010600030101010101" pitchFamily="2" charset="-122"/>
                                        </a:rPr>
                                        <m:t>Θ</m:t>
                                      </m:r>
                                    </m:e>
                                  </m:d>
                                </m:e>
                              </m:d>
                              <m:r>
                                <m:rPr>
                                  <m:sty m:val="p"/>
                                </m:rPr>
                                <a:rPr lang="en-US" sz="2400">
                                  <a:effectLst/>
                                  <a:latin typeface="Cambria Math" panose="02040503050406030204" pitchFamily="18" charset="0"/>
                                  <a:ea typeface="SimSun" panose="02010600030101010101" pitchFamily="2" charset="-122"/>
                                </a:rPr>
                                <m:t>d</m:t>
                              </m:r>
                              <m:r>
                                <a:rPr lang="en-US" sz="2400" i="1">
                                  <a:effectLst/>
                                  <a:latin typeface="Cambria Math" panose="02040503050406030204" pitchFamily="18" charset="0"/>
                                  <a:ea typeface="SimSun" panose="02010600030101010101" pitchFamily="2" charset="-122"/>
                                </a:rPr>
                                <m:t>𝑋</m:t>
                              </m:r>
                            </m:e>
                          </m:nary>
                        </m:e>
                      </m:nary>
                      <m:r>
                        <a:rPr lang="en-US" sz="2400" b="0" i="1" smtClean="0">
                          <a:effectLst/>
                          <a:latin typeface="Cambria Math" panose="02040503050406030204" pitchFamily="18" charset="0"/>
                          <a:ea typeface="SimSun" panose="02010600030101010101" pitchFamily="2" charset="-122"/>
                        </a:rPr>
                        <m:t>    (1.1)</m:t>
                      </m:r>
                    </m:oMath>
                  </m:oMathPara>
                </a14:m>
                <a:endParaRPr lang="en-US" sz="2400" dirty="0">
                  <a:ea typeface="SimSun" panose="02010600030101010101" pitchFamily="2" charset="-122"/>
                </a:endParaRPr>
              </a:p>
              <a:p>
                <a:pPr marL="0" marR="0" indent="0" algn="just">
                  <a:spcBef>
                    <a:spcPts val="0"/>
                  </a:spcBef>
                  <a:spcAft>
                    <a:spcPts val="0"/>
                  </a:spcAft>
                  <a:buNone/>
                </a:pPr>
                <a:r>
                  <a:rPr lang="en-US" sz="2400" i="1" dirty="0">
                    <a:effectLst/>
                    <a:ea typeface="SimSun" panose="02010600030101010101" pitchFamily="2" charset="-122"/>
                  </a:rPr>
                  <a:t>M-step</a:t>
                </a:r>
                <a:r>
                  <a:rPr lang="en-US" sz="2400" dirty="0">
                    <a:effectLst/>
                    <a:ea typeface="SimSun" panose="02010600030101010101" pitchFamily="2" charset="-122"/>
                  </a:rPr>
                  <a:t>: The next parameter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is a maximizer of </a:t>
                </a:r>
                <a:r>
                  <a:rPr lang="en-US" sz="2400" i="1" dirty="0">
                    <a:effectLst/>
                    <a:ea typeface="SimSun" panose="02010600030101010101" pitchFamily="2" charset="-122"/>
                  </a:rPr>
                  <a:t>Q</a:t>
                </a:r>
                <a:r>
                  <a:rPr lang="en-US" sz="2400" dirty="0">
                    <a:effectLst/>
                    <a:ea typeface="SimSun" panose="02010600030101010101" pitchFamily="2" charset="-122"/>
                  </a:rPr>
                  <a:t>(Θ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with subject to Θ. Note that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will become current parameter at the next iteration (the (</a:t>
                </a:r>
                <a:r>
                  <a:rPr lang="en-US" sz="2400" i="1" dirty="0">
                    <a:effectLst/>
                    <a:ea typeface="SimSun" panose="02010600030101010101" pitchFamily="2" charset="-122"/>
                  </a:rPr>
                  <a:t>t</a:t>
                </a:r>
                <a:r>
                  <a:rPr lang="en-US" sz="2400" dirty="0">
                    <a:effectLst/>
                    <a:ea typeface="SimSun" panose="02010600030101010101" pitchFamily="2" charset="-122"/>
                  </a:rPr>
                  <a:t>+1)</a:t>
                </a:r>
                <a:r>
                  <a:rPr lang="en-US" sz="2400" baseline="30000" dirty="0" err="1">
                    <a:effectLst/>
                    <a:ea typeface="SimSun" panose="02010600030101010101" pitchFamily="2" charset="-122"/>
                  </a:rPr>
                  <a:t>th</a:t>
                </a:r>
                <a:r>
                  <a:rPr lang="en-US" sz="2400" dirty="0">
                    <a:effectLst/>
                    <a:ea typeface="SimSun" panose="02010600030101010101" pitchFamily="2" charset="-122"/>
                  </a:rPr>
                  <a:t> iteration).</a:t>
                </a:r>
              </a:p>
              <a:p>
                <a:pPr marL="0" indent="0">
                  <a:buNone/>
                </a:pPr>
                <a:r>
                  <a:rPr lang="en-US" sz="2400" dirty="0">
                    <a:effectLst/>
                    <a:ea typeface="SimSun" panose="02010600030101010101" pitchFamily="2" charset="-122"/>
                  </a:rPr>
                  <a:t>EM converges at some </a:t>
                </a:r>
                <a:r>
                  <a:rPr lang="en-US" sz="2400" i="1" dirty="0" err="1">
                    <a:effectLst/>
                    <a:ea typeface="SimSun" panose="02010600030101010101" pitchFamily="2" charset="-122"/>
                  </a:rPr>
                  <a:t>t</a:t>
                </a:r>
                <a:r>
                  <a:rPr lang="en-US" sz="2400" baseline="30000" dirty="0" err="1">
                    <a:effectLst/>
                    <a:ea typeface="SimSun" panose="02010600030101010101" pitchFamily="2" charset="-122"/>
                  </a:rPr>
                  <a:t>th</a:t>
                </a:r>
                <a:r>
                  <a:rPr lang="en-US" sz="2400" dirty="0">
                    <a:effectLst/>
                    <a:ea typeface="SimSun" panose="02010600030101010101" pitchFamily="2" charset="-122"/>
                  </a:rPr>
                  <a:t> iteration; at that time, Θ</a:t>
                </a:r>
                <a:r>
                  <a:rPr lang="en-US" sz="2400" i="1" baseline="30000" dirty="0">
                    <a:effectLst/>
                    <a:ea typeface="SimSun" panose="02010600030101010101" pitchFamily="2" charset="-122"/>
                  </a:rPr>
                  <a:t>*</a:t>
                </a:r>
                <a:r>
                  <a:rPr lang="en-US" sz="2400" dirty="0">
                    <a:effectLst/>
                    <a:ea typeface="SimSun" panose="02010600030101010101" pitchFamily="2" charset="-122"/>
                  </a:rPr>
                  <a:t>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+1)</a:t>
                </a:r>
                <a:r>
                  <a:rPr lang="en-US" sz="2400" dirty="0">
                    <a:effectLst/>
                    <a:ea typeface="SimSun" panose="02010600030101010101" pitchFamily="2" charset="-122"/>
                  </a:rPr>
                  <a:t> = Θ</a:t>
                </a:r>
                <a:r>
                  <a:rPr lang="en-US" sz="2400" baseline="30000" dirty="0">
                    <a:effectLst/>
                    <a:ea typeface="SimSun" panose="02010600030101010101" pitchFamily="2" charset="-122"/>
                  </a:rPr>
                  <a:t>(</a:t>
                </a:r>
                <a:r>
                  <a:rPr lang="en-US" sz="2400" i="1" baseline="30000" dirty="0">
                    <a:effectLst/>
                    <a:ea typeface="SimSun" panose="02010600030101010101" pitchFamily="2" charset="-122"/>
                  </a:rPr>
                  <a:t>t</a:t>
                </a:r>
                <a:r>
                  <a:rPr lang="en-US" sz="2400" baseline="30000" dirty="0">
                    <a:effectLst/>
                    <a:ea typeface="SimSun" panose="02010600030101010101" pitchFamily="2" charset="-122"/>
                  </a:rPr>
                  <a:t>)</a:t>
                </a:r>
                <a:r>
                  <a:rPr lang="en-US" sz="2400" dirty="0">
                    <a:effectLst/>
                    <a:ea typeface="SimSun" panose="02010600030101010101" pitchFamily="2" charset="-122"/>
                  </a:rPr>
                  <a:t> is the optimal estimate of EM process.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942" r="-870" b="-40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June 4 2022</a:t>
            </a:r>
          </a:p>
        </p:txBody>
      </p:sp>
      <p:sp>
        <p:nvSpPr>
          <p:cNvPr id="5" name="Footer Placeholder 4"/>
          <p:cNvSpPr>
            <a:spLocks noGrp="1"/>
          </p:cNvSpPr>
          <p:nvPr>
            <p:ph type="ftr" sz="quarter" idx="11"/>
          </p:nvPr>
        </p:nvSpPr>
        <p:spPr/>
        <p:txBody>
          <a:bodyPr/>
          <a:lstStyle/>
          <a:p>
            <a:r>
              <a:rPr lang="pt-BR"/>
              <a:t>EM with CA - EcoSta2022 - Loc Nguyen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0479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7ACF-AD9A-4BA9-AB8F-CF35ACF6F3D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C22945-96CE-4D63-86B5-A2DFE9D8F46E}"/>
                  </a:ext>
                </a:extLst>
              </p:cNvPr>
              <p:cNvSpPr>
                <a:spLocks noGrp="1"/>
              </p:cNvSpPr>
              <p:nvPr>
                <p:ph idx="1"/>
              </p:nvPr>
            </p:nvSpPr>
            <p:spPr/>
            <p:txBody>
              <a:bodyPr>
                <a:noAutofit/>
              </a:bodyPr>
              <a:lstStyle/>
              <a:p>
                <a:pPr marL="0" marR="0" indent="0" algn="just">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The expectation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based on the mapping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φ</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represents the traditional EM proposed by DLR. Because it is too vague to specify the mapping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φ</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practical EM issues the joint PDF of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dirty="0">
                    <a:effectLst/>
                    <a:latin typeface="Times New Roman" panose="02020603050405020304" pitchFamily="18" charset="0"/>
                    <a:ea typeface="SimSun" panose="02010600030101010101" pitchFamily="2" charset="-122"/>
                    <a:cs typeface="Times New Roman" panose="02020603050405020304" pitchFamily="18" charset="0"/>
                  </a:rPr>
                  <a:t> denoted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dirty="0">
                    <a:effectLst/>
                    <a:latin typeface="Times New Roman" panose="02020603050405020304" pitchFamily="18" charset="0"/>
                    <a:ea typeface="SimSun" panose="02010600030101010101" pitchFamily="2" charset="-122"/>
                    <a:cs typeface="Times New Roman" panose="02020603050405020304" pitchFamily="18" charset="0"/>
                  </a:rPr>
                  <a:t>,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dirty="0">
                    <a:effectLst/>
                    <a:latin typeface="Times New Roman" panose="02020603050405020304" pitchFamily="18" charset="0"/>
                    <a:ea typeface="SimSun" panose="02010600030101010101" pitchFamily="2" charset="-122"/>
                    <a:cs typeface="Times New Roman" panose="02020603050405020304" pitchFamily="18" charset="0"/>
                  </a:rPr>
                  <a:t> | Θ) as prerequisite condition to run EM such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a:rPr lang="en-US"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ea typeface="SimSun" panose="02010600030101010101" pitchFamily="2" charset="-122"/>
                                  <a:cs typeface="Times New Roman" panose="020206030504050203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r>
                        <m:rPr>
                          <m:sty m:val="p"/>
                        </m:rPr>
                        <a:rPr lang="en-US"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b="0" i="1" smtClean="0">
                          <a:effectLst/>
                          <a:latin typeface="Cambria Math" panose="02040503050406030204" pitchFamily="18" charset="0"/>
                          <a:ea typeface="SimSun" panose="02010600030101010101" pitchFamily="2" charset="-122"/>
                          <a:cs typeface="Times New Roman" panose="02020603050405020304" pitchFamily="18" charset="0"/>
                        </a:rPr>
                        <m:t> </m:t>
                      </m:r>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e>
                        <m:e>
                          <m:r>
                            <a:rPr lang="en-US" i="1">
                              <a:effectLst/>
                              <a:latin typeface="Cambria Math" panose="02040503050406030204" pitchFamily="18" charset="0"/>
                              <a:ea typeface="SimSun" panose="02010600030101010101" pitchFamily="2" charset="-122"/>
                              <a:cs typeface="Times New Roman" panose="02020603050405020304" pitchFamily="18" charset="0"/>
                            </a:rPr>
                            <m:t>𝑌</m:t>
                          </m:r>
                          <m:r>
                            <a:rPr lang="en-US"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a:rPr lang="en-US"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num>
                        <m:den>
                          <m:nary>
                            <m:naryPr>
                              <m:limLoc m:val="undOvr"/>
                              <m:supHide m:val="on"/>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r>
                                    <a:rPr lang="en-US" i="1">
                                      <a:effectLst/>
                                      <a:latin typeface="Cambria Math" panose="02040503050406030204" pitchFamily="18" charset="0"/>
                                      <a:ea typeface="SimSun" panose="02010600030101010101" pitchFamily="2" charset="-122"/>
                                      <a:cs typeface="Times New Roman" panose="02020603050405020304" pitchFamily="18" charset="0"/>
                                    </a:rPr>
                                    <m:t>𝑌</m:t>
                                  </m:r>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den>
                      </m:f>
                    </m:oMath>
                  </m:oMathPara>
                </a14:m>
                <a:endParaRPr lang="en-US" dirty="0"/>
              </a:p>
              <a:p>
                <a:pPr marL="0" indent="0">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The expectation </a:t>
                </a:r>
                <a:r>
                  <a:rPr lang="en-US" i="1" dirty="0">
                    <a:effectLst/>
                    <a:latin typeface="Times New Roman" panose="02020603050405020304" pitchFamily="18" charset="0"/>
                    <a:ea typeface="SimSun" panose="02010600030101010101" pitchFamily="2" charset="-122"/>
                    <a:cs typeface="Times New Roman" panose="02020603050405020304" pitchFamily="18" charset="0"/>
                  </a:rPr>
                  <a:t>Q</a:t>
                </a:r>
                <a:r>
                  <a:rPr lang="en-US" dirty="0">
                    <a:effectLst/>
                    <a:latin typeface="Times New Roman" panose="02020603050405020304" pitchFamily="18" charset="0"/>
                    <a:ea typeface="SimSun" panose="02010600030101010101" pitchFamily="2" charset="-122"/>
                    <a:cs typeface="Times New Roman" panose="02020603050405020304" pitchFamily="18" charset="0"/>
                  </a:rPr>
                  <a:t>(Θ | Θ</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i="1" baseline="30000" dirty="0">
                    <a:effectLst/>
                    <a:latin typeface="Times New Roman" panose="02020603050405020304" pitchFamily="18" charset="0"/>
                    <a:ea typeface="SimSun" panose="02010600030101010101" pitchFamily="2" charset="-122"/>
                    <a:cs typeface="Times New Roman" panose="02020603050405020304" pitchFamily="18" charset="0"/>
                  </a:rPr>
                  <a:t>t</a:t>
                </a:r>
                <a:r>
                  <a:rPr lang="en-US"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dirty="0">
                    <a:effectLst/>
                    <a:latin typeface="Times New Roman" panose="02020603050405020304" pitchFamily="18" charset="0"/>
                    <a:ea typeface="SimSun" panose="02010600030101010101" pitchFamily="2" charset="-122"/>
                    <a:cs typeface="Times New Roman" panose="02020603050405020304" pitchFamily="18" charset="0"/>
                  </a:rPr>
                  <a:t>) becomes (Nguyen, 2020):</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r>
                        <a:rPr lang="en-US" i="1" smtClean="0">
                          <a:effectLst/>
                          <a:latin typeface="Cambria Math" panose="02040503050406030204" pitchFamily="18" charset="0"/>
                          <a:ea typeface="SimSun" panose="02010600030101010101" pitchFamily="2" charset="-122"/>
                          <a:cs typeface="Times New Roman" panose="02020603050405020304" pitchFamily="18" charset="0"/>
                        </a:rPr>
                        <m:t>𝑄</m:t>
                      </m:r>
                      <m:d>
                        <m:dPr>
                          <m:ctrlPr>
                            <a:rPr lang="en-US" i="1">
                              <a:effectLst/>
                              <a:latin typeface="Cambria Math" panose="02040503050406030204" pitchFamily="18" charset="0"/>
                            </a:rPr>
                          </m:ctrlPr>
                        </m:d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e>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a:rPr lang="en-US"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r>
                            <a:rPr lang="en-US"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i="1">
                              <a:effectLst/>
                              <a:latin typeface="Cambria Math" panose="02040503050406030204" pitchFamily="18" charset="0"/>
                              <a:ea typeface="SimSun" panose="02010600030101010101" pitchFamily="2" charset="-122"/>
                              <a:cs typeface="Times New Roman" panose="02020603050405020304" pitchFamily="18" charset="0"/>
                            </a:rPr>
                            <m:t>𝑁</m:t>
                          </m:r>
                        </m:sup>
                        <m:e>
                          <m:nary>
                            <m:naryPr>
                              <m:limLoc m:val="undOvr"/>
                              <m:supHide m:val="on"/>
                              <m:ctrlPr>
                                <a:rPr lang="en-US" i="1">
                                  <a:effectLst/>
                                  <a:latin typeface="Cambria Math" panose="02040503050406030204" pitchFamily="18" charset="0"/>
                                </a:rPr>
                              </m:ctrlPr>
                            </m:naryPr>
                            <m:sub>
                              <m:r>
                                <a:rPr lang="en-US"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i="1">
                                          <a:effectLst/>
                                          <a:latin typeface="Cambria Math" panose="020405030504060302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effectLst/>
                                          <a:latin typeface="Cambria Math" panose="02040503050406030204" pitchFamily="18" charset="0"/>
                                        </a:rPr>
                                      </m:ctrlPr>
                                    </m:sSupPr>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sup>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𝑡</m:t>
                                          </m:r>
                                        </m:e>
                                      </m:d>
                                    </m:sup>
                                  </m:sSup>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log</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cs typeface="Times New Roman" panose="02020603050405020304" pitchFamily="18" charset="0"/>
                                        </a:rPr>
                                        <m:t>𝑋</m:t>
                                      </m:r>
                                      <m:r>
                                        <a:rPr lang="en-US"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ea typeface="SimSun" panose="02010600030101010101" pitchFamily="2" charset="-122"/>
                                              <a:cs typeface="Times New Roman" panose="02020603050405020304" pitchFamily="18" charset="0"/>
                                            </a:rPr>
                                            <m:t>𝑌</m:t>
                                          </m:r>
                                        </m:e>
                                        <m:sub>
                                          <m:r>
                                            <a:rPr lang="en-US" i="1">
                                              <a:effectLst/>
                                              <a:latin typeface="Cambria Math" panose="02040503050406030204" pitchFamily="18" charset="0"/>
                                              <a:ea typeface="SimSun" panose="02010600030101010101" pitchFamily="2" charset="-122"/>
                                              <a:cs typeface="Times New Roman" panose="02020603050405020304" pitchFamily="18" charset="0"/>
                                            </a:rPr>
                                            <m:t>𝑖</m:t>
                                          </m:r>
                                        </m:sub>
                                      </m:sSub>
                                    </m:e>
                                    <m:e>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Θ</m:t>
                                      </m:r>
                                    </m:e>
                                  </m:d>
                                </m:e>
                              </m:d>
                              <m:r>
                                <m:rPr>
                                  <m:sty m:val="p"/>
                                </m:rPr>
                                <a:rPr lang="en-US">
                                  <a:effectLst/>
                                  <a:latin typeface="Cambria Math" panose="02040503050406030204" pitchFamily="18" charset="0"/>
                                  <a:ea typeface="SimSun" panose="02010600030101010101" pitchFamily="2" charset="-122"/>
                                  <a:cs typeface="Times New Roman" panose="02020603050405020304" pitchFamily="18" charset="0"/>
                                </a:rPr>
                                <m:t>d</m:t>
                              </m:r>
                              <m:r>
                                <a:rPr lang="en-US" i="1">
                                  <a:effectLst/>
                                  <a:latin typeface="Cambria Math" panose="02040503050406030204" pitchFamily="18" charset="0"/>
                                  <a:ea typeface="SimSun" panose="02010600030101010101" pitchFamily="2" charset="-122"/>
                                  <a:cs typeface="Times New Roman" panose="02020603050405020304" pitchFamily="18" charset="0"/>
                                </a:rPr>
                                <m:t>𝑋</m:t>
                              </m:r>
                            </m:e>
                          </m:nary>
                        </m:e>
                      </m:nary>
                      <m:r>
                        <a:rPr lang="en-US" b="0" i="1" smtClean="0">
                          <a:effectLst/>
                          <a:latin typeface="Cambria Math" panose="02040503050406030204" pitchFamily="18" charset="0"/>
                          <a:ea typeface="SimSun" panose="02010600030101010101" pitchFamily="2" charset="-122"/>
                          <a:cs typeface="Times New Roman" panose="02020603050405020304" pitchFamily="18" charset="0"/>
                        </a:rPr>
                        <m:t>    (1.2)</m:t>
                      </m:r>
                    </m:oMath>
                  </m:oMathPara>
                </a14:m>
                <a:endParaRPr lang="en-US" dirty="0"/>
              </a:p>
            </p:txBody>
          </p:sp>
        </mc:Choice>
        <mc:Fallback xmlns="">
          <p:sp>
            <p:nvSpPr>
              <p:cNvPr id="3" name="Content Placeholder 2">
                <a:extLst>
                  <a:ext uri="{FF2B5EF4-FFF2-40B4-BE49-F238E27FC236}">
                    <a16:creationId xmlns:a16="http://schemas.microsoft.com/office/drawing/2014/main" id="{C3C22945-96CE-4D63-86B5-A2DFE9D8F46E}"/>
                  </a:ext>
                </a:extLst>
              </p:cNvPr>
              <p:cNvSpPr>
                <a:spLocks noGrp="1" noRot="1" noChangeAspect="1" noMove="1" noResize="1" noEditPoints="1" noAdjustHandles="1" noChangeArrowheads="1" noChangeShapeType="1" noTextEdit="1"/>
              </p:cNvSpPr>
              <p:nvPr>
                <p:ph idx="1"/>
              </p:nvPr>
            </p:nvSpPr>
            <p:spPr>
              <a:blipFill>
                <a:blip r:embed="rId2"/>
                <a:stretch>
                  <a:fillRect l="-1217"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66A8BB7-3CCF-4326-BAB0-64E4D3BE02B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FB9D3944-B02D-415F-92A9-8E70335274AB}"/>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1024A951-DB22-4BEF-A726-95E4F19029A3}"/>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37736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03D0-9A0B-4416-9AD5-D3049E7A384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EE7BC4A-7ADD-4C1E-928D-EED8216CE22C}"/>
              </a:ext>
            </a:extLst>
          </p:cNvPr>
          <p:cNvSpPr>
            <a:spLocks noGrp="1"/>
          </p:cNvSpPr>
          <p:nvPr>
            <p:ph idx="1"/>
          </p:nvPr>
        </p:nvSpPr>
        <p:spPr/>
        <p:txBody>
          <a:bodyPr>
            <a:normAutofit/>
          </a:bodyPr>
          <a:lstStyle/>
          <a:p>
            <a:r>
              <a:rPr lang="en-US" sz="3000" dirty="0">
                <a:effectLst/>
                <a:latin typeface="Times New Roman" panose="02020603050405020304" pitchFamily="18" charset="0"/>
                <a:ea typeface="SimSun" panose="02010600030101010101" pitchFamily="2" charset="-122"/>
              </a:rPr>
              <a:t>If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and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are too different in context due to data heterogeneity and they are not independent, it will be difficult to define the 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 Θ). In general, it is not easy to specify both the mapping </a:t>
            </a:r>
            <a:r>
              <a:rPr lang="en-US" sz="3000" i="1" dirty="0">
                <a:effectLst/>
                <a:latin typeface="Times New Roman" panose="02020603050405020304" pitchFamily="18" charset="0"/>
                <a:ea typeface="SimSun" panose="02010600030101010101" pitchFamily="2" charset="-122"/>
              </a:rPr>
              <a:t>φ</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in traditional EM and the </a:t>
            </a:r>
            <a:r>
              <a:rPr lang="en-US" sz="3000" dirty="0">
                <a:ea typeface="SimSun" panose="02010600030101010101" pitchFamily="2" charset="-122"/>
              </a:rPr>
              <a:t>joint </a:t>
            </a:r>
            <a:r>
              <a:rPr lang="en-US" sz="3000" dirty="0">
                <a:effectLst/>
                <a:latin typeface="Times New Roman" panose="02020603050405020304" pitchFamily="18" charset="0"/>
                <a:ea typeface="SimSun" panose="02010600030101010101" pitchFamily="2" charset="-122"/>
              </a:rPr>
              <a:t>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 Θ) in practical EM.</a:t>
            </a:r>
          </a:p>
          <a:p>
            <a:r>
              <a:rPr lang="en-US" sz="3000" dirty="0">
                <a:effectLst/>
                <a:latin typeface="Times New Roman" panose="02020603050405020304" pitchFamily="18" charset="0"/>
                <a:ea typeface="SimSun" panose="02010600030101010101" pitchFamily="2" charset="-122"/>
              </a:rPr>
              <a:t>Therefore, the purpose of this research is to extend competency of EM, in which the observed data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is assumed to be the combination of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called combinatorial assumption (CA). In other words,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 can be calculated by an analytic function of </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which is more feasible than specifying the mapping </a:t>
            </a:r>
            <a:r>
              <a:rPr lang="en-US" sz="3000" i="1" dirty="0">
                <a:effectLst/>
                <a:latin typeface="Times New Roman" panose="02020603050405020304" pitchFamily="18" charset="0"/>
                <a:ea typeface="SimSun" panose="02010600030101010101" pitchFamily="2" charset="-122"/>
              </a:rPr>
              <a:t>φ</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and easier than specifying the joint PDF </a:t>
            </a:r>
            <a:r>
              <a:rPr lang="en-US" sz="3000" i="1" dirty="0">
                <a:effectLst/>
                <a:latin typeface="Times New Roman" panose="02020603050405020304" pitchFamily="18" charset="0"/>
                <a:ea typeface="SimSun" panose="02010600030101010101" pitchFamily="2" charset="-122"/>
              </a:rPr>
              <a:t>f</a:t>
            </a:r>
            <a:r>
              <a:rPr lang="en-US" sz="3000" dirty="0">
                <a:effectLst/>
                <a:latin typeface="Times New Roman" panose="02020603050405020304" pitchFamily="18" charset="0"/>
                <a:ea typeface="SimSun" panose="02010600030101010101" pitchFamily="2" charset="-122"/>
              </a:rPr>
              <a:t>(</a:t>
            </a:r>
            <a:r>
              <a:rPr lang="en-US" sz="3000" i="1" dirty="0">
                <a:effectLst/>
                <a:latin typeface="Times New Roman" panose="02020603050405020304" pitchFamily="18" charset="0"/>
                <a:ea typeface="SimSun" panose="02010600030101010101" pitchFamily="2" charset="-122"/>
              </a:rPr>
              <a:t>X</a:t>
            </a:r>
            <a:r>
              <a:rPr lang="en-US" sz="3000" dirty="0">
                <a:effectLst/>
                <a:latin typeface="Times New Roman" panose="02020603050405020304" pitchFamily="18" charset="0"/>
                <a:ea typeface="SimSun" panose="02010600030101010101" pitchFamily="2" charset="-122"/>
              </a:rPr>
              <a:t>, </a:t>
            </a:r>
            <a:r>
              <a:rPr lang="en-US" sz="3000" i="1" dirty="0">
                <a:effectLst/>
                <a:latin typeface="Times New Roman" panose="02020603050405020304" pitchFamily="18" charset="0"/>
                <a:ea typeface="SimSun" panose="02010600030101010101" pitchFamily="2" charset="-122"/>
              </a:rPr>
              <a:t>Y</a:t>
            </a:r>
            <a:r>
              <a:rPr lang="en-US" sz="3000" dirty="0">
                <a:effectLst/>
                <a:latin typeface="Times New Roman" panose="02020603050405020304" pitchFamily="18" charset="0"/>
                <a:ea typeface="SimSun" panose="02010600030101010101" pitchFamily="2" charset="-122"/>
              </a:rPr>
              <a:t>).</a:t>
            </a:r>
            <a:endParaRPr lang="en-US" sz="3000" dirty="0"/>
          </a:p>
        </p:txBody>
      </p:sp>
      <p:sp>
        <p:nvSpPr>
          <p:cNvPr id="4" name="Date Placeholder 3">
            <a:extLst>
              <a:ext uri="{FF2B5EF4-FFF2-40B4-BE49-F238E27FC236}">
                <a16:creationId xmlns:a16="http://schemas.microsoft.com/office/drawing/2014/main" id="{DD91E599-28C7-4787-B3FE-BB8DA3FE81A7}"/>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7A826CCF-2A04-4283-B81C-6FF1E4C2DCF8}"/>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5EDA5382-1DAB-4B7A-BE71-38BC65F256BE}"/>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8050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8EE7-9693-4F0A-969E-D72063EFD9F8}"/>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B25019-D205-4C47-A99B-44534136F4B6}"/>
                  </a:ext>
                </a:extLst>
              </p:cNvPr>
              <p:cNvSpPr>
                <a:spLocks noGrp="1"/>
              </p:cNvSpPr>
              <p:nvPr>
                <p:ph idx="1"/>
              </p:nvPr>
            </p:nvSpPr>
            <p:spPr>
              <a:xfrm>
                <a:off x="464233" y="914399"/>
                <a:ext cx="11268221" cy="5176066"/>
              </a:xfrm>
            </p:spPr>
            <p:txBody>
              <a:bodyPr>
                <a:noAutofit/>
              </a:bodyPr>
              <a:lstStyle/>
              <a:p>
                <a:pPr marL="0" indent="0">
                  <a:buNone/>
                </a:pPr>
                <a:r>
                  <a:rPr lang="en-US" sz="2150" dirty="0">
                    <a:effectLst/>
                    <a:ea typeface="SimSun" panose="02010600030101010101" pitchFamily="2" charset="-122"/>
                  </a:rPr>
                  <a:t>Given sample </a:t>
                </a:r>
                <a14:m>
                  <m:oMath xmlns:m="http://schemas.openxmlformats.org/officeDocument/2006/math">
                    <m:r>
                      <a:rPr lang="en-US" sz="2150" i="1">
                        <a:effectLst/>
                        <a:latin typeface="Cambria Math" panose="02040503050406030204" pitchFamily="18" charset="0"/>
                        <a:ea typeface="SimSun" panose="02010600030101010101" pitchFamily="2" charset="-122"/>
                      </a:rPr>
                      <m:t>𝒴</m:t>
                    </m:r>
                  </m:oMath>
                </a14:m>
                <a:r>
                  <a:rPr lang="en-US" sz="2150" dirty="0">
                    <a:effectLst/>
                    <a:ea typeface="SimSun" panose="02010600030101010101" pitchFamily="2" charset="-122"/>
                  </a:rPr>
                  <a:t> = {</a:t>
                </a:r>
                <a:r>
                  <a:rPr lang="en-US" sz="2150" i="1" dirty="0">
                    <a:effectLst/>
                    <a:ea typeface="SimSun" panose="02010600030101010101" pitchFamily="2" charset="-122"/>
                  </a:rPr>
                  <a:t>Y</a:t>
                </a:r>
                <a:r>
                  <a:rPr lang="en-US" sz="2150" baseline="-25000" dirty="0">
                    <a:effectLst/>
                    <a:ea typeface="SimSun" panose="02010600030101010101" pitchFamily="2" charset="-122"/>
                  </a:rPr>
                  <a:t>1</a:t>
                </a:r>
                <a:r>
                  <a:rPr lang="en-US" sz="2150" dirty="0">
                    <a:effectLst/>
                    <a:ea typeface="SimSun" panose="02010600030101010101" pitchFamily="2" charset="-122"/>
                  </a:rPr>
                  <a:t>, </a:t>
                </a:r>
                <a:r>
                  <a:rPr lang="en-US" sz="2150" i="1" dirty="0">
                    <a:effectLst/>
                    <a:ea typeface="SimSun" panose="02010600030101010101" pitchFamily="2" charset="-122"/>
                  </a:rPr>
                  <a:t>Y</a:t>
                </a:r>
                <a:r>
                  <a:rPr lang="en-US" sz="2150" baseline="-25000" dirty="0">
                    <a:effectLst/>
                    <a:ea typeface="SimSun" panose="02010600030101010101" pitchFamily="2" charset="-122"/>
                  </a:rPr>
                  <a:t>2</a:t>
                </a:r>
                <a:r>
                  <a:rPr lang="en-US" sz="2150" dirty="0">
                    <a:effectLst/>
                    <a:ea typeface="SimSun" panose="02010600030101010101" pitchFamily="2" charset="-122"/>
                  </a:rPr>
                  <a:t>,…, </a:t>
                </a:r>
                <a:r>
                  <a:rPr lang="en-US" sz="2150" i="1" dirty="0">
                    <a:effectLst/>
                    <a:ea typeface="SimSun" panose="02010600030101010101" pitchFamily="2" charset="-122"/>
                  </a:rPr>
                  <a:t>Y</a:t>
                </a:r>
                <a:r>
                  <a:rPr lang="en-US" sz="2150" i="1" baseline="-25000" dirty="0">
                    <a:effectLst/>
                    <a:ea typeface="SimSun" panose="02010600030101010101" pitchFamily="2" charset="-122"/>
                  </a:rPr>
                  <a:t>N</a:t>
                </a:r>
                <a:r>
                  <a:rPr lang="en-US" sz="2150" dirty="0">
                    <a:effectLst/>
                    <a:ea typeface="SimSun" panose="02010600030101010101" pitchFamily="2" charset="-122"/>
                  </a:rPr>
                  <a:t>} of size </a:t>
                </a:r>
                <a:r>
                  <a:rPr lang="en-US" sz="2150" i="1" dirty="0">
                    <a:effectLst/>
                    <a:ea typeface="SimSun" panose="02010600030101010101" pitchFamily="2" charset="-122"/>
                  </a:rPr>
                  <a:t>N</a:t>
                </a:r>
                <a:r>
                  <a:rPr lang="en-US" sz="2150" dirty="0">
                    <a:effectLst/>
                    <a:ea typeface="SimSun" panose="02010600030101010101" pitchFamily="2" charset="-122"/>
                  </a:rPr>
                  <a:t> in which all </a:t>
                </a:r>
                <a:r>
                  <a:rPr lang="en-US" sz="2150" i="1" dirty="0">
                    <a:effectLst/>
                    <a:ea typeface="SimSun" panose="02010600030101010101" pitchFamily="2" charset="-122"/>
                  </a:rPr>
                  <a:t>Y</a:t>
                </a:r>
                <a:r>
                  <a:rPr lang="en-US" sz="2150" i="1" baseline="-25000" dirty="0">
                    <a:effectLst/>
                    <a:ea typeface="SimSun" panose="02010600030101010101" pitchFamily="2" charset="-122"/>
                  </a:rPr>
                  <a:t>i</a:t>
                </a:r>
                <a:r>
                  <a:rPr lang="en-US" sz="2150" dirty="0">
                    <a:effectLst/>
                    <a:ea typeface="SimSun" panose="02010600030101010101" pitchFamily="2" charset="-122"/>
                  </a:rPr>
                  <a:t> (s) are </a:t>
                </a:r>
                <a:r>
                  <a:rPr lang="en-US" sz="2150" dirty="0" err="1">
                    <a:effectLst/>
                    <a:ea typeface="SimSun" panose="02010600030101010101" pitchFamily="2" charset="-122"/>
                  </a:rPr>
                  <a:t>iid</a:t>
                </a:r>
                <a:r>
                  <a:rPr lang="en-US" sz="2150" dirty="0">
                    <a:effectLst/>
                    <a:ea typeface="SimSun" panose="02010600030101010101" pitchFamily="2" charset="-122"/>
                  </a:rPr>
                  <a:t>. Suppose </a:t>
                </a:r>
                <a:r>
                  <a:rPr lang="en-US" sz="2150" i="1" dirty="0">
                    <a:effectLst/>
                    <a:ea typeface="SimSun" panose="02010600030101010101" pitchFamily="2" charset="-122"/>
                  </a:rPr>
                  <a:t>X</a:t>
                </a:r>
                <a:r>
                  <a:rPr lang="en-US" sz="2150" dirty="0">
                    <a:effectLst/>
                    <a:ea typeface="SimSun" panose="02010600030101010101" pitchFamily="2" charset="-122"/>
                  </a:rPr>
                  <a:t> = (</a:t>
                </a:r>
                <a:r>
                  <a:rPr lang="en-US" sz="2150" i="1" dirty="0">
                    <a:effectLst/>
                    <a:ea typeface="SimSun" panose="02010600030101010101" pitchFamily="2" charset="-122"/>
                  </a:rPr>
                  <a:t>x</a:t>
                </a:r>
                <a:r>
                  <a:rPr lang="en-US" sz="2150" baseline="-25000" dirty="0">
                    <a:effectLst/>
                    <a:ea typeface="SimSun" panose="02010600030101010101" pitchFamily="2" charset="-122"/>
                  </a:rPr>
                  <a:t>1</a:t>
                </a:r>
                <a:r>
                  <a:rPr lang="en-US" sz="2150" dirty="0">
                    <a:effectLst/>
                    <a:ea typeface="SimSun" panose="02010600030101010101" pitchFamily="2" charset="-122"/>
                  </a:rPr>
                  <a:t>, </a:t>
                </a:r>
                <a:r>
                  <a:rPr lang="en-US" sz="2150" i="1" dirty="0">
                    <a:effectLst/>
                    <a:ea typeface="SimSun" panose="02010600030101010101" pitchFamily="2" charset="-122"/>
                  </a:rPr>
                  <a:t>x</a:t>
                </a:r>
                <a:r>
                  <a:rPr lang="en-US" sz="2150" baseline="-25000" dirty="0">
                    <a:effectLst/>
                    <a:ea typeface="SimSun" panose="02010600030101010101" pitchFamily="2" charset="-122"/>
                  </a:rPr>
                  <a:t>2</a:t>
                </a:r>
                <a:r>
                  <a:rPr lang="en-US" sz="2150" dirty="0">
                    <a:effectLst/>
                    <a:ea typeface="SimSun" panose="02010600030101010101" pitchFamily="2" charset="-122"/>
                  </a:rPr>
                  <a:t>,…, </a:t>
                </a:r>
                <a:r>
                  <a:rPr lang="en-US" sz="2150" i="1" dirty="0" err="1">
                    <a:effectLst/>
                    <a:ea typeface="SimSun" panose="02010600030101010101" pitchFamily="2" charset="-122"/>
                  </a:rPr>
                  <a:t>x</a:t>
                </a:r>
                <a:r>
                  <a:rPr lang="en-US" sz="2150" i="1" baseline="-25000" dirty="0" err="1">
                    <a:effectLst/>
                    <a:ea typeface="SimSun" panose="02010600030101010101" pitchFamily="2" charset="-122"/>
                  </a:rPr>
                  <a:t>n</a:t>
                </a:r>
                <a:r>
                  <a:rPr lang="en-US" sz="2150" dirty="0">
                    <a:effectLst/>
                    <a:ea typeface="SimSun" panose="02010600030101010101" pitchFamily="2" charset="-122"/>
                  </a:rPr>
                  <a:t>) which is vector of size </a:t>
                </a:r>
                <a:r>
                  <a:rPr lang="en-US" sz="2150" i="1" dirty="0">
                    <a:effectLst/>
                    <a:ea typeface="SimSun" panose="02010600030101010101" pitchFamily="2" charset="-122"/>
                  </a:rPr>
                  <a:t>n</a:t>
                </a:r>
                <a:r>
                  <a:rPr lang="en-US" sz="2150" dirty="0">
                    <a:effectLst/>
                    <a:ea typeface="SimSun" panose="02010600030101010101" pitchFamily="2" charset="-122"/>
                  </a:rPr>
                  <a:t> distributes normally with mean vector </a:t>
                </a:r>
                <a:r>
                  <a:rPr lang="en-US" sz="2150" i="1" dirty="0">
                    <a:effectLst/>
                    <a:ea typeface="SimSun" panose="02010600030101010101" pitchFamily="2" charset="-122"/>
                  </a:rPr>
                  <a:t>μ</a:t>
                </a:r>
                <a:r>
                  <a:rPr lang="en-US" sz="2150" dirty="0">
                    <a:effectLst/>
                    <a:ea typeface="SimSun" panose="02010600030101010101" pitchFamily="2" charset="-122"/>
                  </a:rPr>
                  <a:t> and covariance matrix Σ as follows:</a:t>
                </a:r>
              </a:p>
              <a:p>
                <a:pPr marL="0" indent="0">
                  <a:buNone/>
                </a:pPr>
                <a14:m>
                  <m:oMathPara xmlns:m="http://schemas.openxmlformats.org/officeDocument/2006/math">
                    <m:oMathParaPr>
                      <m:jc m:val="right"/>
                    </m:oMathParaPr>
                    <m:oMath xmlns:m="http://schemas.openxmlformats.org/officeDocument/2006/math">
                      <m:r>
                        <a:rPr lang="en-US" sz="2150" i="1" smtClean="0">
                          <a:effectLst/>
                          <a:latin typeface="Cambria Math" panose="02040503050406030204" pitchFamily="18" charset="0"/>
                          <a:ea typeface="SimSun" panose="02010600030101010101" pitchFamily="2" charset="-122"/>
                        </a:rPr>
                        <m:t>𝑓</m:t>
                      </m:r>
                      <m:d>
                        <m:dPr>
                          <m:ctrlPr>
                            <a:rPr lang="en-US" sz="2150" i="1">
                              <a:effectLst/>
                              <a:latin typeface="Cambria Math" panose="02040503050406030204" pitchFamily="18" charset="0"/>
                            </a:rPr>
                          </m:ctrlPr>
                        </m:dPr>
                        <m:e>
                          <m:r>
                            <a:rPr lang="en-US" sz="2150" i="1">
                              <a:effectLst/>
                              <a:latin typeface="Cambria Math" panose="02040503050406030204" pitchFamily="18" charset="0"/>
                              <a:ea typeface="SimSun" panose="02010600030101010101" pitchFamily="2" charset="-122"/>
                            </a:rPr>
                            <m:t>𝑋</m:t>
                          </m:r>
                        </m:e>
                        <m:e>
                          <m:r>
                            <a:rPr lang="en-US" sz="2150" i="1">
                              <a:effectLst/>
                              <a:latin typeface="Cambria Math" panose="02040503050406030204" pitchFamily="18" charset="0"/>
                              <a:ea typeface="SimSun" panose="02010600030101010101" pitchFamily="2" charset="-122"/>
                            </a:rPr>
                            <m:t>𝜇</m:t>
                          </m:r>
                          <m:r>
                            <a:rPr lang="en-US" sz="2150" i="1">
                              <a:effectLst/>
                              <a:latin typeface="Cambria Math" panose="02040503050406030204" pitchFamily="18" charset="0"/>
                              <a:ea typeface="SimSun" panose="02010600030101010101" pitchFamily="2" charset="-122"/>
                            </a:rPr>
                            <m:t>,</m:t>
                          </m:r>
                          <m:r>
                            <m:rPr>
                              <m:sty m:val="p"/>
                            </m:rPr>
                            <a:rPr lang="en-US" sz="2150">
                              <a:effectLst/>
                              <a:latin typeface="Cambria Math" panose="02040503050406030204" pitchFamily="18" charset="0"/>
                              <a:ea typeface="SimSun" panose="02010600030101010101" pitchFamily="2" charset="-122"/>
                            </a:rPr>
                            <m:t>Σ</m:t>
                          </m:r>
                        </m:e>
                      </m:d>
                      <m:r>
                        <a:rPr lang="en-US" sz="2150" i="1">
                          <a:effectLst/>
                          <a:latin typeface="Cambria Math" panose="02040503050406030204" pitchFamily="18" charset="0"/>
                          <a:ea typeface="SimSun" panose="02010600030101010101" pitchFamily="2" charset="-122"/>
                        </a:rPr>
                        <m:t>=</m:t>
                      </m:r>
                      <m:sSup>
                        <m:sSupPr>
                          <m:ctrlPr>
                            <a:rPr lang="en-US" sz="2150" i="1">
                              <a:effectLst/>
                              <a:latin typeface="Cambria Math" panose="02040503050406030204" pitchFamily="18" charset="0"/>
                            </a:rPr>
                          </m:ctrlPr>
                        </m:sSupPr>
                        <m:e>
                          <m:d>
                            <m:dPr>
                              <m:ctrlPr>
                                <a:rPr lang="en-US" sz="2150" i="1">
                                  <a:effectLst/>
                                  <a:latin typeface="Cambria Math" panose="02040503050406030204" pitchFamily="18" charset="0"/>
                                </a:rPr>
                              </m:ctrlPr>
                            </m:dPr>
                            <m:e>
                              <m:r>
                                <a:rPr lang="en-US" sz="2150" i="1">
                                  <a:effectLst/>
                                  <a:latin typeface="Cambria Math" panose="02040503050406030204" pitchFamily="18" charset="0"/>
                                  <a:ea typeface="SimSun" panose="02010600030101010101" pitchFamily="2" charset="-122"/>
                                </a:rPr>
                                <m:t>2</m:t>
                              </m:r>
                              <m:r>
                                <a:rPr lang="en-US" sz="2150" i="1">
                                  <a:effectLst/>
                                  <a:latin typeface="Cambria Math" panose="02040503050406030204" pitchFamily="18" charset="0"/>
                                  <a:ea typeface="SimSun" panose="02010600030101010101" pitchFamily="2" charset="-122"/>
                                </a:rPr>
                                <m:t>𝜋</m:t>
                              </m:r>
                            </m:e>
                          </m:d>
                        </m:e>
                        <m:sup>
                          <m:r>
                            <a:rPr lang="en-US" sz="2150" i="1">
                              <a:effectLst/>
                              <a:latin typeface="Cambria Math" panose="02040503050406030204" pitchFamily="18" charset="0"/>
                              <a:ea typeface="SimSun" panose="02010600030101010101" pitchFamily="2" charset="-122"/>
                            </a:rPr>
                            <m:t>−</m:t>
                          </m:r>
                          <m:f>
                            <m:fPr>
                              <m:ctrlPr>
                                <a:rPr lang="en-US" sz="2150" i="1">
                                  <a:effectLst/>
                                  <a:latin typeface="Cambria Math" panose="02040503050406030204" pitchFamily="18" charset="0"/>
                                </a:rPr>
                              </m:ctrlPr>
                            </m:fPr>
                            <m:num>
                              <m:r>
                                <a:rPr lang="en-US" sz="2150" i="1">
                                  <a:effectLst/>
                                  <a:latin typeface="Cambria Math" panose="02040503050406030204" pitchFamily="18" charset="0"/>
                                  <a:ea typeface="SimSun" panose="02010600030101010101" pitchFamily="2" charset="-122"/>
                                </a:rPr>
                                <m:t>𝑛</m:t>
                              </m:r>
                            </m:num>
                            <m:den>
                              <m:r>
                                <a:rPr lang="en-US" sz="2150" i="1">
                                  <a:effectLst/>
                                  <a:latin typeface="Cambria Math" panose="02040503050406030204" pitchFamily="18" charset="0"/>
                                  <a:ea typeface="SimSun" panose="02010600030101010101" pitchFamily="2" charset="-122"/>
                                </a:rPr>
                                <m:t>2</m:t>
                              </m:r>
                            </m:den>
                          </m:f>
                        </m:sup>
                      </m:sSup>
                      <m:sSup>
                        <m:sSupPr>
                          <m:ctrlPr>
                            <a:rPr lang="en-US" sz="2150" i="1">
                              <a:effectLst/>
                              <a:latin typeface="Cambria Math" panose="02040503050406030204" pitchFamily="18" charset="0"/>
                            </a:rPr>
                          </m:ctrlPr>
                        </m:sSupPr>
                        <m:e>
                          <m:d>
                            <m:dPr>
                              <m:begChr m:val="|"/>
                              <m:endChr m:val="|"/>
                              <m:ctrlPr>
                                <a:rPr lang="en-US" sz="2150" i="1">
                                  <a:effectLst/>
                                  <a:latin typeface="Cambria Math" panose="02040503050406030204" pitchFamily="18" charset="0"/>
                                </a:rPr>
                              </m:ctrlPr>
                            </m:dPr>
                            <m:e>
                              <m:r>
                                <m:rPr>
                                  <m:sty m:val="p"/>
                                </m:rPr>
                                <a:rPr lang="en-US" sz="2150">
                                  <a:effectLst/>
                                  <a:latin typeface="Cambria Math" panose="02040503050406030204" pitchFamily="18" charset="0"/>
                                  <a:ea typeface="SimSun" panose="02010600030101010101" pitchFamily="2" charset="-122"/>
                                </a:rPr>
                                <m:t>Σ</m:t>
                              </m:r>
                            </m:e>
                          </m:d>
                        </m:e>
                        <m:sup>
                          <m:r>
                            <a:rPr lang="en-US" sz="2150" i="1">
                              <a:effectLst/>
                              <a:latin typeface="Cambria Math" panose="02040503050406030204" pitchFamily="18" charset="0"/>
                              <a:ea typeface="SimSun" panose="02010600030101010101" pitchFamily="2" charset="-122"/>
                            </a:rPr>
                            <m:t>−</m:t>
                          </m:r>
                          <m:f>
                            <m:fPr>
                              <m:ctrlPr>
                                <a:rPr lang="en-US" sz="2150" i="1">
                                  <a:effectLst/>
                                  <a:latin typeface="Cambria Math" panose="02040503050406030204" pitchFamily="18" charset="0"/>
                                </a:rPr>
                              </m:ctrlPr>
                            </m:fPr>
                            <m:num>
                              <m:r>
                                <a:rPr lang="en-US" sz="2150" i="1">
                                  <a:effectLst/>
                                  <a:latin typeface="Cambria Math" panose="02040503050406030204" pitchFamily="18" charset="0"/>
                                  <a:ea typeface="SimSun" panose="02010600030101010101" pitchFamily="2" charset="-122"/>
                                </a:rPr>
                                <m:t>1</m:t>
                              </m:r>
                            </m:num>
                            <m:den>
                              <m:r>
                                <a:rPr lang="en-US" sz="2150" i="1">
                                  <a:effectLst/>
                                  <a:latin typeface="Cambria Math" panose="02040503050406030204" pitchFamily="18" charset="0"/>
                                  <a:ea typeface="SimSun" panose="02010600030101010101" pitchFamily="2" charset="-122"/>
                                </a:rPr>
                                <m:t>2</m:t>
                              </m:r>
                            </m:den>
                          </m:f>
                        </m:sup>
                      </m:sSup>
                      <m:r>
                        <m:rPr>
                          <m:sty m:val="p"/>
                        </m:rPr>
                        <a:rPr lang="en-US" sz="2150">
                          <a:effectLst/>
                          <a:latin typeface="Cambria Math" panose="02040503050406030204" pitchFamily="18" charset="0"/>
                          <a:ea typeface="SimSun" panose="02010600030101010101" pitchFamily="2" charset="-122"/>
                        </a:rPr>
                        <m:t>exp</m:t>
                      </m:r>
                      <m:d>
                        <m:dPr>
                          <m:ctrlPr>
                            <a:rPr lang="en-US" sz="2150" i="1">
                              <a:effectLst/>
                              <a:latin typeface="Cambria Math" panose="02040503050406030204" pitchFamily="18" charset="0"/>
                            </a:rPr>
                          </m:ctrlPr>
                        </m:dPr>
                        <m:e>
                          <m:r>
                            <a:rPr lang="en-US" sz="2150" i="1">
                              <a:effectLst/>
                              <a:latin typeface="Cambria Math" panose="02040503050406030204" pitchFamily="18" charset="0"/>
                              <a:ea typeface="SimSun" panose="02010600030101010101" pitchFamily="2" charset="-122"/>
                            </a:rPr>
                            <m:t>−</m:t>
                          </m:r>
                          <m:f>
                            <m:fPr>
                              <m:ctrlPr>
                                <a:rPr lang="en-US" sz="2150" i="1">
                                  <a:effectLst/>
                                  <a:latin typeface="Cambria Math" panose="02040503050406030204" pitchFamily="18" charset="0"/>
                                </a:rPr>
                              </m:ctrlPr>
                            </m:fPr>
                            <m:num>
                              <m:r>
                                <a:rPr lang="en-US" sz="2150" i="1">
                                  <a:effectLst/>
                                  <a:latin typeface="Cambria Math" panose="02040503050406030204" pitchFamily="18" charset="0"/>
                                  <a:ea typeface="SimSun" panose="02010600030101010101" pitchFamily="2" charset="-122"/>
                                </a:rPr>
                                <m:t>1</m:t>
                              </m:r>
                            </m:num>
                            <m:den>
                              <m:r>
                                <a:rPr lang="en-US" sz="2150" i="1">
                                  <a:effectLst/>
                                  <a:latin typeface="Cambria Math" panose="02040503050406030204" pitchFamily="18" charset="0"/>
                                  <a:ea typeface="SimSun" panose="02010600030101010101" pitchFamily="2" charset="-122"/>
                                </a:rPr>
                                <m:t>2</m:t>
                              </m:r>
                            </m:den>
                          </m:f>
                          <m:sSup>
                            <m:sSupPr>
                              <m:ctrlPr>
                                <a:rPr lang="en-US" sz="2150" i="1">
                                  <a:effectLst/>
                                  <a:latin typeface="Cambria Math" panose="02040503050406030204" pitchFamily="18" charset="0"/>
                                </a:rPr>
                              </m:ctrlPr>
                            </m:sSupPr>
                            <m:e>
                              <m:d>
                                <m:dPr>
                                  <m:ctrlPr>
                                    <a:rPr lang="en-US" sz="2150" i="1">
                                      <a:effectLst/>
                                      <a:latin typeface="Cambria Math" panose="02040503050406030204" pitchFamily="18" charset="0"/>
                                    </a:rPr>
                                  </m:ctrlPr>
                                </m:dPr>
                                <m:e>
                                  <m:r>
                                    <a:rPr lang="en-US" sz="2150" i="1">
                                      <a:effectLst/>
                                      <a:latin typeface="Cambria Math" panose="02040503050406030204" pitchFamily="18" charset="0"/>
                                      <a:ea typeface="SimSun" panose="02010600030101010101" pitchFamily="2" charset="-122"/>
                                    </a:rPr>
                                    <m:t>𝑋</m:t>
                                  </m:r>
                                  <m:r>
                                    <a:rPr lang="en-US" sz="2150" i="1">
                                      <a:effectLst/>
                                      <a:latin typeface="Cambria Math" panose="02040503050406030204" pitchFamily="18" charset="0"/>
                                      <a:ea typeface="SimSun" panose="02010600030101010101" pitchFamily="2" charset="-122"/>
                                    </a:rPr>
                                    <m:t>−</m:t>
                                  </m:r>
                                  <m:r>
                                    <a:rPr lang="en-US" sz="2150" i="1">
                                      <a:effectLst/>
                                      <a:latin typeface="Cambria Math" panose="02040503050406030204" pitchFamily="18" charset="0"/>
                                      <a:ea typeface="SimSun" panose="02010600030101010101" pitchFamily="2" charset="-122"/>
                                    </a:rPr>
                                    <m:t>𝜇</m:t>
                                  </m:r>
                                </m:e>
                              </m:d>
                            </m:e>
                            <m:sup>
                              <m:r>
                                <a:rPr lang="en-US" sz="2150" i="1">
                                  <a:effectLst/>
                                  <a:latin typeface="Cambria Math" panose="02040503050406030204" pitchFamily="18" charset="0"/>
                                  <a:ea typeface="SimSun" panose="02010600030101010101" pitchFamily="2" charset="-122"/>
                                </a:rPr>
                                <m:t>𝑇</m:t>
                              </m:r>
                            </m:sup>
                          </m:sSup>
                          <m:sSup>
                            <m:sSupPr>
                              <m:ctrlPr>
                                <a:rPr lang="en-US" sz="2150" i="1">
                                  <a:effectLst/>
                                  <a:latin typeface="Cambria Math" panose="02040503050406030204" pitchFamily="18" charset="0"/>
                                </a:rPr>
                              </m:ctrlPr>
                            </m:sSupPr>
                            <m:e>
                              <m:r>
                                <m:rPr>
                                  <m:sty m:val="p"/>
                                </m:rPr>
                                <a:rPr lang="en-US" sz="2150">
                                  <a:effectLst/>
                                  <a:latin typeface="Cambria Math" panose="02040503050406030204" pitchFamily="18" charset="0"/>
                                  <a:ea typeface="SimSun" panose="02010600030101010101" pitchFamily="2" charset="-122"/>
                                </a:rPr>
                                <m:t>Σ</m:t>
                              </m:r>
                            </m:e>
                            <m:sup>
                              <m:r>
                                <a:rPr lang="en-US" sz="2150" i="1">
                                  <a:effectLst/>
                                  <a:latin typeface="Cambria Math" panose="02040503050406030204" pitchFamily="18" charset="0"/>
                                  <a:ea typeface="SimSun" panose="02010600030101010101" pitchFamily="2" charset="-122"/>
                                </a:rPr>
                                <m:t>−1</m:t>
                              </m:r>
                            </m:sup>
                          </m:sSup>
                          <m:r>
                            <a:rPr lang="en-US" sz="2150" i="1">
                              <a:effectLst/>
                              <a:latin typeface="Cambria Math" panose="02040503050406030204" pitchFamily="18" charset="0"/>
                              <a:ea typeface="SimSun" panose="02010600030101010101" pitchFamily="2" charset="-122"/>
                            </a:rPr>
                            <m:t>(</m:t>
                          </m:r>
                          <m:r>
                            <a:rPr lang="en-US" sz="2150" i="1">
                              <a:effectLst/>
                              <a:latin typeface="Cambria Math" panose="02040503050406030204" pitchFamily="18" charset="0"/>
                              <a:ea typeface="SimSun" panose="02010600030101010101" pitchFamily="2" charset="-122"/>
                            </a:rPr>
                            <m:t>𝑋</m:t>
                          </m:r>
                          <m:r>
                            <a:rPr lang="en-US" sz="2150" i="1">
                              <a:effectLst/>
                              <a:latin typeface="Cambria Math" panose="02040503050406030204" pitchFamily="18" charset="0"/>
                              <a:ea typeface="SimSun" panose="02010600030101010101" pitchFamily="2" charset="-122"/>
                            </a:rPr>
                            <m:t>−</m:t>
                          </m:r>
                          <m:r>
                            <a:rPr lang="en-US" sz="2150" i="1">
                              <a:effectLst/>
                              <a:latin typeface="Cambria Math" panose="02040503050406030204" pitchFamily="18" charset="0"/>
                              <a:ea typeface="SimSun" panose="02010600030101010101" pitchFamily="2" charset="-122"/>
                            </a:rPr>
                            <m:t>𝜇</m:t>
                          </m:r>
                          <m:r>
                            <a:rPr lang="en-US" sz="2150" i="1">
                              <a:effectLst/>
                              <a:latin typeface="Cambria Math" panose="02040503050406030204" pitchFamily="18" charset="0"/>
                              <a:ea typeface="SimSun" panose="02010600030101010101" pitchFamily="2" charset="-122"/>
                            </a:rPr>
                            <m:t>)</m:t>
                          </m:r>
                        </m:e>
                      </m:d>
                      <m:r>
                        <a:rPr lang="en-US" sz="2150" b="0" i="1" smtClean="0">
                          <a:effectLst/>
                          <a:latin typeface="Cambria Math" panose="02040503050406030204" pitchFamily="18" charset="0"/>
                          <a:ea typeface="SimSun" panose="02010600030101010101" pitchFamily="2" charset="-122"/>
                        </a:rPr>
                        <m:t>    (2.1)</m:t>
                      </m:r>
                    </m:oMath>
                  </m:oMathPara>
                </a14:m>
                <a:endParaRPr lang="en-US" sz="2150" dirty="0"/>
              </a:p>
              <a:p>
                <a:pPr marL="0" marR="0" indent="0" algn="just">
                  <a:spcBef>
                    <a:spcPts val="0"/>
                  </a:spcBef>
                  <a:spcAft>
                    <a:spcPts val="0"/>
                  </a:spcAft>
                  <a:buNone/>
                </a:pPr>
                <a:r>
                  <a:rPr lang="en-US" sz="2150" dirty="0">
                    <a:effectLst/>
                    <a:ea typeface="SimSun" panose="02010600030101010101" pitchFamily="2" charset="-122"/>
                  </a:rPr>
                  <a:t>The </a:t>
                </a:r>
                <a:r>
                  <a:rPr lang="en-US" sz="2150" i="1" dirty="0">
                    <a:effectLst/>
                    <a:ea typeface="SimSun" panose="02010600030101010101" pitchFamily="2" charset="-122"/>
                  </a:rPr>
                  <a:t>n</a:t>
                </a:r>
                <a:r>
                  <a:rPr lang="en-US" sz="2150" baseline="-25000" dirty="0">
                    <a:effectLst/>
                    <a:ea typeface="SimSun" panose="02010600030101010101" pitchFamily="2" charset="-122"/>
                  </a:rPr>
                  <a:t>x</a:t>
                </a:r>
                <a:r>
                  <a:rPr lang="en-US" sz="2150" dirty="0">
                    <a:effectLst/>
                    <a:ea typeface="SimSun" panose="02010600030101010101" pitchFamily="2" charset="-122"/>
                  </a:rPr>
                  <a:t>1 mean </a:t>
                </a:r>
                <a:r>
                  <a:rPr lang="en-US" sz="2150" i="1" dirty="0">
                    <a:effectLst/>
                    <a:ea typeface="SimSun" panose="02010600030101010101" pitchFamily="2" charset="-122"/>
                  </a:rPr>
                  <a:t>μ</a:t>
                </a:r>
                <a:r>
                  <a:rPr lang="en-US" sz="2150" dirty="0">
                    <a:effectLst/>
                    <a:ea typeface="SimSun" panose="02010600030101010101" pitchFamily="2" charset="-122"/>
                  </a:rPr>
                  <a:t> and the </a:t>
                </a:r>
                <a:r>
                  <a:rPr lang="en-US" sz="2150" i="1" dirty="0" err="1">
                    <a:effectLst/>
                    <a:ea typeface="SimSun" panose="02010600030101010101" pitchFamily="2" charset="-122"/>
                  </a:rPr>
                  <a:t>n</a:t>
                </a:r>
                <a:r>
                  <a:rPr lang="en-US" sz="2150" baseline="-25000" dirty="0" err="1">
                    <a:effectLst/>
                    <a:ea typeface="SimSun" panose="02010600030101010101" pitchFamily="2" charset="-122"/>
                  </a:rPr>
                  <a:t>x</a:t>
                </a:r>
                <a:r>
                  <a:rPr lang="en-US" sz="2150" i="1" dirty="0" err="1">
                    <a:effectLst/>
                    <a:ea typeface="SimSun" panose="02010600030101010101" pitchFamily="2" charset="-122"/>
                  </a:rPr>
                  <a:t>n</a:t>
                </a:r>
                <a:r>
                  <a:rPr lang="en-US" sz="2150" dirty="0">
                    <a:effectLst/>
                    <a:ea typeface="SimSun" panose="02010600030101010101" pitchFamily="2" charset="-122"/>
                  </a:rPr>
                  <a:t> covariance matrix Σ:</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50" i="1">
                          <a:effectLst/>
                          <a:latin typeface="Cambria Math" panose="02040503050406030204" pitchFamily="18" charset="0"/>
                          <a:ea typeface="SimSun" panose="02010600030101010101" pitchFamily="2" charset="-122"/>
                        </a:rPr>
                        <m:t>𝜇</m:t>
                      </m:r>
                      <m:r>
                        <a:rPr lang="en-US" sz="2150" i="1">
                          <a:effectLst/>
                          <a:latin typeface="Cambria Math" panose="02040503050406030204" pitchFamily="18" charset="0"/>
                          <a:ea typeface="SimSun" panose="02010600030101010101" pitchFamily="2" charset="-122"/>
                        </a:rPr>
                        <m:t>=</m:t>
                      </m:r>
                      <m:d>
                        <m:dPr>
                          <m:ctrlPr>
                            <a:rPr lang="en-US" sz="2150" i="1">
                              <a:effectLst/>
                              <a:latin typeface="Cambria Math" panose="02040503050406030204" pitchFamily="18" charset="0"/>
                              <a:ea typeface="SimSun" panose="02010600030101010101" pitchFamily="2" charset="-122"/>
                            </a:rPr>
                          </m:ctrlPr>
                        </m:dPr>
                        <m:e>
                          <m:m>
                            <m:mPr>
                              <m:mcs>
                                <m:mc>
                                  <m:mcPr>
                                    <m:count m:val="1"/>
                                    <m:mcJc m:val="center"/>
                                  </m:mcPr>
                                </m:mc>
                              </m:mcs>
                              <m:ctrlPr>
                                <a:rPr lang="en-US" sz="2150" i="1">
                                  <a:effectLst/>
                                  <a:latin typeface="Cambria Math" panose="02040503050406030204" pitchFamily="18" charset="0"/>
                                  <a:ea typeface="SimSun" panose="02010600030101010101" pitchFamily="2" charset="-122"/>
                                </a:rPr>
                              </m:ctrlPr>
                            </m:mPr>
                            <m:mr>
                              <m:e>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𝜇</m:t>
                                    </m:r>
                                  </m:e>
                                  <m:sub>
                                    <m:r>
                                      <a:rPr lang="en-US" sz="2150" i="1">
                                        <a:effectLst/>
                                        <a:latin typeface="Cambria Math" panose="02040503050406030204" pitchFamily="18" charset="0"/>
                                        <a:ea typeface="SimSun" panose="02010600030101010101" pitchFamily="2" charset="-122"/>
                                      </a:rPr>
                                      <m:t>1</m:t>
                                    </m:r>
                                  </m:sub>
                                </m:sSub>
                              </m:e>
                            </m:mr>
                            <m:mr>
                              <m:e>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𝜇</m:t>
                                    </m:r>
                                  </m:e>
                                  <m:sub>
                                    <m:r>
                                      <a:rPr lang="en-US" sz="2150" i="1">
                                        <a:effectLst/>
                                        <a:latin typeface="Cambria Math" panose="02040503050406030204" pitchFamily="18" charset="0"/>
                                        <a:ea typeface="SimSun" panose="02010600030101010101" pitchFamily="2" charset="-122"/>
                                      </a:rPr>
                                      <m:t>2</m:t>
                                    </m:r>
                                  </m:sub>
                                </m:sSub>
                              </m:e>
                            </m:mr>
                            <m:mr>
                              <m:e>
                                <m:r>
                                  <a:rPr lang="en-US" sz="2150" i="1">
                                    <a:effectLst/>
                                    <a:latin typeface="Cambria Math" panose="02040503050406030204" pitchFamily="18" charset="0"/>
                                    <a:ea typeface="SimSun" panose="02010600030101010101" pitchFamily="2" charset="-122"/>
                                  </a:rPr>
                                  <m:t>⋮</m:t>
                                </m:r>
                              </m:e>
                            </m:mr>
                            <m:mr>
                              <m:e>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𝜇</m:t>
                                    </m:r>
                                  </m:e>
                                  <m:sub>
                                    <m:r>
                                      <a:rPr lang="en-US" sz="2150" i="1">
                                        <a:effectLst/>
                                        <a:latin typeface="Cambria Math" panose="02040503050406030204" pitchFamily="18" charset="0"/>
                                        <a:ea typeface="SimSun" panose="02010600030101010101" pitchFamily="2" charset="-122"/>
                                      </a:rPr>
                                      <m:t>𝑛</m:t>
                                    </m:r>
                                  </m:sub>
                                </m:sSub>
                              </m:e>
                            </m:mr>
                          </m:m>
                        </m:e>
                      </m:d>
                      <m:r>
                        <a:rPr lang="en-US" sz="2150" i="1">
                          <a:effectLst/>
                          <a:latin typeface="Cambria Math" panose="02040503050406030204" pitchFamily="18" charset="0"/>
                          <a:ea typeface="SimSun" panose="02010600030101010101" pitchFamily="2" charset="-122"/>
                        </a:rPr>
                        <m:t>,</m:t>
                      </m:r>
                      <m:r>
                        <m:rPr>
                          <m:sty m:val="p"/>
                        </m:rPr>
                        <a:rPr lang="en-US" sz="2150">
                          <a:effectLst/>
                          <a:latin typeface="Cambria Math" panose="02040503050406030204" pitchFamily="18" charset="0"/>
                          <a:ea typeface="SimSun" panose="02010600030101010101" pitchFamily="2" charset="-122"/>
                        </a:rPr>
                        <m:t>Σ</m:t>
                      </m:r>
                      <m:r>
                        <a:rPr lang="en-US" sz="2150" i="1">
                          <a:effectLst/>
                          <a:latin typeface="Cambria Math" panose="02040503050406030204" pitchFamily="18" charset="0"/>
                          <a:ea typeface="SimSun" panose="02010600030101010101" pitchFamily="2" charset="-122"/>
                        </a:rPr>
                        <m:t>=</m:t>
                      </m:r>
                      <m:d>
                        <m:d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12</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1</m:t>
                                    </m:r>
                                    <m:r>
                                      <a:rPr lang="en-US" sz="215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r>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21</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r>
                                      <a:rPr lang="en-US" sz="215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r>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mr>
                            <m:mr>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215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𝑛</m:t>
                                    </m:r>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e>
                                <m:r>
                                  <a:rPr lang="en-US" sz="2150" i="1">
                                    <a:effectLst/>
                                    <a:latin typeface="Cambria Math" panose="02040503050406030204" pitchFamily="18" charset="0"/>
                                    <a:ea typeface="Cambria Math" panose="02040503050406030204" pitchFamily="18" charset="0"/>
                                    <a:cs typeface="Cambria Math" panose="02040503050406030204" pitchFamily="18" charset="0"/>
                                  </a:rPr>
                                  <m:t>⋯</m:t>
                                </m:r>
                              </m:e>
                              <m:e>
                                <m:sSubSup>
                                  <m:sSubSupPr>
                                    <m:ctrlPr>
                                      <a:rPr lang="en-US" sz="2150" i="1">
                                        <a:effectLst/>
                                        <a:latin typeface="Cambria Math" panose="02040503050406030204" pitchFamily="18" charset="0"/>
                                        <a:ea typeface="Cambria Math" panose="02040503050406030204" pitchFamily="18" charset="0"/>
                                        <a:cs typeface="Cambria Math" panose="02040503050406030204" pitchFamily="18" charset="0"/>
                                      </a:rPr>
                                    </m:ctrlPr>
                                  </m:sSubSupPr>
                                  <m:e>
                                    <m:r>
                                      <a:rPr lang="en-US" sz="2150" i="1">
                                        <a:effectLst/>
                                        <a:latin typeface="Cambria Math" panose="02040503050406030204" pitchFamily="18" charset="0"/>
                                        <a:ea typeface="Cambria Math" panose="02040503050406030204" pitchFamily="18" charset="0"/>
                                        <a:cs typeface="Cambria Math" panose="02040503050406030204" pitchFamily="18" charset="0"/>
                                      </a:rPr>
                                      <m:t>𝜎</m:t>
                                    </m:r>
                                  </m:e>
                                  <m:sub>
                                    <m:r>
                                      <a:rPr lang="en-US" sz="2150" i="1">
                                        <a:effectLst/>
                                        <a:latin typeface="Cambria Math" panose="02040503050406030204" pitchFamily="18" charset="0"/>
                                        <a:ea typeface="Cambria Math" panose="02040503050406030204" pitchFamily="18" charset="0"/>
                                        <a:cs typeface="Cambria Math" panose="02040503050406030204" pitchFamily="18" charset="0"/>
                                      </a:rPr>
                                      <m:t>𝑛</m:t>
                                    </m:r>
                                  </m:sub>
                                  <m:sup>
                                    <m:r>
                                      <a:rPr lang="en-US" sz="2150" i="1">
                                        <a:effectLst/>
                                        <a:latin typeface="Cambria Math" panose="02040503050406030204" pitchFamily="18" charset="0"/>
                                        <a:ea typeface="Cambria Math" panose="02040503050406030204" pitchFamily="18" charset="0"/>
                                        <a:cs typeface="Cambria Math" panose="02040503050406030204" pitchFamily="18" charset="0"/>
                                      </a:rPr>
                                      <m:t>2</m:t>
                                    </m:r>
                                  </m:sup>
                                </m:sSubSup>
                              </m:e>
                            </m:mr>
                          </m:m>
                        </m:e>
                      </m:d>
                    </m:oMath>
                  </m:oMathPara>
                </a14:m>
                <a:endParaRPr lang="en-US" sz="2150" dirty="0">
                  <a:effectLst/>
                  <a:ea typeface="SimSun" panose="02010600030101010101" pitchFamily="2" charset="-122"/>
                </a:endParaRPr>
              </a:p>
              <a:p>
                <a:pPr marL="0" marR="0" indent="0" algn="just">
                  <a:spcBef>
                    <a:spcPts val="0"/>
                  </a:spcBef>
                  <a:spcAft>
                    <a:spcPts val="0"/>
                  </a:spcAft>
                  <a:buNone/>
                </a:pPr>
                <a:r>
                  <a:rPr lang="en-US" sz="2150" dirty="0">
                    <a:effectLst/>
                    <a:ea typeface="SimSun" panose="02010600030101010101" pitchFamily="2" charset="-122"/>
                  </a:rPr>
                  <a:t>Note, </a:t>
                </a:r>
                <a:r>
                  <a:rPr lang="en-US" sz="2150" i="1" dirty="0">
                    <a:effectLst/>
                    <a:ea typeface="SimSun" panose="02010600030101010101" pitchFamily="2" charset="-122"/>
                  </a:rPr>
                  <a:t>σ</a:t>
                </a:r>
                <a:r>
                  <a:rPr lang="en-US" sz="2150" i="1" baseline="-25000" dirty="0">
                    <a:effectLst/>
                    <a:ea typeface="SimSun" panose="02010600030101010101" pitchFamily="2" charset="-122"/>
                  </a:rPr>
                  <a:t>ij</a:t>
                </a:r>
                <a:r>
                  <a:rPr lang="en-US" sz="2150" baseline="30000" dirty="0">
                    <a:effectLst/>
                    <a:ea typeface="SimSun" panose="02010600030101010101" pitchFamily="2" charset="-122"/>
                  </a:rPr>
                  <a:t>2</a:t>
                </a:r>
                <a:r>
                  <a:rPr lang="en-US" sz="2150" dirty="0">
                    <a:effectLst/>
                    <a:ea typeface="SimSun" panose="02010600030101010101" pitchFamily="2" charset="-122"/>
                  </a:rPr>
                  <a:t> is covariance of </a:t>
                </a:r>
                <a:r>
                  <a:rPr lang="en-US" sz="2150" i="1" dirty="0">
                    <a:effectLst/>
                    <a:ea typeface="SimSun" panose="02010600030101010101" pitchFamily="2" charset="-122"/>
                  </a:rPr>
                  <a:t>x</a:t>
                </a:r>
                <a:r>
                  <a:rPr lang="en-US" sz="2150" i="1" baseline="-25000" dirty="0">
                    <a:effectLst/>
                    <a:ea typeface="SimSun" panose="02010600030101010101" pitchFamily="2" charset="-122"/>
                  </a:rPr>
                  <a:t>i</a:t>
                </a:r>
                <a:r>
                  <a:rPr lang="en-US" sz="2150" dirty="0">
                    <a:effectLst/>
                    <a:ea typeface="SimSun" panose="02010600030101010101" pitchFamily="2" charset="-122"/>
                  </a:rPr>
                  <a:t> and </a:t>
                </a:r>
                <a:r>
                  <a:rPr lang="en-US" sz="2150" i="1" dirty="0" err="1">
                    <a:effectLst/>
                    <a:ea typeface="SimSun" panose="02010600030101010101" pitchFamily="2" charset="-122"/>
                  </a:rPr>
                  <a:t>x</a:t>
                </a:r>
                <a:r>
                  <a:rPr lang="en-US" sz="2150" i="1" baseline="-25000" dirty="0" err="1">
                    <a:effectLst/>
                    <a:ea typeface="SimSun" panose="02010600030101010101" pitchFamily="2" charset="-122"/>
                  </a:rPr>
                  <a:t>j</a:t>
                </a:r>
                <a:r>
                  <a:rPr lang="en-US" sz="2150" dirty="0">
                    <a:effectLst/>
                    <a:ea typeface="SimSun" panose="02010600030101010101" pitchFamily="2" charset="-122"/>
                  </a:rPr>
                  <a:t> whereas </a:t>
                </a:r>
                <a:r>
                  <a:rPr lang="en-US" sz="2150" i="1" dirty="0">
                    <a:effectLst/>
                    <a:ea typeface="SimSun" panose="02010600030101010101" pitchFamily="2" charset="-122"/>
                  </a:rPr>
                  <a:t>σ</a:t>
                </a:r>
                <a:r>
                  <a:rPr lang="en-US" sz="2150" i="1" baseline="-25000" dirty="0">
                    <a:effectLst/>
                    <a:ea typeface="SimSun" panose="02010600030101010101" pitchFamily="2" charset="-122"/>
                  </a:rPr>
                  <a:t>i</a:t>
                </a:r>
                <a:r>
                  <a:rPr lang="en-US" sz="2150" baseline="30000" dirty="0">
                    <a:effectLst/>
                    <a:ea typeface="SimSun" panose="02010600030101010101" pitchFamily="2" charset="-122"/>
                  </a:rPr>
                  <a:t>2</a:t>
                </a:r>
                <a:r>
                  <a:rPr lang="en-US" sz="2150" dirty="0">
                    <a:effectLst/>
                    <a:ea typeface="SimSun" panose="02010600030101010101" pitchFamily="2" charset="-122"/>
                  </a:rPr>
                  <a:t> is variance of </a:t>
                </a:r>
                <a:r>
                  <a:rPr lang="en-US" sz="2150" i="1" dirty="0">
                    <a:effectLst/>
                    <a:ea typeface="SimSun" panose="02010600030101010101" pitchFamily="2" charset="-122"/>
                  </a:rPr>
                  <a:t>x</a:t>
                </a:r>
                <a:r>
                  <a:rPr lang="en-US" sz="2150" i="1" baseline="-25000" dirty="0">
                    <a:effectLst/>
                    <a:ea typeface="SimSun" panose="02010600030101010101" pitchFamily="2" charset="-122"/>
                  </a:rPr>
                  <a:t>i</a:t>
                </a:r>
                <a:r>
                  <a:rPr lang="en-US" sz="2150" dirty="0">
                    <a:effectLst/>
                    <a:ea typeface="SimSun" panose="02010600030101010101" pitchFamily="2" charset="-122"/>
                  </a:rPr>
                  <a:t>. Let </a:t>
                </a:r>
                <a:r>
                  <a:rPr lang="en-US" sz="2150" i="1" dirty="0">
                    <a:effectLst/>
                    <a:ea typeface="SimSun" panose="02010600030101010101" pitchFamily="2" charset="-122"/>
                  </a:rPr>
                  <a:t>Y</a:t>
                </a:r>
                <a:r>
                  <a:rPr lang="en-US" sz="2150" dirty="0">
                    <a:effectLst/>
                    <a:ea typeface="SimSun" panose="02010600030101010101" pitchFamily="2" charset="-122"/>
                  </a:rPr>
                  <a:t> = (</a:t>
                </a:r>
                <a:r>
                  <a:rPr lang="en-US" sz="2150" i="1" dirty="0">
                    <a:effectLst/>
                    <a:ea typeface="SimSun" panose="02010600030101010101" pitchFamily="2" charset="-122"/>
                  </a:rPr>
                  <a:t>y</a:t>
                </a:r>
                <a:r>
                  <a:rPr lang="en-US" sz="2150" baseline="-25000" dirty="0">
                    <a:effectLst/>
                    <a:ea typeface="SimSun" panose="02010600030101010101" pitchFamily="2" charset="-122"/>
                  </a:rPr>
                  <a:t>1</a:t>
                </a:r>
                <a:r>
                  <a:rPr lang="en-US" sz="2150" dirty="0">
                    <a:effectLst/>
                    <a:ea typeface="SimSun" panose="02010600030101010101" pitchFamily="2" charset="-122"/>
                  </a:rPr>
                  <a:t>, </a:t>
                </a:r>
                <a:r>
                  <a:rPr lang="en-US" sz="2150" i="1" dirty="0">
                    <a:effectLst/>
                    <a:ea typeface="SimSun" panose="02010600030101010101" pitchFamily="2" charset="-122"/>
                  </a:rPr>
                  <a:t>y</a:t>
                </a:r>
                <a:r>
                  <a:rPr lang="en-US" sz="2150" baseline="-25000" dirty="0">
                    <a:effectLst/>
                    <a:ea typeface="SimSun" panose="02010600030101010101" pitchFamily="2" charset="-122"/>
                  </a:rPr>
                  <a:t>2</a:t>
                </a:r>
                <a:r>
                  <a:rPr lang="en-US" sz="2150" dirty="0">
                    <a:effectLst/>
                    <a:ea typeface="SimSun" panose="02010600030101010101" pitchFamily="2" charset="-122"/>
                  </a:rPr>
                  <a:t>,…, </a:t>
                </a:r>
                <a:r>
                  <a:rPr lang="en-US" sz="2150" i="1" dirty="0" err="1">
                    <a:effectLst/>
                    <a:ea typeface="SimSun" panose="02010600030101010101" pitchFamily="2" charset="-122"/>
                  </a:rPr>
                  <a:t>y</a:t>
                </a:r>
                <a:r>
                  <a:rPr lang="en-US" sz="2150" i="1" baseline="-25000" dirty="0" err="1">
                    <a:effectLst/>
                    <a:ea typeface="SimSun" panose="02010600030101010101" pitchFamily="2" charset="-122"/>
                  </a:rPr>
                  <a:t>m</a:t>
                </a:r>
                <a:r>
                  <a:rPr lang="en-US" sz="2150" dirty="0">
                    <a:effectLst/>
                    <a:ea typeface="SimSun" panose="02010600030101010101" pitchFamily="2" charset="-122"/>
                  </a:rPr>
                  <a:t>)</a:t>
                </a:r>
                <a:r>
                  <a:rPr lang="en-US" sz="2150" i="1" baseline="30000" dirty="0">
                    <a:effectLst/>
                    <a:ea typeface="SimSun" panose="02010600030101010101" pitchFamily="2" charset="-122"/>
                  </a:rPr>
                  <a:t>T</a:t>
                </a:r>
                <a:r>
                  <a:rPr lang="en-US" sz="2150" dirty="0">
                    <a:effectLst/>
                    <a:ea typeface="SimSun" panose="02010600030101010101" pitchFamily="2" charset="-122"/>
                  </a:rPr>
                  <a:t> be random variable representing all sample random variable </a:t>
                </a:r>
                <a:r>
                  <a:rPr lang="en-US" sz="2150" i="1" dirty="0">
                    <a:effectLst/>
                    <a:ea typeface="SimSun" panose="02010600030101010101" pitchFamily="2" charset="-122"/>
                  </a:rPr>
                  <a:t>Y</a:t>
                </a:r>
                <a:r>
                  <a:rPr lang="en-US" sz="2150" i="1" baseline="-25000" dirty="0">
                    <a:effectLst/>
                    <a:ea typeface="SimSun" panose="02010600030101010101" pitchFamily="2" charset="-122"/>
                  </a:rPr>
                  <a:t>i</a:t>
                </a:r>
                <a:r>
                  <a:rPr lang="en-US" sz="2150" dirty="0">
                    <a:effectLst/>
                    <a:ea typeface="SimSun" panose="02010600030101010101" pitchFamily="2" charset="-122"/>
                  </a:rPr>
                  <a:t> = (</a:t>
                </a:r>
                <a:r>
                  <a:rPr lang="en-US" sz="2150" i="1" dirty="0">
                    <a:effectLst/>
                    <a:ea typeface="SimSun" panose="02010600030101010101" pitchFamily="2" charset="-122"/>
                  </a:rPr>
                  <a:t>y</a:t>
                </a:r>
                <a:r>
                  <a:rPr lang="en-US" sz="2150" i="1" baseline="-25000" dirty="0">
                    <a:effectLst/>
                    <a:ea typeface="SimSun" panose="02010600030101010101" pitchFamily="2" charset="-122"/>
                  </a:rPr>
                  <a:t>i</a:t>
                </a:r>
                <a:r>
                  <a:rPr lang="en-US" sz="2150" baseline="-25000" dirty="0">
                    <a:effectLst/>
                    <a:ea typeface="SimSun" panose="02010600030101010101" pitchFamily="2" charset="-122"/>
                  </a:rPr>
                  <a:t>1</a:t>
                </a:r>
                <a:r>
                  <a:rPr lang="en-US" sz="2150" dirty="0">
                    <a:effectLst/>
                    <a:ea typeface="SimSun" panose="02010600030101010101" pitchFamily="2" charset="-122"/>
                  </a:rPr>
                  <a:t>, </a:t>
                </a:r>
                <a:r>
                  <a:rPr lang="en-US" sz="2150" i="1" dirty="0">
                    <a:effectLst/>
                    <a:ea typeface="SimSun" panose="02010600030101010101" pitchFamily="2" charset="-122"/>
                  </a:rPr>
                  <a:t>y</a:t>
                </a:r>
                <a:r>
                  <a:rPr lang="en-US" sz="2150" i="1" baseline="-25000" dirty="0">
                    <a:effectLst/>
                    <a:ea typeface="SimSun" panose="02010600030101010101" pitchFamily="2" charset="-122"/>
                  </a:rPr>
                  <a:t>i</a:t>
                </a:r>
                <a:r>
                  <a:rPr lang="en-US" sz="2150" baseline="-25000" dirty="0">
                    <a:effectLst/>
                    <a:ea typeface="SimSun" panose="02010600030101010101" pitchFamily="2" charset="-122"/>
                  </a:rPr>
                  <a:t>2</a:t>
                </a:r>
                <a:r>
                  <a:rPr lang="en-US" sz="2150" dirty="0">
                    <a:effectLst/>
                    <a:ea typeface="SimSun" panose="02010600030101010101" pitchFamily="2" charset="-122"/>
                  </a:rPr>
                  <a:t>,…, </a:t>
                </a:r>
                <a:r>
                  <a:rPr lang="en-US" sz="2150" i="1" dirty="0" err="1">
                    <a:effectLst/>
                    <a:ea typeface="SimSun" panose="02010600030101010101" pitchFamily="2" charset="-122"/>
                  </a:rPr>
                  <a:t>y</a:t>
                </a:r>
                <a:r>
                  <a:rPr lang="en-US" sz="2150" i="1" baseline="-25000" dirty="0" err="1">
                    <a:effectLst/>
                    <a:ea typeface="SimSun" panose="02010600030101010101" pitchFamily="2" charset="-122"/>
                  </a:rPr>
                  <a:t>im</a:t>
                </a:r>
                <a:r>
                  <a:rPr lang="en-US" sz="2150" dirty="0">
                    <a:effectLst/>
                    <a:ea typeface="SimSun" panose="02010600030101010101" pitchFamily="2" charset="-122"/>
                  </a:rPr>
                  <a:t>)</a:t>
                </a:r>
                <a:r>
                  <a:rPr lang="en-US" sz="2150" i="1" baseline="30000" dirty="0">
                    <a:effectLst/>
                    <a:ea typeface="SimSun" panose="02010600030101010101" pitchFamily="2" charset="-122"/>
                  </a:rPr>
                  <a:t>T</a:t>
                </a:r>
                <a:r>
                  <a:rPr lang="en-US" sz="2150" dirty="0">
                    <a:effectLst/>
                    <a:ea typeface="SimSun" panose="02010600030101010101" pitchFamily="2" charset="-122"/>
                  </a:rPr>
                  <a:t>. </a:t>
                </a:r>
                <a:r>
                  <a:rPr lang="en-US" sz="2150" i="1" dirty="0">
                    <a:effectLst/>
                    <a:ea typeface="SimSun" panose="02010600030101010101" pitchFamily="2" charset="-122"/>
                  </a:rPr>
                  <a:t>Suppose there is an assumption that Y is a combination of partial random variables (components) of X such that</a:t>
                </a:r>
                <a:r>
                  <a:rPr lang="en-US" sz="215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𝑦</m:t>
                          </m:r>
                        </m:e>
                        <m:sub>
                          <m:r>
                            <a:rPr lang="en-US" sz="2150" i="1">
                              <a:effectLst/>
                              <a:latin typeface="Cambria Math" panose="02040503050406030204" pitchFamily="18" charset="0"/>
                              <a:ea typeface="SimSun" panose="02010600030101010101" pitchFamily="2" charset="-122"/>
                            </a:rPr>
                            <m:t>𝑖</m:t>
                          </m:r>
                        </m:sub>
                      </m:sSub>
                      <m:r>
                        <a:rPr lang="en-US" sz="2150" i="1">
                          <a:effectLst/>
                          <a:latin typeface="Cambria Math" panose="02040503050406030204" pitchFamily="18" charset="0"/>
                          <a:ea typeface="SimSun" panose="02010600030101010101" pitchFamily="2" charset="-122"/>
                        </a:rPr>
                        <m:t>=</m:t>
                      </m:r>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𝛼</m:t>
                          </m:r>
                        </m:e>
                        <m:sub>
                          <m:r>
                            <a:rPr lang="en-US" sz="2150" i="1">
                              <a:effectLst/>
                              <a:latin typeface="Cambria Math" panose="02040503050406030204" pitchFamily="18" charset="0"/>
                              <a:ea typeface="SimSun" panose="02010600030101010101" pitchFamily="2" charset="-122"/>
                            </a:rPr>
                            <m:t>𝑖</m:t>
                          </m:r>
                          <m:r>
                            <a:rPr lang="en-US" sz="2150" i="1">
                              <a:effectLst/>
                              <a:latin typeface="Cambria Math" panose="02040503050406030204" pitchFamily="18" charset="0"/>
                              <a:ea typeface="SimSun" panose="02010600030101010101" pitchFamily="2" charset="-122"/>
                            </a:rPr>
                            <m:t>0</m:t>
                          </m:r>
                        </m:sub>
                      </m:sSub>
                      <m:r>
                        <a:rPr lang="en-US" sz="2150" i="1">
                          <a:effectLst/>
                          <a:latin typeface="Cambria Math" panose="02040503050406030204" pitchFamily="18" charset="0"/>
                          <a:ea typeface="SimSun" panose="02010600030101010101" pitchFamily="2" charset="-122"/>
                        </a:rPr>
                        <m:t>+</m:t>
                      </m:r>
                      <m:nary>
                        <m:naryPr>
                          <m:chr m:val="∑"/>
                          <m:limLoc m:val="undOvr"/>
                          <m:ctrlPr>
                            <a:rPr lang="en-US" sz="2150" i="1">
                              <a:effectLst/>
                              <a:latin typeface="Cambria Math" panose="02040503050406030204" pitchFamily="18" charset="0"/>
                              <a:ea typeface="SimSun" panose="02010600030101010101" pitchFamily="2" charset="-122"/>
                            </a:rPr>
                          </m:ctrlPr>
                        </m:naryPr>
                        <m:sub>
                          <m:r>
                            <a:rPr lang="en-US" sz="2150" i="1">
                              <a:effectLst/>
                              <a:latin typeface="Cambria Math" panose="02040503050406030204" pitchFamily="18" charset="0"/>
                              <a:ea typeface="SimSun" panose="02010600030101010101" pitchFamily="2" charset="-122"/>
                            </a:rPr>
                            <m:t>𝑗</m:t>
                          </m:r>
                          <m:r>
                            <a:rPr lang="en-US" sz="2150" i="1">
                              <a:effectLst/>
                              <a:latin typeface="Cambria Math" panose="02040503050406030204" pitchFamily="18" charset="0"/>
                              <a:ea typeface="SimSun" panose="02010600030101010101" pitchFamily="2" charset="-122"/>
                            </a:rPr>
                            <m:t>=1</m:t>
                          </m:r>
                        </m:sub>
                        <m:sup>
                          <m:r>
                            <a:rPr lang="en-US" sz="2150" i="1">
                              <a:effectLst/>
                              <a:latin typeface="Cambria Math" panose="02040503050406030204" pitchFamily="18" charset="0"/>
                              <a:ea typeface="SimSun" panose="02010600030101010101" pitchFamily="2" charset="-122"/>
                            </a:rPr>
                            <m:t>𝑛</m:t>
                          </m:r>
                        </m:sup>
                        <m:e>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𝛼</m:t>
                              </m:r>
                            </m:e>
                            <m:sub>
                              <m:r>
                                <a:rPr lang="en-US" sz="2150" i="1">
                                  <a:effectLst/>
                                  <a:latin typeface="Cambria Math" panose="02040503050406030204" pitchFamily="18" charset="0"/>
                                  <a:ea typeface="SimSun" panose="02010600030101010101" pitchFamily="2" charset="-122"/>
                                </a:rPr>
                                <m:t>𝑖𝑗</m:t>
                              </m:r>
                            </m:sub>
                          </m:sSub>
                          <m:sSub>
                            <m:sSubPr>
                              <m:ctrlPr>
                                <a:rPr lang="en-US" sz="2150" i="1">
                                  <a:effectLst/>
                                  <a:latin typeface="Cambria Math" panose="02040503050406030204" pitchFamily="18" charset="0"/>
                                  <a:ea typeface="SimSun" panose="02010600030101010101" pitchFamily="2" charset="-122"/>
                                </a:rPr>
                              </m:ctrlPr>
                            </m:sSubPr>
                            <m:e>
                              <m:r>
                                <a:rPr lang="en-US" sz="2150" i="1">
                                  <a:effectLst/>
                                  <a:latin typeface="Cambria Math" panose="02040503050406030204" pitchFamily="18" charset="0"/>
                                  <a:ea typeface="SimSun" panose="02010600030101010101" pitchFamily="2" charset="-122"/>
                                </a:rPr>
                                <m:t>𝑥</m:t>
                              </m:r>
                            </m:e>
                            <m:sub>
                              <m:r>
                                <a:rPr lang="en-US" sz="2150" i="1">
                                  <a:effectLst/>
                                  <a:latin typeface="Cambria Math" panose="02040503050406030204" pitchFamily="18" charset="0"/>
                                  <a:ea typeface="SimSun" panose="02010600030101010101" pitchFamily="2" charset="-122"/>
                                </a:rPr>
                                <m:t>𝑖</m:t>
                              </m:r>
                            </m:sub>
                          </m:sSub>
                        </m:e>
                      </m:nary>
                    </m:oMath>
                  </m:oMathPara>
                </a14:m>
                <a:endParaRPr lang="en-US" sz="2150" dirty="0">
                  <a:effectLst/>
                  <a:ea typeface="SimSun" panose="02010600030101010101" pitchFamily="2" charset="-122"/>
                </a:endParaRPr>
              </a:p>
              <a:p>
                <a:pPr marL="0" indent="0">
                  <a:buNone/>
                </a:pPr>
                <a:endParaRPr lang="en-US" sz="2150" dirty="0"/>
              </a:p>
            </p:txBody>
          </p:sp>
        </mc:Choice>
        <mc:Fallback>
          <p:sp>
            <p:nvSpPr>
              <p:cNvPr id="3" name="Content Placeholder 2">
                <a:extLst>
                  <a:ext uri="{FF2B5EF4-FFF2-40B4-BE49-F238E27FC236}">
                    <a16:creationId xmlns:a16="http://schemas.microsoft.com/office/drawing/2014/main" id="{90B25019-D205-4C47-A99B-44534136F4B6}"/>
                  </a:ext>
                </a:extLst>
              </p:cNvPr>
              <p:cNvSpPr>
                <a:spLocks noGrp="1" noRot="1" noChangeAspect="1" noMove="1" noResize="1" noEditPoints="1" noAdjustHandles="1" noChangeArrowheads="1" noChangeShapeType="1" noTextEdit="1"/>
              </p:cNvSpPr>
              <p:nvPr>
                <p:ph idx="1"/>
              </p:nvPr>
            </p:nvSpPr>
            <p:spPr>
              <a:xfrm>
                <a:off x="464233" y="914399"/>
                <a:ext cx="11268221" cy="5176066"/>
              </a:xfrm>
              <a:blipFill>
                <a:blip r:embed="rId2"/>
                <a:stretch>
                  <a:fillRect l="-649" t="-707" r="-6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3CC9E5D-A86B-42DC-A5AA-86BF4BEB1E2D}"/>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8E5B562D-904B-4D98-A51F-5DB4C11731F6}"/>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22E789CF-6808-49BC-AC51-DC1D31BF9408}"/>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54721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146B-8C8D-4307-9C58-B6503F400770}"/>
              </a:ext>
            </a:extLst>
          </p:cNvPr>
          <p:cNvSpPr>
            <a:spLocks noGrp="1"/>
          </p:cNvSpPr>
          <p:nvPr>
            <p:ph type="title"/>
          </p:nvPr>
        </p:nvSpPr>
        <p:spPr/>
        <p:txBody>
          <a:bodyPr/>
          <a:lstStyle/>
          <a:p>
            <a:r>
              <a:rPr lang="en-US" dirty="0"/>
              <a:t>2. EM with combinatorial 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8CAA0-C0F1-445B-81C3-893CE3D3A24B}"/>
                  </a:ext>
                </a:extLst>
              </p:cNvPr>
              <p:cNvSpPr>
                <a:spLocks noGrp="1"/>
              </p:cNvSpPr>
              <p:nvPr>
                <p:ph idx="1"/>
              </p:nvPr>
            </p:nvSpPr>
            <p:spPr>
              <a:xfrm>
                <a:off x="281354" y="914399"/>
                <a:ext cx="11591778"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As a generalization, let </a:t>
                </a:r>
                <a:r>
                  <a:rPr lang="en-US" sz="2100" i="1"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be </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m</a:t>
                </a:r>
                <a:r>
                  <a:rPr lang="en-US" sz="2100" baseline="-25000"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100" i="1" dirty="0" err="1">
                    <a:effectLst/>
                    <a:latin typeface="Times New Roman" panose="02020603050405020304" pitchFamily="18" charset="0"/>
                    <a:ea typeface="SimSun" panose="02010600030101010101" pitchFamily="2" charset="-122"/>
                    <a:cs typeface="Times New Roman" panose="02020603050405020304" pitchFamily="18" charset="0"/>
                  </a:rPr>
                  <a:t>n</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 matrix whose elements are called regressive coefficients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r>
                        <m:rPr>
                          <m:aln/>
                        </m:rP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5"/>
                                    <m:mcJc m:val="center"/>
                                  </m:mcPr>
                                </m:mc>
                              </m:mcs>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0</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r>
                        <a:rPr lang="en-US" sz="2100" b="0" i="1" smtClean="0">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m:rPr>
                          <m:aln/>
                        </m:rP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10</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20</m:t>
                                    </m:r>
                                  </m:sub>
                                </m:sSub>
                              </m:e>
                            </m:mr>
                            <m:m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0</m:t>
                                    </m:r>
                                  </m:sub>
                                </m:sSub>
                              </m:e>
                            </m:mr>
                          </m:m>
                        </m:e>
                      </m:d>
                      <m:r>
                        <a:rPr lang="en-US" sz="2100">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dPr>
                        <m:e>
                          <m:m>
                            <m:mPr>
                              <m:mcs>
                                <m:mc>
                                  <m:mcPr>
                                    <m:count m:val="4"/>
                                    <m:mcJc m:val="center"/>
                                  </m:mcPr>
                                </m:mc>
                              </m:mcs>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r>
                                      <a:rPr lang="en-US" sz="2100" i="1">
                                        <a:effectLst/>
                                        <a:latin typeface="Cambria Math" panose="02040503050406030204" pitchFamily="18" charset="0"/>
                                        <a:ea typeface="Cambria Math" panose="02040503050406030204" pitchFamily="18" charset="0"/>
                                        <a:cs typeface="Cambria Math" panose="02040503050406030204" pitchFamily="18" charset="0"/>
                                      </a:rPr>
                                      <m:t>𝑛</m:t>
                                    </m:r>
                                  </m:sub>
                                </m:sSub>
                              </m:e>
                            </m:mr>
                            <m:mr>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e>
                              <m:e>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𝑚𝑛</m:t>
                                    </m:r>
                                  </m:sub>
                                </m:sSub>
                              </m:e>
                            </m:mr>
                          </m:m>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This implies the so-called vector regressive model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𝑌</m:t>
                      </m:r>
                      <m:r>
                        <a:rPr lang="en-US" sz="21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acc>
                        <m:accPr>
                          <m:chr m:val="̃"/>
                          <m:ctrlPr>
                            <a:rPr lang="en-US" sz="2100" i="1">
                              <a:effectLst/>
                              <a:latin typeface="Cambria Math" panose="020405030504060302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(2.2)</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Let: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1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m:t>
                                  </m:r>
                                  <m:r>
                                    <a:rPr lang="en-US" sz="2100" i="1">
                                      <a:effectLst/>
                                      <a:latin typeface="Cambria Math" panose="02040503050406030204" pitchFamily="18" charset="0"/>
                                      <a:ea typeface="Cambria Math" panose="02040503050406030204" pitchFamily="18" charset="0"/>
                                      <a:cs typeface="Cambria Math" panose="02040503050406030204" pitchFamily="18" charset="0"/>
                                    </a:rPr>
                                    <m:t>2</m:t>
                                  </m:r>
                                </m:sub>
                              </m:sSub>
                              <m:r>
                                <a:rPr lang="en-US" sz="21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21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100" i="1">
                                      <a:effectLst/>
                                      <a:latin typeface="Cambria Math" panose="02040503050406030204" pitchFamily="18" charset="0"/>
                                      <a:ea typeface="Cambria Math" panose="02040503050406030204" pitchFamily="18" charset="0"/>
                                      <a:cs typeface="Cambria Math" panose="02040503050406030204" pitchFamily="18" charset="0"/>
                                    </a:rPr>
                                    <m:t>𝛼</m:t>
                                  </m:r>
                                </m:e>
                                <m:sub>
                                  <m:r>
                                    <a:rPr lang="en-US" sz="2100" i="1">
                                      <a:effectLst/>
                                      <a:latin typeface="Cambria Math" panose="02040503050406030204" pitchFamily="18" charset="0"/>
                                      <a:ea typeface="Cambria Math" panose="02040503050406030204" pitchFamily="18" charset="0"/>
                                      <a:cs typeface="Cambria Math" panose="02040503050406030204" pitchFamily="18" charset="0"/>
                                    </a:rPr>
                                    <m:t>𝑖𝑛</m:t>
                                  </m:r>
                                </m:sub>
                              </m:sSub>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100" b="0" i="0" smtClean="0">
                          <a:effectLst/>
                          <a:latin typeface="Cambria Math" panose="02040503050406030204" pitchFamily="18" charset="0"/>
                          <a:ea typeface="SimSun" panose="02010600030101010101" pitchFamily="2" charset="-122"/>
                          <a:cs typeface="Times New Roman" panose="02020603050405020304" pitchFamily="18" charset="0"/>
                        </a:rPr>
                        <m:t>and</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sub>
                                </m:sSub>
                              </m:e>
                            </m:m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b>
                                </m:sSub>
                              </m:e>
                            </m:mr>
                            <m:mr>
                              <m:e>
                                <m:r>
                                  <a:rPr lang="en-US" sz="2100" i="1">
                                    <a:effectLst/>
                                    <a:latin typeface="Cambria Math" panose="02040503050406030204" pitchFamily="18" charset="0"/>
                                    <a:ea typeface="SimSun" panose="02010600030101010101" pitchFamily="2" charset="-122"/>
                                    <a:cs typeface="Times New Roman" panose="02020603050405020304" pitchFamily="18" charset="0"/>
                                  </a:rPr>
                                  <m:t>⋮</m:t>
                                </m:r>
                              </m:e>
                            </m:mr>
                            <m:mr>
                              <m:e>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𝑚</m:t>
                                    </m:r>
                                  </m:sub>
                                </m:sSub>
                              </m:e>
                            </m:mr>
                          </m:m>
                        </m:e>
                      </m:d>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𝑦</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sSubSupPr>
                        <m:e>
                          <m:acc>
                            <m:accPr>
                              <m:chr m:val="̃"/>
                              <m:ctrlPr>
                                <a:rPr lang="en-US" sz="2100" i="1">
                                  <a:effectLst/>
                                  <a:latin typeface="Cambria Math" panose="02040503050406030204" pitchFamily="18" charset="0"/>
                                  <a:ea typeface="SimSun" panose="02010600030101010101" pitchFamily="2" charset="-122"/>
                                  <a:cs typeface="Times New Roman" panose="02020603050405020304" pitchFamily="18" charset="0"/>
                                </a:rPr>
                              </m:ctrlPr>
                            </m:acc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𝐴</m:t>
                              </m:r>
                            </m:e>
                          </m:acc>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2100" i="1">
                          <a:effectLst/>
                          <a:latin typeface="Cambria Math" panose="02040503050406030204" pitchFamily="18" charset="0"/>
                          <a:ea typeface="SimSun" panose="02010600030101010101" pitchFamily="2" charset="-122"/>
                          <a:cs typeface="Times New Roman" panose="02020603050405020304" pitchFamily="18" charset="0"/>
                        </a:rPr>
                        <m:t>𝑋</m:t>
                      </m:r>
                    </m:oMath>
                  </m:oMathPara>
                </a14:m>
                <a:endParaRPr lang="en-US"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100" dirty="0">
                    <a:effectLst/>
                    <a:latin typeface="Times New Roman" panose="02020603050405020304" pitchFamily="18" charset="0"/>
                    <a:ea typeface="SimSun" panose="02010600030101010101" pitchFamily="2" charset="-122"/>
                  </a:rPr>
                  <a:t>The regression function above implies the </a:t>
                </a:r>
                <a:r>
                  <a:rPr lang="en-US" sz="2100" b="1" dirty="0">
                    <a:effectLst/>
                    <a:latin typeface="Times New Roman" panose="02020603050405020304" pitchFamily="18" charset="0"/>
                    <a:ea typeface="SimSun" panose="02010600030101010101" pitchFamily="2" charset="-122"/>
                  </a:rPr>
                  <a:t>combinatorial assumption (CA)</a:t>
                </a:r>
                <a:r>
                  <a:rPr lang="en-US" sz="2100" dirty="0">
                    <a:effectLst/>
                    <a:latin typeface="Times New Roman" panose="02020603050405020304" pitchFamily="18" charset="0"/>
                    <a:ea typeface="SimSun" panose="02010600030101010101" pitchFamily="2" charset="-122"/>
                  </a:rPr>
                  <a:t> in which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is called </a:t>
                </a:r>
                <a:r>
                  <a:rPr lang="en-US" sz="2100" dirty="0" err="1">
                    <a:effectLst/>
                    <a:latin typeface="Times New Roman" panose="02020603050405020304" pitchFamily="18" charset="0"/>
                    <a:ea typeface="SimSun" panose="02010600030101010101" pitchFamily="2" charset="-122"/>
                  </a:rPr>
                  <a:t>responsor</a:t>
                </a:r>
                <a:r>
                  <a:rPr lang="en-US" sz="2100" dirty="0">
                    <a:effectLst/>
                    <a:latin typeface="Times New Roman" panose="02020603050405020304" pitchFamily="18" charset="0"/>
                    <a:ea typeface="SimSun" panose="02010600030101010101" pitchFamily="2" charset="-122"/>
                  </a:rPr>
                  <a:t> and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is called regressor whereas </a:t>
                </a:r>
                <a:r>
                  <a:rPr lang="en-US" sz="2100" i="1" dirty="0">
                    <a:effectLst/>
                    <a:latin typeface="Times New Roman" panose="02020603050405020304" pitchFamily="18" charset="0"/>
                    <a:ea typeface="SimSun" panose="02010600030101010101" pitchFamily="2" charset="-122"/>
                  </a:rPr>
                  <a:t>A</a:t>
                </a:r>
                <a:r>
                  <a:rPr lang="en-US" sz="2100" dirty="0">
                    <a:effectLst/>
                    <a:latin typeface="Times New Roman" panose="02020603050405020304" pitchFamily="18" charset="0"/>
                    <a:ea typeface="SimSun" panose="02010600030101010101" pitchFamily="2" charset="-122"/>
                  </a:rPr>
                  <a:t> is called regressive matrix. Therefore, the method proposed here is called CA method or CA algorithm.</a:t>
                </a:r>
                <a:endParaRPr lang="en-US" sz="2100" dirty="0"/>
              </a:p>
            </p:txBody>
          </p:sp>
        </mc:Choice>
        <mc:Fallback xmlns="">
          <p:sp>
            <p:nvSpPr>
              <p:cNvPr id="3" name="Content Placeholder 2">
                <a:extLst>
                  <a:ext uri="{FF2B5EF4-FFF2-40B4-BE49-F238E27FC236}">
                    <a16:creationId xmlns:a16="http://schemas.microsoft.com/office/drawing/2014/main" id="{A558CAA0-C0F1-445B-81C3-893CE3D3A24B}"/>
                  </a:ext>
                </a:extLst>
              </p:cNvPr>
              <p:cNvSpPr>
                <a:spLocks noGrp="1" noRot="1" noChangeAspect="1" noMove="1" noResize="1" noEditPoints="1" noAdjustHandles="1" noChangeArrowheads="1" noChangeShapeType="1" noTextEdit="1"/>
              </p:cNvSpPr>
              <p:nvPr>
                <p:ph idx="1"/>
              </p:nvPr>
            </p:nvSpPr>
            <p:spPr>
              <a:xfrm>
                <a:off x="281354" y="914399"/>
                <a:ext cx="11591778" cy="5176066"/>
              </a:xfrm>
              <a:blipFill>
                <a:blip r:embed="rId2"/>
                <a:stretch>
                  <a:fillRect l="-631" t="-707" r="-578" b="-259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32360D6-F2FB-40D1-9D55-13534126DCF4}"/>
              </a:ext>
            </a:extLst>
          </p:cNvPr>
          <p:cNvSpPr>
            <a:spLocks noGrp="1"/>
          </p:cNvSpPr>
          <p:nvPr>
            <p:ph type="dt" sz="half" idx="10"/>
          </p:nvPr>
        </p:nvSpPr>
        <p:spPr/>
        <p:txBody>
          <a:bodyPr/>
          <a:lstStyle/>
          <a:p>
            <a:r>
              <a:rPr lang="en-US"/>
              <a:t>June 4 2022</a:t>
            </a:r>
          </a:p>
        </p:txBody>
      </p:sp>
      <p:sp>
        <p:nvSpPr>
          <p:cNvPr id="5" name="Footer Placeholder 4">
            <a:extLst>
              <a:ext uri="{FF2B5EF4-FFF2-40B4-BE49-F238E27FC236}">
                <a16:creationId xmlns:a16="http://schemas.microsoft.com/office/drawing/2014/main" id="{E966E708-99A5-41F9-93F5-2C55A3F8272D}"/>
              </a:ext>
            </a:extLst>
          </p:cNvPr>
          <p:cNvSpPr>
            <a:spLocks noGrp="1"/>
          </p:cNvSpPr>
          <p:nvPr>
            <p:ph type="ftr" sz="quarter" idx="11"/>
          </p:nvPr>
        </p:nvSpPr>
        <p:spPr/>
        <p:txBody>
          <a:bodyPr/>
          <a:lstStyle/>
          <a:p>
            <a:r>
              <a:rPr lang="pt-BR"/>
              <a:t>EM with CA - EcoSta2022 - Loc Nguyen</a:t>
            </a:r>
            <a:endParaRPr lang="en-US"/>
          </a:p>
        </p:txBody>
      </p:sp>
      <p:sp>
        <p:nvSpPr>
          <p:cNvPr id="6" name="Slide Number Placeholder 5">
            <a:extLst>
              <a:ext uri="{FF2B5EF4-FFF2-40B4-BE49-F238E27FC236}">
                <a16:creationId xmlns:a16="http://schemas.microsoft.com/office/drawing/2014/main" id="{9FAA43A1-6E97-48D8-87AD-BE874CC80A1F}"/>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39542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TotalTime>
  <Words>4724</Words>
  <Application>Microsoft Office PowerPoint</Application>
  <PresentationFormat>Widescreen</PresentationFormat>
  <Paragraphs>277</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Times New Roman</vt:lpstr>
      <vt:lpstr>Office Theme</vt:lpstr>
      <vt:lpstr>Expectation Maximization Algorithm with Combinatorial Assumption</vt:lpstr>
      <vt:lpstr>Abstract</vt:lpstr>
      <vt:lpstr>Table of contents</vt:lpstr>
      <vt:lpstr>1. Introduction</vt:lpstr>
      <vt:lpstr>1. Introduction</vt:lpstr>
      <vt:lpstr>1. Introduction</vt:lpstr>
      <vt:lpstr>1. Introduction</vt:lpstr>
      <vt:lpstr>2. EM with combinatorial assumption</vt:lpstr>
      <vt:lpstr>2. EM with combinatorial assumption</vt:lpstr>
      <vt:lpstr>2. EM with combinatorial assumption</vt:lpstr>
      <vt:lpstr>2. EM with combinatorial assumption</vt:lpstr>
      <vt:lpstr>2. EM with combinatorial assumption</vt:lpstr>
      <vt:lpstr>2. EM with combinatorial assumption</vt:lpstr>
      <vt:lpstr>2. EM with combinatorial assumption</vt:lpstr>
      <vt:lpstr>3. Case of scalar responsor</vt:lpstr>
      <vt:lpstr>3. Case of scalar responsor</vt:lpstr>
      <vt:lpstr>3. Case of scalar responsor</vt:lpstr>
      <vt:lpstr>3. Case of scalar responsor</vt:lpstr>
      <vt:lpstr>3. Case of scalar responsor</vt:lpstr>
      <vt:lpstr>4. Without combinatorial assumption</vt:lpstr>
      <vt:lpstr>4. Without combinatorial assumption</vt:lpstr>
      <vt:lpstr>4. Without combinatorial assumption</vt:lpstr>
      <vt:lpstr>4. Without combinatorial assumption</vt:lpstr>
      <vt:lpstr>5. Discussions and conclusions</vt:lpstr>
      <vt:lpstr>5. Discussions and conclusions</vt:lpstr>
      <vt:lpstr>5. Discussions and conclusions</vt:lpstr>
      <vt:lpstr>5. Discussions and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387</cp:revision>
  <dcterms:created xsi:type="dcterms:W3CDTF">2017-06-28T03:43:04Z</dcterms:created>
  <dcterms:modified xsi:type="dcterms:W3CDTF">2022-04-05T02:24:24Z</dcterms:modified>
</cp:coreProperties>
</file>