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404" r:id="rId26"/>
    <p:sldId id="393" r:id="rId27"/>
    <p:sldId id="391" r:id="rId28"/>
    <p:sldId id="392" r:id="rId29"/>
    <p:sldId id="394" r:id="rId30"/>
    <p:sldId id="395" r:id="rId31"/>
    <p:sldId id="396" r:id="rId32"/>
    <p:sldId id="397" r:id="rId33"/>
    <p:sldId id="398" r:id="rId34"/>
    <p:sldId id="399" r:id="rId35"/>
    <p:sldId id="400" r:id="rId36"/>
    <p:sldId id="401" r:id="rId37"/>
    <p:sldId id="402" r:id="rId38"/>
    <p:sldId id="403" r:id="rId39"/>
    <p:sldId id="370" r:id="rId40"/>
    <p:sldId id="3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13/04/2022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13/04/2022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40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04/11/2022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model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04/11/2022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Mixture model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812" y="597411"/>
            <a:ext cx="11830929" cy="2652218"/>
          </a:xfrm>
        </p:spPr>
        <p:txBody>
          <a:bodyPr>
            <a:normAutofit/>
          </a:bodyPr>
          <a:lstStyle/>
          <a:p>
            <a:br>
              <a:rPr lang="en-US" sz="2300" dirty="0"/>
            </a:br>
            <a:br>
              <a:rPr lang="en-US" sz="1800" b="1" dirty="0"/>
            </a:br>
            <a:br>
              <a:rPr lang="en-US" sz="1800" b="1" dirty="0"/>
            </a:br>
            <a:r>
              <a:rPr lang="en-US" sz="4500" b="1" dirty="0"/>
              <a:t>Finite mixture model with EM algorithm</a:t>
            </a:r>
            <a:endParaRPr lang="en-US" sz="4500" dirty="0"/>
          </a:p>
        </p:txBody>
      </p:sp>
      <p:sp>
        <p:nvSpPr>
          <p:cNvPr id="3" name="Subtitle 2"/>
          <p:cNvSpPr>
            <a:spLocks noGrp="1"/>
          </p:cNvSpPr>
          <p:nvPr>
            <p:ph type="subTitle" idx="1"/>
          </p:nvPr>
        </p:nvSpPr>
        <p:spPr>
          <a:xfrm>
            <a:off x="1524000" y="3970904"/>
            <a:ext cx="9144000" cy="1655762"/>
          </a:xfrm>
        </p:spPr>
        <p:txBody>
          <a:bodyPr>
            <a:normAutofit lnSpcReduction="10000"/>
          </a:bodyPr>
          <a:lstStyle/>
          <a:p>
            <a:r>
              <a:rPr lang="en-US" dirty="0"/>
              <a:t>Prof. Dr. Loc Nguyen, </a:t>
            </a:r>
            <a:r>
              <a:rPr lang="en-US" dirty="0" err="1"/>
              <a:t>PostDoc</a:t>
            </a:r>
            <a:endParaRPr lang="en-US" dirty="0"/>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Mixture model - Loc Nguyen</a:t>
            </a:r>
          </a:p>
        </p:txBody>
      </p:sp>
      <p:sp>
        <p:nvSpPr>
          <p:cNvPr id="6" name="Date Placeholder 5"/>
          <p:cNvSpPr>
            <a:spLocks noGrp="1"/>
          </p:cNvSpPr>
          <p:nvPr>
            <p:ph type="dt" sz="half" idx="10"/>
          </p:nvPr>
        </p:nvSpPr>
        <p:spPr/>
        <p:txBody>
          <a:bodyPr/>
          <a:lstStyle/>
          <a:p>
            <a:r>
              <a:rPr lang="en-US"/>
              <a:t>04/11/2022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6131-29FE-4BEC-953C-234332C63D93}"/>
              </a:ext>
            </a:extLst>
          </p:cNvPr>
          <p:cNvSpPr>
            <a:spLocks noGrp="1"/>
          </p:cNvSpPr>
          <p:nvPr>
            <p:ph type="title"/>
          </p:nvPr>
        </p:nvSpPr>
        <p:spPr/>
        <p:txBody>
          <a:bodyPr/>
          <a:lstStyle/>
          <a:p>
            <a:r>
              <a:rPr lang="en-US" dirty="0"/>
              <a:t>1. Introduction to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D84048-1598-454C-AB4F-BE4E539EA9E6}"/>
                  </a:ext>
                </a:extLst>
              </p:cNvPr>
              <p:cNvSpPr>
                <a:spLocks noGrp="1"/>
              </p:cNvSpPr>
              <p:nvPr>
                <p:ph idx="1"/>
              </p:nvPr>
            </p:nvSpPr>
            <p:spPr>
              <a:xfrm>
                <a:off x="267285" y="914399"/>
                <a:ext cx="11648049" cy="5176066"/>
              </a:xfrm>
            </p:spPr>
            <p:txBody>
              <a:bodyPr>
                <a:noAutofit/>
              </a:bodyPr>
              <a:lstStyle/>
              <a:p>
                <a:pPr marL="0" indent="0">
                  <a:buNone/>
                </a:pPr>
                <a:r>
                  <a:rPr lang="en-US" sz="2000" dirty="0">
                    <a:effectLst/>
                    <a:ea typeface="SimSun" panose="02010600030101010101" pitchFamily="2" charset="-122"/>
                  </a:rPr>
                  <a:t>In practice, suppose </a:t>
                </a:r>
                <a:r>
                  <a:rPr lang="en-US" sz="2000" i="1" dirty="0">
                    <a:effectLst/>
                    <a:ea typeface="SimSun" panose="02010600030101010101" pitchFamily="2" charset="-122"/>
                  </a:rPr>
                  <a:t>Y</a:t>
                </a:r>
                <a:r>
                  <a:rPr lang="en-US" sz="2000" dirty="0">
                    <a:effectLst/>
                    <a:ea typeface="SimSun" panose="02010600030101010101" pitchFamily="2" charset="-122"/>
                  </a:rPr>
                  <a:t> is observed as a sample </a:t>
                </a:r>
                <a14:m>
                  <m:oMath xmlns:m="http://schemas.openxmlformats.org/officeDocument/2006/math">
                    <m:r>
                      <a:rPr lang="en-US" sz="2000" i="1">
                        <a:effectLst/>
                        <a:latin typeface="Cambria Math" panose="02040503050406030204" pitchFamily="18" charset="0"/>
                        <a:ea typeface="SimSun" panose="02010600030101010101" pitchFamily="2" charset="-122"/>
                      </a:rPr>
                      <m:t>𝒴</m:t>
                    </m:r>
                  </m:oMath>
                </a14:m>
                <a:r>
                  <a:rPr lang="en-US" sz="2000" dirty="0">
                    <a:effectLst/>
                    <a:ea typeface="SimSun" panose="02010600030101010101" pitchFamily="2" charset="-122"/>
                  </a:rPr>
                  <a:t> = {</a:t>
                </a:r>
                <a:r>
                  <a:rPr lang="en-US" sz="2000" i="1" dirty="0">
                    <a:effectLst/>
                    <a:ea typeface="SimSun" panose="02010600030101010101" pitchFamily="2" charset="-122"/>
                  </a:rPr>
                  <a:t>Y</a:t>
                </a:r>
                <a:r>
                  <a:rPr lang="en-US" sz="2000" baseline="-25000" dirty="0">
                    <a:effectLst/>
                    <a:ea typeface="SimSun" panose="02010600030101010101" pitchFamily="2" charset="-122"/>
                  </a:rPr>
                  <a:t>1</a:t>
                </a:r>
                <a:r>
                  <a:rPr lang="en-US" sz="2000" dirty="0">
                    <a:effectLst/>
                    <a:ea typeface="SimSun" panose="02010600030101010101" pitchFamily="2" charset="-122"/>
                  </a:rPr>
                  <a:t>, </a:t>
                </a:r>
                <a:r>
                  <a:rPr lang="en-US" sz="2000" i="1" dirty="0">
                    <a:effectLst/>
                    <a:ea typeface="SimSun" panose="02010600030101010101" pitchFamily="2" charset="-122"/>
                  </a:rPr>
                  <a:t>Y</a:t>
                </a:r>
                <a:r>
                  <a:rPr lang="en-US" sz="2000" baseline="-25000" dirty="0">
                    <a:effectLst/>
                    <a:ea typeface="SimSun" panose="02010600030101010101" pitchFamily="2" charset="-122"/>
                  </a:rPr>
                  <a:t>2</a:t>
                </a:r>
                <a:r>
                  <a:rPr lang="en-US" sz="2000" dirty="0">
                    <a:effectLst/>
                    <a:ea typeface="SimSun" panose="02010600030101010101" pitchFamily="2" charset="-122"/>
                  </a:rPr>
                  <a:t>,…, </a:t>
                </a:r>
                <a:r>
                  <a:rPr lang="en-US" sz="2000" i="1" dirty="0">
                    <a:effectLst/>
                    <a:ea typeface="SimSun" panose="02010600030101010101" pitchFamily="2" charset="-122"/>
                  </a:rPr>
                  <a:t>Y</a:t>
                </a:r>
                <a:r>
                  <a:rPr lang="en-US" sz="2000" i="1" baseline="-25000" dirty="0">
                    <a:effectLst/>
                    <a:ea typeface="SimSun" panose="02010600030101010101" pitchFamily="2" charset="-122"/>
                  </a:rPr>
                  <a:t>N</a:t>
                </a:r>
                <a:r>
                  <a:rPr lang="en-US" sz="2000" dirty="0">
                    <a:effectLst/>
                    <a:ea typeface="SimSun" panose="02010600030101010101" pitchFamily="2" charset="-122"/>
                  </a:rPr>
                  <a:t>} of size </a:t>
                </a:r>
                <a:r>
                  <a:rPr lang="en-US" sz="2000" i="1" dirty="0">
                    <a:effectLst/>
                    <a:ea typeface="SimSun" panose="02010600030101010101" pitchFamily="2" charset="-122"/>
                  </a:rPr>
                  <a:t>N</a:t>
                </a:r>
                <a:r>
                  <a:rPr lang="en-US" sz="2000" dirty="0">
                    <a:effectLst/>
                    <a:ea typeface="SimSun" panose="02010600030101010101" pitchFamily="2" charset="-122"/>
                  </a:rPr>
                  <a:t> with note that all </a:t>
                </a:r>
                <a:r>
                  <a:rPr lang="en-US" sz="2000" i="1" dirty="0">
                    <a:effectLst/>
                    <a:ea typeface="SimSun" panose="02010600030101010101" pitchFamily="2" charset="-122"/>
                  </a:rPr>
                  <a:t>Y</a:t>
                </a:r>
                <a:r>
                  <a:rPr lang="en-US" sz="2000" i="1" baseline="-25000" dirty="0">
                    <a:effectLst/>
                    <a:ea typeface="SimSun" panose="02010600030101010101" pitchFamily="2" charset="-122"/>
                  </a:rPr>
                  <a:t>i</a:t>
                </a:r>
                <a:r>
                  <a:rPr lang="en-US" sz="2000" dirty="0">
                    <a:effectLst/>
                    <a:ea typeface="SimSun" panose="02010600030101010101" pitchFamily="2" charset="-122"/>
                  </a:rPr>
                  <a:t> (s) are </a:t>
                </a:r>
                <a:r>
                  <a:rPr lang="en-US" sz="2000" dirty="0" err="1">
                    <a:effectLst/>
                    <a:ea typeface="SimSun" panose="02010600030101010101" pitchFamily="2" charset="-122"/>
                  </a:rPr>
                  <a:t>iid</a:t>
                </a:r>
                <a:r>
                  <a:rPr lang="en-US" sz="2000" dirty="0">
                    <a:effectLst/>
                    <a:ea typeface="SimSun" panose="02010600030101010101" pitchFamily="2" charset="-122"/>
                  </a:rPr>
                  <a:t>. </a:t>
                </a:r>
                <a:r>
                  <a:rPr lang="en-US" sz="2000" dirty="0"/>
                  <a:t>Eq. 1.8 specifies </a:t>
                </a:r>
                <a:r>
                  <a:rPr lang="en-US" sz="2000" i="1" dirty="0"/>
                  <a:t>Q</a:t>
                </a:r>
                <a:r>
                  <a:rPr lang="en-US" sz="2000" dirty="0"/>
                  <a:t>(Θ’ | Θ) given such </a:t>
                </a:r>
                <a14:m>
                  <m:oMath xmlns:m="http://schemas.openxmlformats.org/officeDocument/2006/math">
                    <m:r>
                      <a:rPr lang="en-US" sz="2000" i="1">
                        <a:latin typeface="Cambria Math" panose="02040503050406030204" pitchFamily="18" charset="0"/>
                      </a:rPr>
                      <m:t>𝒴</m:t>
                    </m:r>
                  </m:oMath>
                </a14:m>
                <a:r>
                  <a:rPr lang="en-US" sz="2000" dirty="0"/>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𝑄</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e>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𝑁</m:t>
                          </m:r>
                        </m:sup>
                        <m:e>
                          <m:nary>
                            <m:naryPr>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m:rPr>
                                  <m:sty m:val="p"/>
                                </m:rPr>
                                <a:rPr lang="en-US" sz="2000">
                                  <a:effectLst/>
                                  <a:latin typeface="Cambria Math" panose="02040503050406030204" pitchFamily="18" charset="0"/>
                                  <a:ea typeface="SimSun" panose="02010600030101010101" pitchFamily="2" charset="-122"/>
                                </a:rPr>
                                <m:t>log</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d>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𝑋</m:t>
                              </m:r>
                            </m:e>
                          </m:nary>
                        </m:e>
                      </m:nary>
                      <m:r>
                        <a:rPr lang="en-US" sz="2000" b="0" i="1" smtClean="0">
                          <a:effectLst/>
                          <a:latin typeface="Cambria Math" panose="02040503050406030204" pitchFamily="18" charset="0"/>
                          <a:ea typeface="SimSun" panose="02010600030101010101" pitchFamily="2" charset="-122"/>
                        </a:rPr>
                        <m:t>    (1.8)</m:t>
                      </m:r>
                    </m:oMath>
                  </m:oMathPara>
                </a14:m>
                <a:endParaRPr lang="en-US" sz="2000" dirty="0"/>
              </a:p>
              <a:p>
                <a:pPr marL="0" indent="0">
                  <a:buNone/>
                </a:pPr>
                <a:r>
                  <a:rPr lang="en-US" sz="2000" dirty="0">
                    <a:effectLst/>
                    <a:ea typeface="SimSun" panose="02010600030101010101" pitchFamily="2" charset="-122"/>
                  </a:rPr>
                  <a:t>If both </a:t>
                </a:r>
                <a:r>
                  <a:rPr lang="en-US" sz="2000" i="1" dirty="0">
                    <a:effectLst/>
                    <a:ea typeface="SimSun" panose="02010600030101010101" pitchFamily="2" charset="-122"/>
                  </a:rPr>
                  <a:t>X</a:t>
                </a:r>
                <a:r>
                  <a:rPr lang="en-US" sz="2000" dirty="0">
                    <a:effectLst/>
                    <a:ea typeface="SimSun" panose="02010600030101010101" pitchFamily="2" charset="-122"/>
                  </a:rPr>
                  <a:t> and </a:t>
                </a:r>
                <a:r>
                  <a:rPr lang="en-US" sz="2000" i="1" dirty="0">
                    <a:effectLst/>
                    <a:ea typeface="SimSun" panose="02010600030101010101" pitchFamily="2" charset="-122"/>
                  </a:rPr>
                  <a:t>Y</a:t>
                </a:r>
                <a:r>
                  <a:rPr lang="en-US" sz="2000" dirty="0">
                    <a:effectLst/>
                    <a:ea typeface="SimSun" panose="02010600030101010101" pitchFamily="2" charset="-122"/>
                  </a:rPr>
                  <a:t> are discrete, Eq. 1.8 becomes: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𝑄</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e>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𝑁</m:t>
                          </m:r>
                        </m:sup>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m:rPr>
                                  <m:sty m:val="p"/>
                                </m:rPr>
                                <a:rPr lang="en-US" sz="2000">
                                  <a:effectLst/>
                                  <a:latin typeface="Cambria Math" panose="02040503050406030204" pitchFamily="18" charset="0"/>
                                  <a:ea typeface="SimSun" panose="02010600030101010101" pitchFamily="2" charset="-122"/>
                                </a:rPr>
                                <m:t>log</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d>
                                </m:e>
                              </m:d>
                            </m:e>
                          </m:nary>
                        </m:e>
                      </m:nary>
                      <m:r>
                        <a:rPr lang="en-US" sz="2000" b="0" i="1" smtClean="0">
                          <a:effectLst/>
                          <a:latin typeface="Cambria Math" panose="02040503050406030204" pitchFamily="18" charset="0"/>
                          <a:ea typeface="SimSun" panose="02010600030101010101" pitchFamily="2" charset="-122"/>
                        </a:rPr>
                        <m:t>    (1.9)</m:t>
                      </m:r>
                    </m:oMath>
                  </m:oMathPara>
                </a14:m>
                <a:endParaRPr lang="en-US" sz="2000" dirty="0"/>
              </a:p>
              <a:p>
                <a:pPr marL="0" indent="0">
                  <a:buNone/>
                </a:pPr>
                <a:r>
                  <a:rPr lang="en-US" sz="2000" dirty="0">
                    <a:effectLst/>
                    <a:ea typeface="SimSun" panose="02010600030101010101" pitchFamily="2" charset="-122"/>
                  </a:rPr>
                  <a:t>If only </a:t>
                </a:r>
                <a:r>
                  <a:rPr lang="en-US" sz="2000" i="1" dirty="0">
                    <a:effectLst/>
                    <a:ea typeface="SimSun" panose="02010600030101010101" pitchFamily="2" charset="-122"/>
                  </a:rPr>
                  <a:t>X</a:t>
                </a:r>
                <a:r>
                  <a:rPr lang="en-US" sz="2000" dirty="0">
                    <a:effectLst/>
                    <a:ea typeface="SimSun" panose="02010600030101010101" pitchFamily="2" charset="-122"/>
                  </a:rPr>
                  <a:t> is discrete, Eq. 1.8 becomes: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𝑄</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e>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𝑁</m:t>
                          </m:r>
                        </m:sup>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m:rPr>
                                  <m:sty m:val="p"/>
                                </m:rPr>
                                <a:rPr lang="en-US" sz="2000">
                                  <a:effectLst/>
                                  <a:latin typeface="Cambria Math" panose="02040503050406030204" pitchFamily="18" charset="0"/>
                                  <a:ea typeface="SimSun" panose="02010600030101010101" pitchFamily="2" charset="-122"/>
                                </a:rPr>
                                <m:t>log</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d>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e>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d>
                                </m:e>
                              </m:d>
                            </m:e>
                          </m:nary>
                        </m:e>
                      </m:nary>
                      <m:r>
                        <a:rPr lang="en-US" sz="2000" b="0" i="1" smtClean="0">
                          <a:effectLst/>
                          <a:latin typeface="Cambria Math" panose="02040503050406030204" pitchFamily="18" charset="0"/>
                          <a:ea typeface="SimSun" panose="02010600030101010101" pitchFamily="2" charset="-122"/>
                        </a:rPr>
                        <m:t>    (1.10)</m:t>
                      </m:r>
                    </m:oMath>
                  </m:oMathPara>
                </a14:m>
                <a:endParaRPr lang="en-US" sz="2000" dirty="0"/>
              </a:p>
              <a:p>
                <a:pPr marL="0" marR="0" indent="0" algn="just">
                  <a:spcBef>
                    <a:spcPts val="0"/>
                  </a:spcBef>
                  <a:spcAft>
                    <a:spcPts val="0"/>
                  </a:spcAft>
                  <a:buNone/>
                </a:pPr>
                <a:r>
                  <a:rPr lang="en-US" sz="2000" dirty="0">
                    <a:effectLst/>
                    <a:ea typeface="SimSun" panose="02010600030101010101" pitchFamily="2" charset="-122"/>
                  </a:rPr>
                  <a:t>In Eq. 1.10, </a:t>
                </a:r>
                <a:r>
                  <a:rPr lang="en-US" sz="2000" i="1" dirty="0">
                    <a:effectLst/>
                    <a:ea typeface="SimSun" panose="02010600030101010101" pitchFamily="2" charset="-122"/>
                  </a:rPr>
                  <a:t>P</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 </a:t>
                </a:r>
                <a:r>
                  <a:rPr lang="en-US" sz="2000" i="1" dirty="0">
                    <a:effectLst/>
                    <a:ea typeface="SimSun" panose="02010600030101010101" pitchFamily="2" charset="-122"/>
                  </a:rPr>
                  <a:t>Y</a:t>
                </a:r>
                <a:r>
                  <a:rPr lang="en-US" sz="2000" i="1" baseline="-25000" dirty="0">
                    <a:effectLst/>
                    <a:ea typeface="SimSun" panose="02010600030101010101" pitchFamily="2" charset="-122"/>
                  </a:rPr>
                  <a:t>i</a:t>
                </a:r>
                <a:r>
                  <a:rPr lang="en-US" sz="2000" dirty="0">
                    <a:effectLst/>
                    <a:ea typeface="SimSun" panose="02010600030101010101" pitchFamily="2" charset="-122"/>
                  </a:rPr>
                  <a:t>, Θ) is determined by Bayes’ rule,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e>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e>
                            <m:e>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e>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num>
                        <m:den>
                          <m:nary>
                            <m:naryPr>
                              <m:chr m:val="∑"/>
                              <m:limLoc m:val="undOvr"/>
                              <m:supHide m:val="on"/>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e>
                                <m:e>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e>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e>
                          </m:nary>
                        </m:den>
                      </m:f>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Eq. 1.10 is the base for estimating the mixture model by EM algorithm, which is described in the next section.</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AD84048-1598-454C-AB4F-BE4E539EA9E6}"/>
                  </a:ext>
                </a:extLst>
              </p:cNvPr>
              <p:cNvSpPr>
                <a:spLocks noGrp="1" noRot="1" noChangeAspect="1" noMove="1" noResize="1" noEditPoints="1" noAdjustHandles="1" noChangeArrowheads="1" noChangeShapeType="1" noTextEdit="1"/>
              </p:cNvSpPr>
              <p:nvPr>
                <p:ph idx="1"/>
              </p:nvPr>
            </p:nvSpPr>
            <p:spPr>
              <a:xfrm>
                <a:off x="267285" y="914399"/>
                <a:ext cx="11648049" cy="5176066"/>
              </a:xfrm>
              <a:blipFill>
                <a:blip r:embed="rId2"/>
                <a:stretch>
                  <a:fillRect l="-576" t="-589" r="-523" b="-21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F1AD8D9-0C88-4BD1-AB26-4C0A99A30E2D}"/>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30FE66F9-4B69-41FB-B761-AA34825673E3}"/>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D4ABB822-A655-4A4A-9554-0ADAC67D1E4D}"/>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30042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1807-72FE-40AF-BDA7-E3BD9CD3C13B}"/>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00C488-60AB-4633-9881-87928C02FADF}"/>
                  </a:ext>
                </a:extLst>
              </p:cNvPr>
              <p:cNvSpPr>
                <a:spLocks noGrp="1"/>
              </p:cNvSpPr>
              <p:nvPr>
                <p:ph idx="1"/>
              </p:nvPr>
            </p:nvSpPr>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As usual, let </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be the hidden or latent space and let </a:t>
                </a:r>
                <a:r>
                  <a:rPr lang="en-US" sz="2100" b="1"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be the observed space. Especially, the random variable </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in </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represents latent class or latent component of random variable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in </a:t>
                </a:r>
                <a:r>
                  <a:rPr lang="en-US" sz="2100" b="1"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Suppose </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is discrete and ranges in </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 {1, 2,…, </a:t>
                </a:r>
                <a:r>
                  <a:rPr lang="en-US" sz="2100" i="1"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The so-called probabilistic</a:t>
                </a:r>
                <a:r>
                  <a:rPr lang="en-US" sz="2100" i="1" dirty="0">
                    <a:effectLst/>
                    <a:latin typeface="Times New Roman" panose="02020603050405020304" pitchFamily="18" charset="0"/>
                    <a:ea typeface="SimSun" panose="02010600030101010101" pitchFamily="2" charset="-122"/>
                  </a:rPr>
                  <a:t> </a:t>
                </a:r>
                <a:r>
                  <a:rPr lang="en-US" sz="2100" dirty="0">
                    <a:effectLst/>
                    <a:latin typeface="Times New Roman" panose="02020603050405020304" pitchFamily="18" charset="0"/>
                    <a:ea typeface="SimSun" panose="02010600030101010101" pitchFamily="2" charset="-122"/>
                  </a:rPr>
                  <a:t>finite</a:t>
                </a:r>
                <a:r>
                  <a:rPr lang="en-US" sz="2100" i="1" dirty="0">
                    <a:effectLst/>
                    <a:latin typeface="Times New Roman" panose="02020603050405020304" pitchFamily="18" charset="0"/>
                    <a:ea typeface="SimSun" panose="02010600030101010101" pitchFamily="2" charset="-122"/>
                  </a:rPr>
                  <a:t> mixture model</a:t>
                </a:r>
                <a:r>
                  <a:rPr lang="en-US" sz="2100" dirty="0">
                    <a:effectLst/>
                    <a:latin typeface="Times New Roman" panose="02020603050405020304" pitchFamily="18" charset="0"/>
                    <a:ea typeface="SimSun" panose="02010600030101010101" pitchFamily="2" charset="-122"/>
                  </a:rPr>
                  <a:t> is represented by the PDF of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as Eq. 2.1.</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sup>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Sub>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Sub>
                            </m:e>
                          </m:d>
                        </m:e>
                      </m:nary>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(2.1)</m:t>
                      </m:r>
                    </m:oMath>
                  </m:oMathPara>
                </a14:m>
                <a:endParaRPr lang="en-US" sz="2100" dirty="0"/>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indent="0">
                  <a:buNone/>
                </a:pPr>
                <a14:m>
                  <m:oMathPara xmlns:m="http://schemas.openxmlformats.org/officeDocument/2006/math">
                    <m:oMathParaPr>
                      <m:jc m:val="centerGroup"/>
                    </m:oMathParaPr>
                    <m:oMath xmlns:m="http://schemas.openxmlformats.org/officeDocument/2006/math">
                      <m:r>
                        <m:rPr>
                          <m:sty m:val="p"/>
                        </m:rPr>
                        <a:rPr lang="en-US" sz="2100" smtClean="0">
                          <a:effectLst/>
                          <a:latin typeface="Cambria Math" panose="02040503050406030204" pitchFamily="18" charset="0"/>
                          <a:ea typeface="SimSun" panose="02010600030101010101" pitchFamily="2" charset="-122"/>
                          <a:cs typeface="Times New Roman" panose="02020603050405020304" pitchFamily="18" charset="0"/>
                        </a:rPr>
                        <m:t>Θ</m:t>
                      </m:r>
                      <m:r>
                        <a:rPr lang="en-US" sz="2100" smtClean="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100" b="0" i="0" smtClean="0">
                          <a:effectLst/>
                          <a:latin typeface="Cambria Math" panose="02040503050406030204" pitchFamily="18" charset="0"/>
                          <a:ea typeface="SimSun" panose="02010600030101010101" pitchFamily="2" charset="-122"/>
                          <a:cs typeface="Times New Roman" panose="02020603050405020304" pitchFamily="18" charset="0"/>
                        </a:rPr>
                        <m:t>and</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100" i="1">
                              <a:latin typeface="Cambria Math" panose="02040503050406030204" pitchFamily="18" charset="0"/>
                              <a:ea typeface="SimSun" panose="02010600030101010101" pitchFamily="2" charset="-122"/>
                            </a:rPr>
                          </m:ctrlPr>
                        </m:naryPr>
                        <m:sub>
                          <m:r>
                            <a:rPr lang="en-US" sz="2100" i="1">
                              <a:latin typeface="Cambria Math" panose="02040503050406030204" pitchFamily="18" charset="0"/>
                              <a:ea typeface="SimSun" panose="02010600030101010101" pitchFamily="2" charset="-122"/>
                            </a:rPr>
                            <m:t>𝑘</m:t>
                          </m:r>
                          <m:r>
                            <a:rPr lang="en-US" sz="2100" i="1">
                              <a:latin typeface="Cambria Math" panose="02040503050406030204" pitchFamily="18" charset="0"/>
                              <a:ea typeface="SimSun" panose="02010600030101010101" pitchFamily="2" charset="-122"/>
                            </a:rPr>
                            <m:t>=1</m:t>
                          </m:r>
                        </m:sub>
                        <m:sup>
                          <m:r>
                            <a:rPr lang="en-US" sz="2100" i="1">
                              <a:latin typeface="Cambria Math" panose="02040503050406030204" pitchFamily="18" charset="0"/>
                              <a:ea typeface="SimSun" panose="02010600030101010101" pitchFamily="2" charset="-122"/>
                            </a:rPr>
                            <m:t>𝐾</m:t>
                          </m:r>
                        </m:sup>
                        <m:e>
                          <m:sSub>
                            <m:sSubPr>
                              <m:ctrlPr>
                                <a:rPr lang="en-US" sz="2100" i="1">
                                  <a:latin typeface="Cambria Math" panose="02040503050406030204" pitchFamily="18" charset="0"/>
                                  <a:ea typeface="SimSun" panose="02010600030101010101" pitchFamily="2" charset="-122"/>
                                </a:rPr>
                              </m:ctrlPr>
                            </m:sSubPr>
                            <m:e>
                              <m:r>
                                <a:rPr lang="en-US" sz="2100" i="1">
                                  <a:latin typeface="Cambria Math" panose="02040503050406030204" pitchFamily="18" charset="0"/>
                                  <a:ea typeface="SimSun" panose="02010600030101010101" pitchFamily="2" charset="-122"/>
                                </a:rPr>
                                <m:t>𝛼</m:t>
                              </m:r>
                            </m:e>
                            <m:sub>
                              <m:r>
                                <a:rPr lang="en-US" sz="2100" i="1">
                                  <a:latin typeface="Cambria Math" panose="02040503050406030204" pitchFamily="18" charset="0"/>
                                  <a:ea typeface="SimSun" panose="02010600030101010101" pitchFamily="2" charset="-122"/>
                                </a:rPr>
                                <m:t>𝑘</m:t>
                              </m:r>
                            </m:sub>
                          </m:sSub>
                        </m:e>
                      </m:nary>
                      <m:r>
                        <a:rPr lang="en-US" sz="2100" i="1">
                          <a:latin typeface="Cambria Math" panose="02040503050406030204" pitchFamily="18" charset="0"/>
                          <a:ea typeface="SimSun" panose="02010600030101010101" pitchFamily="2" charset="-122"/>
                        </a:rPr>
                        <m:t>=1</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rPr>
                  <a:t>Each </a:t>
                </a:r>
                <a:r>
                  <a:rPr lang="en-US" sz="2100" i="1" dirty="0" err="1">
                    <a:effectLst/>
                    <a:latin typeface="Times New Roman" panose="02020603050405020304" pitchFamily="18" charset="0"/>
                    <a:ea typeface="SimSun" panose="02010600030101010101" pitchFamily="2" charset="-122"/>
                  </a:rPr>
                  <a:t>f</a:t>
                </a:r>
                <a:r>
                  <a:rPr lang="en-US" sz="2100" i="1" baseline="-25000" dirty="0" err="1">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Y</a:t>
                </a:r>
                <a:r>
                  <a:rPr lang="en-US" sz="2100" dirty="0" err="1">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θ</a:t>
                </a:r>
                <a:r>
                  <a:rPr lang="en-US" sz="2100" i="1" baseline="-25000" dirty="0" err="1">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is also called the </a:t>
                </a:r>
                <a:r>
                  <a:rPr lang="en-US" sz="2100" i="1" dirty="0" err="1">
                    <a:effectLst/>
                    <a:latin typeface="Times New Roman" panose="02020603050405020304" pitchFamily="18" charset="0"/>
                    <a:ea typeface="SimSun" panose="02010600030101010101" pitchFamily="2" charset="-122"/>
                  </a:rPr>
                  <a:t>X</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observational PDF of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which is really the conditional PDF of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given </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as Eq. 2.2.</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Sub>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Sub>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Sub>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(2.2)</m:t>
                      </m:r>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rPr>
                  <a:t>Each </a:t>
                </a:r>
                <a:r>
                  <a:rPr lang="en-US" sz="2100" i="1" dirty="0">
                    <a:effectLst/>
                    <a:latin typeface="Times New Roman" panose="02020603050405020304" pitchFamily="18" charset="0"/>
                    <a:ea typeface="SimSun" panose="02010600030101010101" pitchFamily="2" charset="-122"/>
                  </a:rPr>
                  <a:t>α</a:t>
                </a:r>
                <a:r>
                  <a:rPr lang="en-US" sz="2100" i="1" baseline="-25000"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is called mixture coefficient, which is really the probability of discrete </a:t>
                </a:r>
                <a:r>
                  <a:rPr lang="en-US" sz="2100" i="1" dirty="0">
                    <a:effectLst/>
                    <a:latin typeface="Times New Roman" panose="02020603050405020304" pitchFamily="18" charset="0"/>
                    <a:ea typeface="SimSun" panose="02010600030101010101" pitchFamily="2" charset="-122"/>
                  </a:rPr>
                  <a:t>X.</a:t>
                </a: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(2.3)</m:t>
                      </m:r>
                    </m:oMath>
                  </m:oMathPara>
                </a14:m>
                <a:endParaRPr lang="en-US" sz="2100" dirty="0"/>
              </a:p>
            </p:txBody>
          </p:sp>
        </mc:Choice>
        <mc:Fallback xmlns="">
          <p:sp>
            <p:nvSpPr>
              <p:cNvPr id="3" name="Content Placeholder 2">
                <a:extLst>
                  <a:ext uri="{FF2B5EF4-FFF2-40B4-BE49-F238E27FC236}">
                    <a16:creationId xmlns:a16="http://schemas.microsoft.com/office/drawing/2014/main" id="{FB00C488-60AB-4633-9881-87928C02FADF}"/>
                  </a:ext>
                </a:extLst>
              </p:cNvPr>
              <p:cNvSpPr>
                <a:spLocks noGrp="1" noRot="1" noChangeAspect="1" noMove="1" noResize="1" noEditPoints="1" noAdjustHandles="1" noChangeArrowheads="1" noChangeShapeType="1" noTextEdit="1"/>
              </p:cNvSpPr>
              <p:nvPr>
                <p:ph idx="1"/>
              </p:nvPr>
            </p:nvSpPr>
            <p:spPr>
              <a:blipFill>
                <a:blip r:embed="rId2"/>
                <a:stretch>
                  <a:fillRect l="-696" t="-707"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82069BF-4CB2-49F2-B75C-638524C60E1D}"/>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C06B714A-01E8-4329-BB2F-3052CB5C5045}"/>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ABF64AD1-36A1-4CC6-AA5C-83691A8F961A}"/>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960666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5542-BC66-4BDA-B238-696DDF41AC92}"/>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EF5F1B-73A9-47D7-AC39-511FB68AA4F7}"/>
                  </a:ext>
                </a:extLst>
              </p:cNvPr>
              <p:cNvSpPr>
                <a:spLocks noGrp="1"/>
              </p:cNvSpPr>
              <p:nvPr>
                <p:ph idx="1"/>
              </p:nvPr>
            </p:nvSpPr>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rPr>
                  <a:t>The joint probabilistic distribution of </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and </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is: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e>
                      </m:d>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(2.4)</m:t>
                      </m:r>
                    </m:oMath>
                  </m:oMathPara>
                </a14:m>
                <a:endParaRPr lang="en-US" sz="1900" dirty="0"/>
              </a:p>
              <a:p>
                <a:pPr marL="0" indent="0">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This reasserts the mixture model:</a:t>
                </a:r>
              </a:p>
              <a:p>
                <a:pPr marL="0" indent="0">
                  <a:buNone/>
                </a:pPr>
                <a14:m>
                  <m:oMathPara xmlns:m="http://schemas.openxmlformats.org/officeDocument/2006/math">
                    <m:oMathParaPr>
                      <m:jc m:val="centerGroup"/>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e>
                          </m:d>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e>
                          </m:d>
                        </m:e>
                      </m:nary>
                    </m:oMath>
                  </m:oMathPara>
                </a14:m>
                <a:endParaRPr lang="en-US" sz="1900" dirty="0">
                  <a:ea typeface="SimSun" panose="02010600030101010101" pitchFamily="2" charset="-122"/>
                </a:endParaRPr>
              </a:p>
              <a:p>
                <a:pPr marL="0" indent="0">
                  <a:buNone/>
                </a:pPr>
                <a:r>
                  <a:rPr lang="en-US" sz="1900" dirty="0">
                    <a:effectLst/>
                    <a:latin typeface="Times New Roman" panose="02020603050405020304" pitchFamily="18" charset="0"/>
                    <a:ea typeface="SimSun" panose="02010600030101010101" pitchFamily="2" charset="-122"/>
                  </a:rPr>
                  <a:t>Eq. 2.6 specifies the conditional probability of </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given </a:t>
                </a:r>
                <a:r>
                  <a:rPr lang="en-US" sz="1900" i="1" dirty="0">
                    <a:effectLst/>
                    <a:latin typeface="Times New Roman" panose="02020603050405020304" pitchFamily="18" charset="0"/>
                    <a:ea typeface="SimSun" panose="02010600030101010101" pitchFamily="2" charset="-122"/>
                  </a:rPr>
                  <a:t>Y</a:t>
                </a:r>
                <a:r>
                  <a:rPr lang="en-US" sz="1900" dirty="0">
                    <a:ea typeface="SimSun" panose="02010600030101010101" pitchFamily="2" charset="-122"/>
                  </a:rPr>
                  <a:t>, according Bayes’ rule.</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rPr>
                          </m:ctrlPr>
                        </m:fPr>
                        <m:num>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e>
                          </m:d>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sub>
                                  </m:sSub>
                                </m:e>
                              </m:d>
                            </m:e>
                          </m:nary>
                        </m:den>
                      </m:f>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(2.6)</m:t>
                      </m:r>
                    </m:oMath>
                  </m:oMathPara>
                </a14:m>
                <a:endParaRPr lang="en-US" sz="1900" dirty="0"/>
              </a:p>
              <a:p>
                <a:pPr marL="0" indent="0">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Now GEM algorithm is applied into mixture model for estimating the parameter Θ. Derived from Eq. 1.7 in case of discrete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the conditional expectation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(Θ’|Θ) of mixture model becomes: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e>
                          </m:d>
                        </m:e>
                      </m:nary>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(2.7)</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900" dirty="0">
                    <a:effectLst/>
                    <a:latin typeface="Times New Roman" panose="02020603050405020304" pitchFamily="18" charset="0"/>
                    <a:ea typeface="SimSun" panose="02010600030101010101" pitchFamily="2" charset="-122"/>
                  </a:rPr>
                  <a:t>Suppose </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is observed as a sample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𝒴</m:t>
                    </m:r>
                  </m:oMath>
                </a14:m>
                <a:r>
                  <a:rPr lang="en-US" sz="1900" dirty="0">
                    <a:effectLst/>
                    <a:latin typeface="Times New Roman" panose="02020603050405020304" pitchFamily="18" charset="0"/>
                    <a:ea typeface="SimSun" panose="02010600030101010101" pitchFamily="2" charset="-122"/>
                  </a:rPr>
                  <a:t> = {</a:t>
                </a:r>
                <a:r>
                  <a:rPr lang="en-US" sz="1900" i="1" dirty="0">
                    <a:effectLst/>
                    <a:latin typeface="Times New Roman" panose="02020603050405020304" pitchFamily="18" charset="0"/>
                    <a:ea typeface="SimSun" panose="02010600030101010101" pitchFamily="2" charset="-122"/>
                  </a:rPr>
                  <a:t>Y</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Y</a:t>
                </a:r>
                <a:r>
                  <a:rPr lang="en-US" sz="1900" baseline="-25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Y</a:t>
                </a:r>
                <a:r>
                  <a:rPr lang="en-US" sz="1900" i="1" baseline="-25000" dirty="0">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of size </a:t>
                </a:r>
                <a:r>
                  <a:rPr lang="en-US" sz="1900" i="1" dirty="0">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in which all </a:t>
                </a:r>
                <a:r>
                  <a:rPr lang="en-US" sz="1900" i="1" dirty="0">
                    <a:effectLst/>
                    <a:latin typeface="Times New Roman" panose="02020603050405020304" pitchFamily="18" charset="0"/>
                    <a:ea typeface="SimSun" panose="02010600030101010101" pitchFamily="2" charset="-122"/>
                  </a:rPr>
                  <a:t>Y</a:t>
                </a:r>
                <a:r>
                  <a:rPr lang="en-US" sz="1900" i="1" baseline="-25000" dirty="0">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 (s) are </a:t>
                </a:r>
                <a:r>
                  <a:rPr lang="en-US" sz="1900" dirty="0" err="1">
                    <a:effectLst/>
                    <a:latin typeface="Times New Roman" panose="02020603050405020304" pitchFamily="18" charset="0"/>
                    <a:ea typeface="SimSun" panose="02010600030101010101" pitchFamily="2" charset="-122"/>
                  </a:rPr>
                  <a:t>iid</a:t>
                </a:r>
                <a:r>
                  <a:rPr lang="en-US" sz="1900" dirty="0">
                    <a:effectLst/>
                    <a:latin typeface="Times New Roman" panose="02020603050405020304" pitchFamily="18" charset="0"/>
                    <a:ea typeface="SimSun" panose="02010600030101010101" pitchFamily="2" charset="-122"/>
                  </a:rPr>
                  <a:t>.</a:t>
                </a:r>
                <a:r>
                  <a:rPr lang="en-US" sz="1900" dirty="0"/>
                  <a:t> Derived from Eq. 1.10, Eq. 2.8 specifies </a:t>
                </a:r>
                <a:r>
                  <a:rPr lang="en-US" sz="1900" i="1" dirty="0"/>
                  <a:t>Q</a:t>
                </a:r>
                <a:r>
                  <a:rPr lang="en-US" sz="1900" dirty="0"/>
                  <a:t>(Θ’|Θ) given such </a:t>
                </a:r>
                <a14:m>
                  <m:oMath xmlns:m="http://schemas.openxmlformats.org/officeDocument/2006/math">
                    <m:r>
                      <a:rPr lang="en-US" sz="1900" i="1">
                        <a:latin typeface="Cambria Math" panose="02040503050406030204" pitchFamily="18" charset="0"/>
                      </a:rPr>
                      <m:t>𝒴</m:t>
                    </m:r>
                  </m:oMath>
                </a14:m>
                <a:r>
                  <a:rPr lang="en-US" sz="1900" dirty="0"/>
                  <a:t>.</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chr m:val="∑"/>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Sub>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e>
                                  </m:d>
                                </m:e>
                              </m:d>
                            </m:e>
                          </m:nary>
                        </m:e>
                      </m:nary>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(2.8)</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49EF5F1B-73A9-47D7-AC39-511FB68AA4F7}"/>
                  </a:ext>
                </a:extLst>
              </p:cNvPr>
              <p:cNvSpPr>
                <a:spLocks noGrp="1" noRot="1" noChangeAspect="1" noMove="1" noResize="1" noEditPoints="1" noAdjustHandles="1" noChangeArrowheads="1" noChangeShapeType="1" noTextEdit="1"/>
              </p:cNvSpPr>
              <p:nvPr>
                <p:ph idx="1"/>
              </p:nvPr>
            </p:nvSpPr>
            <p:spPr>
              <a:blipFill>
                <a:blip r:embed="rId2"/>
                <a:stretch>
                  <a:fillRect l="-580" t="-589" r="-522" b="-306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CC85807-5A23-46D7-BFA0-C6FD8651265E}"/>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E4A44740-1355-498B-80A4-15B78B50B8AE}"/>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39553C6D-4DF1-43AC-A220-47B0A1DA93A7}"/>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2638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49D5-7FDA-40FD-82C4-ED75ED94BBA4}"/>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49B14E-DF98-4A04-A521-6A2304C77E36}"/>
                  </a:ext>
                </a:extLst>
              </p:cNvPr>
              <p:cNvSpPr>
                <a:spLocks noGrp="1"/>
              </p:cNvSpPr>
              <p:nvPr>
                <p:ph idx="1"/>
              </p:nvPr>
            </p:nvSpPr>
            <p:spPr/>
            <p:txBody>
              <a:bodyPr>
                <a:noAutofit/>
              </a:bodyPr>
              <a:lstStyle/>
              <a:p>
                <a:pPr marL="0" indent="0">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the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iteration of GEM, given current parameter Θ</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4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4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rPr>
                  <a:t>the conditional expectation </a:t>
                </a:r>
                <a:r>
                  <a:rPr lang="en-US" sz="2400" i="1" dirty="0">
                    <a:effectLst/>
                    <a:latin typeface="Times New Roman" panose="02020603050405020304" pitchFamily="18" charset="0"/>
                    <a:ea typeface="SimSun" panose="02010600030101010101" pitchFamily="2" charset="-122"/>
                  </a:rPr>
                  <a:t>Q</a:t>
                </a:r>
                <a:r>
                  <a:rPr lang="en-US" sz="2400" dirty="0">
                    <a:effectLst/>
                    <a:latin typeface="Times New Roman" panose="02020603050405020304" pitchFamily="18" charset="0"/>
                    <a:ea typeface="SimSun" panose="02010600030101010101" pitchFamily="2" charset="-122"/>
                  </a:rPr>
                  <a:t>(Θ|Θ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is re-written as Eq. 2.9 with note that </a:t>
                </a:r>
                <a:r>
                  <a:rPr lang="en-US" sz="2400" i="1" dirty="0">
                    <a:effectLst/>
                    <a:latin typeface="Times New Roman" panose="02020603050405020304" pitchFamily="18" charset="0"/>
                    <a:ea typeface="SimSun" panose="02010600030101010101" pitchFamily="2" charset="-122"/>
                  </a:rPr>
                  <a:t>X</a:t>
                </a:r>
                <a:r>
                  <a:rPr lang="en-US" sz="2400" dirty="0">
                    <a:effectLst/>
                    <a:latin typeface="Times New Roman" panose="02020603050405020304" pitchFamily="18" charset="0"/>
                    <a:ea typeface="SimSun" panose="02010600030101010101" pitchFamily="2" charset="-122"/>
                  </a:rPr>
                  <a:t> is discrete and ranges in {1, 2,…, </a:t>
                </a:r>
                <a:r>
                  <a:rPr lang="en-US" sz="2400" i="1" dirty="0">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400" i="1">
                              <a:effectLst/>
                              <a:latin typeface="Cambria Math" panose="02040503050406030204" pitchFamily="18" charset="0"/>
                            </a:rPr>
                          </m:ctrlPr>
                        </m:d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𝐾</m:t>
                              </m:r>
                            </m:sup>
                            <m:e>
                              <m:r>
                                <a:rPr lang="en-US" sz="2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d>
                            </m:e>
                          </m:nary>
                        </m:e>
                      </m:nary>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(2.9)</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400" dirty="0">
                    <a:effectLst/>
                    <a:latin typeface="Times New Roman" panose="02020603050405020304" pitchFamily="18" charset="0"/>
                    <a:ea typeface="SimSun" panose="02010600030101010101" pitchFamily="2" charset="-122"/>
                  </a:rPr>
                  <a:t>Where the conditional probability </a:t>
                </a:r>
                <a:r>
                  <a:rPr lang="en-US" sz="2400" i="1" dirty="0">
                    <a:effectLst/>
                    <a:latin typeface="Times New Roman" panose="02020603050405020304" pitchFamily="18" charset="0"/>
                    <a:ea typeface="SimSun" panose="02010600030101010101" pitchFamily="2" charset="-122"/>
                  </a:rPr>
                  <a:t>P</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t>
                </a:r>
                <a:r>
                  <a:rPr lang="en-US" sz="2400" i="1" dirty="0">
                    <a:effectLst/>
                    <a:latin typeface="Times New Roman" panose="02020603050405020304" pitchFamily="18" charset="0"/>
                    <a:ea typeface="SimSun" panose="02010600030101010101" pitchFamily="2" charset="-122"/>
                  </a:rPr>
                  <a:t>Y</a:t>
                </a:r>
                <a:r>
                  <a:rPr lang="en-US" sz="2400" dirty="0">
                    <a:effectLst/>
                    <a:latin typeface="Times New Roman" panose="02020603050405020304" pitchFamily="18" charset="0"/>
                    <a:ea typeface="SimSun" panose="02010600030101010101" pitchFamily="2" charset="-122"/>
                  </a:rPr>
                  <a:t>, 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is determined by Eq. 2.10 which is indeed Eq. 2.6.</a:t>
                </a:r>
              </a:p>
              <a:p>
                <a:pPr marL="0" indent="0">
                  <a:buNone/>
                </a:pPr>
                <a14:m>
                  <m:oMathPara xmlns:m="http://schemas.openxmlformats.org/officeDocument/2006/math">
                    <m:oMathParaPr>
                      <m:jc m:val="right"/>
                    </m:oMathParaPr>
                    <m:oMath xmlns:m="http://schemas.openxmlformats.org/officeDocument/2006/math">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rPr>
                          </m:ctrlPr>
                        </m:fPr>
                        <m:num>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num>
                        <m:den>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𝑙</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𝐾</m:t>
                              </m:r>
                            </m:sup>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𝑙</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den>
                      </m:f>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(2.10)</m:t>
                      </m:r>
                    </m:oMath>
                  </m:oMathPara>
                </a14:m>
                <a:endParaRPr lang="en-US" sz="2400" dirty="0"/>
              </a:p>
              <a:p>
                <a:pPr marL="0" indent="0">
                  <a:buNone/>
                </a:pPr>
                <a:r>
                  <a:rPr lang="en-US" sz="2400" dirty="0">
                    <a:effectLst/>
                    <a:latin typeface="Times New Roman" panose="02020603050405020304" pitchFamily="18" charset="0"/>
                    <a:ea typeface="SimSun" panose="02010600030101010101" pitchFamily="2" charset="-122"/>
                  </a:rPr>
                  <a:t>At M-step of the current </a:t>
                </a:r>
                <a:r>
                  <a:rPr lang="en-US" sz="2400" i="1" dirty="0" err="1">
                    <a:effectLst/>
                    <a:latin typeface="Times New Roman" panose="02020603050405020304" pitchFamily="18" charset="0"/>
                    <a:ea typeface="SimSun" panose="02010600030101010101" pitchFamily="2" charset="-122"/>
                  </a:rPr>
                  <a:t>t</a:t>
                </a:r>
                <a:r>
                  <a:rPr lang="en-US" sz="2400" baseline="30000" dirty="0" err="1">
                    <a:effectLst/>
                    <a:latin typeface="Times New Roman" panose="02020603050405020304" pitchFamily="18" charset="0"/>
                    <a:ea typeface="SimSun" panose="02010600030101010101" pitchFamily="2" charset="-122"/>
                  </a:rPr>
                  <a:t>th</a:t>
                </a:r>
                <a:r>
                  <a:rPr lang="en-US" sz="2400" dirty="0">
                    <a:effectLst/>
                    <a:latin typeface="Times New Roman" panose="02020603050405020304" pitchFamily="18" charset="0"/>
                    <a:ea typeface="SimSun" panose="02010600030101010101" pitchFamily="2" charset="-122"/>
                  </a:rPr>
                  <a:t> iteration, </a:t>
                </a:r>
                <a:r>
                  <a:rPr lang="en-US" sz="2400" i="1" dirty="0">
                    <a:effectLst/>
                    <a:latin typeface="Times New Roman" panose="02020603050405020304" pitchFamily="18" charset="0"/>
                    <a:ea typeface="SimSun" panose="02010600030101010101" pitchFamily="2" charset="-122"/>
                  </a:rPr>
                  <a:t>Q</a:t>
                </a:r>
                <a:r>
                  <a:rPr lang="en-US" sz="2400" dirty="0">
                    <a:effectLst/>
                    <a:latin typeface="Times New Roman" panose="02020603050405020304" pitchFamily="18" charset="0"/>
                    <a:ea typeface="SimSun" panose="02010600030101010101" pitchFamily="2" charset="-122"/>
                  </a:rPr>
                  <a:t>(Θ|Θ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specified by </a:t>
                </a:r>
                <a:r>
                  <a:rPr lang="en-US" sz="2400" b="1" dirty="0">
                    <a:effectLst/>
                    <a:latin typeface="Times New Roman" panose="02020603050405020304" pitchFamily="18" charset="0"/>
                    <a:ea typeface="SimSun" panose="02010600030101010101" pitchFamily="2" charset="-122"/>
                  </a:rPr>
                  <a:t>Eq. 2.9 is maximized with subject to Θ</a:t>
                </a:r>
                <a:r>
                  <a:rPr lang="en-US" sz="2400" dirty="0">
                    <a:effectLst/>
                    <a:latin typeface="Times New Roman" panose="02020603050405020304" pitchFamily="18" charset="0"/>
                    <a:ea typeface="SimSun" panose="02010600030101010101" pitchFamily="2" charset="-122"/>
                  </a:rPr>
                  <a:t>. How to maximize </a:t>
                </a:r>
                <a:r>
                  <a:rPr lang="en-US" sz="2400" i="1" dirty="0">
                    <a:effectLst/>
                    <a:latin typeface="Times New Roman" panose="02020603050405020304" pitchFamily="18" charset="0"/>
                    <a:ea typeface="SimSun" panose="02010600030101010101" pitchFamily="2" charset="-122"/>
                  </a:rPr>
                  <a:t>Q</a:t>
                </a:r>
                <a:r>
                  <a:rPr lang="en-US" sz="2400" dirty="0">
                    <a:effectLst/>
                    <a:latin typeface="Times New Roman" panose="02020603050405020304" pitchFamily="18" charset="0"/>
                    <a:ea typeface="SimSun" panose="02010600030101010101" pitchFamily="2" charset="-122"/>
                  </a:rPr>
                  <a:t>(Θ|Θ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with subject to Θ is dependent on types of partial PDFs </a:t>
                </a:r>
                <a:r>
                  <a:rPr lang="en-US" sz="2400" i="1" dirty="0" err="1">
                    <a:effectLst/>
                    <a:latin typeface="Times New Roman" panose="02020603050405020304" pitchFamily="18" charset="0"/>
                    <a:ea typeface="SimSun" panose="02010600030101010101" pitchFamily="2" charset="-122"/>
                  </a:rPr>
                  <a:t>f</a:t>
                </a:r>
                <a:r>
                  <a:rPr lang="en-US" sz="2400" i="1"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r>
                  <a:rPr lang="en-US" sz="2400" i="1" dirty="0" err="1">
                    <a:effectLst/>
                    <a:latin typeface="Times New Roman" panose="02020603050405020304" pitchFamily="18" charset="0"/>
                    <a:ea typeface="SimSun" panose="02010600030101010101" pitchFamily="2" charset="-122"/>
                  </a:rPr>
                  <a:t>Y</a:t>
                </a:r>
                <a:r>
                  <a:rPr lang="en-US" sz="2400" i="1" baseline="-25000" dirty="0" err="1">
                    <a:effectLst/>
                    <a:latin typeface="Times New Roman" panose="02020603050405020304" pitchFamily="18" charset="0"/>
                    <a:ea typeface="SimSun" panose="02010600030101010101" pitchFamily="2" charset="-122"/>
                  </a:rPr>
                  <a:t>i</a:t>
                </a:r>
                <a:r>
                  <a:rPr lang="en-US" sz="2400" dirty="0" err="1">
                    <a:effectLst/>
                    <a:latin typeface="Times New Roman" panose="02020603050405020304" pitchFamily="18" charset="0"/>
                    <a:ea typeface="SimSun" panose="02010600030101010101" pitchFamily="2" charset="-122"/>
                  </a:rPr>
                  <a:t>|</a:t>
                </a:r>
                <a:r>
                  <a:rPr lang="en-US" sz="2400" i="1" dirty="0" err="1">
                    <a:effectLst/>
                    <a:latin typeface="Times New Roman" panose="02020603050405020304" pitchFamily="18" charset="0"/>
                    <a:ea typeface="SimSun" panose="02010600030101010101" pitchFamily="2" charset="-122"/>
                  </a:rPr>
                  <a:t>θ</a:t>
                </a:r>
                <a:r>
                  <a:rPr lang="en-US" sz="2400" i="1"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endParaRPr lang="en-US" sz="2400" dirty="0"/>
              </a:p>
            </p:txBody>
          </p:sp>
        </mc:Choice>
        <mc:Fallback xmlns="">
          <p:sp>
            <p:nvSpPr>
              <p:cNvPr id="3" name="Content Placeholder 2">
                <a:extLst>
                  <a:ext uri="{FF2B5EF4-FFF2-40B4-BE49-F238E27FC236}">
                    <a16:creationId xmlns:a16="http://schemas.microsoft.com/office/drawing/2014/main" id="{8D49B14E-DF98-4A04-A521-6A2304C77E36}"/>
                  </a:ext>
                </a:extLst>
              </p:cNvPr>
              <p:cNvSpPr>
                <a:spLocks noGrp="1" noRot="1" noChangeAspect="1" noMove="1" noResize="1" noEditPoints="1" noAdjustHandles="1" noChangeArrowheads="1" noChangeShapeType="1" noTextEdit="1"/>
              </p:cNvSpPr>
              <p:nvPr>
                <p:ph idx="1"/>
              </p:nvPr>
            </p:nvSpPr>
            <p:spPr>
              <a:blipFill>
                <a:blip r:embed="rId2"/>
                <a:stretch>
                  <a:fillRect l="-928" t="-942" r="-870" b="-306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E96EA1A-E0AF-48C2-B291-5F586CB2987A}"/>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2C48B73A-04FB-4CA3-AD9F-5BF6C20C8FFA}"/>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5A21AD50-A66E-4071-94EB-FD2F6B7C4B60}"/>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258727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1872-CA24-4C34-9CBF-72DDBEBBE7D9}"/>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A20913-14AD-4A83-95FF-1124D380BA27}"/>
                  </a:ext>
                </a:extLst>
              </p:cNvPr>
              <p:cNvSpPr>
                <a:spLocks noGrp="1"/>
              </p:cNvSpPr>
              <p:nvPr>
                <p:ph idx="1"/>
              </p:nvPr>
            </p:nvSpPr>
            <p:spPr/>
            <p:txBody>
              <a:bodyPr>
                <a:noAutofit/>
              </a:bodyPr>
              <a:lstStyle/>
              <a:p>
                <a:pPr marL="0" indent="0">
                  <a:buNone/>
                </a:pPr>
                <a:r>
                  <a:rPr lang="en-US" sz="2000" dirty="0">
                    <a:effectLst/>
                    <a:ea typeface="SimSun" panose="02010600030101010101" pitchFamily="2" charset="-122"/>
                  </a:rPr>
                  <a:t>Because there is the constraint </a:t>
                </a:r>
                <a14:m>
                  <m:oMath xmlns:m="http://schemas.openxmlformats.org/officeDocument/2006/math">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𝜃</m:t>
                            </m:r>
                          </m:e>
                          <m:sub>
                            <m:r>
                              <a:rPr lang="en-US" sz="2000" i="1">
                                <a:effectLst/>
                                <a:latin typeface="Cambria Math" panose="02040503050406030204" pitchFamily="18" charset="0"/>
                                <a:ea typeface="SimSun" panose="02010600030101010101" pitchFamily="2" charset="-122"/>
                              </a:rPr>
                              <m:t>𝑘</m:t>
                            </m:r>
                          </m:sub>
                        </m:sSub>
                      </m:e>
                    </m:nary>
                    <m:r>
                      <a:rPr lang="en-US" sz="2000" i="1">
                        <a:effectLst/>
                        <a:latin typeface="Cambria Math" panose="02040503050406030204" pitchFamily="18" charset="0"/>
                        <a:ea typeface="SimSun" panose="02010600030101010101" pitchFamily="2" charset="-122"/>
                      </a:rPr>
                      <m:t>=1</m:t>
                    </m:r>
                  </m:oMath>
                </a14:m>
                <a:r>
                  <a:rPr lang="en-US" sz="2000" dirty="0">
                    <a:effectLst/>
                    <a:ea typeface="SimSun" panose="02010600030101010101" pitchFamily="2" charset="-122"/>
                  </a:rPr>
                  <a:t>, we use Lagrange duality method to maximize to maximize </a:t>
                </a:r>
                <a:r>
                  <a:rPr lang="en-US" sz="2000" i="1" dirty="0">
                    <a:effectLst/>
                    <a:ea typeface="SimSun" panose="02010600030101010101" pitchFamily="2" charset="-122"/>
                  </a:rPr>
                  <a:t>Q</a:t>
                </a:r>
                <a:r>
                  <a:rPr lang="en-US" sz="2000" dirty="0">
                    <a:effectLst/>
                    <a:ea typeface="SimSun" panose="02010600030101010101" pitchFamily="2" charset="-122"/>
                  </a:rPr>
                  <a:t>(Θ|Θ</a:t>
                </a:r>
                <a:r>
                  <a:rPr lang="en-US" sz="2000" baseline="30000" dirty="0">
                    <a:effectLst/>
                    <a:ea typeface="SimSun" panose="02010600030101010101" pitchFamily="2" charset="-122"/>
                  </a:rPr>
                  <a:t>(</a:t>
                </a:r>
                <a:r>
                  <a:rPr lang="en-US" sz="2000" i="1" baseline="30000" dirty="0">
                    <a:effectLst/>
                    <a:ea typeface="SimSun" panose="02010600030101010101" pitchFamily="2" charset="-122"/>
                  </a:rPr>
                  <a:t>t</a:t>
                </a:r>
                <a:r>
                  <a:rPr lang="en-US" sz="2000" baseline="30000" dirty="0">
                    <a:effectLst/>
                    <a:ea typeface="SimSun" panose="02010600030101010101" pitchFamily="2" charset="-122"/>
                  </a:rPr>
                  <a:t>)</a:t>
                </a:r>
                <a:r>
                  <a:rPr lang="en-US" sz="2000" dirty="0">
                    <a:effectLst/>
                    <a:ea typeface="SimSun" panose="02010600030101010101" pitchFamily="2" charset="-122"/>
                  </a:rPr>
                  <a:t>). The Lagrange function </a:t>
                </a:r>
                <a:r>
                  <a:rPr lang="en-US" sz="2000" i="1" dirty="0">
                    <a:effectLst/>
                    <a:ea typeface="SimSun" panose="02010600030101010101" pitchFamily="2" charset="-122"/>
                  </a:rPr>
                  <a:t>la</a:t>
                </a:r>
                <a:r>
                  <a:rPr lang="en-US" sz="2000" dirty="0">
                    <a:effectLst/>
                    <a:ea typeface="SimSun" panose="02010600030101010101" pitchFamily="2" charset="-122"/>
                  </a:rPr>
                  <a:t>(Θ, </a:t>
                </a:r>
                <a:r>
                  <a:rPr lang="en-US" sz="2000" i="1" dirty="0">
                    <a:effectLst/>
                    <a:ea typeface="SimSun" panose="02010600030101010101" pitchFamily="2" charset="-122"/>
                  </a:rPr>
                  <a:t>λ</a:t>
                </a:r>
                <a:r>
                  <a:rPr lang="en-US" sz="2000" dirty="0">
                    <a:effectLst/>
                    <a:ea typeface="SimSun" panose="02010600030101010101" pitchFamily="2" charset="-122"/>
                  </a:rPr>
                  <a:t> | Θ</a:t>
                </a:r>
                <a:r>
                  <a:rPr lang="en-US" sz="2000" baseline="30000" dirty="0">
                    <a:effectLst/>
                    <a:ea typeface="SimSun" panose="02010600030101010101" pitchFamily="2" charset="-122"/>
                  </a:rPr>
                  <a:t>(</a:t>
                </a:r>
                <a:r>
                  <a:rPr lang="en-US" sz="2000" i="1" baseline="30000" dirty="0">
                    <a:effectLst/>
                    <a:ea typeface="SimSun" panose="02010600030101010101" pitchFamily="2" charset="-122"/>
                  </a:rPr>
                  <a:t>t</a:t>
                </a:r>
                <a:r>
                  <a:rPr lang="en-US" sz="2000" baseline="30000" dirty="0">
                    <a:effectLst/>
                    <a:ea typeface="SimSun" panose="02010600030101010101" pitchFamily="2" charset="-122"/>
                  </a:rPr>
                  <a:t>)</a:t>
                </a:r>
                <a:r>
                  <a:rPr lang="en-US" sz="2000" dirty="0">
                    <a:effectLst/>
                    <a:ea typeface="SimSun" panose="02010600030101010101" pitchFamily="2" charset="-122"/>
                  </a:rPr>
                  <a:t>) is sum of </a:t>
                </a:r>
                <a:r>
                  <a:rPr lang="en-US" sz="2000" i="1" dirty="0">
                    <a:effectLst/>
                    <a:ea typeface="SimSun" panose="02010600030101010101" pitchFamily="2" charset="-122"/>
                  </a:rPr>
                  <a:t>Q</a:t>
                </a:r>
                <a:r>
                  <a:rPr lang="en-US" sz="2000" dirty="0">
                    <a:effectLst/>
                    <a:ea typeface="SimSun" panose="02010600030101010101" pitchFamily="2" charset="-122"/>
                  </a:rPr>
                  <a:t>(Θ|Θ</a:t>
                </a:r>
                <a:r>
                  <a:rPr lang="en-US" sz="2000" baseline="30000" dirty="0">
                    <a:effectLst/>
                    <a:ea typeface="SimSun" panose="02010600030101010101" pitchFamily="2" charset="-122"/>
                  </a:rPr>
                  <a:t>(</a:t>
                </a:r>
                <a:r>
                  <a:rPr lang="en-US" sz="2000" i="1" baseline="30000" dirty="0">
                    <a:effectLst/>
                    <a:ea typeface="SimSun" panose="02010600030101010101" pitchFamily="2" charset="-122"/>
                  </a:rPr>
                  <a:t>t</a:t>
                </a:r>
                <a:r>
                  <a:rPr lang="en-US" sz="2000" baseline="30000" dirty="0">
                    <a:effectLst/>
                    <a:ea typeface="SimSun" panose="02010600030101010101" pitchFamily="2" charset="-122"/>
                  </a:rPr>
                  <a:t>)</a:t>
                </a:r>
                <a:r>
                  <a:rPr lang="en-US" sz="2000" dirty="0">
                    <a:effectLst/>
                    <a:ea typeface="SimSun" panose="02010600030101010101" pitchFamily="2" charset="-122"/>
                  </a:rPr>
                  <a:t>) and the constraint </a:t>
                </a:r>
                <a14:m>
                  <m:oMath xmlns:m="http://schemas.openxmlformats.org/officeDocument/2006/math">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𝐾</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𝑘</m:t>
                            </m:r>
                          </m:sub>
                        </m:sSub>
                      </m:e>
                    </m:nary>
                    <m:r>
                      <a:rPr lang="en-US" sz="2000" i="1">
                        <a:effectLst/>
                        <a:latin typeface="Cambria Math" panose="02040503050406030204" pitchFamily="18" charset="0"/>
                        <a:ea typeface="SimSun" panose="02010600030101010101" pitchFamily="2" charset="-122"/>
                      </a:rPr>
                      <m:t>=1</m:t>
                    </m:r>
                  </m:oMath>
                </a14:m>
                <a:r>
                  <a:rPr lang="en-US" sz="2000" dirty="0">
                    <a:effectLst/>
                    <a:ea typeface="SimSun" panose="02010600030101010101" pitchFamily="2" charset="-122"/>
                  </a:rPr>
                  <a:t>, which is specified by Eq. 2.11.</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𝑙𝑎</m:t>
                      </m:r>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Θ</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λ</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p>
                        </m:e>
                      </m:d>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𝑄</m:t>
                      </m:r>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Θ</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p>
                        </m:e>
                      </m:d>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𝜆</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1−</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𝐾</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𝑘</m:t>
                                  </m:r>
                                </m:sub>
                              </m:sSub>
                            </m:e>
                          </m:nary>
                        </m:e>
                      </m:d>
                      <m:r>
                        <a:rPr lang="en-US" sz="2000" b="0" i="1" smtClean="0">
                          <a:effectLst/>
                          <a:latin typeface="Cambria Math" panose="02040503050406030204" pitchFamily="18" charset="0"/>
                          <a:ea typeface="SimSun" panose="02010600030101010101" pitchFamily="2" charset="-122"/>
                        </a:rPr>
                        <m:t>    (2.11)</m:t>
                      </m:r>
                    </m:oMath>
                  </m:oMathPara>
                </a14:m>
                <a:endParaRPr lang="en-US" sz="2000" dirty="0"/>
              </a:p>
              <a:p>
                <a:pPr marL="0" indent="0">
                  <a:buNone/>
                </a:pPr>
                <a:r>
                  <a:rPr lang="en-US" sz="2000" dirty="0">
                    <a:effectLst/>
                    <a:ea typeface="SimSun" panose="02010600030101010101" pitchFamily="2" charset="-122"/>
                  </a:rPr>
                  <a:t>The next parameters </a:t>
                </a:r>
                <a:r>
                  <a:rPr lang="en-US" sz="2000" i="1" dirty="0">
                    <a:effectLst/>
                    <a:ea typeface="SimSun" panose="02010600030101010101" pitchFamily="2" charset="-122"/>
                  </a:rPr>
                  <a:t>α</a:t>
                </a:r>
                <a:r>
                  <a:rPr lang="en-US" sz="2000" i="1" baseline="-25000" dirty="0">
                    <a:effectLst/>
                    <a:ea typeface="SimSun" panose="02010600030101010101" pitchFamily="2" charset="-122"/>
                  </a:rPr>
                  <a:t>k</a:t>
                </a:r>
                <a:r>
                  <a:rPr lang="en-US" sz="2000" baseline="30000" dirty="0">
                    <a:effectLst/>
                    <a:ea typeface="SimSun" panose="02010600030101010101" pitchFamily="2" charset="-122"/>
                  </a:rPr>
                  <a:t>(</a:t>
                </a:r>
                <a:r>
                  <a:rPr lang="en-US" sz="2000" i="1" baseline="30000" dirty="0">
                    <a:effectLst/>
                    <a:ea typeface="SimSun" panose="02010600030101010101" pitchFamily="2" charset="-122"/>
                  </a:rPr>
                  <a:t>t</a:t>
                </a:r>
                <a:r>
                  <a:rPr lang="en-US" sz="2000" baseline="30000" dirty="0">
                    <a:effectLst/>
                    <a:ea typeface="SimSun" panose="02010600030101010101" pitchFamily="2" charset="-122"/>
                  </a:rPr>
                  <a:t>+1)</a:t>
                </a:r>
                <a:r>
                  <a:rPr lang="en-US" sz="2000" dirty="0">
                    <a:effectLst/>
                    <a:ea typeface="SimSun" panose="02010600030101010101" pitchFamily="2" charset="-122"/>
                  </a:rPr>
                  <a:t> that maximizes </a:t>
                </a:r>
                <a:r>
                  <a:rPr lang="en-US" sz="2000" i="1" dirty="0">
                    <a:effectLst/>
                    <a:ea typeface="SimSun" panose="02010600030101010101" pitchFamily="2" charset="-122"/>
                  </a:rPr>
                  <a:t>Q</a:t>
                </a:r>
                <a:r>
                  <a:rPr lang="en-US" sz="2000" dirty="0">
                    <a:effectLst/>
                    <a:ea typeface="SimSun" panose="02010600030101010101" pitchFamily="2" charset="-122"/>
                  </a:rPr>
                  <a:t>(Θ|Θ</a:t>
                </a:r>
                <a:r>
                  <a:rPr lang="en-US" sz="2000" baseline="30000" dirty="0">
                    <a:effectLst/>
                    <a:ea typeface="SimSun" panose="02010600030101010101" pitchFamily="2" charset="-122"/>
                  </a:rPr>
                  <a:t>(</a:t>
                </a:r>
                <a:r>
                  <a:rPr lang="en-US" sz="2000" i="1" baseline="30000" dirty="0">
                    <a:effectLst/>
                    <a:ea typeface="SimSun" panose="02010600030101010101" pitchFamily="2" charset="-122"/>
                  </a:rPr>
                  <a:t>t</a:t>
                </a:r>
                <a:r>
                  <a:rPr lang="en-US" sz="2000" baseline="30000" dirty="0">
                    <a:effectLst/>
                    <a:ea typeface="SimSun" panose="02010600030101010101" pitchFamily="2" charset="-122"/>
                  </a:rPr>
                  <a:t>)</a:t>
                </a:r>
                <a:r>
                  <a:rPr lang="en-US" sz="2000" dirty="0">
                    <a:effectLst/>
                    <a:ea typeface="SimSun" panose="02010600030101010101" pitchFamily="2" charset="-122"/>
                  </a:rPr>
                  <a:t>) is solution of the equation formed by setting the first-order partial derivative of Lagrange function regarding </a:t>
                </a:r>
                <a:r>
                  <a:rPr lang="en-US" sz="2000" i="1" dirty="0">
                    <a:effectLst/>
                    <a:ea typeface="SimSun" panose="02010600030101010101" pitchFamily="2" charset="-122"/>
                  </a:rPr>
                  <a:t>α</a:t>
                </a:r>
                <a:r>
                  <a:rPr lang="en-US" sz="2000" i="1" baseline="-25000" dirty="0">
                    <a:effectLst/>
                    <a:ea typeface="SimSun" panose="02010600030101010101" pitchFamily="2" charset="-122"/>
                  </a:rPr>
                  <a:t>k</a:t>
                </a:r>
                <a:r>
                  <a:rPr lang="en-US" sz="2000" dirty="0">
                    <a:effectLst/>
                    <a:ea typeface="SimSun" panose="02010600030101010101" pitchFamily="2" charset="-122"/>
                  </a:rPr>
                  <a:t> and </a:t>
                </a:r>
                <a:r>
                  <a:rPr lang="en-US" sz="2000" i="1" dirty="0">
                    <a:effectLst/>
                    <a:ea typeface="SimSun" panose="02010600030101010101" pitchFamily="2" charset="-122"/>
                  </a:rPr>
                  <a:t>λ</a:t>
                </a:r>
                <a:r>
                  <a:rPr lang="en-US" sz="2000" dirty="0">
                    <a:effectLst/>
                    <a:ea typeface="SimSun" panose="02010600030101010101" pitchFamily="2" charset="-122"/>
                  </a:rPr>
                  <a:t> to be zero. We have:</a:t>
                </a:r>
              </a:p>
              <a:p>
                <a:pPr marL="0" indent="0">
                  <a:buNone/>
                </a:pPr>
                <a14:m>
                  <m:oMathPara xmlns:m="http://schemas.openxmlformats.org/officeDocument/2006/math">
                    <m:oMathParaPr>
                      <m:jc m:val="right"/>
                    </m:oMathParaPr>
                    <m:oMath xmlns:m="http://schemas.openxmlformats.org/officeDocument/2006/math">
                      <m:f>
                        <m:fPr>
                          <m:ctrlPr>
                            <a:rPr lang="en-US" sz="2000" i="1" smtClean="0">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𝑙𝑎</m:t>
                          </m:r>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Θ</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λ</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p>
                            </m:e>
                          </m:d>
                        </m:num>
                        <m:den>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𝑘</m:t>
                              </m:r>
                            </m:sub>
                          </m:sSub>
                        </m:den>
                      </m:f>
                      <m:r>
                        <a:rPr lang="en-US" sz="2000" i="1">
                          <a:effectLst/>
                          <a:latin typeface="Cambria Math" panose="02040503050406030204" pitchFamily="18" charset="0"/>
                          <a:ea typeface="SimSun" panose="02010600030101010101" pitchFamily="2" charset="-122"/>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𝑘</m:t>
                          </m:r>
                        </m:sub>
                      </m:sSub>
                      <m:r>
                        <a:rPr lang="en-US" sz="2000" i="1">
                          <a:latin typeface="Cambria Math" panose="02040503050406030204" pitchFamily="18" charset="0"/>
                        </a:rPr>
                        <m:t>𝜆</m:t>
                      </m:r>
                      <m:r>
                        <a:rPr lang="en-US" sz="2000" b="0" i="1" smtClean="0">
                          <a:latin typeface="Cambria Math" panose="02040503050406030204" pitchFamily="18" charset="0"/>
                        </a:rPr>
                        <m:t>=0    (2.12)</m:t>
                      </m:r>
                    </m:oMath>
                  </m:oMathPara>
                </a14:m>
                <a:endParaRPr lang="en-US" sz="2000" dirty="0"/>
              </a:p>
              <a:p>
                <a:pPr marL="0" indent="0">
                  <a:buNone/>
                </a:pPr>
                <a:r>
                  <a:rPr lang="en-US" sz="2000" dirty="0">
                    <a:effectLst/>
                    <a:ea typeface="SimSun" panose="02010600030101010101" pitchFamily="2" charset="-122"/>
                  </a:rPr>
                  <a:t>Summing Eq. 2.12 over </a:t>
                </a:r>
                <a:r>
                  <a:rPr lang="en-US" sz="2000" i="1" dirty="0">
                    <a:effectLst/>
                    <a:ea typeface="SimSun" panose="02010600030101010101" pitchFamily="2" charset="-122"/>
                  </a:rPr>
                  <a:t>K</a:t>
                </a:r>
                <a:r>
                  <a:rPr lang="en-US" sz="2000" dirty="0">
                    <a:effectLst/>
                    <a:ea typeface="SimSun" panose="02010600030101010101" pitchFamily="2" charset="-122"/>
                  </a:rPr>
                  <a:t> classes {1, 2,…, </a:t>
                </a:r>
                <a:r>
                  <a:rPr lang="en-US" sz="2000" i="1" dirty="0">
                    <a:effectLst/>
                    <a:ea typeface="SimSun" panose="02010600030101010101" pitchFamily="2" charset="-122"/>
                  </a:rPr>
                  <a:t>K</a:t>
                </a:r>
                <a:r>
                  <a:rPr lang="en-US" sz="2000" dirty="0">
                    <a:effectLst/>
                    <a:ea typeface="SimSun" panose="02010600030101010101" pitchFamily="2" charset="-122"/>
                  </a:rPr>
                  <a:t>}, we have </a:t>
                </a:r>
                <a:r>
                  <a:rPr lang="en-US" sz="2000" i="1" dirty="0">
                    <a:effectLst/>
                    <a:ea typeface="SimSun" panose="02010600030101010101" pitchFamily="2" charset="-122"/>
                  </a:rPr>
                  <a:t>λ = N</a:t>
                </a:r>
                <a:r>
                  <a:rPr lang="en-US" sz="2000" dirty="0">
                    <a:effectLst/>
                    <a:ea typeface="SimSun" panose="02010600030101010101" pitchFamily="2" charset="-122"/>
                  </a:rPr>
                  <a:t> (</a:t>
                </a:r>
                <a:r>
                  <a:rPr lang="en-US" sz="2000" dirty="0" err="1">
                    <a:effectLst/>
                    <a:ea typeface="SimSun" panose="02010600030101010101" pitchFamily="2" charset="-122"/>
                  </a:rPr>
                  <a:t>Bilmes</a:t>
                </a:r>
                <a:r>
                  <a:rPr lang="en-US" sz="2000" dirty="0">
                    <a:effectLst/>
                    <a:ea typeface="SimSun" panose="02010600030101010101" pitchFamily="2" charset="-122"/>
                  </a:rPr>
                  <a:t>, 1998, p. 5). Substituting </a:t>
                </a:r>
                <a:r>
                  <a:rPr lang="en-US" sz="2000" i="1" dirty="0">
                    <a:effectLst/>
                    <a:ea typeface="SimSun" panose="02010600030101010101" pitchFamily="2" charset="-122"/>
                  </a:rPr>
                  <a:t>λ = N</a:t>
                </a:r>
                <a:r>
                  <a:rPr lang="en-US" sz="2000" dirty="0">
                    <a:effectLst/>
                    <a:ea typeface="SimSun" panose="02010600030101010101" pitchFamily="2" charset="-122"/>
                  </a:rPr>
                  <a:t> into Eq. 2.12, the next parameters </a:t>
                </a:r>
                <a:r>
                  <a:rPr lang="en-US" sz="2000" i="1" dirty="0">
                    <a:effectLst/>
                    <a:ea typeface="SimSun" panose="02010600030101010101" pitchFamily="2" charset="-122"/>
                  </a:rPr>
                  <a:t>α</a:t>
                </a:r>
                <a:r>
                  <a:rPr lang="en-US" sz="2000" i="1" baseline="-25000" dirty="0">
                    <a:effectLst/>
                    <a:ea typeface="SimSun" panose="02010600030101010101" pitchFamily="2" charset="-122"/>
                  </a:rPr>
                  <a:t>k</a:t>
                </a:r>
                <a:r>
                  <a:rPr lang="en-US" sz="2000" baseline="30000" dirty="0">
                    <a:effectLst/>
                    <a:ea typeface="SimSun" panose="02010600030101010101" pitchFamily="2" charset="-122"/>
                  </a:rPr>
                  <a:t>(</a:t>
                </a:r>
                <a:r>
                  <a:rPr lang="en-US" sz="2000" i="1" baseline="30000" dirty="0">
                    <a:effectLst/>
                    <a:ea typeface="SimSun" panose="02010600030101010101" pitchFamily="2" charset="-122"/>
                  </a:rPr>
                  <a:t>t</a:t>
                </a:r>
                <a:r>
                  <a:rPr lang="en-US" sz="2000" baseline="30000" dirty="0">
                    <a:effectLst/>
                    <a:ea typeface="SimSun" panose="02010600030101010101" pitchFamily="2" charset="-122"/>
                  </a:rPr>
                  <a:t>+1)</a:t>
                </a:r>
                <a:r>
                  <a:rPr lang="en-US" sz="2000" dirty="0">
                    <a:effectLst/>
                    <a:ea typeface="SimSun" panose="02010600030101010101" pitchFamily="2" charset="-122"/>
                  </a:rPr>
                  <a:t> is totally determined by Eq. 2.13.</a:t>
                </a:r>
              </a:p>
              <a:p>
                <a:pPr marL="0" indent="0">
                  <a:buNone/>
                </a:pPr>
                <a14:m>
                  <m:oMathPara xmlns:m="http://schemas.openxmlformats.org/officeDocument/2006/math">
                    <m:oMathParaPr>
                      <m:jc m:val="right"/>
                    </m:oMathParaPr>
                    <m:oMath xmlns:m="http://schemas.openxmlformats.org/officeDocument/2006/math">
                      <m:sSubSup>
                        <m:sSubSupPr>
                          <m:ctrlPr>
                            <a:rPr lang="en-US" sz="2000" i="1" smtClean="0">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r>
                                <a:rPr lang="en-US" sz="2000" i="1">
                                  <a:effectLst/>
                                  <a:latin typeface="Cambria Math" panose="02040503050406030204" pitchFamily="18" charset="0"/>
                                  <a:ea typeface="SimSun" panose="02010600030101010101" pitchFamily="2" charset="-122"/>
                                </a:rPr>
                                <m:t>+1</m:t>
                              </m:r>
                            </m:e>
                          </m:d>
                        </m:sup>
                      </m:sSubSup>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𝑁</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𝑁</m:t>
                          </m:r>
                        </m:sup>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𝑘</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𝑌</m:t>
                                  </m:r>
                                </m:e>
                                <m:sub>
                                  <m:r>
                                    <a:rPr lang="en-US" sz="2000" i="1">
                                      <a:effectLst/>
                                      <a:latin typeface="Cambria Math" panose="02040503050406030204" pitchFamily="18" charset="0"/>
                                      <a:ea typeface="SimSun" panose="02010600030101010101" pitchFamily="2" charset="-122"/>
                                    </a:rPr>
                                    <m:t>𝑖</m:t>
                                  </m:r>
                                </m:sub>
                              </m:sSub>
                              <m:r>
                                <a:rPr lang="en-US" sz="2000">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p>
                            </m:e>
                          </m:d>
                        </m:e>
                      </m:nary>
                      <m:r>
                        <a:rPr lang="en-US" sz="2000" b="0" i="1" smtClean="0">
                          <a:effectLst/>
                          <a:latin typeface="Cambria Math" panose="02040503050406030204" pitchFamily="18" charset="0"/>
                          <a:ea typeface="SimSun" panose="02010600030101010101" pitchFamily="2" charset="-122"/>
                        </a:rPr>
                        <m:t>    (2.13)</m:t>
                      </m:r>
                    </m:oMath>
                  </m:oMathPara>
                </a14:m>
                <a:endParaRPr lang="en-US" sz="2000" dirty="0">
                  <a:effectLst/>
                  <a:ea typeface="SimSun" panose="02010600030101010101" pitchFamily="2" charset="-122"/>
                </a:endParaRPr>
              </a:p>
              <a:p>
                <a:pPr marL="0" indent="0">
                  <a:buNone/>
                </a:pPr>
                <a:r>
                  <a:rPr lang="en-US" sz="2000" dirty="0">
                    <a:effectLst/>
                    <a:ea typeface="SimSun" panose="02010600030101010101" pitchFamily="2" charset="-122"/>
                  </a:rPr>
                  <a:t>Note, the conditional probability </a:t>
                </a:r>
                <a:r>
                  <a:rPr lang="en-US" sz="2000" i="1" dirty="0">
                    <a:effectLst/>
                    <a:ea typeface="SimSun" panose="02010600030101010101" pitchFamily="2" charset="-122"/>
                  </a:rPr>
                  <a:t>P</a:t>
                </a:r>
                <a:r>
                  <a:rPr lang="en-US" sz="2000" dirty="0">
                    <a:effectLst/>
                    <a:ea typeface="SimSun" panose="02010600030101010101" pitchFamily="2" charset="-122"/>
                  </a:rPr>
                  <a:t>(</a:t>
                </a:r>
                <a:r>
                  <a:rPr lang="en-US" sz="2000" i="1" dirty="0">
                    <a:effectLst/>
                    <a:ea typeface="SimSun" panose="02010600030101010101" pitchFamily="2" charset="-122"/>
                  </a:rPr>
                  <a:t>k</a:t>
                </a:r>
                <a:r>
                  <a:rPr lang="en-US" sz="2000" dirty="0">
                    <a:effectLst/>
                    <a:ea typeface="SimSun" panose="02010600030101010101" pitchFamily="2" charset="-122"/>
                  </a:rPr>
                  <a:t> | </a:t>
                </a:r>
                <a:r>
                  <a:rPr lang="en-US" sz="2000" i="1" dirty="0">
                    <a:effectLst/>
                    <a:ea typeface="SimSun" panose="02010600030101010101" pitchFamily="2" charset="-122"/>
                  </a:rPr>
                  <a:t>Y</a:t>
                </a:r>
                <a:r>
                  <a:rPr lang="en-US" sz="2000" i="1" baseline="-25000" dirty="0">
                    <a:effectLst/>
                    <a:ea typeface="SimSun" panose="02010600030101010101" pitchFamily="2" charset="-122"/>
                  </a:rPr>
                  <a:t>i</a:t>
                </a:r>
                <a:r>
                  <a:rPr lang="en-US" sz="2000" dirty="0">
                    <a:effectLst/>
                    <a:ea typeface="SimSun" panose="02010600030101010101" pitchFamily="2" charset="-122"/>
                  </a:rPr>
                  <a:t>, Θ</a:t>
                </a:r>
                <a:r>
                  <a:rPr lang="en-US" sz="2000" baseline="30000" dirty="0">
                    <a:effectLst/>
                    <a:ea typeface="SimSun" panose="02010600030101010101" pitchFamily="2" charset="-122"/>
                  </a:rPr>
                  <a:t>(</a:t>
                </a:r>
                <a:r>
                  <a:rPr lang="en-US" sz="2000" i="1" baseline="30000" dirty="0">
                    <a:effectLst/>
                    <a:ea typeface="SimSun" panose="02010600030101010101" pitchFamily="2" charset="-122"/>
                  </a:rPr>
                  <a:t>t</a:t>
                </a:r>
                <a:r>
                  <a:rPr lang="en-US" sz="2000" baseline="30000" dirty="0">
                    <a:effectLst/>
                    <a:ea typeface="SimSun" panose="02010600030101010101" pitchFamily="2" charset="-122"/>
                  </a:rPr>
                  <a:t>)</a:t>
                </a:r>
                <a:r>
                  <a:rPr lang="en-US" sz="2000" dirty="0">
                    <a:effectLst/>
                    <a:ea typeface="SimSun" panose="02010600030101010101" pitchFamily="2" charset="-122"/>
                  </a:rPr>
                  <a:t>) is determined by Eq. 2.10.</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20A20913-14AD-4A83-95FF-1124D380BA27}"/>
                  </a:ext>
                </a:extLst>
              </p:cNvPr>
              <p:cNvSpPr>
                <a:spLocks noGrp="1" noRot="1" noChangeAspect="1" noMove="1" noResize="1" noEditPoints="1" noAdjustHandles="1" noChangeArrowheads="1" noChangeShapeType="1" noTextEdit="1"/>
              </p:cNvSpPr>
              <p:nvPr>
                <p:ph idx="1"/>
              </p:nvPr>
            </p:nvSpPr>
            <p:spPr>
              <a:blipFill>
                <a:blip r:embed="rId2"/>
                <a:stretch>
                  <a:fillRect l="-3594" t="-9423" r="-580" b="-34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BAA4208-2289-4ED2-82BD-1F92AC668653}"/>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6D6FC199-04BF-43CE-B9C6-97B706A16064}"/>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FA889583-BFC5-4B85-B097-F2576C876618}"/>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334587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57F1-CE0B-4498-8347-31D0990F875A}"/>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F89431-71DE-4B4C-B411-BE3D9441D164}"/>
                  </a:ext>
                </a:extLst>
              </p:cNvPr>
              <p:cNvSpPr>
                <a:spLocks noGrp="1"/>
              </p:cNvSpPr>
              <p:nvPr>
                <p:ph idx="1"/>
              </p:nvPr>
            </p:nvSpPr>
            <p:spPr/>
            <p:txBody>
              <a:bodyPr>
                <a:normAutofit/>
              </a:bodyPr>
              <a:lstStyle/>
              <a:p>
                <a:pPr marL="0" indent="0">
                  <a:buNone/>
                </a:pPr>
                <a:r>
                  <a:rPr lang="en-US" sz="3000" dirty="0">
                    <a:effectLst/>
                    <a:latin typeface="Times New Roman" panose="02020603050405020304" pitchFamily="18" charset="0"/>
                    <a:ea typeface="SimSun" panose="02010600030101010101" pitchFamily="2" charset="-122"/>
                  </a:rPr>
                  <a:t>When parameters </a:t>
                </a:r>
                <a:r>
                  <a:rPr lang="en-US" sz="3000" i="1" dirty="0">
                    <a:effectLst/>
                    <a:latin typeface="Times New Roman" panose="02020603050405020304" pitchFamily="18" charset="0"/>
                    <a:ea typeface="SimSun" panose="02010600030101010101" pitchFamily="2" charset="-122"/>
                  </a:rPr>
                  <a:t>α</a:t>
                </a:r>
                <a:r>
                  <a:rPr lang="en-US" sz="3000" i="1" baseline="-25000" dirty="0">
                    <a:effectLst/>
                    <a:latin typeface="Times New Roman" panose="02020603050405020304" pitchFamily="18" charset="0"/>
                    <a:ea typeface="SimSun" panose="02010600030101010101" pitchFamily="2" charset="-122"/>
                  </a:rPr>
                  <a:t>k</a:t>
                </a:r>
                <a:r>
                  <a:rPr lang="en-US" sz="3000" baseline="30000" dirty="0">
                    <a:effectLst/>
                    <a:latin typeface="Times New Roman" panose="02020603050405020304" pitchFamily="18" charset="0"/>
                    <a:ea typeface="SimSun" panose="02010600030101010101" pitchFamily="2" charset="-122"/>
                  </a:rPr>
                  <a:t>(</a:t>
                </a:r>
                <a:r>
                  <a:rPr lang="en-US" sz="3000" i="1" baseline="30000" dirty="0">
                    <a:effectLst/>
                    <a:latin typeface="Times New Roman" panose="02020603050405020304" pitchFamily="18" charset="0"/>
                    <a:ea typeface="SimSun" panose="02010600030101010101" pitchFamily="2" charset="-122"/>
                  </a:rPr>
                  <a:t>t</a:t>
                </a:r>
                <a:r>
                  <a:rPr lang="en-US" sz="3000" baseline="30000" dirty="0">
                    <a:effectLst/>
                    <a:latin typeface="Times New Roman" panose="02020603050405020304" pitchFamily="18" charset="0"/>
                    <a:ea typeface="SimSun" panose="02010600030101010101" pitchFamily="2" charset="-122"/>
                  </a:rPr>
                  <a:t>+1)</a:t>
                </a:r>
                <a:r>
                  <a:rPr lang="en-US" sz="3000" dirty="0">
                    <a:effectLst/>
                    <a:latin typeface="Times New Roman" panose="02020603050405020304" pitchFamily="18" charset="0"/>
                    <a:ea typeface="SimSun" panose="02010600030101010101" pitchFamily="2" charset="-122"/>
                  </a:rPr>
                  <a:t> and </a:t>
                </a:r>
                <a:r>
                  <a:rPr lang="en-US" sz="3000" i="1" dirty="0">
                    <a:effectLst/>
                    <a:latin typeface="Times New Roman" panose="02020603050405020304" pitchFamily="18" charset="0"/>
                    <a:ea typeface="SimSun" panose="02010600030101010101" pitchFamily="2" charset="-122"/>
                  </a:rPr>
                  <a:t>λ</a:t>
                </a:r>
                <a:r>
                  <a:rPr lang="en-US" sz="3000" dirty="0">
                    <a:effectLst/>
                    <a:latin typeface="Times New Roman" panose="02020603050405020304" pitchFamily="18" charset="0"/>
                    <a:ea typeface="SimSun" panose="02010600030101010101" pitchFamily="2" charset="-122"/>
                  </a:rPr>
                  <a:t> are determined, the Lagrange function </a:t>
                </a:r>
                <a:r>
                  <a:rPr lang="en-US" sz="3000" i="1" dirty="0">
                    <a:effectLst/>
                    <a:latin typeface="Times New Roman" panose="02020603050405020304" pitchFamily="18" charset="0"/>
                    <a:ea typeface="SimSun" panose="02010600030101010101" pitchFamily="2" charset="-122"/>
                  </a:rPr>
                  <a:t>la</a:t>
                </a:r>
                <a:r>
                  <a:rPr lang="en-US" sz="3000" dirty="0">
                    <a:effectLst/>
                    <a:latin typeface="Times New Roman" panose="02020603050405020304" pitchFamily="18" charset="0"/>
                    <a:ea typeface="SimSun" panose="02010600030101010101" pitchFamily="2" charset="-122"/>
                  </a:rPr>
                  <a:t>(Θ, </a:t>
                </a:r>
                <a:r>
                  <a:rPr lang="en-US" sz="3000" i="1" dirty="0">
                    <a:effectLst/>
                    <a:latin typeface="Times New Roman" panose="02020603050405020304" pitchFamily="18" charset="0"/>
                    <a:ea typeface="SimSun" panose="02010600030101010101" pitchFamily="2" charset="-122"/>
                  </a:rPr>
                  <a:t>λ</a:t>
                </a:r>
                <a:r>
                  <a:rPr lang="en-US" sz="3000" dirty="0">
                    <a:effectLst/>
                    <a:latin typeface="Times New Roman" panose="02020603050405020304" pitchFamily="18" charset="0"/>
                    <a:ea typeface="SimSun" panose="02010600030101010101" pitchFamily="2" charset="-122"/>
                  </a:rPr>
                  <a:t> | Θ</a:t>
                </a:r>
                <a:r>
                  <a:rPr lang="en-US" sz="3000" baseline="30000" dirty="0">
                    <a:effectLst/>
                    <a:latin typeface="Times New Roman" panose="02020603050405020304" pitchFamily="18" charset="0"/>
                    <a:ea typeface="SimSun" panose="02010600030101010101" pitchFamily="2" charset="-122"/>
                  </a:rPr>
                  <a:t>(</a:t>
                </a:r>
                <a:r>
                  <a:rPr lang="en-US" sz="3000" i="1" baseline="30000" dirty="0">
                    <a:effectLst/>
                    <a:latin typeface="Times New Roman" panose="02020603050405020304" pitchFamily="18" charset="0"/>
                    <a:ea typeface="SimSun" panose="02010600030101010101" pitchFamily="2" charset="-122"/>
                  </a:rPr>
                  <a:t>t</a:t>
                </a:r>
                <a:r>
                  <a:rPr lang="en-US" sz="3000" baseline="30000" dirty="0">
                    <a:effectLst/>
                    <a:latin typeface="Times New Roman" panose="02020603050405020304" pitchFamily="18" charset="0"/>
                    <a:ea typeface="SimSun" panose="02010600030101010101" pitchFamily="2" charset="-122"/>
                  </a:rPr>
                  <a:t>)</a:t>
                </a:r>
                <a:r>
                  <a:rPr lang="en-US" sz="3000" dirty="0">
                    <a:effectLst/>
                    <a:latin typeface="Times New Roman" panose="02020603050405020304" pitchFamily="18" charset="0"/>
                    <a:ea typeface="SimSun" panose="02010600030101010101" pitchFamily="2" charset="-122"/>
                  </a:rPr>
                  <a:t>) is now function of parameters </a:t>
                </a:r>
                <a:r>
                  <a:rPr lang="en-US" sz="3000" i="1" dirty="0" err="1">
                    <a:effectLst/>
                    <a:latin typeface="Times New Roman" panose="02020603050405020304" pitchFamily="18" charset="0"/>
                    <a:ea typeface="SimSun" panose="02010600030101010101" pitchFamily="2" charset="-122"/>
                  </a:rPr>
                  <a:t>θ</a:t>
                </a:r>
                <a:r>
                  <a:rPr lang="en-US" sz="3000" i="1" baseline="-25000" dirty="0" err="1">
                    <a:effectLst/>
                    <a:latin typeface="Times New Roman" panose="02020603050405020304" pitchFamily="18" charset="0"/>
                    <a:ea typeface="SimSun" panose="02010600030101010101" pitchFamily="2" charset="-122"/>
                  </a:rPr>
                  <a:t>k</a:t>
                </a:r>
                <a:r>
                  <a:rPr lang="en-US" sz="3000" dirty="0">
                    <a:effectLst/>
                    <a:latin typeface="Times New Roman" panose="02020603050405020304" pitchFamily="18" charset="0"/>
                    <a:ea typeface="SimSun" panose="02010600030101010101" pitchFamily="2" charset="-122"/>
                  </a:rPr>
                  <a:t> as </a:t>
                </a:r>
                <a:r>
                  <a:rPr lang="en-US" sz="3000" i="1" dirty="0">
                    <a:effectLst/>
                    <a:latin typeface="Times New Roman" panose="02020603050405020304" pitchFamily="18" charset="0"/>
                    <a:ea typeface="SimSun" panose="02010600030101010101" pitchFamily="2" charset="-122"/>
                  </a:rPr>
                  <a:t>la</a:t>
                </a:r>
                <a:r>
                  <a:rPr lang="en-US" sz="3000" dirty="0">
                    <a:effectLst/>
                    <a:latin typeface="Times New Roman" panose="02020603050405020304" pitchFamily="18" charset="0"/>
                    <a:ea typeface="SimSun" panose="02010600030101010101" pitchFamily="2" charset="-122"/>
                  </a:rPr>
                  <a:t>(</a:t>
                </a:r>
                <a:r>
                  <a:rPr lang="en-US" sz="3000" i="1" dirty="0" err="1">
                    <a:effectLst/>
                    <a:latin typeface="Times New Roman" panose="02020603050405020304" pitchFamily="18" charset="0"/>
                    <a:ea typeface="SimSun" panose="02010600030101010101" pitchFamily="2" charset="-122"/>
                  </a:rPr>
                  <a:t>θ</a:t>
                </a:r>
                <a:r>
                  <a:rPr lang="en-US" sz="3000" i="1" baseline="-25000" dirty="0" err="1">
                    <a:effectLst/>
                    <a:latin typeface="Times New Roman" panose="02020603050405020304" pitchFamily="18" charset="0"/>
                    <a:ea typeface="SimSun" panose="02010600030101010101" pitchFamily="2" charset="-122"/>
                  </a:rPr>
                  <a:t>k</a:t>
                </a:r>
                <a:r>
                  <a:rPr lang="en-US" sz="3000" dirty="0" err="1">
                    <a:effectLst/>
                    <a:latin typeface="Times New Roman" panose="02020603050405020304" pitchFamily="18" charset="0"/>
                    <a:ea typeface="SimSun" panose="02010600030101010101" pitchFamily="2" charset="-122"/>
                  </a:rPr>
                  <a:t>|</a:t>
                </a:r>
                <a:r>
                  <a:rPr lang="en-US" sz="3000" i="1" dirty="0" err="1">
                    <a:effectLst/>
                    <a:latin typeface="Times New Roman" panose="02020603050405020304" pitchFamily="18" charset="0"/>
                    <a:ea typeface="SimSun" panose="02010600030101010101" pitchFamily="2" charset="-122"/>
                  </a:rPr>
                  <a:t>θ</a:t>
                </a:r>
                <a:r>
                  <a:rPr lang="en-US" sz="3000" i="1" baseline="-25000" dirty="0" err="1">
                    <a:effectLst/>
                    <a:latin typeface="Times New Roman" panose="02020603050405020304" pitchFamily="18" charset="0"/>
                    <a:ea typeface="SimSun" panose="02010600030101010101" pitchFamily="2" charset="-122"/>
                  </a:rPr>
                  <a:t>k</a:t>
                </a:r>
                <a:r>
                  <a:rPr lang="en-US" sz="3000" baseline="30000" dirty="0">
                    <a:effectLst/>
                    <a:latin typeface="Times New Roman" panose="02020603050405020304" pitchFamily="18" charset="0"/>
                    <a:ea typeface="SimSun" panose="02010600030101010101" pitchFamily="2" charset="-122"/>
                  </a:rPr>
                  <a:t>(</a:t>
                </a:r>
                <a:r>
                  <a:rPr lang="en-US" sz="3000" i="1" baseline="30000" dirty="0">
                    <a:effectLst/>
                    <a:latin typeface="Times New Roman" panose="02020603050405020304" pitchFamily="18" charset="0"/>
                    <a:ea typeface="SimSun" panose="02010600030101010101" pitchFamily="2" charset="-122"/>
                  </a:rPr>
                  <a:t>t</a:t>
                </a:r>
                <a:r>
                  <a:rPr lang="en-US" sz="3000" baseline="30000" dirty="0">
                    <a:effectLst/>
                    <a:latin typeface="Times New Roman" panose="02020603050405020304" pitchFamily="18" charset="0"/>
                    <a:ea typeface="SimSun" panose="02010600030101010101" pitchFamily="2" charset="-122"/>
                  </a:rPr>
                  <a:t>)</a:t>
                </a:r>
                <a:r>
                  <a:rPr lang="en-US" sz="3000" dirty="0">
                    <a:effectLst/>
                    <a:latin typeface="Times New Roman" panose="02020603050405020304" pitchFamily="18" charset="0"/>
                    <a:ea typeface="SimSun" panose="02010600030101010101" pitchFamily="2" charset="-122"/>
                  </a:rPr>
                  <a:t>). The next parameters </a:t>
                </a:r>
                <a:r>
                  <a:rPr lang="en-US" sz="3000" i="1" dirty="0" err="1">
                    <a:effectLst/>
                    <a:latin typeface="Times New Roman" panose="02020603050405020304" pitchFamily="18" charset="0"/>
                    <a:ea typeface="SimSun" panose="02010600030101010101" pitchFamily="2" charset="-122"/>
                  </a:rPr>
                  <a:t>θ</a:t>
                </a:r>
                <a:r>
                  <a:rPr lang="en-US" sz="3000" i="1" baseline="-25000" dirty="0" err="1">
                    <a:effectLst/>
                    <a:latin typeface="Times New Roman" panose="02020603050405020304" pitchFamily="18" charset="0"/>
                    <a:ea typeface="SimSun" panose="02010600030101010101" pitchFamily="2" charset="-122"/>
                  </a:rPr>
                  <a:t>k</a:t>
                </a:r>
                <a:r>
                  <a:rPr lang="en-US" sz="3000" baseline="30000" dirty="0">
                    <a:effectLst/>
                    <a:latin typeface="Times New Roman" panose="02020603050405020304" pitchFamily="18" charset="0"/>
                    <a:ea typeface="SimSun" panose="02010600030101010101" pitchFamily="2" charset="-122"/>
                  </a:rPr>
                  <a:t>(</a:t>
                </a:r>
                <a:r>
                  <a:rPr lang="en-US" sz="3000" i="1" baseline="30000" dirty="0">
                    <a:effectLst/>
                    <a:latin typeface="Times New Roman" panose="02020603050405020304" pitchFamily="18" charset="0"/>
                    <a:ea typeface="SimSun" panose="02010600030101010101" pitchFamily="2" charset="-122"/>
                  </a:rPr>
                  <a:t>t</a:t>
                </a:r>
                <a:r>
                  <a:rPr lang="en-US" sz="3000" baseline="30000" dirty="0">
                    <a:effectLst/>
                    <a:latin typeface="Times New Roman" panose="02020603050405020304" pitchFamily="18" charset="0"/>
                    <a:ea typeface="SimSun" panose="02010600030101010101" pitchFamily="2" charset="-122"/>
                  </a:rPr>
                  <a:t>+1)</a:t>
                </a:r>
                <a:r>
                  <a:rPr lang="en-US" sz="3000" dirty="0">
                    <a:effectLst/>
                    <a:latin typeface="Times New Roman" panose="02020603050405020304" pitchFamily="18" charset="0"/>
                    <a:ea typeface="SimSun" panose="02010600030101010101" pitchFamily="2" charset="-122"/>
                  </a:rPr>
                  <a:t> is solution of the equation formed by setting the first-order partial derivative of Lagrange function regarding </a:t>
                </a:r>
                <a:r>
                  <a:rPr lang="en-US" sz="3000" i="1" dirty="0" err="1">
                    <a:effectLst/>
                    <a:latin typeface="Times New Roman" panose="02020603050405020304" pitchFamily="18" charset="0"/>
                    <a:ea typeface="SimSun" panose="02010600030101010101" pitchFamily="2" charset="-122"/>
                  </a:rPr>
                  <a:t>θ</a:t>
                </a:r>
                <a:r>
                  <a:rPr lang="en-US" sz="3000" i="1" baseline="-25000" dirty="0" err="1">
                    <a:effectLst/>
                    <a:latin typeface="Times New Roman" panose="02020603050405020304" pitchFamily="18" charset="0"/>
                    <a:ea typeface="SimSun" panose="02010600030101010101" pitchFamily="2" charset="-122"/>
                  </a:rPr>
                  <a:t>k</a:t>
                </a:r>
                <a:r>
                  <a:rPr lang="en-US" sz="3000" dirty="0">
                    <a:effectLst/>
                    <a:latin typeface="Times New Roman" panose="02020603050405020304" pitchFamily="18" charset="0"/>
                    <a:ea typeface="SimSun" panose="02010600030101010101" pitchFamily="2" charset="-122"/>
                  </a:rPr>
                  <a:t> to be zero, according to Eq. 2.14.</a:t>
                </a:r>
              </a:p>
              <a:p>
                <a:pPr marL="0" indent="0">
                  <a:buNone/>
                </a:pPr>
                <a14:m>
                  <m:oMathPara xmlns:m="http://schemas.openxmlformats.org/officeDocument/2006/math">
                    <m:oMathParaPr>
                      <m:jc m:val="right"/>
                    </m:oMathParaPr>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m:t>
                          </m:r>
                          <m:r>
                            <a:rPr lang="en-US" sz="3000" i="1">
                              <a:latin typeface="Cambria Math" panose="02040503050406030204" pitchFamily="18" charset="0"/>
                            </a:rPr>
                            <m:t>𝑙𝑎</m:t>
                          </m:r>
                          <m:d>
                            <m:dPr>
                              <m:ctrlPr>
                                <a:rPr lang="en-US" sz="3000" i="1">
                                  <a:latin typeface="Cambria Math" panose="02040503050406030204" pitchFamily="18" charset="0"/>
                                </a:rPr>
                              </m:ctrlPr>
                            </m:dPr>
                            <m:e>
                              <m:r>
                                <m:rPr>
                                  <m:sty m:val="p"/>
                                </m:rPr>
                                <a:rPr lang="en-US" sz="3000">
                                  <a:latin typeface="Cambria Math" panose="02040503050406030204" pitchFamily="18" charset="0"/>
                                </a:rPr>
                                <m:t>Θ</m:t>
                              </m:r>
                              <m:r>
                                <a:rPr lang="en-US" sz="3000">
                                  <a:latin typeface="Cambria Math" panose="02040503050406030204" pitchFamily="18" charset="0"/>
                                </a:rPr>
                                <m:t>,</m:t>
                              </m:r>
                              <m:r>
                                <m:rPr>
                                  <m:sty m:val="p"/>
                                </m:rPr>
                                <a:rPr lang="en-US" sz="3000">
                                  <a:latin typeface="Cambria Math" panose="02040503050406030204" pitchFamily="18" charset="0"/>
                                </a:rPr>
                                <m:t>λ</m:t>
                              </m:r>
                            </m:e>
                            <m:e>
                              <m:sSup>
                                <m:sSupPr>
                                  <m:ctrlPr>
                                    <a:rPr lang="en-US" sz="3000" i="1">
                                      <a:latin typeface="Cambria Math" panose="02040503050406030204" pitchFamily="18" charset="0"/>
                                    </a:rPr>
                                  </m:ctrlPr>
                                </m:sSupPr>
                                <m:e>
                                  <m:r>
                                    <m:rPr>
                                      <m:sty m:val="p"/>
                                    </m:rPr>
                                    <a:rPr lang="en-US" sz="3000">
                                      <a:latin typeface="Cambria Math" panose="02040503050406030204" pitchFamily="18" charset="0"/>
                                    </a:rPr>
                                    <m:t>Θ</m:t>
                                  </m:r>
                                </m:e>
                                <m:sup>
                                  <m:d>
                                    <m:dPr>
                                      <m:ctrlPr>
                                        <a:rPr lang="en-US" sz="3000" i="1">
                                          <a:latin typeface="Cambria Math" panose="02040503050406030204" pitchFamily="18" charset="0"/>
                                        </a:rPr>
                                      </m:ctrlPr>
                                    </m:dPr>
                                    <m:e>
                                      <m:r>
                                        <a:rPr lang="en-US" sz="3000" i="1">
                                          <a:latin typeface="Cambria Math" panose="02040503050406030204" pitchFamily="18" charset="0"/>
                                        </a:rPr>
                                        <m:t>𝑡</m:t>
                                      </m:r>
                                    </m:e>
                                  </m:d>
                                </m:sup>
                              </m:sSup>
                            </m:e>
                          </m:d>
                        </m:num>
                        <m:den>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𝑘</m:t>
                              </m:r>
                            </m:sub>
                          </m:sSub>
                        </m:den>
                      </m:f>
                      <m:r>
                        <a:rPr lang="en-US" sz="3000" i="1">
                          <a:latin typeface="Cambria Math" panose="02040503050406030204" pitchFamily="18" charset="0"/>
                        </a:rPr>
                        <m:t>=</m:t>
                      </m:r>
                      <m:nary>
                        <m:naryPr>
                          <m:chr m:val="∑"/>
                          <m:limLoc m:val="undOvr"/>
                          <m:ctrlPr>
                            <a:rPr lang="en-US" sz="3000" i="1" smtClean="0">
                              <a:effectLst/>
                              <a:latin typeface="Cambria Math" panose="02040503050406030204" pitchFamily="18" charset="0"/>
                              <a:cs typeface="Times New Roman" panose="02020603050405020304" pitchFamily="18" charset="0"/>
                            </a:rPr>
                          </m:ctrlPr>
                        </m:naryPr>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30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3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30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3000" i="1">
                                      <a:effectLst/>
                                      <a:latin typeface="Cambria Math" panose="02040503050406030204" pitchFamily="18" charset="0"/>
                                    </a:rPr>
                                  </m:ctrlPr>
                                </m:sSupPr>
                                <m:e>
                                  <m:r>
                                    <m:rPr>
                                      <m:sty m:val="p"/>
                                    </m:rPr>
                                    <a:rPr lang="en-US" sz="30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3000" i="1">
                                          <a:effectLst/>
                                          <a:latin typeface="Cambria Math" panose="020405030504060302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f>
                            <m:fPr>
                              <m:ctrlPr>
                                <a:rPr lang="en-US" sz="3000" i="1">
                                  <a:effectLst/>
                                  <a:latin typeface="Cambria Math" panose="02040503050406030204" pitchFamily="18" charset="0"/>
                                  <a:cs typeface="Times New Roman" panose="02020603050405020304" pitchFamily="18" charset="0"/>
                                </a:rPr>
                              </m:ctrlPr>
                            </m:fPr>
                            <m:num>
                              <m:r>
                                <a:rPr lang="en-US" sz="3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30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3000" i="1">
                                      <a:effectLst/>
                                      <a:latin typeface="Cambria Math" panose="02040503050406030204" pitchFamily="18" charset="0"/>
                                    </a:rPr>
                                  </m:ctrlPr>
                                </m:dPr>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3000" i="1">
                                          <a:effectLst/>
                                          <a:latin typeface="Cambria Math" panose="02040503050406030204" pitchFamily="18" charset="0"/>
                                        </a:rPr>
                                      </m:ctrlPr>
                                    </m:dPr>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d>
                            </m:num>
                            <m:den>
                              <m:r>
                                <a:rPr lang="en-US" sz="3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sub>
                              </m:sSub>
                            </m:den>
                          </m:f>
                        </m:e>
                      </m:nary>
                      <m:r>
                        <a:rPr lang="en-US" sz="3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3000" i="1">
                              <a:effectLst/>
                              <a:latin typeface="Cambria Math" panose="02040503050406030204" pitchFamily="18" charset="0"/>
                              <a:cs typeface="Times New Roman" panose="02020603050405020304" pitchFamily="18" charset="0"/>
                            </a:rPr>
                          </m:ctrlPr>
                        </m:sSupPr>
                        <m:e>
                          <m:r>
                            <a:rPr lang="en-US" sz="3000" b="1" i="1">
                              <a:effectLst/>
                              <a:latin typeface="Cambria Math" panose="02040503050406030204" pitchFamily="18" charset="0"/>
                              <a:ea typeface="SimSun" panose="02010600030101010101" pitchFamily="2" charset="-122"/>
                              <a:cs typeface="Times New Roman" panose="02020603050405020304" pitchFamily="18" charset="0"/>
                            </a:rPr>
                            <m:t>𝟎</m:t>
                          </m:r>
                        </m:e>
                        <m:sup>
                          <m:r>
                            <a:rPr lang="en-US" sz="3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3000" b="0" i="1" smtClean="0">
                          <a:effectLst/>
                          <a:latin typeface="Cambria Math" panose="02040503050406030204" pitchFamily="18" charset="0"/>
                          <a:ea typeface="SimSun" panose="02010600030101010101" pitchFamily="2" charset="-122"/>
                          <a:cs typeface="Times New Roman" panose="02020603050405020304" pitchFamily="18" charset="0"/>
                        </a:rPr>
                        <m:t>    (2.14)</m:t>
                      </m:r>
                    </m:oMath>
                  </m:oMathPara>
                </a14:m>
                <a:endParaRPr lang="en-US" sz="3000" dirty="0">
                  <a:effectLst/>
                  <a:latin typeface="Times New Roman" panose="02020603050405020304" pitchFamily="18" charset="0"/>
                  <a:ea typeface="SimSun" panose="02010600030101010101" pitchFamily="2" charset="-122"/>
                </a:endParaRPr>
              </a:p>
              <a:p>
                <a:pPr marL="0" indent="0">
                  <a:buNone/>
                </a:pPr>
                <a:endParaRPr lang="en-US" sz="3000" dirty="0"/>
              </a:p>
            </p:txBody>
          </p:sp>
        </mc:Choice>
        <mc:Fallback xmlns="">
          <p:sp>
            <p:nvSpPr>
              <p:cNvPr id="3" name="Content Placeholder 2">
                <a:extLst>
                  <a:ext uri="{FF2B5EF4-FFF2-40B4-BE49-F238E27FC236}">
                    <a16:creationId xmlns:a16="http://schemas.microsoft.com/office/drawing/2014/main" id="{79F89431-71DE-4B4C-B411-BE3D9441D164}"/>
                  </a:ext>
                </a:extLst>
              </p:cNvPr>
              <p:cNvSpPr>
                <a:spLocks noGrp="1" noRot="1" noChangeAspect="1" noMove="1" noResize="1" noEditPoints="1" noAdjustHandles="1" noChangeArrowheads="1" noChangeShapeType="1" noTextEdit="1"/>
              </p:cNvSpPr>
              <p:nvPr>
                <p:ph idx="1"/>
              </p:nvPr>
            </p:nvSpPr>
            <p:spPr>
              <a:blipFill>
                <a:blip r:embed="rId2"/>
                <a:stretch>
                  <a:fillRect l="-1391" t="-1531" r="-13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35F80B2-BD91-49A9-A42A-B6E2AC0B2B25}"/>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EE89EAA7-E919-46F6-A73B-0EE72A5D1EE0}"/>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E188164F-E284-4C61-B41F-3D66EA4140C7}"/>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55497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8F6-4DA0-4999-8B60-91C8C9674A43}"/>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0C0495-E92B-4263-9560-9B03146FFA6D}"/>
                  </a:ext>
                </a:extLst>
              </p:cNvPr>
              <p:cNvSpPr>
                <a:spLocks noGrp="1"/>
              </p:cNvSpPr>
              <p:nvPr>
                <p:ph idx="1"/>
              </p:nvPr>
            </p:nvSpPr>
            <p:spPr>
              <a:xfrm>
                <a:off x="177421" y="914399"/>
                <a:ext cx="11805313"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The two steps of GEM algorithm for constructing mixture model at some </a:t>
                </a:r>
                <a:r>
                  <a:rPr lang="en-US" sz="2100" i="1" dirty="0" err="1">
                    <a:effectLst/>
                    <a:latin typeface="Times New Roman" panose="02020603050405020304" pitchFamily="18" charset="0"/>
                    <a:ea typeface="SimSun" panose="02010600030101010101" pitchFamily="2" charset="-122"/>
                  </a:rPr>
                  <a:t>t</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iteration are shown as follows:</a:t>
                </a:r>
              </a:p>
              <a:p>
                <a:pPr marL="0" marR="0" indent="0" algn="just">
                  <a:spcBef>
                    <a:spcPts val="0"/>
                  </a:spcBef>
                  <a:spcAft>
                    <a:spcPts val="0"/>
                  </a:spcAft>
                  <a:buNone/>
                </a:pPr>
                <a:r>
                  <a:rPr lang="en-US" sz="21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conditional probability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current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according to Eq. 2.10.</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num>
                        <m:den>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sup>
                            <m:e>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next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which is a maximizer of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with subject to Θ, is calculated by Eq. 2.13 and Eq. 2.14. Note,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solution of the Eq. 2.14.</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100" i="1">
                              <a:effectLst/>
                              <a:latin typeface="Cambria Math" panose="02040503050406030204" pitchFamily="18" charset="0"/>
                            </a:rPr>
                          </m:ctrlPr>
                        </m:mPr>
                        <m:m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1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e>
                        </m:mr>
                        <m:m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1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d>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Sub>
                                  </m:den>
                                </m:f>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e>
                        </m:mr>
                      </m:m>
                    </m:oMath>
                  </m:oMathPara>
                </a14:m>
                <a:endParaRPr lang="en-US" sz="2100" dirty="0"/>
              </a:p>
            </p:txBody>
          </p:sp>
        </mc:Choice>
        <mc:Fallback xmlns="">
          <p:sp>
            <p:nvSpPr>
              <p:cNvPr id="3" name="Content Placeholder 2">
                <a:extLst>
                  <a:ext uri="{FF2B5EF4-FFF2-40B4-BE49-F238E27FC236}">
                    <a16:creationId xmlns:a16="http://schemas.microsoft.com/office/drawing/2014/main" id="{F80C0495-E92B-4263-9560-9B03146FFA6D}"/>
                  </a:ext>
                </a:extLst>
              </p:cNvPr>
              <p:cNvSpPr>
                <a:spLocks noGrp="1" noRot="1" noChangeAspect="1" noMove="1" noResize="1" noEditPoints="1" noAdjustHandles="1" noChangeArrowheads="1" noChangeShapeType="1" noTextEdit="1"/>
              </p:cNvSpPr>
              <p:nvPr>
                <p:ph idx="1"/>
              </p:nvPr>
            </p:nvSpPr>
            <p:spPr>
              <a:xfrm>
                <a:off x="177421" y="914399"/>
                <a:ext cx="11805313" cy="5176066"/>
              </a:xfrm>
              <a:blipFill>
                <a:blip r:embed="rId2"/>
                <a:stretch>
                  <a:fillRect l="-620" t="-707" r="-6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80C280C-9630-4D38-A0EE-4ADE459AB426}"/>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CEC61CEF-2CC2-4540-8CB1-06914CD8DC8C}"/>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4BB6FE6E-7DF4-4BFB-B1AE-E9586D0BF500}"/>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76479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1F38-5E62-43E0-8E00-4D171748F14D}"/>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DC5DC7-E4DE-4D51-8C87-854CA194D9D0}"/>
                  </a:ext>
                </a:extLst>
              </p:cNvPr>
              <p:cNvSpPr>
                <a:spLocks noGrp="1"/>
              </p:cNvSpPr>
              <p:nvPr>
                <p:ph idx="1"/>
              </p:nvPr>
            </p:nvSpPr>
            <p:spPr/>
            <p:txBody>
              <a:bodyPr>
                <a:normAutofit/>
              </a:bodyPr>
              <a:lstStyle/>
              <a:p>
                <a:pPr marL="0" indent="0">
                  <a:buNone/>
                </a:pPr>
                <a:r>
                  <a:rPr lang="en-US" sz="3000" dirty="0">
                    <a:effectLst/>
                    <a:latin typeface="Times New Roman" panose="02020603050405020304" pitchFamily="18" charset="0"/>
                    <a:ea typeface="SimSun" panose="02010600030101010101" pitchFamily="2" charset="-122"/>
                  </a:rPr>
                  <a:t>Suppose that each PDF </a:t>
                </a:r>
                <a:r>
                  <a:rPr lang="en-US" sz="3000" i="1" dirty="0" err="1">
                    <a:effectLst/>
                    <a:latin typeface="Times New Roman" panose="02020603050405020304" pitchFamily="18" charset="0"/>
                    <a:ea typeface="SimSun" panose="02010600030101010101" pitchFamily="2" charset="-122"/>
                  </a:rPr>
                  <a:t>f</a:t>
                </a:r>
                <a:r>
                  <a:rPr lang="en-US" sz="3000" i="1" baseline="-25000" dirty="0" err="1">
                    <a:effectLst/>
                    <a:latin typeface="Times New Roman" panose="02020603050405020304" pitchFamily="18" charset="0"/>
                    <a:ea typeface="SimSun" panose="02010600030101010101" pitchFamily="2" charset="-122"/>
                  </a:rPr>
                  <a:t>k</a:t>
                </a:r>
                <a:r>
                  <a:rPr lang="en-US" sz="3000" dirty="0">
                    <a:effectLst/>
                    <a:latin typeface="Times New Roman" panose="02020603050405020304" pitchFamily="18" charset="0"/>
                    <a:ea typeface="SimSun" panose="02010600030101010101" pitchFamily="2" charset="-122"/>
                  </a:rPr>
                  <a:t>(</a:t>
                </a:r>
                <a:r>
                  <a:rPr lang="en-US" sz="3000" i="1" dirty="0" err="1">
                    <a:effectLst/>
                    <a:latin typeface="Times New Roman" panose="02020603050405020304" pitchFamily="18" charset="0"/>
                    <a:ea typeface="SimSun" panose="02010600030101010101" pitchFamily="2" charset="-122"/>
                  </a:rPr>
                  <a:t>Y</a:t>
                </a:r>
                <a:r>
                  <a:rPr lang="en-US" sz="3000" i="1" baseline="-25000" dirty="0" err="1">
                    <a:effectLst/>
                    <a:latin typeface="Times New Roman" panose="02020603050405020304" pitchFamily="18" charset="0"/>
                    <a:ea typeface="SimSun" panose="02010600030101010101" pitchFamily="2" charset="-122"/>
                  </a:rPr>
                  <a:t>i</a:t>
                </a:r>
                <a:r>
                  <a:rPr lang="en-US" sz="3000" dirty="0" err="1">
                    <a:effectLst/>
                    <a:latin typeface="Times New Roman" panose="02020603050405020304" pitchFamily="18" charset="0"/>
                    <a:ea typeface="SimSun" panose="02010600030101010101" pitchFamily="2" charset="-122"/>
                  </a:rPr>
                  <a:t>|</a:t>
                </a:r>
                <a:r>
                  <a:rPr lang="en-US" sz="3000" i="1" dirty="0" err="1">
                    <a:effectLst/>
                    <a:latin typeface="Times New Roman" panose="02020603050405020304" pitchFamily="18" charset="0"/>
                    <a:ea typeface="SimSun" panose="02010600030101010101" pitchFamily="2" charset="-122"/>
                  </a:rPr>
                  <a:t>θ</a:t>
                </a:r>
                <a:r>
                  <a:rPr lang="en-US" sz="3000" i="1" baseline="-25000" dirty="0" err="1">
                    <a:effectLst/>
                    <a:latin typeface="Times New Roman" panose="02020603050405020304" pitchFamily="18" charset="0"/>
                    <a:ea typeface="SimSun" panose="02010600030101010101" pitchFamily="2" charset="-122"/>
                  </a:rPr>
                  <a:t>k</a:t>
                </a:r>
                <a:r>
                  <a:rPr lang="en-US" sz="3000" dirty="0">
                    <a:effectLst/>
                    <a:latin typeface="Times New Roman" panose="02020603050405020304" pitchFamily="18" charset="0"/>
                    <a:ea typeface="SimSun" panose="02010600030101010101" pitchFamily="2" charset="-122"/>
                  </a:rPr>
                  <a:t>) ) belongs to regular exponential family and then, solving Eq. 2.4 is easier. </a:t>
                </a: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As a result, the next parameters </a:t>
                </a:r>
                <a:r>
                  <a:rPr lang="en-US" sz="30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3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3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30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30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 is solution of Eq. 2.15 within regular exponential family.</a:t>
                </a:r>
              </a:p>
              <a:p>
                <a:pPr marL="0" indent="0">
                  <a:buNone/>
                </a:pPr>
                <a14:m>
                  <m:oMathPara xmlns:m="http://schemas.openxmlformats.org/officeDocument/2006/math">
                    <m:oMathParaPr>
                      <m:jc m:val="right"/>
                    </m:oMathParaPr>
                    <m:oMath xmlns:m="http://schemas.openxmlformats.org/officeDocument/2006/math">
                      <m:nary>
                        <m:naryPr>
                          <m:chr m:val="∑"/>
                          <m:limLoc m:val="undOvr"/>
                          <m:ctrlPr>
                            <a:rPr lang="en-US" sz="3000" i="1" smtClean="0">
                              <a:effectLst/>
                              <a:latin typeface="Cambria Math" panose="02040503050406030204" pitchFamily="18" charset="0"/>
                              <a:cs typeface="Times New Roman" panose="02020603050405020304" pitchFamily="18" charset="0"/>
                            </a:rPr>
                          </m:ctrlPr>
                        </m:naryPr>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3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30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3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30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3000" i="1">
                                      <a:effectLst/>
                                      <a:latin typeface="Cambria Math" panose="02040503050406030204" pitchFamily="18" charset="0"/>
                                    </a:rPr>
                                  </m:ctrlPr>
                                </m:sSupPr>
                                <m:e>
                                  <m:r>
                                    <m:rPr>
                                      <m:sty m:val="p"/>
                                    </m:rPr>
                                    <a:rPr lang="en-US" sz="30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3000" i="1">
                                          <a:effectLst/>
                                          <a:latin typeface="Cambria Math" panose="020405030504060302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3000" i="1">
                                  <a:effectLst/>
                                  <a:latin typeface="Cambria Math" panose="020405030504060302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3000" i="1">
                                      <a:effectLst/>
                                      <a:latin typeface="Cambria Math" panose="02040503050406030204" pitchFamily="18" charset="0"/>
                                    </a:rPr>
                                  </m:ctrlPr>
                                </m:dPr>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3000" i="1">
                                  <a:effectLst/>
                                  <a:latin typeface="Cambria Math" panose="02040503050406030204" pitchFamily="18" charset="0"/>
                                  <a:ea typeface="SimSun" panose="02010600030101010101" pitchFamily="2" charset="-122"/>
                                  <a:cs typeface="Times New Roman" panose="02020603050405020304" pitchFamily="18" charset="0"/>
                                </a:rPr>
                                <m:t>−</m:t>
                              </m:r>
                              <m:r>
                                <a:rPr lang="en-US" sz="30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d>
                                </m:e>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d>
                        </m:e>
                      </m:nary>
                      <m:r>
                        <a:rPr lang="en-US" sz="3000" i="1">
                          <a:effectLst/>
                          <a:latin typeface="Cambria Math" panose="02040503050406030204" pitchFamily="18" charset="0"/>
                          <a:ea typeface="SimSun" panose="02010600030101010101" pitchFamily="2" charset="-122"/>
                          <a:cs typeface="Times New Roman" panose="02020603050405020304" pitchFamily="18" charset="0"/>
                        </a:rPr>
                        <m:t>=</m:t>
                      </m:r>
                      <m:r>
                        <a:rPr lang="en-US" sz="3000" b="1" i="1">
                          <a:effectLst/>
                          <a:latin typeface="Cambria Math" panose="02040503050406030204" pitchFamily="18" charset="0"/>
                          <a:ea typeface="SimSun" panose="02010600030101010101" pitchFamily="2" charset="-122"/>
                          <a:cs typeface="Times New Roman" panose="02020603050405020304" pitchFamily="18" charset="0"/>
                        </a:rPr>
                        <m:t>𝟎</m:t>
                      </m:r>
                      <m:r>
                        <a:rPr lang="en-US" sz="3000" b="0" i="1" smtClean="0">
                          <a:effectLst/>
                          <a:latin typeface="Cambria Math" panose="02040503050406030204" pitchFamily="18" charset="0"/>
                          <a:ea typeface="SimSun" panose="02010600030101010101" pitchFamily="2" charset="-122"/>
                          <a:cs typeface="Times New Roman" panose="02020603050405020304" pitchFamily="18" charset="0"/>
                        </a:rPr>
                        <m:t>    (2.15)</m:t>
                      </m:r>
                    </m:oMath>
                  </m:oMathPara>
                </a14:m>
                <a:endParaRPr lang="en-US" sz="3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Where the expectation of </a:t>
                </a:r>
                <a:r>
                  <a:rPr lang="el-GR" sz="30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3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l-GR" sz="30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30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30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d>
                        </m:e>
                        <m:e>
                          <m:sSub>
                            <m:sSub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sub>
                          </m:sSub>
                        </m:e>
                      </m:d>
                      <m:r>
                        <a:rPr lang="en-US" sz="3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30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d>
                          <m:sSub>
                            <m:sSub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3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30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3000" i="1">
                                      <a:effectLst/>
                                      <a:latin typeface="Cambria Math" panose="02040503050406030204" pitchFamily="18" charset="0"/>
                                      <a:ea typeface="SimSun" panose="02010600030101010101" pitchFamily="2" charset="-122"/>
                                      <a:cs typeface="Times New Roman" panose="02020603050405020304" pitchFamily="18" charset="0"/>
                                    </a:rPr>
                                    <m:t>𝑘</m:t>
                                  </m:r>
                                </m:sub>
                              </m:sSub>
                            </m:e>
                          </m:d>
                          <m:r>
                            <m:rPr>
                              <m:sty m:val="p"/>
                            </m:rPr>
                            <a:rPr lang="en-US" sz="3000">
                              <a:effectLst/>
                              <a:latin typeface="Cambria Math" panose="02040503050406030204" pitchFamily="18" charset="0"/>
                              <a:ea typeface="SimSun" panose="02010600030101010101" pitchFamily="2" charset="-122"/>
                              <a:cs typeface="Times New Roman" panose="02020603050405020304" pitchFamily="18" charset="0"/>
                            </a:rPr>
                            <m:t>d</m:t>
                          </m:r>
                          <m:r>
                            <a:rPr lang="en-US" sz="3000" i="1">
                              <a:effectLst/>
                              <a:latin typeface="Cambria Math" panose="02040503050406030204" pitchFamily="18" charset="0"/>
                              <a:ea typeface="SimSun" panose="02010600030101010101" pitchFamily="2" charset="-122"/>
                              <a:cs typeface="Times New Roman" panose="02020603050405020304" pitchFamily="18" charset="0"/>
                            </a:rPr>
                            <m:t>𝑌</m:t>
                          </m:r>
                        </m:e>
                      </m:nary>
                    </m:oMath>
                  </m:oMathPara>
                </a14:m>
                <a:endParaRPr lang="en-US" sz="3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3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3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3000" dirty="0"/>
              </a:p>
            </p:txBody>
          </p:sp>
        </mc:Choice>
        <mc:Fallback xmlns="">
          <p:sp>
            <p:nvSpPr>
              <p:cNvPr id="3" name="Content Placeholder 2">
                <a:extLst>
                  <a:ext uri="{FF2B5EF4-FFF2-40B4-BE49-F238E27FC236}">
                    <a16:creationId xmlns:a16="http://schemas.microsoft.com/office/drawing/2014/main" id="{A5DC5DC7-E4DE-4D51-8C87-854CA194D9D0}"/>
                  </a:ext>
                </a:extLst>
              </p:cNvPr>
              <p:cNvSpPr>
                <a:spLocks noGrp="1" noRot="1" noChangeAspect="1" noMove="1" noResize="1" noEditPoints="1" noAdjustHandles="1" noChangeArrowheads="1" noChangeShapeType="1" noTextEdit="1"/>
              </p:cNvSpPr>
              <p:nvPr>
                <p:ph idx="1"/>
              </p:nvPr>
            </p:nvSpPr>
            <p:spPr>
              <a:blipFill>
                <a:blip r:embed="rId2"/>
                <a:stretch>
                  <a:fillRect l="-1391" t="-1531" r="-13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7C8E1B-B974-47D1-86AE-BA6D533B8646}"/>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95C91D02-90F8-4A26-B8AB-27D32E36C69C}"/>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AB834524-BB87-40B7-9BAF-47BD62DA5071}"/>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78079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7C5D-CD62-4F4E-825B-300797647BCB}"/>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9ED6C1-E7B0-4971-857E-3BDD95091C77}"/>
                  </a:ext>
                </a:extLst>
              </p:cNvPr>
              <p:cNvSpPr>
                <a:spLocks noGrp="1"/>
              </p:cNvSpPr>
              <p:nvPr>
                <p:ph idx="1"/>
              </p:nvPr>
            </p:nvSpPr>
            <p:spPr>
              <a:xfrm>
                <a:off x="309489" y="914399"/>
                <a:ext cx="11591779"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 two steps of GEM algorithm for constructing mixture model at some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iteration are shown as follows with suppose that each partial PDF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f</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assumed to belong regular exponential family.</a:t>
                </a:r>
              </a:p>
              <a:p>
                <a:pPr marL="0" marR="0" indent="0" algn="just">
                  <a:spcBef>
                    <a:spcPts val="0"/>
                  </a:spcBef>
                  <a:spcAft>
                    <a:spcPts val="0"/>
                  </a:spcAft>
                  <a:buNone/>
                </a:pPr>
                <a:r>
                  <a:rPr lang="en-US" sz="21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conditional probability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current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according to Eq. 2.10.</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num>
                        <m:den>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sup>
                            <m:e>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next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which is a maximizer of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with subject to Θ, is calculated by Eq. 2.13 and Eq. 2.15. Note,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solution of the Eq. 2.15.</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100" i="1">
                              <a:effectLst/>
                              <a:latin typeface="Cambria Math" panose="02040503050406030204" pitchFamily="18" charset="0"/>
                            </a:rPr>
                          </m:ctrlPr>
                        </m:mPr>
                        <m:m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1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e>
                        </m:mr>
                        <m:m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1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d>
                                      </m:e>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d>
                                  </m:e>
                                </m:d>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b="1" i="1">
                                <a:effectLst/>
                                <a:latin typeface="Cambria Math" panose="02040503050406030204" pitchFamily="18" charset="0"/>
                                <a:ea typeface="SimSun" panose="02010600030101010101" pitchFamily="2" charset="-122"/>
                                <a:cs typeface="Times New Roman" panose="02020603050405020304" pitchFamily="18" charset="0"/>
                              </a:rPr>
                              <m:t>𝟎</m:t>
                            </m:r>
                          </m:e>
                        </m:mr>
                      </m:m>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CC9ED6C1-E7B0-4971-857E-3BDD95091C77}"/>
                  </a:ext>
                </a:extLst>
              </p:cNvPr>
              <p:cNvSpPr>
                <a:spLocks noGrp="1" noRot="1" noChangeAspect="1" noMove="1" noResize="1" noEditPoints="1" noAdjustHandles="1" noChangeArrowheads="1" noChangeShapeType="1" noTextEdit="1"/>
              </p:cNvSpPr>
              <p:nvPr>
                <p:ph idx="1"/>
              </p:nvPr>
            </p:nvSpPr>
            <p:spPr>
              <a:xfrm>
                <a:off x="309489" y="914399"/>
                <a:ext cx="11591779" cy="5176066"/>
              </a:xfrm>
              <a:blipFill>
                <a:blip r:embed="rId2"/>
                <a:stretch>
                  <a:fillRect l="-631" t="-707" r="-6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6D079D3-308D-4D94-921F-90BE1B2EC894}"/>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858D5DD1-FEB5-410E-A355-D3EE87B1FA88}"/>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33B2D26D-04D7-4282-BB3A-BEC492A2223A}"/>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416876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1E34-8C39-45F4-A68C-D86C77050FE5}"/>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4CAA64-1AD2-43B8-8AA0-1866A2987DDA}"/>
                  </a:ext>
                </a:extLst>
              </p:cNvPr>
              <p:cNvSpPr>
                <a:spLocks noGrp="1"/>
              </p:cNvSpPr>
              <p:nvPr>
                <p:ph idx="1"/>
              </p:nvPr>
            </p:nvSpPr>
            <p:spPr/>
            <p:txBody>
              <a:bodyPr>
                <a:noAutofit/>
              </a:bodyPr>
              <a:lstStyle/>
              <a:p>
                <a:pPr marL="0" indent="0">
                  <a:buNone/>
                </a:pPr>
                <a:r>
                  <a:rPr lang="en-US" sz="1750" dirty="0">
                    <a:effectLst/>
                    <a:latin typeface="Times New Roman" panose="02020603050405020304" pitchFamily="18" charset="0"/>
                    <a:ea typeface="SimSun" panose="02010600030101010101" pitchFamily="2" charset="-122"/>
                  </a:rPr>
                  <a:t>There is a special case that each </a:t>
                </a:r>
                <a:r>
                  <a:rPr lang="en-US" sz="1750" i="1" dirty="0" err="1">
                    <a:effectLst/>
                    <a:latin typeface="Times New Roman" panose="02020603050405020304" pitchFamily="18" charset="0"/>
                    <a:ea typeface="SimSun" panose="02010600030101010101" pitchFamily="2" charset="-122"/>
                  </a:rPr>
                  <a:t>f</a:t>
                </a:r>
                <a:r>
                  <a:rPr lang="en-US" sz="1750" i="1" baseline="-25000" dirty="0" err="1">
                    <a:effectLst/>
                    <a:latin typeface="Times New Roman" panose="02020603050405020304" pitchFamily="18" charset="0"/>
                    <a:ea typeface="SimSun" panose="02010600030101010101" pitchFamily="2" charset="-122"/>
                  </a:rPr>
                  <a:t>k</a:t>
                </a:r>
                <a:r>
                  <a:rPr lang="en-US" sz="1750" dirty="0">
                    <a:effectLst/>
                    <a:latin typeface="Times New Roman" panose="02020603050405020304" pitchFamily="18" charset="0"/>
                    <a:ea typeface="SimSun" panose="02010600030101010101" pitchFamily="2" charset="-122"/>
                  </a:rPr>
                  <a:t>(</a:t>
                </a:r>
                <a:r>
                  <a:rPr lang="en-US" sz="1750" i="1" dirty="0" err="1">
                    <a:effectLst/>
                    <a:latin typeface="Times New Roman" panose="02020603050405020304" pitchFamily="18" charset="0"/>
                    <a:ea typeface="SimSun" panose="02010600030101010101" pitchFamily="2" charset="-122"/>
                  </a:rPr>
                  <a:t>Y</a:t>
                </a:r>
                <a:r>
                  <a:rPr lang="en-US" sz="1750" i="1" baseline="-25000" dirty="0" err="1">
                    <a:effectLst/>
                    <a:latin typeface="Times New Roman" panose="02020603050405020304" pitchFamily="18" charset="0"/>
                    <a:ea typeface="SimSun" panose="02010600030101010101" pitchFamily="2" charset="-122"/>
                  </a:rPr>
                  <a:t>i</a:t>
                </a:r>
                <a:r>
                  <a:rPr lang="en-US" sz="1750" dirty="0" err="1">
                    <a:effectLst/>
                    <a:latin typeface="Times New Roman" panose="02020603050405020304" pitchFamily="18" charset="0"/>
                    <a:ea typeface="SimSun" panose="02010600030101010101" pitchFamily="2" charset="-122"/>
                  </a:rPr>
                  <a:t>|</a:t>
                </a:r>
                <a:r>
                  <a:rPr lang="en-US" sz="1750" i="1" dirty="0" err="1">
                    <a:effectLst/>
                    <a:latin typeface="Times New Roman" panose="02020603050405020304" pitchFamily="18" charset="0"/>
                    <a:ea typeface="SimSun" panose="02010600030101010101" pitchFamily="2" charset="-122"/>
                  </a:rPr>
                  <a:t>θ</a:t>
                </a:r>
                <a:r>
                  <a:rPr lang="en-US" sz="1750" i="1" baseline="-25000" dirty="0" err="1">
                    <a:effectLst/>
                    <a:latin typeface="Times New Roman" panose="02020603050405020304" pitchFamily="18" charset="0"/>
                    <a:ea typeface="SimSun" panose="02010600030101010101" pitchFamily="2" charset="-122"/>
                  </a:rPr>
                  <a:t>k</a:t>
                </a:r>
                <a:r>
                  <a:rPr lang="en-US" sz="1750" dirty="0">
                    <a:effectLst/>
                    <a:latin typeface="Times New Roman" panose="02020603050405020304" pitchFamily="18" charset="0"/>
                    <a:ea typeface="SimSun" panose="02010600030101010101" pitchFamily="2" charset="-122"/>
                  </a:rPr>
                  <a:t>) is normal distribution, which is popular in domain of mixture model, with note that normal distribution belongs to regular exponential family. In this case, the mixture model is called </a:t>
                </a:r>
                <a:r>
                  <a:rPr lang="en-US" sz="1750" i="1" dirty="0">
                    <a:effectLst/>
                    <a:latin typeface="Times New Roman" panose="02020603050405020304" pitchFamily="18" charset="0"/>
                    <a:ea typeface="SimSun" panose="02010600030101010101" pitchFamily="2" charset="-122"/>
                  </a:rPr>
                  <a:t>normal mixture model</a:t>
                </a:r>
                <a:r>
                  <a:rPr lang="en-US" sz="1750" dirty="0">
                    <a:effectLst/>
                    <a:latin typeface="Times New Roman" panose="02020603050405020304" pitchFamily="18" charset="0"/>
                    <a:ea typeface="SimSun" panose="02010600030101010101" pitchFamily="2" charset="-122"/>
                  </a:rPr>
                  <a:t> (Gaussian mixture model) and it is easy to solve Eq. 2.14 or Eq. 2.15 for </a:t>
                </a:r>
                <a:r>
                  <a:rPr lang="en-US" sz="1750" i="1" dirty="0" err="1">
                    <a:effectLst/>
                    <a:latin typeface="Times New Roman" panose="02020603050405020304" pitchFamily="18" charset="0"/>
                    <a:ea typeface="SimSun" panose="02010600030101010101" pitchFamily="2" charset="-122"/>
                  </a:rPr>
                  <a:t>θ</a:t>
                </a:r>
                <a:r>
                  <a:rPr lang="en-US" sz="1750" i="1" baseline="-25000" dirty="0" err="1">
                    <a:effectLst/>
                    <a:latin typeface="Times New Roman" panose="02020603050405020304" pitchFamily="18" charset="0"/>
                    <a:ea typeface="SimSun" panose="02010600030101010101" pitchFamily="2" charset="-122"/>
                  </a:rPr>
                  <a:t>k</a:t>
                </a:r>
                <a:r>
                  <a:rPr lang="en-US" sz="175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sSub>
                        <m:sSubPr>
                          <m:ctrlPr>
                            <a:rPr lang="en-US" sz="1750" i="1" smtClean="0">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e>
                      </m:d>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50" i="1">
                              <a:effectLst/>
                              <a:latin typeface="Cambria Math" panose="02040503050406030204" pitchFamily="18" charset="0"/>
                              <a:cs typeface="Times New Roman" panose="02020603050405020304" pitchFamily="18" charset="0"/>
                            </a:rPr>
                          </m:ctrlPr>
                        </m:sSupPr>
                        <m:e>
                          <m:d>
                            <m:dPr>
                              <m:ctrlPr>
                                <a:rPr lang="en-US" sz="1750" i="1">
                                  <a:effectLst/>
                                  <a:latin typeface="Cambria Math" panose="02040503050406030204" pitchFamily="18" charset="0"/>
                                  <a:cs typeface="Times New Roman" panose="020206030504050203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r>
                                <a:rPr lang="en-US" sz="175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750" i="1">
                                  <a:effectLst/>
                                  <a:latin typeface="Cambria Math" panose="02040503050406030204" pitchFamily="18" charset="0"/>
                                  <a:cs typeface="Times New Roman" panose="02020603050405020304" pitchFamily="18" charset="0"/>
                                </a:rPr>
                              </m:ctrlPr>
                            </m:fPr>
                            <m:num>
                              <m:r>
                                <a:rPr lang="en-US" sz="175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1750" i="1">
                              <a:effectLst/>
                              <a:latin typeface="Cambria Math" panose="02040503050406030204" pitchFamily="18" charset="0"/>
                              <a:cs typeface="Times New Roman" panose="02020603050405020304" pitchFamily="18" charset="0"/>
                            </a:rPr>
                          </m:ctrlPr>
                        </m:sSupPr>
                        <m:e>
                          <m:d>
                            <m:dPr>
                              <m:begChr m:val="|"/>
                              <m:endChr m:val="|"/>
                              <m:ctrlPr>
                                <a:rPr lang="en-US" sz="1750" i="1">
                                  <a:effectLst/>
                                  <a:latin typeface="Cambria Math" panose="02040503050406030204" pitchFamily="18" charset="0"/>
                                  <a:cs typeface="Times New Roman" panose="02020603050405020304" pitchFamily="18" charset="0"/>
                                </a:rPr>
                              </m:ctrlPr>
                            </m:dPr>
                            <m:e>
                              <m:sSub>
                                <m:sSubPr>
                                  <m:ctrlPr>
                                    <a:rPr lang="en-US" sz="1750" i="1">
                                      <a:effectLst/>
                                      <a:latin typeface="Cambria Math" panose="02040503050406030204" pitchFamily="18" charset="0"/>
                                      <a:cs typeface="Times New Roman" panose="02020603050405020304" pitchFamily="18" charset="0"/>
                                    </a:rPr>
                                  </m:ctrlPr>
                                </m:sSub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750" i="1">
                                  <a:effectLst/>
                                  <a:latin typeface="Cambria Math" panose="02040503050406030204" pitchFamily="18" charset="0"/>
                                  <a:cs typeface="Times New Roman" panose="02020603050405020304" pitchFamily="18" charset="0"/>
                                </a:rPr>
                              </m:ctrlPr>
                            </m:fPr>
                            <m:num>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750" i="1">
                              <a:effectLst/>
                              <a:latin typeface="Cambria Math" panose="02040503050406030204" pitchFamily="18" charset="0"/>
                              <a:cs typeface="Times New Roman" panose="020206030504050203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750" i="1">
                                  <a:effectLst/>
                                  <a:latin typeface="Cambria Math" panose="02040503050406030204" pitchFamily="18" charset="0"/>
                                  <a:cs typeface="Times New Roman" panose="02020603050405020304" pitchFamily="18" charset="0"/>
                                </a:rPr>
                              </m:ctrlPr>
                            </m:fPr>
                            <m:num>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750" i="1">
                                  <a:effectLst/>
                                  <a:latin typeface="Cambria Math" panose="02040503050406030204" pitchFamily="18" charset="0"/>
                                  <a:cs typeface="Times New Roman" panose="02020603050405020304" pitchFamily="18" charset="0"/>
                                </a:rPr>
                              </m:ctrlPr>
                            </m:sSupPr>
                            <m:e>
                              <m:d>
                                <m:dPr>
                                  <m:ctrlPr>
                                    <a:rPr lang="en-US" sz="1750" i="1">
                                      <a:effectLst/>
                                      <a:latin typeface="Cambria Math" panose="02040503050406030204" pitchFamily="18" charset="0"/>
                                      <a:cs typeface="Times New Roman" panose="020206030504050203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750" i="1">
                                          <a:effectLst/>
                                          <a:latin typeface="Cambria Math" panose="02040503050406030204" pitchFamily="18" charset="0"/>
                                          <a:cs typeface="Times New Roman" panose="020206030504050203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𝑇</m:t>
                              </m:r>
                            </m:sup>
                          </m:sSup>
                          <m:sSubSup>
                            <m:sSubSupPr>
                              <m:ctrlPr>
                                <a:rPr lang="en-US" sz="1750" i="1">
                                  <a:effectLst/>
                                  <a:latin typeface="Cambria Math" panose="02040503050406030204" pitchFamily="18" charset="0"/>
                                  <a:cs typeface="Times New Roman" panose="02020603050405020304" pitchFamily="18" charset="0"/>
                                </a:rPr>
                              </m:ctrlPr>
                            </m:sSub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750" i="1">
                                  <a:effectLst/>
                                  <a:latin typeface="Cambria Math" panose="02040503050406030204" pitchFamily="18" charset="0"/>
                                  <a:ea typeface="SimSun" panose="02010600030101010101" pitchFamily="2" charset="-122"/>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750" i="1">
                                  <a:effectLst/>
                                  <a:latin typeface="Cambria Math" panose="02040503050406030204" pitchFamily="18" charset="0"/>
                                  <a:cs typeface="Times New Roman" panose="020206030504050203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750" i="1">
                              <a:effectLst/>
                              <a:latin typeface="Cambria Math" panose="02040503050406030204" pitchFamily="18" charset="0"/>
                              <a:ea typeface="SimSun" panose="02010600030101010101" pitchFamily="2" charset="-122"/>
                              <a:cs typeface="Times New Roman" panose="02020603050405020304" pitchFamily="18" charset="0"/>
                            </a:rPr>
                            <m:t>)</m:t>
                          </m:r>
                        </m:e>
                      </m:d>
                      <m:r>
                        <a:rPr lang="en-US" sz="1750" b="0" i="1" smtClean="0">
                          <a:effectLst/>
                          <a:latin typeface="Cambria Math" panose="02040503050406030204" pitchFamily="18" charset="0"/>
                          <a:ea typeface="SimSun" panose="02010600030101010101" pitchFamily="2" charset="-122"/>
                          <a:cs typeface="Times New Roman" panose="02020603050405020304" pitchFamily="18" charset="0"/>
                        </a:rPr>
                        <m:t>    (2.16)</m:t>
                      </m:r>
                    </m:oMath>
                  </m:oMathPara>
                </a14:m>
                <a:endParaRPr lang="en-US" sz="1750" dirty="0"/>
              </a:p>
              <a:p>
                <a:pPr marL="0" indent="0">
                  <a:buNone/>
                </a:pPr>
                <a:r>
                  <a:rPr lang="en-US" sz="1750" dirty="0"/>
                  <a:t>The Eq. 15 or Eq. 14 w.r.t the </a:t>
                </a:r>
                <a:r>
                  <a:rPr lang="en-US" sz="1750" dirty="0">
                    <a:effectLst/>
                    <a:latin typeface="Times New Roman" panose="02020603050405020304" pitchFamily="18" charset="0"/>
                    <a:ea typeface="SimSun" panose="02010600030101010101" pitchFamily="2" charset="-122"/>
                  </a:rPr>
                  <a:t>next parameters </a:t>
                </a:r>
                <a:r>
                  <a:rPr lang="en-US" sz="1750" i="1" dirty="0" err="1">
                    <a:effectLst/>
                    <a:latin typeface="Times New Roman" panose="02020603050405020304" pitchFamily="18" charset="0"/>
                    <a:ea typeface="SimSun" panose="02010600030101010101" pitchFamily="2" charset="-122"/>
                  </a:rPr>
                  <a:t>μ</a:t>
                </a:r>
                <a:r>
                  <a:rPr lang="en-US" sz="1750" i="1" baseline="-25000" dirty="0" err="1">
                    <a:effectLst/>
                    <a:latin typeface="Times New Roman" panose="02020603050405020304" pitchFamily="18" charset="0"/>
                    <a:ea typeface="SimSun" panose="02010600030101010101" pitchFamily="2" charset="-122"/>
                  </a:rPr>
                  <a:t>k</a:t>
                </a:r>
                <a:r>
                  <a:rPr lang="en-US" sz="1750" baseline="30000" dirty="0">
                    <a:effectLst/>
                    <a:latin typeface="Times New Roman" panose="02020603050405020304" pitchFamily="18" charset="0"/>
                    <a:ea typeface="SimSun" panose="02010600030101010101" pitchFamily="2" charset="-122"/>
                  </a:rPr>
                  <a:t>(</a:t>
                </a:r>
                <a:r>
                  <a:rPr lang="en-US" sz="1750" i="1" baseline="30000" dirty="0">
                    <a:effectLst/>
                    <a:latin typeface="Times New Roman" panose="02020603050405020304" pitchFamily="18" charset="0"/>
                    <a:ea typeface="SimSun" panose="02010600030101010101" pitchFamily="2" charset="-122"/>
                  </a:rPr>
                  <a:t>t</a:t>
                </a:r>
                <a:r>
                  <a:rPr lang="en-US" sz="1750" baseline="30000" dirty="0">
                    <a:effectLst/>
                    <a:latin typeface="Times New Roman" panose="02020603050405020304" pitchFamily="18" charset="0"/>
                    <a:ea typeface="SimSun" panose="02010600030101010101" pitchFamily="2" charset="-122"/>
                  </a:rPr>
                  <a:t>+1)</a:t>
                </a:r>
                <a:r>
                  <a:rPr lang="en-US" sz="1750" dirty="0">
                    <a:effectLst/>
                    <a:latin typeface="Times New Roman" panose="02020603050405020304" pitchFamily="18" charset="0"/>
                    <a:ea typeface="SimSun" panose="02010600030101010101" pitchFamily="2" charset="-122"/>
                  </a:rPr>
                  <a:t> and </a:t>
                </a:r>
                <a:r>
                  <a:rPr lang="en-US" sz="1750" dirty="0" err="1">
                    <a:effectLst/>
                    <a:latin typeface="Times New Roman" panose="02020603050405020304" pitchFamily="18" charset="0"/>
                    <a:ea typeface="SimSun" panose="02010600030101010101" pitchFamily="2" charset="-122"/>
                  </a:rPr>
                  <a:t>Σ</a:t>
                </a:r>
                <a:r>
                  <a:rPr lang="en-US" sz="1750" i="1" baseline="-25000" dirty="0" err="1">
                    <a:effectLst/>
                    <a:latin typeface="Times New Roman" panose="02020603050405020304" pitchFamily="18" charset="0"/>
                    <a:ea typeface="SimSun" panose="02010600030101010101" pitchFamily="2" charset="-122"/>
                  </a:rPr>
                  <a:t>k</a:t>
                </a:r>
                <a:r>
                  <a:rPr lang="en-US" sz="1750" baseline="30000" dirty="0">
                    <a:effectLst/>
                    <a:latin typeface="Times New Roman" panose="02020603050405020304" pitchFamily="18" charset="0"/>
                    <a:ea typeface="SimSun" panose="02010600030101010101" pitchFamily="2" charset="-122"/>
                  </a:rPr>
                  <a:t>(</a:t>
                </a:r>
                <a:r>
                  <a:rPr lang="en-US" sz="1750" i="1" baseline="30000" dirty="0">
                    <a:effectLst/>
                    <a:latin typeface="Times New Roman" panose="02020603050405020304" pitchFamily="18" charset="0"/>
                    <a:ea typeface="SimSun" panose="02010600030101010101" pitchFamily="2" charset="-122"/>
                  </a:rPr>
                  <a:t>t</a:t>
                </a:r>
                <a:r>
                  <a:rPr lang="en-US" sz="1750" baseline="30000" dirty="0">
                    <a:effectLst/>
                    <a:latin typeface="Times New Roman" panose="02020603050405020304" pitchFamily="18" charset="0"/>
                    <a:ea typeface="SimSun" panose="02010600030101010101" pitchFamily="2" charset="-122"/>
                  </a:rPr>
                  <a:t>+1)</a:t>
                </a:r>
                <a:r>
                  <a:rPr lang="en-US" sz="1750" dirty="0"/>
                  <a:t> becomes:</a:t>
                </a:r>
              </a:p>
              <a:p>
                <a:pPr marL="0" indent="0">
                  <a:buNone/>
                </a:pPr>
                <a14:m>
                  <m:oMathPara xmlns:m="http://schemas.openxmlformats.org/officeDocument/2006/math">
                    <m:oMathParaPr>
                      <m:jc m:val="centerGroup"/>
                    </m:oMathParaPr>
                    <m:oMath xmlns:m="http://schemas.openxmlformats.org/officeDocument/2006/math">
                      <m:f>
                        <m:fPr>
                          <m:ctrlPr>
                            <a:rPr lang="en-US" sz="1750" i="1" smtClean="0">
                              <a:effectLst/>
                              <a:latin typeface="Cambria Math" panose="02040503050406030204" pitchFamily="18" charset="0"/>
                              <a:cs typeface="Times New Roman" panose="02020603050405020304" pitchFamily="18" charset="0"/>
                            </a:rPr>
                          </m:ctrlPr>
                        </m:fPr>
                        <m:num>
                          <m:r>
                            <a:rPr lang="en-US" sz="1750" i="1">
                              <a:effectLst/>
                              <a:latin typeface="Cambria Math" panose="02040503050406030204" pitchFamily="18" charset="0"/>
                              <a:ea typeface="SimSun" panose="02010600030101010101" pitchFamily="2" charset="-122"/>
                              <a:cs typeface="Times New Roman" panose="02020603050405020304" pitchFamily="18" charset="0"/>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𝑙𝑎</m:t>
                          </m:r>
                          <m:d>
                            <m:dPr>
                              <m:ctrlPr>
                                <a:rPr lang="en-US" sz="1750" i="1">
                                  <a:effectLst/>
                                  <a:latin typeface="Cambria Math" panose="02040503050406030204" pitchFamily="18" charset="0"/>
                                </a:rPr>
                              </m:ctrlPr>
                            </m:d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r>
                                <a:rPr lang="en-US" sz="17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λ</m:t>
                              </m:r>
                            </m:e>
                            <m:e>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num>
                        <m:den>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750" i="1">
                                  <a:effectLst/>
                                  <a:latin typeface="Cambria Math" panose="02040503050406030204" pitchFamily="18" charset="0"/>
                                  <a:cs typeface="Times New Roman" panose="020206030504050203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den>
                      </m:f>
                      <m:r>
                        <a:rPr lang="en-US" sz="17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750" i="1">
                              <a:effectLst/>
                              <a:latin typeface="Cambria Math" panose="02040503050406030204" pitchFamily="18" charset="0"/>
                              <a:cs typeface="Times New Roman" panose="02020603050405020304" pitchFamily="18" charset="0"/>
                            </a:rPr>
                          </m:ctrlPr>
                        </m:naryPr>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75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750" i="1">
                                  <a:effectLst/>
                                  <a:latin typeface="Cambria Math" panose="02040503050406030204" pitchFamily="18" charset="0"/>
                                  <a:cs typeface="Times New Roman" panose="02020603050405020304" pitchFamily="18" charset="0"/>
                                </a:rPr>
                              </m:ctrlPr>
                            </m:dPr>
                            <m:e>
                              <m:sSup>
                                <m:sSupPr>
                                  <m:ctrlPr>
                                    <a:rPr lang="en-US" sz="1750" i="1">
                                      <a:effectLst/>
                                      <a:latin typeface="Cambria Math" panose="02040503050406030204" pitchFamily="18" charset="0"/>
                                      <a:cs typeface="Times New Roman" panose="02020603050405020304" pitchFamily="18" charset="0"/>
                                    </a:rPr>
                                  </m:ctrlPr>
                                </m:sSupPr>
                                <m:e>
                                  <m:d>
                                    <m:dPr>
                                      <m:ctrlPr>
                                        <a:rPr lang="en-US" sz="1750" i="1">
                                          <a:effectLst/>
                                          <a:latin typeface="Cambria Math" panose="02040503050406030204" pitchFamily="18" charset="0"/>
                                          <a:cs typeface="Times New Roman" panose="02020603050405020304" pitchFamily="18" charset="0"/>
                                        </a:rPr>
                                      </m:ctrlPr>
                                    </m:dPr>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750" i="1">
                                              <a:effectLst/>
                                              <a:latin typeface="Cambria Math" panose="02040503050406030204" pitchFamily="18" charset="0"/>
                                              <a:cs typeface="Times New Roman" panose="020206030504050203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𝑇</m:t>
                                  </m:r>
                                </m:sup>
                              </m:sSup>
                              <m:sSubSup>
                                <m:sSubSupPr>
                                  <m:ctrlPr>
                                    <a:rPr lang="en-US" sz="1750" i="1">
                                      <a:effectLst/>
                                      <a:latin typeface="Cambria Math" panose="02040503050406030204" pitchFamily="18" charset="0"/>
                                      <a:cs typeface="Times New Roman" panose="02020603050405020304" pitchFamily="18" charset="0"/>
                                    </a:rPr>
                                  </m:ctrlPr>
                                </m:sSub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750" i="1">
                                      <a:effectLst/>
                                      <a:latin typeface="Cambria Math" panose="02040503050406030204" pitchFamily="18" charset="0"/>
                                      <a:ea typeface="SimSun" panose="02010600030101010101" pitchFamily="2" charset="-122"/>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p>
                              </m:sSubSup>
                            </m:e>
                          </m:d>
                        </m:e>
                      </m:nary>
                      <m:r>
                        <a:rPr lang="en-US" sz="1750" i="1">
                          <a:latin typeface="Cambria Math" panose="02040503050406030204" pitchFamily="18" charset="0"/>
                        </a:rPr>
                        <m:t>=</m:t>
                      </m:r>
                      <m:sSup>
                        <m:sSupPr>
                          <m:ctrlPr>
                            <a:rPr lang="en-US" sz="1750" i="1">
                              <a:latin typeface="Cambria Math" panose="02040503050406030204" pitchFamily="18" charset="0"/>
                            </a:rPr>
                          </m:ctrlPr>
                        </m:sSupPr>
                        <m:e>
                          <m:r>
                            <a:rPr lang="en-US" sz="1750" b="1" i="1">
                              <a:latin typeface="Cambria Math" panose="02040503050406030204" pitchFamily="18" charset="0"/>
                            </a:rPr>
                            <m:t>𝟎</m:t>
                          </m:r>
                        </m:e>
                        <m:sup>
                          <m:r>
                            <a:rPr lang="en-US" sz="1750" i="1">
                              <a:latin typeface="Cambria Math" panose="02040503050406030204" pitchFamily="18" charset="0"/>
                            </a:rPr>
                            <m:t>𝑇</m:t>
                          </m:r>
                        </m:sup>
                      </m:sSup>
                    </m:oMath>
                  </m:oMathPara>
                </a14:m>
                <a:endParaRPr lang="en-US" sz="1750" dirty="0"/>
              </a:p>
              <a:p>
                <a:pPr marL="0" indent="0">
                  <a:buNone/>
                </a:pPr>
                <a14:m>
                  <m:oMathPara xmlns:m="http://schemas.openxmlformats.org/officeDocument/2006/math">
                    <m:oMathParaPr>
                      <m:jc m:val="centerGroup"/>
                    </m:oMathParaPr>
                    <m:oMath xmlns:m="http://schemas.openxmlformats.org/officeDocument/2006/math">
                      <m:f>
                        <m:fPr>
                          <m:ctrlPr>
                            <a:rPr lang="en-US" sz="1750" i="1" smtClean="0">
                              <a:effectLst/>
                              <a:latin typeface="Cambria Math" panose="02040503050406030204" pitchFamily="18" charset="0"/>
                              <a:cs typeface="Times New Roman" panose="02020603050405020304" pitchFamily="18" charset="0"/>
                            </a:rPr>
                          </m:ctrlPr>
                        </m:fPr>
                        <m:num>
                          <m:r>
                            <a:rPr lang="en-US" sz="1750" i="1">
                              <a:effectLst/>
                              <a:latin typeface="Cambria Math" panose="02040503050406030204" pitchFamily="18" charset="0"/>
                              <a:ea typeface="SimSun" panose="02010600030101010101" pitchFamily="2" charset="-122"/>
                              <a:cs typeface="Times New Roman" panose="02020603050405020304" pitchFamily="18" charset="0"/>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𝑙𝑎</m:t>
                          </m:r>
                          <m:d>
                            <m:dPr>
                              <m:ctrlPr>
                                <a:rPr lang="en-US" sz="1750" i="1">
                                  <a:effectLst/>
                                  <a:latin typeface="Cambria Math" panose="02040503050406030204" pitchFamily="18" charset="0"/>
                                </a:rPr>
                              </m:ctrlPr>
                            </m:d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r>
                                <a:rPr lang="en-US" sz="17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λ</m:t>
                              </m:r>
                            </m:e>
                            <m:e>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num>
                        <m:den>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750" i="1">
                                  <a:effectLst/>
                                  <a:latin typeface="Cambria Math" panose="02040503050406030204" pitchFamily="18" charset="0"/>
                                  <a:cs typeface="Times New Roman" panose="02020603050405020304" pitchFamily="18" charset="0"/>
                                </a:rPr>
                              </m:ctrlPr>
                            </m:sSub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den>
                      </m:f>
                      <m:r>
                        <a:rPr lang="en-US" sz="17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750" i="1">
                              <a:effectLst/>
                              <a:latin typeface="Cambria Math" panose="02040503050406030204" pitchFamily="18" charset="0"/>
                              <a:cs typeface="Times New Roman" panose="02020603050405020304" pitchFamily="18" charset="0"/>
                            </a:rPr>
                          </m:ctrlPr>
                        </m:naryPr>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75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750" i="1">
                                  <a:effectLst/>
                                  <a:latin typeface="Cambria Math" panose="02040503050406030204" pitchFamily="18" charset="0"/>
                                  <a:cs typeface="Times New Roman" panose="020206030504050203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750" i="1">
                                      <a:effectLst/>
                                      <a:latin typeface="Cambria Math" panose="02040503050406030204" pitchFamily="18" charset="0"/>
                                      <a:cs typeface="Times New Roman" panose="02020603050405020304" pitchFamily="18" charset="0"/>
                                    </a:rPr>
                                  </m:ctrlPr>
                                </m:fPr>
                                <m:num>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den>
                              </m:f>
                              <m:sSubSup>
                                <m:sSubSupPr>
                                  <m:ctrlPr>
                                    <a:rPr lang="en-US" sz="1750" i="1">
                                      <a:effectLst/>
                                      <a:latin typeface="Cambria Math" panose="02040503050406030204" pitchFamily="18" charset="0"/>
                                      <a:cs typeface="Times New Roman" panose="02020603050405020304" pitchFamily="18" charset="0"/>
                                    </a:rPr>
                                  </m:ctrlPr>
                                </m:sSub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750" i="1">
                                      <a:effectLst/>
                                      <a:latin typeface="Cambria Math" panose="02040503050406030204" pitchFamily="18" charset="0"/>
                                      <a:ea typeface="SimSun" panose="02010600030101010101" pitchFamily="2" charset="-122"/>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750" i="1">
                                      <a:effectLst/>
                                      <a:latin typeface="Cambria Math" panose="02040503050406030204" pitchFamily="18" charset="0"/>
                                      <a:cs typeface="Times New Roman" panose="02020603050405020304" pitchFamily="18" charset="0"/>
                                    </a:rPr>
                                  </m:ctrlPr>
                                </m:fPr>
                                <m:num>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den>
                              </m:f>
                              <m:sSubSup>
                                <m:sSubSupPr>
                                  <m:ctrlPr>
                                    <a:rPr lang="en-US" sz="1750" i="1">
                                      <a:effectLst/>
                                      <a:latin typeface="Cambria Math" panose="02040503050406030204" pitchFamily="18" charset="0"/>
                                      <a:cs typeface="Times New Roman" panose="02020603050405020304" pitchFamily="18" charset="0"/>
                                    </a:rPr>
                                  </m:ctrlPr>
                                </m:sSub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750" i="1">
                                      <a:effectLst/>
                                      <a:latin typeface="Cambria Math" panose="02040503050406030204" pitchFamily="18" charset="0"/>
                                      <a:ea typeface="SimSun" panose="02010600030101010101" pitchFamily="2" charset="-122"/>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sz="1750" i="1">
                                      <a:effectLst/>
                                      <a:latin typeface="Cambria Math" panose="02040503050406030204" pitchFamily="18" charset="0"/>
                                      <a:cs typeface="Times New Roman" panose="02020603050405020304" pitchFamily="18" charset="0"/>
                                    </a:rPr>
                                  </m:ctrlPr>
                                </m:dPr>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750" i="1">
                                          <a:effectLst/>
                                          <a:latin typeface="Cambria Math" panose="02040503050406030204" pitchFamily="18" charset="0"/>
                                          <a:cs typeface="Times New Roman" panose="020206030504050203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e>
                              </m:d>
                              <m:sSup>
                                <m:sSupPr>
                                  <m:ctrlPr>
                                    <a:rPr lang="en-US" sz="1750" i="1">
                                      <a:effectLst/>
                                      <a:latin typeface="Cambria Math" panose="02040503050406030204" pitchFamily="18" charset="0"/>
                                      <a:cs typeface="Times New Roman" panose="02020603050405020304" pitchFamily="18" charset="0"/>
                                    </a:rPr>
                                  </m:ctrlPr>
                                </m:sSupPr>
                                <m:e>
                                  <m:d>
                                    <m:dPr>
                                      <m:ctrlPr>
                                        <a:rPr lang="en-US" sz="1750" i="1">
                                          <a:effectLst/>
                                          <a:latin typeface="Cambria Math" panose="02040503050406030204" pitchFamily="18" charset="0"/>
                                          <a:cs typeface="Times New Roman" panose="02020603050405020304" pitchFamily="18" charset="0"/>
                                        </a:rPr>
                                      </m:ctrlPr>
                                    </m:dPr>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750" i="1">
                                              <a:effectLst/>
                                              <a:latin typeface="Cambria Math" panose="02040503050406030204" pitchFamily="18" charset="0"/>
                                              <a:cs typeface="Times New Roman" panose="020206030504050203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𝑇</m:t>
                                  </m:r>
                                </m:sup>
                              </m:sSup>
                              <m:sSubSup>
                                <m:sSubSupPr>
                                  <m:ctrlPr>
                                    <a:rPr lang="en-US" sz="1750" i="1">
                                      <a:effectLst/>
                                      <a:latin typeface="Cambria Math" panose="02040503050406030204" pitchFamily="18" charset="0"/>
                                      <a:cs typeface="Times New Roman" panose="02020603050405020304" pitchFamily="18" charset="0"/>
                                    </a:rPr>
                                  </m:ctrlPr>
                                </m:sSub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750" i="1">
                                      <a:effectLst/>
                                      <a:latin typeface="Cambria Math" panose="02040503050406030204" pitchFamily="18" charset="0"/>
                                      <a:ea typeface="SimSun" panose="02010600030101010101" pitchFamily="2" charset="-122"/>
                                    </a:rPr>
                                    <m:t>−</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p>
                              </m:sSubSup>
                            </m:e>
                          </m:d>
                        </m:e>
                      </m:nary>
                      <m:r>
                        <a:rPr lang="en-US" sz="1750" b="0" i="1" smtClean="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75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750" b="1" i="1" smtClean="0">
                              <a:effectLst/>
                              <a:latin typeface="Cambria Math" panose="02040503050406030204" pitchFamily="18" charset="0"/>
                              <a:ea typeface="SimSun" panose="02010600030101010101" pitchFamily="2" charset="-122"/>
                              <a:cs typeface="Times New Roman" panose="02020603050405020304" pitchFamily="18" charset="0"/>
                            </a:rPr>
                            <m:t>𝟎</m:t>
                          </m:r>
                        </m:e>
                      </m:d>
                    </m:oMath>
                  </m:oMathPara>
                </a14:m>
                <a:endParaRPr lang="en-US" sz="1750" dirty="0"/>
              </a:p>
              <a:p>
                <a:pPr marL="0" indent="0">
                  <a:buNone/>
                </a:pPr>
                <a:r>
                  <a:rPr lang="en-US" sz="1750" dirty="0">
                    <a:effectLst/>
                    <a:latin typeface="Times New Roman" panose="02020603050405020304" pitchFamily="18" charset="0"/>
                    <a:ea typeface="SimSun" panose="02010600030101010101" pitchFamily="2" charset="-122"/>
                  </a:rPr>
                  <a:t>This implies Eq. 2.17 to specify the next parameter </a:t>
                </a:r>
                <a:r>
                  <a:rPr lang="en-US" sz="1750" i="1" dirty="0" err="1">
                    <a:effectLst/>
                    <a:latin typeface="Times New Roman" panose="02020603050405020304" pitchFamily="18" charset="0"/>
                    <a:ea typeface="SimSun" panose="02010600030101010101" pitchFamily="2" charset="-122"/>
                  </a:rPr>
                  <a:t>μ</a:t>
                </a:r>
                <a:r>
                  <a:rPr lang="en-US" sz="1750" i="1" baseline="-25000" dirty="0" err="1">
                    <a:effectLst/>
                    <a:latin typeface="Times New Roman" panose="02020603050405020304" pitchFamily="18" charset="0"/>
                    <a:ea typeface="SimSun" panose="02010600030101010101" pitchFamily="2" charset="-122"/>
                  </a:rPr>
                  <a:t>k</a:t>
                </a:r>
                <a:r>
                  <a:rPr lang="en-US" sz="1750" baseline="30000" dirty="0">
                    <a:effectLst/>
                    <a:latin typeface="Times New Roman" panose="02020603050405020304" pitchFamily="18" charset="0"/>
                    <a:ea typeface="SimSun" panose="02010600030101010101" pitchFamily="2" charset="-122"/>
                  </a:rPr>
                  <a:t>(</a:t>
                </a:r>
                <a:r>
                  <a:rPr lang="en-US" sz="1750" i="1" baseline="30000" dirty="0">
                    <a:effectLst/>
                    <a:latin typeface="Times New Roman" panose="02020603050405020304" pitchFamily="18" charset="0"/>
                    <a:ea typeface="SimSun" panose="02010600030101010101" pitchFamily="2" charset="-122"/>
                  </a:rPr>
                  <a:t>t</a:t>
                </a:r>
                <a:r>
                  <a:rPr lang="en-US" sz="1750" baseline="30000" dirty="0">
                    <a:effectLst/>
                    <a:latin typeface="Times New Roman" panose="02020603050405020304" pitchFamily="18" charset="0"/>
                    <a:ea typeface="SimSun" panose="02010600030101010101" pitchFamily="2" charset="-122"/>
                  </a:rPr>
                  <a:t>+1)</a:t>
                </a:r>
                <a:r>
                  <a:rPr lang="en-US" sz="1750" dirty="0">
                    <a:effectLst/>
                    <a:latin typeface="Times New Roman" panose="02020603050405020304" pitchFamily="18" charset="0"/>
                    <a:ea typeface="SimSun" panose="02010600030101010101" pitchFamily="2" charset="-122"/>
                  </a:rPr>
                  <a:t>.</a:t>
                </a:r>
                <a:endParaRPr lang="en-US" sz="1750" dirty="0"/>
              </a:p>
              <a:p>
                <a:pPr marL="0" indent="0">
                  <a:buNone/>
                </a:pPr>
                <a14:m>
                  <m:oMathPara xmlns:m="http://schemas.openxmlformats.org/officeDocument/2006/math">
                    <m:oMathParaPr>
                      <m:jc m:val="right"/>
                    </m:oMathParaPr>
                    <m:oMath xmlns:m="http://schemas.openxmlformats.org/officeDocument/2006/math">
                      <m:sSubSup>
                        <m:sSubSupPr>
                          <m:ctrlPr>
                            <a:rPr lang="en-US" sz="1750" i="1" smtClean="0">
                              <a:effectLst/>
                              <a:latin typeface="Cambria Math" panose="020405030504060302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750" i="1">
                              <a:effectLst/>
                              <a:latin typeface="Cambria Math" panose="02040503050406030204" pitchFamily="18" charset="0"/>
                              <a:cs typeface="Times New Roman" panose="02020603050405020304" pitchFamily="18" charset="0"/>
                            </a:rPr>
                          </m:ctrlPr>
                        </m:fPr>
                        <m:num>
                          <m:nary>
                            <m:naryPr>
                              <m:chr m:val="∑"/>
                              <m:limLoc m:val="undOvr"/>
                              <m:ctrlPr>
                                <a:rPr lang="en-US" sz="1750" i="1">
                                  <a:effectLst/>
                                  <a:latin typeface="Cambria Math" panose="02040503050406030204" pitchFamily="18" charset="0"/>
                                  <a:cs typeface="Times New Roman" panose="02020603050405020304" pitchFamily="18" charset="0"/>
                                </a:rPr>
                              </m:ctrlPr>
                            </m:naryPr>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75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Sub>
                                <m:sSubPr>
                                  <m:ctrlPr>
                                    <a:rPr lang="en-US" sz="1750" i="1">
                                      <a:effectLst/>
                                      <a:latin typeface="Cambria Math" panose="02040503050406030204" pitchFamily="18" charset="0"/>
                                      <a:cs typeface="Times New Roman" panose="020206030504050203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num>
                        <m:den>
                          <m:nary>
                            <m:naryPr>
                              <m:chr m:val="∑"/>
                              <m:limLoc m:val="undOvr"/>
                              <m:ctrlPr>
                                <a:rPr lang="en-US" sz="1750" i="1">
                                  <a:effectLst/>
                                  <a:latin typeface="Cambria Math" panose="02040503050406030204" pitchFamily="18" charset="0"/>
                                  <a:cs typeface="Times New Roman" panose="02020603050405020304" pitchFamily="18" charset="0"/>
                                </a:rPr>
                              </m:ctrlPr>
                            </m:naryPr>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75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den>
                      </m:f>
                      <m:r>
                        <a:rPr lang="en-US" sz="1750" b="0" i="1" smtClean="0">
                          <a:effectLst/>
                          <a:latin typeface="Cambria Math" panose="02040503050406030204" pitchFamily="18" charset="0"/>
                          <a:ea typeface="SimSun" panose="02010600030101010101" pitchFamily="2" charset="-122"/>
                          <a:cs typeface="Times New Roman" panose="02020603050405020304" pitchFamily="18" charset="0"/>
                        </a:rPr>
                        <m:t>    (2.17)</m:t>
                      </m:r>
                    </m:oMath>
                  </m:oMathPara>
                </a14:m>
                <a:endParaRPr lang="en-US" sz="1750" dirty="0"/>
              </a:p>
              <a:p>
                <a:pPr marL="0" indent="0">
                  <a:buNone/>
                </a:pPr>
                <a:r>
                  <a:rPr lang="en-US" sz="1750" dirty="0">
                    <a:effectLst/>
                    <a:latin typeface="Times New Roman" panose="02020603050405020304" pitchFamily="18" charset="0"/>
                    <a:ea typeface="SimSun" panose="02010600030101010101" pitchFamily="2" charset="-122"/>
                  </a:rPr>
                  <a:t>This implies Eq. 2.18 to specify the next parameter </a:t>
                </a:r>
                <a:r>
                  <a:rPr lang="en-US" sz="1750" dirty="0" err="1">
                    <a:effectLst/>
                    <a:latin typeface="Times New Roman" panose="02020603050405020304" pitchFamily="18" charset="0"/>
                    <a:ea typeface="SimSun" panose="02010600030101010101" pitchFamily="2" charset="-122"/>
                  </a:rPr>
                  <a:t>Σ</a:t>
                </a:r>
                <a:r>
                  <a:rPr lang="en-US" sz="1750" i="1" baseline="-25000" dirty="0" err="1">
                    <a:effectLst/>
                    <a:latin typeface="Times New Roman" panose="02020603050405020304" pitchFamily="18" charset="0"/>
                    <a:ea typeface="SimSun" panose="02010600030101010101" pitchFamily="2" charset="-122"/>
                  </a:rPr>
                  <a:t>k</a:t>
                </a:r>
                <a:r>
                  <a:rPr lang="en-US" sz="1750" baseline="30000" dirty="0">
                    <a:effectLst/>
                    <a:latin typeface="Times New Roman" panose="02020603050405020304" pitchFamily="18" charset="0"/>
                    <a:ea typeface="SimSun" panose="02010600030101010101" pitchFamily="2" charset="-122"/>
                  </a:rPr>
                  <a:t>(</a:t>
                </a:r>
                <a:r>
                  <a:rPr lang="en-US" sz="1750" i="1" baseline="30000" dirty="0">
                    <a:effectLst/>
                    <a:latin typeface="Times New Roman" panose="02020603050405020304" pitchFamily="18" charset="0"/>
                    <a:ea typeface="SimSun" panose="02010600030101010101" pitchFamily="2" charset="-122"/>
                  </a:rPr>
                  <a:t>t</a:t>
                </a:r>
                <a:r>
                  <a:rPr lang="en-US" sz="1750" baseline="30000" dirty="0">
                    <a:effectLst/>
                    <a:latin typeface="Times New Roman" panose="02020603050405020304" pitchFamily="18" charset="0"/>
                    <a:ea typeface="SimSun" panose="02010600030101010101" pitchFamily="2" charset="-122"/>
                  </a:rPr>
                  <a:t>+1)</a:t>
                </a:r>
                <a:r>
                  <a:rPr lang="en-US" sz="175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sSubSup>
                        <m:sSubSupPr>
                          <m:ctrlPr>
                            <a:rPr lang="en-US" sz="1750" i="1" smtClean="0">
                              <a:effectLst/>
                              <a:latin typeface="Cambria Math" panose="02040503050406030204" pitchFamily="18" charset="0"/>
                            </a:rPr>
                          </m:ctrlPr>
                        </m:sSub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750" i="1">
                              <a:effectLst/>
                              <a:latin typeface="Cambria Math" panose="02040503050406030204" pitchFamily="18" charset="0"/>
                              <a:cs typeface="Times New Roman" panose="02020603050405020304" pitchFamily="18" charset="0"/>
                            </a:rPr>
                          </m:ctrlPr>
                        </m:fPr>
                        <m:num>
                          <m:nary>
                            <m:naryPr>
                              <m:chr m:val="∑"/>
                              <m:limLoc m:val="undOvr"/>
                              <m:ctrlPr>
                                <a:rPr lang="en-US" sz="1750" i="1">
                                  <a:effectLst/>
                                  <a:latin typeface="Cambria Math" panose="02040503050406030204" pitchFamily="18" charset="0"/>
                                  <a:cs typeface="Times New Roman" panose="02020603050405020304" pitchFamily="18" charset="0"/>
                                </a:rPr>
                              </m:ctrlPr>
                            </m:naryPr>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75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750" i="1">
                                      <a:effectLst/>
                                      <a:latin typeface="Cambria Math" panose="02040503050406030204" pitchFamily="18" charset="0"/>
                                      <a:cs typeface="Times New Roman" panose="02020603050405020304" pitchFamily="18" charset="0"/>
                                    </a:rPr>
                                  </m:ctrlPr>
                                </m:dPr>
                                <m:e>
                                  <m:d>
                                    <m:dPr>
                                      <m:ctrlPr>
                                        <a:rPr lang="en-US" sz="1750" i="1">
                                          <a:effectLst/>
                                          <a:latin typeface="Cambria Math" panose="02040503050406030204" pitchFamily="18" charset="0"/>
                                          <a:cs typeface="Times New Roman" panose="02020603050405020304" pitchFamily="18" charset="0"/>
                                        </a:rPr>
                                      </m:ctrlPr>
                                    </m:dPr>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750" i="1">
                                              <a:effectLst/>
                                              <a:latin typeface="Cambria Math" panose="020405030504060302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d>
                                  <m:sSup>
                                    <m:sSupPr>
                                      <m:ctrlPr>
                                        <a:rPr lang="en-US" sz="1750" i="1">
                                          <a:effectLst/>
                                          <a:latin typeface="Cambria Math" panose="02040503050406030204" pitchFamily="18" charset="0"/>
                                          <a:cs typeface="Times New Roman" panose="02020603050405020304" pitchFamily="18" charset="0"/>
                                        </a:rPr>
                                      </m:ctrlPr>
                                    </m:sSupPr>
                                    <m:e>
                                      <m:d>
                                        <m:dPr>
                                          <m:ctrlPr>
                                            <a:rPr lang="en-US" sz="1750" i="1">
                                              <a:effectLst/>
                                              <a:latin typeface="Cambria Math" panose="02040503050406030204" pitchFamily="18" charset="0"/>
                                              <a:cs typeface="Times New Roman" panose="02020603050405020304" pitchFamily="18" charset="0"/>
                                            </a:rPr>
                                          </m:ctrlPr>
                                        </m:dPr>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750" i="1">
                                                  <a:effectLst/>
                                                  <a:latin typeface="Cambria Math" panose="020405030504060302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d>
                                    </m:e>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nary>
                        </m:num>
                        <m:den>
                          <m:nary>
                            <m:naryPr>
                              <m:chr m:val="∑"/>
                              <m:limLoc m:val="undOvr"/>
                              <m:ctrlPr>
                                <a:rPr lang="en-US" sz="1750" i="1">
                                  <a:effectLst/>
                                  <a:latin typeface="Cambria Math" panose="02040503050406030204" pitchFamily="18" charset="0"/>
                                  <a:cs typeface="Times New Roman" panose="02020603050405020304" pitchFamily="18" charset="0"/>
                                </a:rPr>
                              </m:ctrlPr>
                            </m:naryPr>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7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75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750" i="1">
                                          <a:effectLst/>
                                          <a:latin typeface="Cambria Math" panose="02040503050406030204" pitchFamily="18" charset="0"/>
                                        </a:rPr>
                                      </m:ctrlPr>
                                    </m:sSub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7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750" i="1">
                                          <a:effectLst/>
                                          <a:latin typeface="Cambria Math" panose="02040503050406030204" pitchFamily="18" charset="0"/>
                                        </a:rPr>
                                      </m:ctrlPr>
                                    </m:sSupPr>
                                    <m:e>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750" i="1">
                                              <a:effectLst/>
                                              <a:latin typeface="Cambria Math" panose="02040503050406030204" pitchFamily="18" charset="0"/>
                                            </a:rPr>
                                          </m:ctrlPr>
                                        </m:dPr>
                                        <m:e>
                                          <m:r>
                                            <a:rPr lang="en-US" sz="17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den>
                      </m:f>
                      <m:r>
                        <a:rPr lang="en-US" sz="1750" b="0" i="1" smtClean="0">
                          <a:effectLst/>
                          <a:latin typeface="Cambria Math" panose="02040503050406030204" pitchFamily="18" charset="0"/>
                          <a:ea typeface="SimSun" panose="02010600030101010101" pitchFamily="2" charset="-122"/>
                          <a:cs typeface="Times New Roman" panose="02020603050405020304" pitchFamily="18" charset="0"/>
                        </a:rPr>
                        <m:t>    (2.18)</m:t>
                      </m:r>
                    </m:oMath>
                  </m:oMathPara>
                </a14:m>
                <a:endParaRPr lang="en-US" sz="1750" dirty="0"/>
              </a:p>
            </p:txBody>
          </p:sp>
        </mc:Choice>
        <mc:Fallback xmlns="">
          <p:sp>
            <p:nvSpPr>
              <p:cNvPr id="3" name="Content Placeholder 2">
                <a:extLst>
                  <a:ext uri="{FF2B5EF4-FFF2-40B4-BE49-F238E27FC236}">
                    <a16:creationId xmlns:a16="http://schemas.microsoft.com/office/drawing/2014/main" id="{2C4CAA64-1AD2-43B8-8AA0-1866A2987DDA}"/>
                  </a:ext>
                </a:extLst>
              </p:cNvPr>
              <p:cNvSpPr>
                <a:spLocks noGrp="1" noRot="1" noChangeAspect="1" noMove="1" noResize="1" noEditPoints="1" noAdjustHandles="1" noChangeArrowheads="1" noChangeShapeType="1" noTextEdit="1"/>
              </p:cNvSpPr>
              <p:nvPr>
                <p:ph idx="1"/>
              </p:nvPr>
            </p:nvSpPr>
            <p:spPr>
              <a:blipFill>
                <a:blip r:embed="rId2"/>
                <a:stretch>
                  <a:fillRect l="-406" t="-353" r="-348" b="-329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BB21792-7193-47D1-A718-911628592CBA}"/>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371415C0-FBB6-466D-9F2B-7EE899F5288C}"/>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A1FE42F5-D56E-4319-B83E-432C263A20A4}"/>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272193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3200" dirty="0">
                <a:effectLst/>
                <a:latin typeface="Times New Roman" panose="02020603050405020304" pitchFamily="18" charset="0"/>
                <a:ea typeface="SimSun" panose="02010600030101010101" pitchFamily="2" charset="-122"/>
              </a:rPr>
              <a:t>Expectation maximization (EM) algorithm is a popular and powerful mathematical method for parameter estimation in case that there exist both observed data and hidden data. Therefore, EM is appropriate to applications which aim to exploit laten aspects under heterogeneous data. This report focuses on probabilistic finite mixture model which is a popular and successful application of EM, which is fully explained in (Nguyen, Tutorial on EM algorithm, 2020, pp. 78-88).</a:t>
            </a:r>
            <a:r>
              <a:rPr lang="en-US" sz="3200" dirty="0"/>
              <a:t> I also proposed a special regression model associated with mixture model in which missing values are acceptable.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Mixture model - Loc Nguyen</a:t>
            </a:r>
          </a:p>
        </p:txBody>
      </p:sp>
      <p:sp>
        <p:nvSpPr>
          <p:cNvPr id="6" name="Date Placeholder 5"/>
          <p:cNvSpPr>
            <a:spLocks noGrp="1"/>
          </p:cNvSpPr>
          <p:nvPr>
            <p:ph type="dt" sz="half" idx="10"/>
          </p:nvPr>
        </p:nvSpPr>
        <p:spPr/>
        <p:txBody>
          <a:bodyPr/>
          <a:lstStyle/>
          <a:p>
            <a:r>
              <a:rPr lang="en-US"/>
              <a:t>04/11/2022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EC97-9F93-47D7-B1FE-F0AFE1657019}"/>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5DF427-4671-4A48-8B8B-2D879DA24FB6}"/>
                  </a:ext>
                </a:extLst>
              </p:cNvPr>
              <p:cNvSpPr>
                <a:spLocks noGrp="1"/>
              </p:cNvSpPr>
              <p:nvPr>
                <p:ph idx="1"/>
              </p:nvPr>
            </p:nvSpPr>
            <p:spPr>
              <a:xfrm>
                <a:off x="323557" y="914399"/>
                <a:ext cx="11563643" cy="5176066"/>
              </a:xfrm>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two steps of GEM for normal mixture model at some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iteration are refined as follows (</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Bilmes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1998, p. 7):</a:t>
                </a:r>
              </a:p>
              <a:p>
                <a:pPr marL="0" marR="0" indent="0" algn="just">
                  <a:spcBef>
                    <a:spcPts val="0"/>
                  </a:spcBef>
                  <a:spcAft>
                    <a:spcPts val="0"/>
                  </a:spcAft>
                  <a:buNone/>
                </a:pPr>
                <a:r>
                  <a:rPr lang="en-US" sz="19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The conditional probability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current parameter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according to Eq. 2.10.</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num>
                        <m:den>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sub>
                              </m:sSub>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den>
                      </m:f>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The next parameter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which is a maximizer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subject to Θ, is calculated by Eq. 2.13, Eq. 2.17, and Eq. 2.18 with current parameter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num>
                              <m:den>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den>
                            </m:f>
                          </m:e>
                        </m:mr>
                        <m:mr>
                          <m:e>
                            <m:sSubSup>
                              <m:sSubSupPr>
                                <m:ctrlPr>
                                  <a:rPr lang="en-US" sz="1900" i="1">
                                    <a:effectLst/>
                                    <a:latin typeface="Cambria Math" panose="02040503050406030204" pitchFamily="18" charset="0"/>
                                  </a:rPr>
                                </m:ctrlPr>
                              </m:sSub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900" i="1">
                                            <a:effectLst/>
                                            <a:latin typeface="Cambria Math" panose="02040503050406030204" pitchFamily="18" charset="0"/>
                                            <a:cs typeface="Times New Roman" panose="02020603050405020304" pitchFamily="18" charset="0"/>
                                          </a:rPr>
                                        </m:ctrlPr>
                                      </m:dPr>
                                      <m:e>
                                        <m:d>
                                          <m:dPr>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d>
                                        <m:sSup>
                                          <m:sSupPr>
                                            <m:ctrlPr>
                                              <a:rPr lang="en-US" sz="1900" i="1">
                                                <a:effectLst/>
                                                <a:latin typeface="Cambria Math" panose="02040503050406030204" pitchFamily="18" charset="0"/>
                                                <a:cs typeface="Times New Roman" panose="02020603050405020304" pitchFamily="18" charset="0"/>
                                              </a:rPr>
                                            </m:ctrlPr>
                                          </m:sSupPr>
                                          <m:e>
                                            <m:d>
                                              <m:dPr>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nary>
                              </m:num>
                              <m:den>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den>
                            </m:f>
                          </m:e>
                        </m:mr>
                      </m:m>
                    </m:oMath>
                  </m:oMathPara>
                </a14:m>
                <a:endParaRPr lang="en-US" sz="1900" dirty="0"/>
              </a:p>
            </p:txBody>
          </p:sp>
        </mc:Choice>
        <mc:Fallback xmlns="">
          <p:sp>
            <p:nvSpPr>
              <p:cNvPr id="3" name="Content Placeholder 2">
                <a:extLst>
                  <a:ext uri="{FF2B5EF4-FFF2-40B4-BE49-F238E27FC236}">
                    <a16:creationId xmlns:a16="http://schemas.microsoft.com/office/drawing/2014/main" id="{005DF427-4671-4A48-8B8B-2D879DA24FB6}"/>
                  </a:ext>
                </a:extLst>
              </p:cNvPr>
              <p:cNvSpPr>
                <a:spLocks noGrp="1" noRot="1" noChangeAspect="1" noMove="1" noResize="1" noEditPoints="1" noAdjustHandles="1" noChangeArrowheads="1" noChangeShapeType="1" noTextEdit="1"/>
              </p:cNvSpPr>
              <p:nvPr>
                <p:ph idx="1"/>
              </p:nvPr>
            </p:nvSpPr>
            <p:spPr>
              <a:xfrm>
                <a:off x="323557" y="914399"/>
                <a:ext cx="11563643" cy="5176066"/>
              </a:xfrm>
              <a:blipFill>
                <a:blip r:embed="rId2"/>
                <a:stretch>
                  <a:fillRect l="-474" t="-589" r="-52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C01F856-6A93-4C4E-9D78-09F783AE13AF}"/>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18FFF729-6666-4DC4-B1AA-F1B7665AABF8}"/>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FC4DE9E7-1F36-45FE-9189-422D4026035E}"/>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407257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81A0-6B53-4949-BFA0-165C466BAFF4}"/>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F8BFD-0212-4E69-89A8-277B50F3A290}"/>
                  </a:ext>
                </a:extLst>
              </p:cNvPr>
              <p:cNvSpPr>
                <a:spLocks noGrp="1"/>
              </p:cNvSpPr>
              <p:nvPr>
                <p:ph idx="1"/>
              </p:nvPr>
            </p:nvSpPr>
            <p:spPr>
              <a:xfrm>
                <a:off x="225083" y="914399"/>
                <a:ext cx="11704320" cy="5176066"/>
              </a:xfrm>
            </p:spPr>
            <p:txBody>
              <a:bodyPr>
                <a:noAutofit/>
              </a:bodyPr>
              <a:lstStyle/>
              <a:p>
                <a:pPr marL="0" marR="0" indent="0" algn="just">
                  <a:spcBef>
                    <a:spcPts val="0"/>
                  </a:spcBef>
                  <a:spcAft>
                    <a:spcPts val="0"/>
                  </a:spcAft>
                  <a:buNone/>
                </a:pPr>
                <a:r>
                  <a:rPr lang="en-US" sz="1800" dirty="0">
                    <a:effectLst/>
                    <a:ea typeface="SimSun" panose="02010600030101010101" pitchFamily="2" charset="-122"/>
                  </a:rPr>
                  <a:t>An interesting application of finite mixture model is soft clustering. Traditional clustering methods assign a fixed cluster to every data point in sample, which means that every data point belongs exactly to one cluster. There are some popular (hard) clustering methods such as </a:t>
                </a:r>
                <a:r>
                  <a:rPr lang="en-US" sz="1800" i="1" dirty="0">
                    <a:effectLst/>
                    <a:ea typeface="SimSun" panose="02010600030101010101" pitchFamily="2" charset="-122"/>
                  </a:rPr>
                  <a:t>K</a:t>
                </a:r>
                <a:r>
                  <a:rPr lang="en-US" sz="1800" dirty="0">
                    <a:effectLst/>
                    <a:ea typeface="SimSun" panose="02010600030101010101" pitchFamily="2" charset="-122"/>
                  </a:rPr>
                  <a:t>-means and </a:t>
                </a:r>
                <a:r>
                  <a:rPr lang="en-US" sz="1800" i="1" dirty="0">
                    <a:effectLst/>
                    <a:ea typeface="SimSun" panose="02010600030101010101" pitchFamily="2" charset="-122"/>
                  </a:rPr>
                  <a:t>K</a:t>
                </a:r>
                <a:r>
                  <a:rPr lang="en-US" sz="1800" dirty="0">
                    <a:effectLst/>
                    <a:ea typeface="SimSun" panose="02010600030101010101" pitchFamily="2" charset="-122"/>
                  </a:rPr>
                  <a:t>-medoids (Han &amp; </a:t>
                </a:r>
                <a:r>
                  <a:rPr lang="en-US" sz="1800" dirty="0" err="1">
                    <a:effectLst/>
                    <a:ea typeface="SimSun" panose="02010600030101010101" pitchFamily="2" charset="-122"/>
                  </a:rPr>
                  <a:t>Kamber</a:t>
                </a:r>
                <a:r>
                  <a:rPr lang="en-US" sz="1800" dirty="0">
                    <a:effectLst/>
                    <a:ea typeface="SimSun" panose="02010600030101010101" pitchFamily="2" charset="-122"/>
                  </a:rPr>
                  <a:t>, 2006, pp. 451-457). Soft clustering is more flexible when every data point belongs to more than one cluster and the degree of assignment is represented by a probability. Concretely, GEM algorithm for normal mixture model described is applied into soft clustering. Given sample </a:t>
                </a:r>
                <a14:m>
                  <m:oMath xmlns:m="http://schemas.openxmlformats.org/officeDocument/2006/math">
                    <m:r>
                      <a:rPr lang="en-US" sz="1800" i="1">
                        <a:effectLst/>
                        <a:latin typeface="Cambria Math" panose="02040503050406030204" pitchFamily="18" charset="0"/>
                        <a:ea typeface="SimSun" panose="02010600030101010101" pitchFamily="2" charset="-122"/>
                      </a:rPr>
                      <m:t>𝒴</m:t>
                    </m:r>
                  </m:oMath>
                </a14:m>
                <a:r>
                  <a:rPr lang="en-US" sz="1800" dirty="0">
                    <a:effectLst/>
                    <a:ea typeface="SimSun" panose="02010600030101010101" pitchFamily="2" charset="-122"/>
                  </a:rPr>
                  <a:t> = {</a:t>
                </a:r>
                <a:r>
                  <a:rPr lang="en-US" sz="1800" i="1" dirty="0">
                    <a:effectLst/>
                    <a:ea typeface="SimSun" panose="02010600030101010101" pitchFamily="2" charset="-122"/>
                  </a:rPr>
                  <a:t>Y</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Y</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a:effectLst/>
                    <a:ea typeface="SimSun" panose="02010600030101010101" pitchFamily="2" charset="-122"/>
                  </a:rPr>
                  <a:t>Y</a:t>
                </a:r>
                <a:r>
                  <a:rPr lang="en-US" sz="1800" i="1" baseline="-25000" dirty="0">
                    <a:effectLst/>
                    <a:ea typeface="SimSun" panose="02010600030101010101" pitchFamily="2" charset="-122"/>
                  </a:rPr>
                  <a:t>N</a:t>
                </a:r>
                <a:r>
                  <a:rPr lang="en-US" sz="1800" dirty="0">
                    <a:effectLst/>
                    <a:ea typeface="SimSun" panose="02010600030101010101" pitchFamily="2" charset="-122"/>
                  </a:rPr>
                  <a:t>} of size </a:t>
                </a:r>
                <a:r>
                  <a:rPr lang="en-US" sz="1800" i="1" dirty="0">
                    <a:effectLst/>
                    <a:ea typeface="SimSun" panose="02010600030101010101" pitchFamily="2" charset="-122"/>
                  </a:rPr>
                  <a:t>N</a:t>
                </a:r>
                <a:r>
                  <a:rPr lang="en-US" sz="1800" dirty="0">
                    <a:effectLst/>
                    <a:ea typeface="SimSun" panose="02010600030101010101" pitchFamily="2" charset="-122"/>
                  </a:rPr>
                  <a:t> in which all </a:t>
                </a:r>
                <a:r>
                  <a:rPr lang="en-US" sz="1800" i="1" dirty="0">
                    <a:effectLst/>
                    <a:ea typeface="SimSun" panose="02010600030101010101" pitchFamily="2" charset="-122"/>
                  </a:rPr>
                  <a:t>Y</a:t>
                </a:r>
                <a:r>
                  <a:rPr lang="en-US" sz="1800" i="1" baseline="-25000" dirty="0">
                    <a:effectLst/>
                    <a:ea typeface="SimSun" panose="02010600030101010101" pitchFamily="2" charset="-122"/>
                  </a:rPr>
                  <a:t>i</a:t>
                </a:r>
                <a:r>
                  <a:rPr lang="en-US" sz="1800" dirty="0">
                    <a:effectLst/>
                    <a:ea typeface="SimSun" panose="02010600030101010101" pitchFamily="2" charset="-122"/>
                  </a:rPr>
                  <a:t> (s) are </a:t>
                </a:r>
                <a:r>
                  <a:rPr lang="en-US" sz="1800" dirty="0" err="1">
                    <a:effectLst/>
                    <a:ea typeface="SimSun" panose="02010600030101010101" pitchFamily="2" charset="-122"/>
                  </a:rPr>
                  <a:t>iid</a:t>
                </a:r>
                <a:r>
                  <a:rPr lang="en-US" sz="1800" dirty="0">
                    <a:effectLst/>
                    <a:ea typeface="SimSun" panose="02010600030101010101" pitchFamily="2" charset="-122"/>
                  </a:rPr>
                  <a:t> and each </a:t>
                </a:r>
                <a:r>
                  <a:rPr lang="en-US" sz="1800" i="1" dirty="0">
                    <a:effectLst/>
                    <a:ea typeface="SimSun" panose="02010600030101010101" pitchFamily="2" charset="-122"/>
                  </a:rPr>
                  <a:t>Y</a:t>
                </a:r>
                <a:r>
                  <a:rPr lang="en-US" sz="1800" i="1" baseline="-25000" dirty="0">
                    <a:effectLst/>
                    <a:ea typeface="SimSun" panose="02010600030101010101" pitchFamily="2" charset="-122"/>
                  </a:rPr>
                  <a:t>i</a:t>
                </a:r>
                <a:r>
                  <a:rPr lang="en-US" sz="1800" dirty="0">
                    <a:effectLst/>
                    <a:ea typeface="SimSun" panose="02010600030101010101" pitchFamily="2" charset="-122"/>
                  </a:rPr>
                  <a:t> is also called a data point, soft clustering partitions </a:t>
                </a:r>
                <a14:m>
                  <m:oMath xmlns:m="http://schemas.openxmlformats.org/officeDocument/2006/math">
                    <m:r>
                      <a:rPr lang="en-US" sz="1800" i="1">
                        <a:effectLst/>
                        <a:latin typeface="Cambria Math" panose="02040503050406030204" pitchFamily="18" charset="0"/>
                        <a:ea typeface="SimSun" panose="02010600030101010101" pitchFamily="2" charset="-122"/>
                      </a:rPr>
                      <m:t>𝒴</m:t>
                    </m:r>
                  </m:oMath>
                </a14:m>
                <a:r>
                  <a:rPr lang="en-US" sz="1800" dirty="0">
                    <a:effectLst/>
                    <a:ea typeface="SimSun" panose="02010600030101010101" pitchFamily="2" charset="-122"/>
                  </a:rPr>
                  <a:t> into </a:t>
                </a:r>
                <a:r>
                  <a:rPr lang="en-US" sz="1800" i="1" dirty="0">
                    <a:effectLst/>
                    <a:ea typeface="SimSun" panose="02010600030101010101" pitchFamily="2" charset="-122"/>
                  </a:rPr>
                  <a:t>K</a:t>
                </a:r>
                <a:r>
                  <a:rPr lang="en-US" sz="1800" dirty="0">
                    <a:effectLst/>
                    <a:ea typeface="SimSun" panose="02010600030101010101" pitchFamily="2" charset="-122"/>
                  </a:rPr>
                  <a:t> clusters and each cluster </a:t>
                </a:r>
                <a:r>
                  <a:rPr lang="en-US" sz="1800" i="1" dirty="0">
                    <a:effectLst/>
                    <a:ea typeface="SimSun" panose="02010600030101010101" pitchFamily="2" charset="-122"/>
                  </a:rPr>
                  <a:t>k</a:t>
                </a:r>
                <a:r>
                  <a:rPr lang="en-US" sz="1800" dirty="0">
                    <a:effectLst/>
                    <a:ea typeface="SimSun" panose="02010600030101010101" pitchFamily="2" charset="-122"/>
                  </a:rPr>
                  <a:t> is considered as hidden variable (</a:t>
                </a:r>
                <a:r>
                  <a:rPr lang="en-US" sz="1800" i="1" dirty="0">
                    <a:effectLst/>
                    <a:ea typeface="SimSun" panose="02010600030101010101" pitchFamily="2" charset="-122"/>
                  </a:rPr>
                  <a:t>X</a:t>
                </a:r>
                <a:r>
                  <a:rPr lang="en-US" sz="1800" dirty="0">
                    <a:effectLst/>
                    <a:ea typeface="SimSun" panose="02010600030101010101" pitchFamily="2" charset="-122"/>
                  </a:rPr>
                  <a:t> = 1, 2,…, </a:t>
                </a:r>
                <a:r>
                  <a:rPr lang="en-US" sz="1800" i="1" dirty="0">
                    <a:effectLst/>
                    <a:ea typeface="SimSun" panose="02010600030101010101" pitchFamily="2" charset="-122"/>
                  </a:rPr>
                  <a:t>K</a:t>
                </a:r>
                <a:r>
                  <a:rPr lang="en-US" sz="1800" dirty="0">
                    <a:effectLst/>
                    <a:ea typeface="SimSun" panose="02010600030101010101" pitchFamily="2" charset="-122"/>
                  </a:rPr>
                  <a:t>) and is represented by the aforementioned normal PDF </a:t>
                </a:r>
                <a:r>
                  <a:rPr lang="en-US" sz="1800" i="1" dirty="0" err="1">
                    <a:effectLst/>
                    <a:ea typeface="SimSun" panose="02010600030101010101" pitchFamily="2" charset="-122"/>
                  </a:rPr>
                  <a:t>f</a:t>
                </a:r>
                <a:r>
                  <a:rPr lang="en-US" sz="1800" i="1" baseline="-25000" dirty="0" err="1">
                    <a:effectLst/>
                    <a:ea typeface="SimSun" panose="02010600030101010101" pitchFamily="2" charset="-122"/>
                  </a:rPr>
                  <a:t>k</a:t>
                </a:r>
                <a:r>
                  <a:rPr lang="en-US" sz="1800" dirty="0">
                    <a:effectLst/>
                    <a:ea typeface="SimSun" panose="02010600030101010101" pitchFamily="2" charset="-122"/>
                  </a:rPr>
                  <a:t>(</a:t>
                </a:r>
                <a:r>
                  <a:rPr lang="en-US" sz="1800" i="1" dirty="0" err="1">
                    <a:effectLst/>
                    <a:ea typeface="SimSun" panose="02010600030101010101" pitchFamily="2" charset="-122"/>
                  </a:rPr>
                  <a:t>Y</a:t>
                </a:r>
                <a:r>
                  <a:rPr lang="en-US" sz="1800" dirty="0" err="1">
                    <a:effectLst/>
                    <a:ea typeface="SimSun" panose="02010600030101010101" pitchFamily="2" charset="-122"/>
                  </a:rPr>
                  <a:t>|</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𝑓</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𝜃</m:t>
                              </m:r>
                            </m:e>
                            <m:sub>
                              <m:r>
                                <a:rPr lang="en-US" sz="1800" i="1">
                                  <a:effectLst/>
                                  <a:latin typeface="Cambria Math" panose="02040503050406030204" pitchFamily="18" charset="0"/>
                                  <a:ea typeface="SimSun" panose="02010600030101010101" pitchFamily="2" charset="-122"/>
                                </a:rPr>
                                <m:t>𝑘</m:t>
                              </m:r>
                            </m:sub>
                          </m:sSub>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2</m:t>
                              </m:r>
                              <m:r>
                                <a:rPr lang="en-US" sz="1800" i="1">
                                  <a:effectLst/>
                                  <a:latin typeface="Cambria Math" panose="02040503050406030204" pitchFamily="18" charset="0"/>
                                  <a:ea typeface="SimSun" panose="02010600030101010101" pitchFamily="2" charset="-122"/>
                                </a:rPr>
                                <m:t>𝜋</m:t>
                              </m:r>
                            </m:e>
                          </m:d>
                        </m:e>
                        <m: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𝑛</m:t>
                              </m:r>
                            </m:num>
                            <m:den>
                              <m:r>
                                <a:rPr lang="en-US" sz="1800" i="1">
                                  <a:effectLst/>
                                  <a:latin typeface="Cambria Math" panose="02040503050406030204" pitchFamily="18" charset="0"/>
                                  <a:ea typeface="SimSun" panose="02010600030101010101" pitchFamily="2" charset="-122"/>
                                </a:rPr>
                                <m:t>2</m:t>
                              </m:r>
                            </m:den>
                          </m:f>
                        </m:sup>
                      </m:sSup>
                      <m:sSup>
                        <m:sSupPr>
                          <m:ctrlPr>
                            <a:rPr lang="en-US" sz="1800" i="1">
                              <a:effectLst/>
                              <a:latin typeface="Cambria Math" panose="02040503050406030204" pitchFamily="18" charset="0"/>
                              <a:ea typeface="SimSun" panose="02010600030101010101" pitchFamily="2" charset="-122"/>
                            </a:rPr>
                          </m:ctrlPr>
                        </m:sSupPr>
                        <m:e>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m:rPr>
                                      <m:sty m:val="p"/>
                                    </m:rPr>
                                    <a:rPr lang="en-US" sz="1800">
                                      <a:effectLst/>
                                      <a:latin typeface="Cambria Math" panose="02040503050406030204" pitchFamily="18" charset="0"/>
                                      <a:ea typeface="SimSun" panose="02010600030101010101" pitchFamily="2" charset="-122"/>
                                    </a:rPr>
                                    <m:t>Σ</m:t>
                                  </m:r>
                                </m:e>
                                <m:sub>
                                  <m:r>
                                    <a:rPr lang="en-US" sz="1800" i="1">
                                      <a:effectLst/>
                                      <a:latin typeface="Cambria Math" panose="02040503050406030204" pitchFamily="18" charset="0"/>
                                      <a:ea typeface="SimSun" panose="02010600030101010101" pitchFamily="2" charset="-122"/>
                                    </a:rPr>
                                    <m:t>𝑘</m:t>
                                  </m:r>
                                </m:sub>
                              </m:sSub>
                            </m:e>
                          </m:d>
                        </m:e>
                        <m: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2</m:t>
                              </m:r>
                            </m:den>
                          </m:f>
                        </m:sup>
                      </m:sSup>
                      <m:r>
                        <m:rPr>
                          <m:sty m:val="p"/>
                        </m:rPr>
                        <a:rPr lang="en-US" sz="1800">
                          <a:effectLst/>
                          <a:latin typeface="Cambria Math" panose="02040503050406030204" pitchFamily="18" charset="0"/>
                          <a:ea typeface="SimSun" panose="02010600030101010101" pitchFamily="2" charset="-122"/>
                        </a:rPr>
                        <m:t>exp</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2</m:t>
                              </m:r>
                            </m:den>
                          </m:f>
                          <m:sSup>
                            <m:sSupPr>
                              <m:ctrlPr>
                                <a:rPr lang="en-US" sz="1800" i="1">
                                  <a:effectLst/>
                                  <a:latin typeface="Cambria Math" panose="02040503050406030204" pitchFamily="18" charset="0"/>
                                  <a:ea typeface="SimSun" panose="02010600030101010101" pitchFamily="2" charset="-122"/>
                                </a:rPr>
                              </m:ctrlPr>
                            </m:sSupPr>
                            <m:e>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𝜇</m:t>
                                      </m:r>
                                    </m:e>
                                    <m:sub>
                                      <m:r>
                                        <a:rPr lang="en-US" sz="1800" i="1">
                                          <a:effectLst/>
                                          <a:latin typeface="Cambria Math" panose="02040503050406030204" pitchFamily="18" charset="0"/>
                                          <a:ea typeface="SimSun" panose="02010600030101010101" pitchFamily="2" charset="-122"/>
                                        </a:rPr>
                                        <m:t>𝑘</m:t>
                                      </m:r>
                                    </m:sub>
                                  </m:sSub>
                                </m:e>
                              </m:d>
                            </m:e>
                            <m:sup>
                              <m:r>
                                <a:rPr lang="en-US" sz="1800" i="1">
                                  <a:effectLst/>
                                  <a:latin typeface="Cambria Math" panose="02040503050406030204" pitchFamily="18" charset="0"/>
                                  <a:ea typeface="SimSun" panose="02010600030101010101" pitchFamily="2" charset="-122"/>
                                </a:rPr>
                                <m:t>𝑇</m:t>
                              </m:r>
                            </m:sup>
                          </m:sSup>
                          <m:sSubSup>
                            <m:sSubSupPr>
                              <m:ctrlPr>
                                <a:rPr lang="en-US" sz="1800" i="1">
                                  <a:effectLst/>
                                  <a:latin typeface="Cambria Math" panose="02040503050406030204" pitchFamily="18" charset="0"/>
                                  <a:ea typeface="SimSun" panose="02010600030101010101" pitchFamily="2" charset="-122"/>
                                </a:rPr>
                              </m:ctrlPr>
                            </m:sSubSupPr>
                            <m:e>
                              <m:r>
                                <m:rPr>
                                  <m:sty m:val="p"/>
                                </m:rPr>
                                <a:rPr lang="en-US" sz="1800">
                                  <a:effectLst/>
                                  <a:latin typeface="Cambria Math" panose="02040503050406030204" pitchFamily="18" charset="0"/>
                                  <a:ea typeface="SimSun" panose="02010600030101010101" pitchFamily="2" charset="-122"/>
                                </a:rPr>
                                <m:t>Σ</m:t>
                              </m:r>
                            </m:e>
                            <m:sub>
                              <m:r>
                                <a:rPr lang="en-US" sz="1800" i="1">
                                  <a:effectLst/>
                                  <a:latin typeface="Cambria Math" panose="02040503050406030204" pitchFamily="18" charset="0"/>
                                  <a:ea typeface="SimSun" panose="02010600030101010101" pitchFamily="2" charset="-122"/>
                                </a:rPr>
                                <m:t>𝑘</m:t>
                              </m:r>
                            </m:sub>
                            <m:sup>
                              <m:r>
                                <a:rPr lang="en-US" sz="1800" i="1">
                                  <a:effectLst/>
                                  <a:latin typeface="Cambria Math" panose="02040503050406030204" pitchFamily="18" charset="0"/>
                                  <a:ea typeface="SimSun" panose="02010600030101010101" pitchFamily="2" charset="-122"/>
                                </a:rPr>
                                <m:t>−1</m:t>
                              </m:r>
                            </m:sup>
                          </m:sSubSup>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𝜇</m:t>
                              </m:r>
                            </m:e>
                            <m:sub>
                              <m:r>
                                <a:rPr lang="en-US" sz="1800" i="1">
                                  <a:effectLst/>
                                  <a:latin typeface="Cambria Math" panose="02040503050406030204" pitchFamily="18" charset="0"/>
                                  <a:ea typeface="SimSun" panose="02010600030101010101" pitchFamily="2" charset="-122"/>
                                </a:rPr>
                                <m:t>𝑘</m:t>
                              </m:r>
                            </m:sub>
                          </m:sSub>
                          <m:r>
                            <a:rPr lang="en-US" sz="1800" i="1">
                              <a:effectLst/>
                              <a:latin typeface="Cambria Math" panose="02040503050406030204" pitchFamily="18" charset="0"/>
                              <a:ea typeface="SimSun" panose="02010600030101010101" pitchFamily="2" charset="-122"/>
                            </a:rPr>
                            <m:t>)</m:t>
                          </m:r>
                        </m:e>
                      </m:d>
                    </m:oMath>
                  </m:oMathPara>
                </a14:m>
                <a:endParaRPr lang="en-US" sz="1800" dirty="0">
                  <a:effectLst/>
                  <a:ea typeface="SimSun" panose="02010600030101010101" pitchFamily="2" charset="-122"/>
                </a:endParaRPr>
              </a:p>
              <a:p>
                <a:pPr marL="0" indent="0">
                  <a:buNone/>
                </a:pPr>
                <a:r>
                  <a:rPr lang="en-US" sz="1800" dirty="0">
                    <a:effectLst/>
                    <a:ea typeface="SimSun" panose="02010600030101010101" pitchFamily="2" charset="-122"/>
                  </a:rPr>
                  <a:t>Where </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i="1" dirty="0">
                    <a:effectLst/>
                    <a:ea typeface="SimSun" panose="02010600030101010101" pitchFamily="2" charset="-122"/>
                  </a:rPr>
                  <a:t> </a:t>
                </a:r>
                <a:r>
                  <a:rPr lang="en-US" sz="1800" dirty="0">
                    <a:effectLst/>
                    <a:ea typeface="SimSun" panose="02010600030101010101" pitchFamily="2" charset="-122"/>
                  </a:rPr>
                  <a:t>= (</a:t>
                </a:r>
                <a:r>
                  <a:rPr lang="en-US" sz="1800" i="1" dirty="0" err="1">
                    <a:effectLst/>
                    <a:ea typeface="SimSun" panose="02010600030101010101" pitchFamily="2" charset="-122"/>
                  </a:rPr>
                  <a:t>μ</a:t>
                </a:r>
                <a:r>
                  <a:rPr lang="en-US" sz="1800" i="1" baseline="-25000" dirty="0" err="1">
                    <a:effectLst/>
                    <a:ea typeface="SimSun" panose="02010600030101010101" pitchFamily="2" charset="-122"/>
                  </a:rPr>
                  <a:t>k</a:t>
                </a:r>
                <a:r>
                  <a:rPr lang="en-US" sz="1800" dirty="0">
                    <a:effectLst/>
                    <a:ea typeface="SimSun" panose="02010600030101010101" pitchFamily="2" charset="-122"/>
                  </a:rPr>
                  <a:t>, </a:t>
                </a:r>
                <a:r>
                  <a:rPr lang="en-US" sz="1800" dirty="0" err="1">
                    <a:effectLst/>
                    <a:ea typeface="SimSun" panose="02010600030101010101" pitchFamily="2" charset="-122"/>
                  </a:rPr>
                  <a:t>Σ</a:t>
                </a:r>
                <a:r>
                  <a:rPr lang="en-US" sz="1800" i="1" baseline="-25000" dirty="0" err="1">
                    <a:effectLst/>
                    <a:ea typeface="SimSun" panose="02010600030101010101" pitchFamily="2" charset="-122"/>
                  </a:rPr>
                  <a:t>k</a:t>
                </a:r>
                <a:r>
                  <a:rPr lang="en-US" sz="1800" dirty="0">
                    <a:effectLst/>
                    <a:ea typeface="SimSun" panose="02010600030101010101" pitchFamily="2" charset="-122"/>
                  </a:rPr>
                  <a:t>)</a:t>
                </a:r>
                <a:r>
                  <a:rPr lang="en-US" sz="1800" i="1" baseline="30000" dirty="0">
                    <a:effectLst/>
                    <a:ea typeface="SimSun" panose="02010600030101010101" pitchFamily="2" charset="-122"/>
                  </a:rPr>
                  <a:t>T</a:t>
                </a:r>
                <a:r>
                  <a:rPr lang="en-US" sz="1800" dirty="0">
                    <a:effectLst/>
                    <a:ea typeface="SimSun" panose="02010600030101010101" pitchFamily="2" charset="-122"/>
                  </a:rPr>
                  <a:t> includes mean vector </a:t>
                </a:r>
                <a:r>
                  <a:rPr lang="en-US" sz="1800" i="1" dirty="0" err="1">
                    <a:effectLst/>
                    <a:ea typeface="SimSun" panose="02010600030101010101" pitchFamily="2" charset="-122"/>
                  </a:rPr>
                  <a:t>μ</a:t>
                </a:r>
                <a:r>
                  <a:rPr lang="en-US" sz="1800" i="1" baseline="-25000" dirty="0" err="1">
                    <a:effectLst/>
                    <a:ea typeface="SimSun" panose="02010600030101010101" pitchFamily="2" charset="-122"/>
                  </a:rPr>
                  <a:t>k</a:t>
                </a:r>
                <a:r>
                  <a:rPr lang="en-US" sz="1800" dirty="0">
                    <a:effectLst/>
                    <a:ea typeface="SimSun" panose="02010600030101010101" pitchFamily="2" charset="-122"/>
                  </a:rPr>
                  <a:t> and covariance matrix </a:t>
                </a:r>
                <a:r>
                  <a:rPr lang="en-US" sz="1800" dirty="0" err="1">
                    <a:effectLst/>
                    <a:ea typeface="SimSun" panose="02010600030101010101" pitchFamily="2" charset="-122"/>
                  </a:rPr>
                  <a:t>Σ</a:t>
                </a:r>
                <a:r>
                  <a:rPr lang="en-US" sz="1800" i="1" baseline="-25000" dirty="0" err="1">
                    <a:effectLst/>
                    <a:ea typeface="SimSun" panose="02010600030101010101" pitchFamily="2" charset="-122"/>
                  </a:rPr>
                  <a:t>k</a:t>
                </a:r>
                <a:r>
                  <a:rPr lang="en-US" sz="1800" dirty="0">
                    <a:effectLst/>
                    <a:ea typeface="SimSun" panose="02010600030101010101" pitchFamily="2" charset="-122"/>
                  </a:rPr>
                  <a:t> of </a:t>
                </a:r>
                <a:r>
                  <a:rPr lang="en-US" sz="1800" i="1" dirty="0" err="1">
                    <a:effectLst/>
                    <a:ea typeface="SimSun" panose="02010600030101010101" pitchFamily="2" charset="-122"/>
                  </a:rPr>
                  <a:t>f</a:t>
                </a:r>
                <a:r>
                  <a:rPr lang="en-US" sz="1800" i="1" baseline="-25000" dirty="0" err="1">
                    <a:effectLst/>
                    <a:ea typeface="SimSun" panose="02010600030101010101" pitchFamily="2" charset="-122"/>
                  </a:rPr>
                  <a:t>k</a:t>
                </a:r>
                <a:r>
                  <a:rPr lang="en-US" sz="1800" dirty="0">
                    <a:effectLst/>
                    <a:ea typeface="SimSun" panose="02010600030101010101" pitchFamily="2" charset="-122"/>
                  </a:rPr>
                  <a:t>(</a:t>
                </a:r>
                <a:r>
                  <a:rPr lang="en-US" sz="1800" i="1" dirty="0" err="1">
                    <a:effectLst/>
                    <a:ea typeface="SimSun" panose="02010600030101010101" pitchFamily="2" charset="-122"/>
                  </a:rPr>
                  <a:t>Y</a:t>
                </a:r>
                <a:r>
                  <a:rPr lang="en-US" sz="1800" dirty="0" err="1">
                    <a:effectLst/>
                    <a:ea typeface="SimSun" panose="02010600030101010101" pitchFamily="2" charset="-122"/>
                  </a:rPr>
                  <a:t>|</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dirty="0">
                    <a:effectLst/>
                    <a:ea typeface="SimSun" panose="02010600030101010101" pitchFamily="2" charset="-122"/>
                  </a:rPr>
                  <a:t>), respectively. Especially, </a:t>
                </a:r>
                <a:r>
                  <a:rPr lang="en-US" sz="1800" i="1" dirty="0" err="1">
                    <a:effectLst/>
                    <a:ea typeface="SimSun" panose="02010600030101010101" pitchFamily="2" charset="-122"/>
                  </a:rPr>
                  <a:t>μ</a:t>
                </a:r>
                <a:r>
                  <a:rPr lang="en-US" sz="1800" i="1" baseline="-25000" dirty="0" err="1">
                    <a:effectLst/>
                    <a:ea typeface="SimSun" panose="02010600030101010101" pitchFamily="2" charset="-122"/>
                  </a:rPr>
                  <a:t>k</a:t>
                </a:r>
                <a:r>
                  <a:rPr lang="en-US" sz="1800" dirty="0">
                    <a:effectLst/>
                    <a:ea typeface="SimSun" panose="02010600030101010101" pitchFamily="2" charset="-122"/>
                  </a:rPr>
                  <a:t> is considered as centroid of cluster </a:t>
                </a:r>
                <a:r>
                  <a:rPr lang="en-US" sz="1800" i="1" dirty="0">
                    <a:effectLst/>
                    <a:ea typeface="SimSun" panose="02010600030101010101" pitchFamily="2" charset="-122"/>
                  </a:rPr>
                  <a:t>k</a:t>
                </a:r>
                <a:r>
                  <a:rPr lang="en-US" sz="1800" dirty="0">
                    <a:effectLst/>
                    <a:ea typeface="SimSun" panose="02010600030101010101" pitchFamily="2" charset="-122"/>
                  </a:rPr>
                  <a:t>. Given cluster </a:t>
                </a:r>
                <a:r>
                  <a:rPr lang="en-US" sz="1800" i="1" dirty="0">
                    <a:effectLst/>
                    <a:ea typeface="SimSun" panose="02010600030101010101" pitchFamily="2" charset="-122"/>
                  </a:rPr>
                  <a:t>k</a:t>
                </a:r>
                <a:r>
                  <a:rPr lang="en-US" sz="1800" dirty="0">
                    <a:effectLst/>
                    <a:ea typeface="SimSun" panose="02010600030101010101" pitchFamily="2" charset="-122"/>
                  </a:rPr>
                  <a:t>, the degree of assignment that a data point </a:t>
                </a:r>
                <a:r>
                  <a:rPr lang="en-US" sz="1800" i="1" dirty="0">
                    <a:effectLst/>
                    <a:ea typeface="SimSun" panose="02010600030101010101" pitchFamily="2" charset="-122"/>
                  </a:rPr>
                  <a:t>Y</a:t>
                </a:r>
                <a:r>
                  <a:rPr lang="en-US" sz="1800" dirty="0">
                    <a:effectLst/>
                    <a:ea typeface="SimSun" panose="02010600030101010101" pitchFamily="2" charset="-122"/>
                  </a:rPr>
                  <a:t> belonging to cluster </a:t>
                </a:r>
                <a:r>
                  <a:rPr lang="en-US" sz="1800" i="1" dirty="0">
                    <a:effectLst/>
                    <a:ea typeface="SimSun" panose="02010600030101010101" pitchFamily="2" charset="-122"/>
                  </a:rPr>
                  <a:t>k</a:t>
                </a:r>
                <a:r>
                  <a:rPr lang="en-US" sz="1800" dirty="0">
                    <a:effectLst/>
                    <a:ea typeface="SimSun" panose="02010600030101010101" pitchFamily="2" charset="-122"/>
                  </a:rPr>
                  <a:t> is specified by such </a:t>
                </a:r>
                <a:r>
                  <a:rPr lang="en-US" sz="1800" i="1" dirty="0" err="1">
                    <a:effectLst/>
                    <a:ea typeface="SimSun" panose="02010600030101010101" pitchFamily="2" charset="-122"/>
                  </a:rPr>
                  <a:t>f</a:t>
                </a:r>
                <a:r>
                  <a:rPr lang="en-US" sz="1800" i="1" baseline="-25000" dirty="0" err="1">
                    <a:effectLst/>
                    <a:ea typeface="SimSun" panose="02010600030101010101" pitchFamily="2" charset="-122"/>
                  </a:rPr>
                  <a:t>k</a:t>
                </a:r>
                <a:r>
                  <a:rPr lang="en-US" sz="1800" dirty="0">
                    <a:effectLst/>
                    <a:ea typeface="SimSun" panose="02010600030101010101" pitchFamily="2" charset="-122"/>
                  </a:rPr>
                  <a:t>(</a:t>
                </a:r>
                <a:r>
                  <a:rPr lang="en-US" sz="1800" i="1" dirty="0" err="1">
                    <a:effectLst/>
                    <a:ea typeface="SimSun" panose="02010600030101010101" pitchFamily="2" charset="-122"/>
                  </a:rPr>
                  <a:t>Y</a:t>
                </a:r>
                <a:r>
                  <a:rPr lang="en-US" sz="1800" dirty="0" err="1">
                    <a:effectLst/>
                    <a:ea typeface="SimSun" panose="02010600030101010101" pitchFamily="2" charset="-122"/>
                  </a:rPr>
                  <a:t>|</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dirty="0">
                    <a:effectLst/>
                    <a:ea typeface="SimSun" panose="02010600030101010101" pitchFamily="2" charset="-122"/>
                  </a:rPr>
                  <a:t>). Therefore, GEM algorithm for normal mixture model is used to learn Θ = (</a:t>
                </a:r>
                <a:r>
                  <a:rPr lang="en-US" sz="1800" i="1" dirty="0">
                    <a:effectLst/>
                    <a:ea typeface="SimSun" panose="02010600030101010101" pitchFamily="2" charset="-122"/>
                  </a:rPr>
                  <a:t>α</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α</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a:effectLst/>
                    <a:ea typeface="SimSun" panose="02010600030101010101" pitchFamily="2" charset="-122"/>
                  </a:rPr>
                  <a:t>α</a:t>
                </a:r>
                <a:r>
                  <a:rPr lang="en-US" sz="1800" i="1" baseline="-25000" dirty="0">
                    <a:effectLst/>
                    <a:ea typeface="SimSun" panose="02010600030101010101" pitchFamily="2" charset="-122"/>
                  </a:rPr>
                  <a:t>K</a:t>
                </a:r>
                <a:r>
                  <a:rPr lang="en-US" sz="1800" dirty="0">
                    <a:effectLst/>
                    <a:ea typeface="SimSun" panose="02010600030101010101" pitchFamily="2" charset="-122"/>
                  </a:rPr>
                  <a:t>, </a:t>
                </a:r>
                <a:r>
                  <a:rPr lang="en-US" sz="1800" i="1" dirty="0">
                    <a:effectLst/>
                    <a:ea typeface="SimSun" panose="02010600030101010101" pitchFamily="2" charset="-122"/>
                  </a:rPr>
                  <a:t>θ</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θ</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dirty="0">
                    <a:effectLst/>
                    <a:ea typeface="SimSun" panose="02010600030101010101" pitchFamily="2" charset="-122"/>
                  </a:rPr>
                  <a:t>)</a:t>
                </a:r>
                <a:r>
                  <a:rPr lang="en-US" sz="1800" i="1" baseline="30000" dirty="0">
                    <a:effectLst/>
                    <a:ea typeface="SimSun" panose="02010600030101010101" pitchFamily="2" charset="-122"/>
                  </a:rPr>
                  <a:t>T</a:t>
                </a:r>
                <a:r>
                  <a:rPr lang="en-US" sz="1800" dirty="0">
                    <a:effectLst/>
                    <a:ea typeface="SimSun" panose="02010600030101010101" pitchFamily="2" charset="-122"/>
                  </a:rPr>
                  <a:t>. The parameter </a:t>
                </a:r>
                <a:r>
                  <a:rPr lang="en-US" sz="1800" i="1" dirty="0">
                    <a:effectLst/>
                    <a:ea typeface="SimSun" panose="02010600030101010101" pitchFamily="2" charset="-122"/>
                  </a:rPr>
                  <a:t>α</a:t>
                </a:r>
                <a:r>
                  <a:rPr lang="en-US" sz="1800" i="1" baseline="-25000" dirty="0">
                    <a:effectLst/>
                    <a:ea typeface="SimSun" panose="02010600030101010101" pitchFamily="2" charset="-122"/>
                  </a:rPr>
                  <a:t>k</a:t>
                </a:r>
                <a:r>
                  <a:rPr lang="en-US" sz="1800" dirty="0">
                    <a:effectLst/>
                    <a:ea typeface="SimSun" panose="02010600030101010101" pitchFamily="2" charset="-122"/>
                  </a:rPr>
                  <a:t> indicates degree of popularity of cluster </a:t>
                </a:r>
                <a:r>
                  <a:rPr lang="en-US" sz="1800" i="1" dirty="0">
                    <a:effectLst/>
                    <a:ea typeface="SimSun" panose="02010600030101010101" pitchFamily="2" charset="-122"/>
                  </a:rPr>
                  <a:t>k</a:t>
                </a:r>
                <a:r>
                  <a:rPr lang="en-US" sz="1800" dirty="0">
                    <a:effectLst/>
                    <a:ea typeface="SimSun" panose="02010600030101010101" pitchFamily="2" charset="-122"/>
                  </a:rPr>
                  <a:t>, which can be considered as capacity or size of cluster </a:t>
                </a:r>
                <a:r>
                  <a:rPr lang="en-US" sz="1800" i="1" dirty="0">
                    <a:effectLst/>
                    <a:ea typeface="SimSun" panose="02010600030101010101" pitchFamily="2" charset="-122"/>
                  </a:rPr>
                  <a:t>k</a:t>
                </a:r>
                <a:r>
                  <a:rPr lang="en-US" sz="1800" dirty="0">
                    <a:effectLst/>
                    <a:ea typeface="SimSun" panose="02010600030101010101" pitchFamily="2" charset="-122"/>
                  </a:rPr>
                  <a:t>. It can be also considered as coverage ratio of cluster </a:t>
                </a:r>
                <a:r>
                  <a:rPr lang="en-US" sz="1800" i="1" dirty="0">
                    <a:effectLst/>
                    <a:ea typeface="SimSun" panose="02010600030101010101" pitchFamily="2" charset="-122"/>
                  </a:rPr>
                  <a:t>k</a:t>
                </a:r>
                <a:r>
                  <a:rPr lang="en-US" sz="1800" dirty="0">
                    <a:effectLst/>
                    <a:ea typeface="SimSun" panose="02010600030101010101" pitchFamily="2" charset="-122"/>
                  </a:rPr>
                  <a:t>. The higher the </a:t>
                </a:r>
                <a:r>
                  <a:rPr lang="en-US" sz="1800" i="1" dirty="0">
                    <a:effectLst/>
                    <a:ea typeface="SimSun" panose="02010600030101010101" pitchFamily="2" charset="-122"/>
                  </a:rPr>
                  <a:t>α</a:t>
                </a:r>
                <a:r>
                  <a:rPr lang="en-US" sz="1800" i="1" baseline="-25000" dirty="0">
                    <a:effectLst/>
                    <a:ea typeface="SimSun" panose="02010600030101010101" pitchFamily="2" charset="-122"/>
                  </a:rPr>
                  <a:t>k</a:t>
                </a:r>
                <a:r>
                  <a:rPr lang="en-US" sz="1800" dirty="0">
                    <a:effectLst/>
                    <a:ea typeface="SimSun" panose="02010600030101010101" pitchFamily="2" charset="-122"/>
                  </a:rPr>
                  <a:t> is, the larger the cluster </a:t>
                </a:r>
                <a:r>
                  <a:rPr lang="en-US" sz="1800" i="1" dirty="0">
                    <a:effectLst/>
                    <a:ea typeface="SimSun" panose="02010600030101010101" pitchFamily="2" charset="-122"/>
                  </a:rPr>
                  <a:t>k</a:t>
                </a:r>
                <a:r>
                  <a:rPr lang="en-US" sz="1800" dirty="0">
                    <a:effectLst/>
                    <a:ea typeface="SimSun" panose="02010600030101010101" pitchFamily="2" charset="-122"/>
                  </a:rPr>
                  <a:t> is. Essentially, soft clustering is to estimate </a:t>
                </a:r>
                <a:r>
                  <a:rPr lang="en-US" sz="1800" i="1" dirty="0">
                    <a:effectLst/>
                    <a:ea typeface="SimSun" panose="02010600030101010101" pitchFamily="2" charset="-122"/>
                  </a:rPr>
                  <a:t>α</a:t>
                </a:r>
                <a:r>
                  <a:rPr lang="en-US" sz="1800" i="1" baseline="-25000" dirty="0">
                    <a:effectLst/>
                    <a:ea typeface="SimSun" panose="02010600030101010101" pitchFamily="2" charset="-122"/>
                  </a:rPr>
                  <a:t>k</a:t>
                </a:r>
                <a:r>
                  <a:rPr lang="en-US" sz="1800" dirty="0">
                    <a:effectLst/>
                    <a:ea typeface="SimSun" panose="02010600030101010101" pitchFamily="2" charset="-122"/>
                  </a:rPr>
                  <a:t> and </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dirty="0">
                    <a:effectLst/>
                    <a:ea typeface="SimSun" panose="02010600030101010101" pitchFamily="2" charset="-122"/>
                  </a:rPr>
                  <a:t> by GEM. Suppose after GEM results out the best estimate Θ</a:t>
                </a:r>
                <a:r>
                  <a:rPr lang="en-US" sz="1800" baseline="30000" dirty="0">
                    <a:effectLst/>
                    <a:ea typeface="SimSun" panose="02010600030101010101" pitchFamily="2" charset="-122"/>
                  </a:rPr>
                  <a:t>*</a:t>
                </a:r>
                <a:r>
                  <a:rPr lang="en-US" sz="1800" dirty="0">
                    <a:effectLst/>
                    <a:ea typeface="SimSun" panose="02010600030101010101" pitchFamily="2" charset="-122"/>
                  </a:rPr>
                  <a:t> = (</a:t>
                </a:r>
                <a:r>
                  <a:rPr lang="en-US" sz="1800" i="1" dirty="0">
                    <a:effectLst/>
                    <a:ea typeface="SimSun" panose="02010600030101010101" pitchFamily="2" charset="-122"/>
                  </a:rPr>
                  <a:t>α</a:t>
                </a:r>
                <a:r>
                  <a:rPr lang="en-US" sz="1800" baseline="-25000" dirty="0">
                    <a:effectLst/>
                    <a:ea typeface="SimSun" panose="02010600030101010101" pitchFamily="2" charset="-122"/>
                  </a:rPr>
                  <a:t>1</a:t>
                </a:r>
                <a:r>
                  <a:rPr lang="en-US" sz="1800" baseline="30000" dirty="0">
                    <a:effectLst/>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α</a:t>
                </a:r>
                <a:r>
                  <a:rPr lang="en-US" sz="1800" baseline="-25000" dirty="0">
                    <a:effectLst/>
                    <a:ea typeface="SimSun" panose="02010600030101010101" pitchFamily="2" charset="-122"/>
                  </a:rPr>
                  <a:t>2</a:t>
                </a:r>
                <a:r>
                  <a:rPr lang="en-US" sz="1800" baseline="30000" dirty="0">
                    <a:effectLst/>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α</a:t>
                </a:r>
                <a:r>
                  <a:rPr lang="en-US" sz="1800" i="1" baseline="-25000" dirty="0">
                    <a:effectLst/>
                    <a:ea typeface="SimSun" panose="02010600030101010101" pitchFamily="2" charset="-122"/>
                  </a:rPr>
                  <a:t>K</a:t>
                </a:r>
                <a:r>
                  <a:rPr lang="en-US" sz="1800" baseline="30000" dirty="0">
                    <a:effectLst/>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θ</a:t>
                </a:r>
                <a:r>
                  <a:rPr lang="en-US" sz="1800" baseline="-25000" dirty="0">
                    <a:effectLst/>
                    <a:ea typeface="SimSun" panose="02010600030101010101" pitchFamily="2" charset="-122"/>
                  </a:rPr>
                  <a:t>1</a:t>
                </a:r>
                <a:r>
                  <a:rPr lang="en-US" sz="1800" baseline="30000" dirty="0">
                    <a:effectLst/>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θ</a:t>
                </a:r>
                <a:r>
                  <a:rPr lang="en-US" sz="1800" baseline="-25000" dirty="0">
                    <a:effectLst/>
                    <a:ea typeface="SimSun" panose="02010600030101010101" pitchFamily="2" charset="-122"/>
                  </a:rPr>
                  <a:t>2</a:t>
                </a:r>
                <a:r>
                  <a:rPr lang="en-US" sz="1800" baseline="30000" dirty="0">
                    <a:effectLst/>
                    <a:ea typeface="SimSun" panose="02010600030101010101" pitchFamily="2" charset="-122"/>
                  </a:rPr>
                  <a:t>*</a:t>
                </a:r>
                <a:r>
                  <a:rPr lang="en-US" sz="1800" dirty="0">
                    <a:effectLst/>
                    <a:ea typeface="SimSun" panose="02010600030101010101" pitchFamily="2" charset="-122"/>
                  </a:rPr>
                  <a:t>,…, </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baseline="30000" dirty="0">
                    <a:effectLst/>
                    <a:ea typeface="SimSun" panose="02010600030101010101" pitchFamily="2" charset="-122"/>
                  </a:rPr>
                  <a:t>*</a:t>
                </a:r>
                <a:r>
                  <a:rPr lang="en-US" sz="1800" dirty="0">
                    <a:effectLst/>
                    <a:ea typeface="SimSun" panose="02010600030101010101" pitchFamily="2" charset="-122"/>
                  </a:rPr>
                  <a:t>)</a:t>
                </a:r>
                <a:r>
                  <a:rPr lang="en-US" sz="1800" i="1" baseline="30000" dirty="0">
                    <a:effectLst/>
                    <a:ea typeface="SimSun" panose="02010600030101010101" pitchFamily="2" charset="-122"/>
                  </a:rPr>
                  <a:t>T</a:t>
                </a:r>
                <a:r>
                  <a:rPr lang="en-US" sz="1800" dirty="0">
                    <a:effectLst/>
                    <a:ea typeface="SimSun" panose="02010600030101010101" pitchFamily="2" charset="-122"/>
                  </a:rPr>
                  <a:t>, it is required to determine to which cluster a new data point </a:t>
                </a:r>
                <a:r>
                  <a:rPr lang="en-US" sz="1800" i="1" dirty="0">
                    <a:effectLst/>
                    <a:ea typeface="SimSun" panose="02010600030101010101" pitchFamily="2" charset="-122"/>
                  </a:rPr>
                  <a:t>Y</a:t>
                </a:r>
                <a:r>
                  <a:rPr lang="en-US" sz="1800" dirty="0">
                    <a:effectLst/>
                    <a:ea typeface="SimSun" panose="02010600030101010101" pitchFamily="2" charset="-122"/>
                  </a:rPr>
                  <a:t> is more likely to belong. We calculate </a:t>
                </a:r>
                <a:r>
                  <a:rPr lang="en-US" sz="1800" i="1" dirty="0">
                    <a:effectLst/>
                    <a:ea typeface="SimSun" panose="02010600030101010101" pitchFamily="2" charset="-122"/>
                  </a:rPr>
                  <a:t>K</a:t>
                </a:r>
                <a:r>
                  <a:rPr lang="en-US" sz="1800" dirty="0">
                    <a:effectLst/>
                    <a:ea typeface="SimSun" panose="02010600030101010101" pitchFamily="2" charset="-122"/>
                  </a:rPr>
                  <a:t> joint probabilities </a:t>
                </a:r>
                <a:r>
                  <a:rPr lang="en-US" sz="1800" i="1" dirty="0">
                    <a:effectLst/>
                    <a:ea typeface="SimSun" panose="02010600030101010101" pitchFamily="2" charset="-122"/>
                  </a:rPr>
                  <a:t>p</a:t>
                </a:r>
                <a:r>
                  <a:rPr lang="en-US" sz="1800" baseline="-25000" dirty="0">
                    <a:effectLst/>
                    <a:ea typeface="SimSun" panose="02010600030101010101" pitchFamily="2" charset="-122"/>
                  </a:rPr>
                  <a:t>1</a:t>
                </a:r>
                <a:r>
                  <a:rPr lang="en-US" sz="1800" dirty="0">
                    <a:effectLst/>
                    <a:ea typeface="SimSun" panose="02010600030101010101" pitchFamily="2" charset="-122"/>
                  </a:rPr>
                  <a:t> = </a:t>
                </a:r>
                <a:r>
                  <a:rPr lang="en-US" sz="1800" i="1" dirty="0">
                    <a:effectLst/>
                    <a:ea typeface="SimSun" panose="02010600030101010101" pitchFamily="2" charset="-122"/>
                  </a:rPr>
                  <a:t>α</a:t>
                </a:r>
                <a:r>
                  <a:rPr lang="en-US" sz="1800" baseline="-25000" dirty="0">
                    <a:effectLst/>
                    <a:ea typeface="SimSun" panose="02010600030101010101" pitchFamily="2" charset="-122"/>
                  </a:rPr>
                  <a:t>1</a:t>
                </a:r>
                <a:r>
                  <a:rPr lang="en-US" sz="1800" baseline="30000" dirty="0">
                    <a:effectLst/>
                    <a:ea typeface="SimSun" panose="02010600030101010101" pitchFamily="2" charset="-122"/>
                  </a:rPr>
                  <a:t>*</a:t>
                </a:r>
                <a:r>
                  <a:rPr lang="en-US" sz="1800" i="1" dirty="0">
                    <a:effectLst/>
                    <a:ea typeface="SimSun" panose="02010600030101010101" pitchFamily="2" charset="-122"/>
                  </a:rPr>
                  <a:t>f</a:t>
                </a:r>
                <a:r>
                  <a:rPr lang="en-US" sz="1800" baseline="-25000" dirty="0">
                    <a:effectLst/>
                    <a:ea typeface="SimSun" panose="02010600030101010101" pitchFamily="2" charset="-122"/>
                  </a:rPr>
                  <a:t>1</a:t>
                </a:r>
                <a:r>
                  <a:rPr lang="en-US" sz="1800" dirty="0">
                    <a:effectLst/>
                    <a:ea typeface="SimSun" panose="02010600030101010101" pitchFamily="2" charset="-122"/>
                  </a:rPr>
                  <a:t>(</a:t>
                </a:r>
                <a:r>
                  <a:rPr lang="en-US" sz="1800" i="1" dirty="0">
                    <a:effectLst/>
                    <a:ea typeface="SimSun" panose="02010600030101010101" pitchFamily="2" charset="-122"/>
                  </a:rPr>
                  <a:t>Y</a:t>
                </a:r>
                <a:r>
                  <a:rPr lang="en-US" sz="1800" dirty="0">
                    <a:effectLst/>
                    <a:ea typeface="SimSun" panose="02010600030101010101" pitchFamily="2" charset="-122"/>
                  </a:rPr>
                  <a:t>|</a:t>
                </a:r>
                <a:r>
                  <a:rPr lang="en-US" sz="1800" i="1" dirty="0">
                    <a:effectLst/>
                    <a:ea typeface="SimSun" panose="02010600030101010101" pitchFamily="2" charset="-122"/>
                  </a:rPr>
                  <a:t>θ</a:t>
                </a:r>
                <a:r>
                  <a:rPr lang="en-US" sz="1800" baseline="-25000" dirty="0">
                    <a:effectLst/>
                    <a:ea typeface="SimSun" panose="02010600030101010101" pitchFamily="2" charset="-122"/>
                  </a:rPr>
                  <a:t>1</a:t>
                </a:r>
                <a:r>
                  <a:rPr lang="en-US" sz="1800" baseline="30000" dirty="0">
                    <a:effectLst/>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p</a:t>
                </a:r>
                <a:r>
                  <a:rPr lang="en-US" sz="1800" baseline="-25000" dirty="0">
                    <a:effectLst/>
                    <a:ea typeface="SimSun" panose="02010600030101010101" pitchFamily="2" charset="-122"/>
                  </a:rPr>
                  <a:t>2</a:t>
                </a:r>
                <a:r>
                  <a:rPr lang="en-US" sz="1800" dirty="0">
                    <a:effectLst/>
                    <a:ea typeface="SimSun" panose="02010600030101010101" pitchFamily="2" charset="-122"/>
                  </a:rPr>
                  <a:t> = </a:t>
                </a:r>
                <a:r>
                  <a:rPr lang="en-US" sz="1800" i="1" dirty="0">
                    <a:effectLst/>
                    <a:ea typeface="SimSun" panose="02010600030101010101" pitchFamily="2" charset="-122"/>
                  </a:rPr>
                  <a:t>α</a:t>
                </a:r>
                <a:r>
                  <a:rPr lang="en-US" sz="1800" baseline="-25000" dirty="0">
                    <a:effectLst/>
                    <a:ea typeface="SimSun" panose="02010600030101010101" pitchFamily="2" charset="-122"/>
                  </a:rPr>
                  <a:t>2</a:t>
                </a:r>
                <a:r>
                  <a:rPr lang="en-US" sz="1800" baseline="30000" dirty="0">
                    <a:effectLst/>
                    <a:ea typeface="SimSun" panose="02010600030101010101" pitchFamily="2" charset="-122"/>
                  </a:rPr>
                  <a:t>*</a:t>
                </a:r>
                <a:r>
                  <a:rPr lang="en-US" sz="1800" i="1" dirty="0">
                    <a:effectLst/>
                    <a:ea typeface="SimSun" panose="02010600030101010101" pitchFamily="2" charset="-122"/>
                  </a:rPr>
                  <a:t>f</a:t>
                </a:r>
                <a:r>
                  <a:rPr lang="en-US" sz="1800" baseline="-25000" dirty="0">
                    <a:effectLst/>
                    <a:ea typeface="SimSun" panose="02010600030101010101" pitchFamily="2" charset="-122"/>
                  </a:rPr>
                  <a:t>2</a:t>
                </a:r>
                <a:r>
                  <a:rPr lang="en-US" sz="1800" dirty="0">
                    <a:effectLst/>
                    <a:ea typeface="SimSun" panose="02010600030101010101" pitchFamily="2" charset="-122"/>
                  </a:rPr>
                  <a:t>(</a:t>
                </a:r>
                <a:r>
                  <a:rPr lang="en-US" sz="1800" i="1" dirty="0">
                    <a:effectLst/>
                    <a:ea typeface="SimSun" panose="02010600030101010101" pitchFamily="2" charset="-122"/>
                  </a:rPr>
                  <a:t>Y</a:t>
                </a:r>
                <a:r>
                  <a:rPr lang="en-US" sz="1800" dirty="0">
                    <a:effectLst/>
                    <a:ea typeface="SimSun" panose="02010600030101010101" pitchFamily="2" charset="-122"/>
                  </a:rPr>
                  <a:t>|</a:t>
                </a:r>
                <a:r>
                  <a:rPr lang="en-US" sz="1800" i="1" dirty="0">
                    <a:effectLst/>
                    <a:ea typeface="SimSun" panose="02010600030101010101" pitchFamily="2" charset="-122"/>
                  </a:rPr>
                  <a:t>θ</a:t>
                </a:r>
                <a:r>
                  <a:rPr lang="en-US" sz="1800" baseline="-25000" dirty="0">
                    <a:effectLst/>
                    <a:ea typeface="SimSun" panose="02010600030101010101" pitchFamily="2" charset="-122"/>
                  </a:rPr>
                  <a:t>2</a:t>
                </a:r>
                <a:r>
                  <a:rPr lang="en-US" sz="1800" baseline="30000" dirty="0">
                    <a:effectLst/>
                    <a:ea typeface="SimSun" panose="02010600030101010101" pitchFamily="2" charset="-122"/>
                  </a:rPr>
                  <a:t>*</a:t>
                </a:r>
                <a:r>
                  <a:rPr lang="en-US" sz="1800" dirty="0">
                    <a:effectLst/>
                    <a:ea typeface="SimSun" panose="02010600030101010101" pitchFamily="2" charset="-122"/>
                  </a:rPr>
                  <a:t>),…, and </a:t>
                </a:r>
                <a:r>
                  <a:rPr lang="en-US" sz="1800" i="1" dirty="0" err="1">
                    <a:effectLst/>
                    <a:ea typeface="SimSun" panose="02010600030101010101" pitchFamily="2" charset="-122"/>
                  </a:rPr>
                  <a:t>p</a:t>
                </a:r>
                <a:r>
                  <a:rPr lang="en-US" sz="1800" i="1" baseline="-25000" dirty="0" err="1">
                    <a:effectLst/>
                    <a:ea typeface="SimSun" panose="02010600030101010101" pitchFamily="2" charset="-122"/>
                  </a:rPr>
                  <a:t>K</a:t>
                </a:r>
                <a:r>
                  <a:rPr lang="en-US" sz="1800" dirty="0">
                    <a:effectLst/>
                    <a:ea typeface="SimSun" panose="02010600030101010101" pitchFamily="2" charset="-122"/>
                  </a:rPr>
                  <a:t> = </a:t>
                </a:r>
                <a:r>
                  <a:rPr lang="en-US" sz="1800" i="1" dirty="0">
                    <a:effectLst/>
                    <a:ea typeface="SimSun" panose="02010600030101010101" pitchFamily="2" charset="-122"/>
                  </a:rPr>
                  <a:t>α</a:t>
                </a:r>
                <a:r>
                  <a:rPr lang="en-US" sz="1800" i="1" baseline="-25000" dirty="0">
                    <a:effectLst/>
                    <a:ea typeface="SimSun" panose="02010600030101010101" pitchFamily="2" charset="-122"/>
                  </a:rPr>
                  <a:t>K</a:t>
                </a:r>
                <a:r>
                  <a:rPr lang="en-US" sz="1800" baseline="30000" dirty="0">
                    <a:effectLst/>
                    <a:ea typeface="SimSun" panose="02010600030101010101" pitchFamily="2" charset="-122"/>
                  </a:rPr>
                  <a:t>*</a:t>
                </a:r>
                <a:r>
                  <a:rPr lang="en-US" sz="1800" i="1" dirty="0" err="1">
                    <a:effectLst/>
                    <a:ea typeface="SimSun" panose="02010600030101010101" pitchFamily="2" charset="-122"/>
                  </a:rPr>
                  <a:t>f</a:t>
                </a:r>
                <a:r>
                  <a:rPr lang="en-US" sz="1800" i="1" baseline="-25000" dirty="0" err="1">
                    <a:effectLst/>
                    <a:ea typeface="SimSun" panose="02010600030101010101" pitchFamily="2" charset="-122"/>
                  </a:rPr>
                  <a:t>K</a:t>
                </a:r>
                <a:r>
                  <a:rPr lang="en-US" sz="1800" dirty="0">
                    <a:effectLst/>
                    <a:ea typeface="SimSun" panose="02010600030101010101" pitchFamily="2" charset="-122"/>
                  </a:rPr>
                  <a:t>(</a:t>
                </a:r>
                <a:r>
                  <a:rPr lang="en-US" sz="1800" i="1" dirty="0" err="1">
                    <a:effectLst/>
                    <a:ea typeface="SimSun" panose="02010600030101010101" pitchFamily="2" charset="-122"/>
                  </a:rPr>
                  <a:t>Y</a:t>
                </a:r>
                <a:r>
                  <a:rPr lang="en-US" sz="1800" dirty="0" err="1">
                    <a:effectLst/>
                    <a:ea typeface="SimSun" panose="02010600030101010101" pitchFamily="2" charset="-122"/>
                  </a:rPr>
                  <a:t>|</a:t>
                </a:r>
                <a:r>
                  <a:rPr lang="en-US" sz="1800" i="1" dirty="0" err="1">
                    <a:effectLst/>
                    <a:ea typeface="SimSun" panose="02010600030101010101" pitchFamily="2" charset="-122"/>
                  </a:rPr>
                  <a:t>θ</a:t>
                </a:r>
                <a:r>
                  <a:rPr lang="en-US" sz="1800" i="1" baseline="-25000" dirty="0" err="1">
                    <a:effectLst/>
                    <a:ea typeface="SimSun" panose="02010600030101010101" pitchFamily="2" charset="-122"/>
                  </a:rPr>
                  <a:t>K</a:t>
                </a:r>
                <a:r>
                  <a:rPr lang="en-US" sz="1800" baseline="30000" dirty="0">
                    <a:effectLst/>
                    <a:ea typeface="SimSun" panose="02010600030101010101" pitchFamily="2" charset="-122"/>
                  </a:rPr>
                  <a:t>*</a:t>
                </a:r>
                <a:r>
                  <a:rPr lang="en-US" sz="1800" dirty="0">
                    <a:effectLst/>
                    <a:ea typeface="SimSun" panose="02010600030101010101" pitchFamily="2" charset="-122"/>
                  </a:rPr>
                  <a:t>). Indeed, each </a:t>
                </a:r>
                <a:r>
                  <a:rPr lang="en-US" sz="1800" i="1" dirty="0">
                    <a:effectLst/>
                    <a:ea typeface="SimSun" panose="02010600030101010101" pitchFamily="2" charset="-122"/>
                  </a:rPr>
                  <a:t>p</a:t>
                </a:r>
                <a:r>
                  <a:rPr lang="en-US" sz="1800" i="1" baseline="-25000" dirty="0">
                    <a:effectLst/>
                    <a:ea typeface="SimSun" panose="02010600030101010101" pitchFamily="2" charset="-122"/>
                  </a:rPr>
                  <a:t>k</a:t>
                </a:r>
                <a:r>
                  <a:rPr lang="en-US" sz="1800" dirty="0">
                    <a:effectLst/>
                    <a:ea typeface="SimSun" panose="02010600030101010101" pitchFamily="2" charset="-122"/>
                  </a:rPr>
                  <a:t> is the joint probability of </a:t>
                </a:r>
                <a:r>
                  <a:rPr lang="en-US" sz="1800" i="1" dirty="0">
                    <a:effectLst/>
                    <a:ea typeface="SimSun" panose="02010600030101010101" pitchFamily="2" charset="-122"/>
                  </a:rPr>
                  <a:t>Y</a:t>
                </a:r>
                <a:r>
                  <a:rPr lang="en-US" sz="1800" dirty="0">
                    <a:effectLst/>
                    <a:ea typeface="SimSun" panose="02010600030101010101" pitchFamily="2" charset="-122"/>
                  </a:rPr>
                  <a:t> and cluster </a:t>
                </a:r>
                <a:r>
                  <a:rPr lang="en-US" sz="1800" i="1" dirty="0">
                    <a:effectLst/>
                    <a:ea typeface="SimSun" panose="02010600030101010101" pitchFamily="2" charset="-122"/>
                  </a:rPr>
                  <a:t>k</a:t>
                </a:r>
                <a:r>
                  <a:rPr lang="en-US" sz="1800" dirty="0">
                    <a:effectLst/>
                    <a:ea typeface="SimSun" panose="02010600030101010101" pitchFamily="2" charset="-122"/>
                  </a:rPr>
                  <a:t> that come together. Suppose some </a:t>
                </a:r>
                <a:r>
                  <a:rPr lang="en-US" sz="1800" i="1" dirty="0" err="1">
                    <a:effectLst/>
                    <a:ea typeface="SimSun" panose="02010600030101010101" pitchFamily="2" charset="-122"/>
                  </a:rPr>
                  <a:t>p</a:t>
                </a:r>
                <a:r>
                  <a:rPr lang="en-US" sz="1800" i="1" baseline="-25000" dirty="0" err="1">
                    <a:effectLst/>
                    <a:ea typeface="SimSun" panose="02010600030101010101" pitchFamily="2" charset="-122"/>
                  </a:rPr>
                  <a:t>j</a:t>
                </a:r>
                <a:r>
                  <a:rPr lang="en-US" sz="1800" dirty="0">
                    <a:effectLst/>
                    <a:ea typeface="SimSun" panose="02010600030101010101" pitchFamily="2" charset="-122"/>
                  </a:rPr>
                  <a:t> is maximum then, </a:t>
                </a:r>
                <a:r>
                  <a:rPr lang="en-US" sz="1800" i="1" dirty="0">
                    <a:effectLst/>
                    <a:ea typeface="SimSun" panose="02010600030101010101" pitchFamily="2" charset="-122"/>
                  </a:rPr>
                  <a:t>Y</a:t>
                </a:r>
                <a:r>
                  <a:rPr lang="en-US" sz="1800" dirty="0">
                    <a:effectLst/>
                    <a:ea typeface="SimSun" panose="02010600030101010101" pitchFamily="2" charset="-122"/>
                  </a:rPr>
                  <a:t> is more likely to belong cluster </a:t>
                </a:r>
                <a:r>
                  <a:rPr lang="en-US" sz="1800" i="1" dirty="0">
                    <a:effectLst/>
                    <a:ea typeface="SimSun" panose="02010600030101010101" pitchFamily="2" charset="-122"/>
                  </a:rPr>
                  <a:t>j</a:t>
                </a:r>
                <a:r>
                  <a:rPr lang="en-US" sz="1800" dirty="0">
                    <a:effectLst/>
                    <a:ea typeface="SimSun" panose="02010600030101010101" pitchFamily="2" charset="-122"/>
                  </a:rPr>
                  <a:t>.</a:t>
                </a:r>
                <a:endParaRPr lang="en-US" sz="1800" dirty="0"/>
              </a:p>
            </p:txBody>
          </p:sp>
        </mc:Choice>
        <mc:Fallback xmlns="">
          <p:sp>
            <p:nvSpPr>
              <p:cNvPr id="3" name="Content Placeholder 2">
                <a:extLst>
                  <a:ext uri="{FF2B5EF4-FFF2-40B4-BE49-F238E27FC236}">
                    <a16:creationId xmlns:a16="http://schemas.microsoft.com/office/drawing/2014/main" id="{42EF8BFD-0212-4E69-89A8-277B50F3A290}"/>
                  </a:ext>
                </a:extLst>
              </p:cNvPr>
              <p:cNvSpPr>
                <a:spLocks noGrp="1" noRot="1" noChangeAspect="1" noMove="1" noResize="1" noEditPoints="1" noAdjustHandles="1" noChangeArrowheads="1" noChangeShapeType="1" noTextEdit="1"/>
              </p:cNvSpPr>
              <p:nvPr>
                <p:ph idx="1"/>
              </p:nvPr>
            </p:nvSpPr>
            <p:spPr>
              <a:xfrm>
                <a:off x="225083" y="914399"/>
                <a:ext cx="11704320" cy="5176066"/>
              </a:xfrm>
              <a:blipFill>
                <a:blip r:embed="rId2"/>
                <a:stretch>
                  <a:fillRect l="-469" t="-589" r="-417" b="-3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C740D24-F32B-4605-BB21-936ED600C40A}"/>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49A4324B-4C7A-4858-A110-C46AA9C3C2CD}"/>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310D577D-3506-44E2-BF8D-F0C100BCDB3E}"/>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420185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B6F2-A4F9-41F5-9E0B-4BEE0C344B05}"/>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754201-151D-42B3-B3F8-00598903464D}"/>
                  </a:ext>
                </a:extLst>
              </p:cNvPr>
              <p:cNvSpPr>
                <a:spLocks noGrp="1"/>
              </p:cNvSpPr>
              <p:nvPr>
                <p:ph idx="1"/>
              </p:nvPr>
            </p:nvSpPr>
            <p:spPr/>
            <p:txBody>
              <a:bodyPr>
                <a:noAutofit/>
              </a:bodyPr>
              <a:lstStyle/>
              <a:p>
                <a:pPr marL="0" indent="0">
                  <a:buNone/>
                </a:pPr>
                <a:r>
                  <a:rPr lang="en-US" sz="2500" b="1" dirty="0">
                    <a:effectLst/>
                    <a:ea typeface="SimSun" panose="02010600030101010101" pitchFamily="2" charset="-122"/>
                  </a:rPr>
                  <a:t>Example 2.1.</a:t>
                </a:r>
                <a:r>
                  <a:rPr lang="en-US" sz="2500" dirty="0">
                    <a:effectLst/>
                    <a:ea typeface="SimSun" panose="02010600030101010101" pitchFamily="2" charset="-122"/>
                  </a:rPr>
                  <a:t> Given sample </a:t>
                </a:r>
                <a14:m>
                  <m:oMath xmlns:m="http://schemas.openxmlformats.org/officeDocument/2006/math">
                    <m:r>
                      <a:rPr lang="en-US" sz="2500" i="1">
                        <a:effectLst/>
                        <a:latin typeface="Cambria Math" panose="02040503050406030204" pitchFamily="18" charset="0"/>
                        <a:ea typeface="SimSun" panose="02010600030101010101" pitchFamily="2" charset="-122"/>
                      </a:rPr>
                      <m:t>𝒴</m:t>
                    </m:r>
                  </m:oMath>
                </a14:m>
                <a:r>
                  <a:rPr lang="en-US" sz="2500" dirty="0">
                    <a:effectLst/>
                    <a:ea typeface="SimSun" panose="02010600030101010101" pitchFamily="2" charset="-122"/>
                  </a:rPr>
                  <a:t> = {</a:t>
                </a:r>
                <a:r>
                  <a:rPr lang="en-US" sz="2500" i="1" dirty="0">
                    <a:effectLst/>
                    <a:ea typeface="SimSun" panose="02010600030101010101" pitchFamily="2" charset="-122"/>
                  </a:rPr>
                  <a:t>Y</a:t>
                </a:r>
                <a:r>
                  <a:rPr lang="en-US" sz="2500" baseline="-25000" dirty="0">
                    <a:effectLst/>
                    <a:ea typeface="SimSun" panose="02010600030101010101" pitchFamily="2" charset="-122"/>
                  </a:rPr>
                  <a:t>1</a:t>
                </a:r>
                <a:r>
                  <a:rPr lang="en-US" sz="2500" dirty="0"/>
                  <a:t> = (</a:t>
                </a:r>
                <a:r>
                  <a:rPr lang="en-US" sz="2500" i="1" dirty="0"/>
                  <a:t>y</a:t>
                </a:r>
                <a:r>
                  <a:rPr lang="en-US" sz="2500" baseline="-25000" dirty="0"/>
                  <a:t>11</a:t>
                </a:r>
                <a:r>
                  <a:rPr lang="en-US" sz="2500" dirty="0"/>
                  <a:t>=0, </a:t>
                </a:r>
                <a:r>
                  <a:rPr lang="en-US" sz="2500" i="1" dirty="0"/>
                  <a:t>y</a:t>
                </a:r>
                <a:r>
                  <a:rPr lang="en-US" sz="2500" baseline="-25000" dirty="0"/>
                  <a:t>12</a:t>
                </a:r>
                <a:r>
                  <a:rPr lang="en-US" sz="2500" dirty="0"/>
                  <a:t>=0)</a:t>
                </a:r>
                <a:r>
                  <a:rPr lang="en-US" sz="2500" i="1" baseline="30000" dirty="0"/>
                  <a:t>T</a:t>
                </a:r>
                <a:r>
                  <a:rPr lang="en-US" sz="2500" dirty="0">
                    <a:effectLst/>
                    <a:ea typeface="SimSun" panose="02010600030101010101" pitchFamily="2" charset="-122"/>
                  </a:rPr>
                  <a:t>, </a:t>
                </a:r>
                <a:r>
                  <a:rPr lang="en-US" sz="2500" i="1" dirty="0">
                    <a:effectLst/>
                    <a:ea typeface="SimSun" panose="02010600030101010101" pitchFamily="2" charset="-122"/>
                  </a:rPr>
                  <a:t>Y</a:t>
                </a:r>
                <a:r>
                  <a:rPr lang="en-US" sz="2500" baseline="-25000" dirty="0">
                    <a:effectLst/>
                    <a:ea typeface="SimSun" panose="02010600030101010101" pitchFamily="2" charset="-122"/>
                  </a:rPr>
                  <a:t>2</a:t>
                </a:r>
                <a:r>
                  <a:rPr lang="en-US" sz="2500" dirty="0"/>
                  <a:t> = (</a:t>
                </a:r>
                <a:r>
                  <a:rPr lang="en-US" sz="2500" i="1" dirty="0"/>
                  <a:t>y</a:t>
                </a:r>
                <a:r>
                  <a:rPr lang="en-US" sz="2500" baseline="-25000" dirty="0"/>
                  <a:t>21</a:t>
                </a:r>
                <a:r>
                  <a:rPr lang="en-US" sz="2500" dirty="0"/>
                  <a:t>=0, </a:t>
                </a:r>
                <a:r>
                  <a:rPr lang="en-US" sz="2500" i="1" dirty="0"/>
                  <a:t>y</a:t>
                </a:r>
                <a:r>
                  <a:rPr lang="en-US" sz="2500" baseline="-25000" dirty="0"/>
                  <a:t>22</a:t>
                </a:r>
                <a:r>
                  <a:rPr lang="en-US" sz="2500" dirty="0"/>
                  <a:t>=1)</a:t>
                </a:r>
                <a:r>
                  <a:rPr lang="en-US" sz="2500" i="1" baseline="30000" dirty="0"/>
                  <a:t>T</a:t>
                </a:r>
                <a:r>
                  <a:rPr lang="en-US" sz="2500" dirty="0">
                    <a:effectLst/>
                    <a:ea typeface="SimSun" panose="02010600030101010101" pitchFamily="2" charset="-122"/>
                  </a:rPr>
                  <a:t>, </a:t>
                </a:r>
                <a:r>
                  <a:rPr lang="en-US" sz="2500" i="1" dirty="0">
                    <a:effectLst/>
                    <a:ea typeface="SimSun" panose="02010600030101010101" pitchFamily="2" charset="-122"/>
                  </a:rPr>
                  <a:t>Y</a:t>
                </a:r>
                <a:r>
                  <a:rPr lang="en-US" sz="2500" baseline="-25000" dirty="0">
                    <a:effectLst/>
                    <a:ea typeface="SimSun" panose="02010600030101010101" pitchFamily="2" charset="-122"/>
                  </a:rPr>
                  <a:t>3</a:t>
                </a:r>
                <a:r>
                  <a:rPr lang="en-US" sz="2500" dirty="0"/>
                  <a:t> = (</a:t>
                </a:r>
                <a:r>
                  <a:rPr lang="en-US" sz="2500" i="1" dirty="0"/>
                  <a:t>y</a:t>
                </a:r>
                <a:r>
                  <a:rPr lang="en-US" sz="2500" baseline="-25000" dirty="0"/>
                  <a:t>31</a:t>
                </a:r>
                <a:r>
                  <a:rPr lang="en-US" sz="2500" dirty="0"/>
                  <a:t>=2, </a:t>
                </a:r>
                <a:r>
                  <a:rPr lang="en-US" sz="2500" i="1" dirty="0"/>
                  <a:t>y</a:t>
                </a:r>
                <a:r>
                  <a:rPr lang="en-US" sz="2500" baseline="-25000" dirty="0"/>
                  <a:t>32</a:t>
                </a:r>
                <a:r>
                  <a:rPr lang="en-US" sz="2500" dirty="0"/>
                  <a:t>=0)</a:t>
                </a:r>
                <a:r>
                  <a:rPr lang="en-US" sz="2500" i="1" baseline="30000" dirty="0"/>
                  <a:t>T</a:t>
                </a:r>
                <a:r>
                  <a:rPr lang="en-US" sz="2500" dirty="0">
                    <a:effectLst/>
                    <a:ea typeface="SimSun" panose="02010600030101010101" pitchFamily="2" charset="-122"/>
                  </a:rPr>
                  <a:t>, </a:t>
                </a:r>
                <a:r>
                  <a:rPr lang="en-US" sz="2500" i="1" dirty="0">
                    <a:effectLst/>
                    <a:ea typeface="SimSun" panose="02010600030101010101" pitchFamily="2" charset="-122"/>
                  </a:rPr>
                  <a:t>Y</a:t>
                </a:r>
                <a:r>
                  <a:rPr lang="en-US" sz="2500" baseline="-25000" dirty="0">
                    <a:effectLst/>
                    <a:ea typeface="SimSun" panose="02010600030101010101" pitchFamily="2" charset="-122"/>
                  </a:rPr>
                  <a:t>4</a:t>
                </a:r>
                <a:r>
                  <a:rPr lang="en-US" sz="2500" dirty="0"/>
                  <a:t> = (</a:t>
                </a:r>
                <a:r>
                  <a:rPr lang="en-US" sz="2500" i="1" dirty="0"/>
                  <a:t>y</a:t>
                </a:r>
                <a:r>
                  <a:rPr lang="en-US" sz="2500" baseline="-25000" dirty="0"/>
                  <a:t>41</a:t>
                </a:r>
                <a:r>
                  <a:rPr lang="en-US" sz="2500" dirty="0"/>
                  <a:t>=2, </a:t>
                </a:r>
                <a:r>
                  <a:rPr lang="en-US" sz="2500" i="1" dirty="0"/>
                  <a:t>y</a:t>
                </a:r>
                <a:r>
                  <a:rPr lang="en-US" sz="2500" baseline="-25000" dirty="0"/>
                  <a:t>42</a:t>
                </a:r>
                <a:r>
                  <a:rPr lang="en-US" sz="2500" dirty="0"/>
                  <a:t>=1)</a:t>
                </a:r>
                <a:r>
                  <a:rPr lang="en-US" sz="2500" i="1" baseline="30000" dirty="0"/>
                  <a:t>T</a:t>
                </a:r>
                <a:r>
                  <a:rPr lang="en-US" sz="2500" dirty="0">
                    <a:effectLst/>
                    <a:ea typeface="SimSun" panose="02010600030101010101" pitchFamily="2" charset="-122"/>
                  </a:rPr>
                  <a:t>}, we apply GEM for soft clustering </a:t>
                </a:r>
                <a14:m>
                  <m:oMath xmlns:m="http://schemas.openxmlformats.org/officeDocument/2006/math">
                    <m:r>
                      <a:rPr lang="en-US" sz="2500" i="1">
                        <a:effectLst/>
                        <a:latin typeface="Cambria Math" panose="02040503050406030204" pitchFamily="18" charset="0"/>
                        <a:ea typeface="SimSun" panose="02010600030101010101" pitchFamily="2" charset="-122"/>
                      </a:rPr>
                      <m:t>𝒴</m:t>
                    </m:r>
                  </m:oMath>
                </a14:m>
                <a:r>
                  <a:rPr lang="en-US" sz="2500" dirty="0">
                    <a:effectLst/>
                    <a:ea typeface="SimSun" panose="02010600030101010101" pitchFamily="2" charset="-122"/>
                  </a:rPr>
                  <a:t> into </a:t>
                </a:r>
                <a:r>
                  <a:rPr lang="en-US" sz="2500" i="1" dirty="0">
                    <a:effectLst/>
                    <a:ea typeface="SimSun" panose="02010600030101010101" pitchFamily="2" charset="-122"/>
                  </a:rPr>
                  <a:t>K</a:t>
                </a:r>
                <a:r>
                  <a:rPr lang="en-US" sz="2500" dirty="0">
                    <a:effectLst/>
                    <a:ea typeface="SimSun" panose="02010600030101010101" pitchFamily="2" charset="-122"/>
                  </a:rPr>
                  <a:t>=2 clusters. </a:t>
                </a:r>
                <a:r>
                  <a:rPr lang="en-US" sz="2500" dirty="0"/>
                  <a:t>The parameter Θ = (</a:t>
                </a:r>
                <a:r>
                  <a:rPr lang="en-US" sz="2500" i="1" dirty="0"/>
                  <a:t>α</a:t>
                </a:r>
                <a:r>
                  <a:rPr lang="en-US" sz="2500" baseline="-25000" dirty="0"/>
                  <a:t>1</a:t>
                </a:r>
                <a:r>
                  <a:rPr lang="en-US" sz="2500" dirty="0"/>
                  <a:t>, </a:t>
                </a:r>
                <a:r>
                  <a:rPr lang="en-US" sz="2500" i="1" dirty="0"/>
                  <a:t>α</a:t>
                </a:r>
                <a:r>
                  <a:rPr lang="en-US" sz="2500" baseline="-25000" dirty="0"/>
                  <a:t>2</a:t>
                </a:r>
                <a:r>
                  <a:rPr lang="en-US" sz="2500" dirty="0"/>
                  <a:t>, </a:t>
                </a:r>
                <a:r>
                  <a:rPr lang="en-US" sz="2500" i="1" dirty="0"/>
                  <a:t>θ</a:t>
                </a:r>
                <a:r>
                  <a:rPr lang="en-US" sz="2500" baseline="-25000" dirty="0"/>
                  <a:t>1</a:t>
                </a:r>
                <a:r>
                  <a:rPr lang="en-US" sz="2500" dirty="0"/>
                  <a:t>, </a:t>
                </a:r>
                <a:r>
                  <a:rPr lang="en-US" sz="2500" i="1" dirty="0"/>
                  <a:t>θ</a:t>
                </a:r>
                <a:r>
                  <a:rPr lang="en-US" sz="2500" baseline="-25000" dirty="0"/>
                  <a:t>2</a:t>
                </a:r>
                <a:r>
                  <a:rPr lang="en-US" sz="2500" dirty="0"/>
                  <a:t>)</a:t>
                </a:r>
                <a:r>
                  <a:rPr lang="en-US" sz="2500" i="1" baseline="30000" dirty="0"/>
                  <a:t>T</a:t>
                </a:r>
                <a:r>
                  <a:rPr lang="en-US" sz="2500" dirty="0"/>
                  <a:t> is initialized as follows: </a:t>
                </a:r>
                <a:r>
                  <a:rPr lang="el-GR" sz="2500" i="1" dirty="0"/>
                  <a:t>α</a:t>
                </a:r>
                <a:r>
                  <a:rPr lang="el-GR" sz="2500" baseline="-25000" dirty="0"/>
                  <a:t>1</a:t>
                </a:r>
                <a:r>
                  <a:rPr lang="el-GR" sz="2500" baseline="30000" dirty="0"/>
                  <a:t>(1)</a:t>
                </a:r>
                <a:r>
                  <a:rPr lang="el-GR" sz="2500" dirty="0"/>
                  <a:t> = </a:t>
                </a:r>
                <a:r>
                  <a:rPr lang="el-GR" sz="2500" i="1" dirty="0"/>
                  <a:t>α</a:t>
                </a:r>
                <a:r>
                  <a:rPr lang="el-GR" sz="2500" baseline="-25000" dirty="0"/>
                  <a:t>2</a:t>
                </a:r>
                <a:r>
                  <a:rPr lang="el-GR" sz="2500" baseline="30000" dirty="0"/>
                  <a:t>(1)</a:t>
                </a:r>
                <a:r>
                  <a:rPr lang="el-GR" sz="2500" dirty="0"/>
                  <a:t> = 0.5, </a:t>
                </a:r>
                <a:r>
                  <a:rPr lang="el-GR" sz="2500" i="1" dirty="0"/>
                  <a:t>μ</a:t>
                </a:r>
                <a:r>
                  <a:rPr lang="el-GR" sz="2500" baseline="-25000" dirty="0"/>
                  <a:t>1</a:t>
                </a:r>
                <a:r>
                  <a:rPr lang="el-GR" sz="2500" baseline="30000" dirty="0"/>
                  <a:t>(1)</a:t>
                </a:r>
                <a:r>
                  <a:rPr lang="el-GR" sz="2500" dirty="0"/>
                  <a:t> = </a:t>
                </a:r>
                <a:r>
                  <a:rPr lang="el-GR" sz="2500" i="1" dirty="0"/>
                  <a:t>μ</a:t>
                </a:r>
                <a:r>
                  <a:rPr lang="el-GR" sz="2500" baseline="-25000" dirty="0"/>
                  <a:t>2</a:t>
                </a:r>
                <a:r>
                  <a:rPr lang="el-GR" sz="2500" baseline="30000" dirty="0"/>
                  <a:t>(1)</a:t>
                </a:r>
                <a:r>
                  <a:rPr lang="el-GR" sz="2500" dirty="0"/>
                  <a:t> = (0, 0)</a:t>
                </a:r>
                <a:r>
                  <a:rPr lang="el-GR" sz="2500" i="1" baseline="30000" dirty="0"/>
                  <a:t>T</a:t>
                </a:r>
                <a:r>
                  <a:rPr lang="el-GR" sz="2500" dirty="0"/>
                  <a:t>, Σ</a:t>
                </a:r>
                <a:r>
                  <a:rPr lang="el-GR" sz="2500" baseline="-25000" dirty="0"/>
                  <a:t>1</a:t>
                </a:r>
                <a:r>
                  <a:rPr lang="el-GR" sz="2500" baseline="30000" dirty="0"/>
                  <a:t>(1)</a:t>
                </a:r>
                <a:r>
                  <a:rPr lang="el-GR" sz="2500" dirty="0"/>
                  <a:t> = Σ</a:t>
                </a:r>
                <a:r>
                  <a:rPr lang="el-GR" sz="2500" baseline="-25000" dirty="0"/>
                  <a:t>2</a:t>
                </a:r>
                <a:r>
                  <a:rPr lang="el-GR" sz="2500" baseline="30000" dirty="0"/>
                  <a:t>(1)</a:t>
                </a:r>
                <a:r>
                  <a:rPr lang="el-GR" sz="2500" dirty="0"/>
                  <a:t> = ((1, 0), (0, 1))</a:t>
                </a:r>
                <a:r>
                  <a:rPr lang="el-GR" sz="2500" i="1" baseline="30000" dirty="0"/>
                  <a:t>T</a:t>
                </a:r>
                <a:r>
                  <a:rPr lang="el-GR" sz="2500" dirty="0"/>
                  <a:t>.</a:t>
                </a:r>
                <a:endParaRPr lang="en-US" sz="2500" dirty="0"/>
              </a:p>
              <a:p>
                <a:pPr marL="0" indent="0">
                  <a:buNone/>
                </a:pPr>
                <a:r>
                  <a:rPr lang="en-US" sz="2500" dirty="0"/>
                  <a:t>At the 1</a:t>
                </a:r>
                <a:r>
                  <a:rPr lang="en-US" sz="2500" baseline="30000" dirty="0"/>
                  <a:t>st</a:t>
                </a:r>
                <a:r>
                  <a:rPr lang="en-US" sz="2500" dirty="0"/>
                  <a:t> iteration, E-step: we have: </a:t>
                </a:r>
                <a14:m>
                  <m:oMath xmlns:m="http://schemas.openxmlformats.org/officeDocument/2006/math">
                    <m:sSub>
                      <m:sSubPr>
                        <m:ctrlPr>
                          <a:rPr lang="en-US" sz="2500" i="1" smtClean="0">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1</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1</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1</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≅0.16</m:t>
                    </m:r>
                  </m:oMath>
                </a14:m>
                <a:r>
                  <a:rPr lang="en-US" sz="2500" i="1" dirty="0">
                    <a:effectLst/>
                    <a:latin typeface="Cambria Math" panose="02040503050406030204" pitchFamily="18" charset="0"/>
                    <a:ea typeface="SimSun" panose="02010600030101010101" pitchFamily="2" charset="-122"/>
                  </a:rPr>
                  <a:t>,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2</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1</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2</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≅0.16</m:t>
                    </m:r>
                  </m:oMath>
                </a14:m>
                <a:r>
                  <a:rPr lang="en-US" sz="2500" i="1" dirty="0">
                    <a:effectLst/>
                    <a:latin typeface="Cambria Math" panose="02040503050406030204" pitchFamily="18" charset="0"/>
                    <a:ea typeface="SimSun" panose="02010600030101010101" pitchFamily="2" charset="-122"/>
                  </a:rPr>
                  <a:t>,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1</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2</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1</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≅0.097</m:t>
                    </m:r>
                  </m:oMath>
                </a14:m>
                <a:r>
                  <a:rPr lang="en-US" sz="2500" i="1" dirty="0">
                    <a:effectLst/>
                    <a:latin typeface="Cambria Math" panose="02040503050406030204" pitchFamily="18" charset="0"/>
                    <a:ea typeface="SimSun" panose="02010600030101010101" pitchFamily="2" charset="-122"/>
                  </a:rPr>
                  <a:t>,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2</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2</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2</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≅0.09</m:t>
                    </m:r>
                  </m:oMath>
                </a14:m>
                <a:r>
                  <a:rPr lang="en-US" sz="2500" i="1" dirty="0">
                    <a:effectLst/>
                    <a:latin typeface="Cambria Math" panose="02040503050406030204" pitchFamily="18" charset="0"/>
                    <a:ea typeface="SimSun" panose="02010600030101010101" pitchFamily="2" charset="-122"/>
                  </a:rPr>
                  <a:t>,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1</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3</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1</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≅0.022</m:t>
                    </m:r>
                  </m:oMath>
                </a14:m>
                <a:r>
                  <a:rPr lang="en-US" sz="2500" i="1" dirty="0">
                    <a:effectLst/>
                    <a:latin typeface="Cambria Math" panose="02040503050406030204" pitchFamily="18" charset="0"/>
                    <a:ea typeface="SimSun" panose="02010600030101010101" pitchFamily="2" charset="-122"/>
                  </a:rPr>
                  <a:t>,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2</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3</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2</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≅0.022</m:t>
                    </m:r>
                  </m:oMath>
                </a14:m>
                <a:r>
                  <a:rPr lang="en-US" sz="2500" i="1" dirty="0">
                    <a:effectLst/>
                    <a:latin typeface="Cambria Math" panose="02040503050406030204" pitchFamily="18" charset="0"/>
                    <a:ea typeface="SimSun" panose="02010600030101010101" pitchFamily="2" charset="-122"/>
                  </a:rPr>
                  <a:t>,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1</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4</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1</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≅0.013</m:t>
                    </m:r>
                  </m:oMath>
                </a14:m>
                <a:r>
                  <a:rPr lang="en-US" sz="2500" i="1" dirty="0">
                    <a:effectLst/>
                    <a:latin typeface="Cambria Math" panose="02040503050406030204" pitchFamily="18" charset="0"/>
                    <a:ea typeface="SimSun" panose="02010600030101010101" pitchFamily="2" charset="-122"/>
                  </a:rPr>
                  <a:t>,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𝑓</m:t>
                        </m:r>
                      </m:e>
                      <m:sub>
                        <m:r>
                          <a:rPr lang="en-US" sz="2500" i="1">
                            <a:effectLst/>
                            <a:latin typeface="Cambria Math" panose="02040503050406030204" pitchFamily="18" charset="0"/>
                            <a:ea typeface="SimSun" panose="02010600030101010101" pitchFamily="2" charset="-122"/>
                          </a:rPr>
                          <m:t>2</m:t>
                        </m:r>
                      </m:sub>
                    </m:sSub>
                    <m:d>
                      <m:dPr>
                        <m:ctrlPr>
                          <a:rPr lang="en-US" sz="2500" i="1">
                            <a:effectLst/>
                            <a:latin typeface="Cambria Math" panose="02040503050406030204" pitchFamily="18" charset="0"/>
                            <a:ea typeface="SimSun" panose="02010600030101010101" pitchFamily="2" charset="-122"/>
                          </a:rPr>
                        </m:ctrlPr>
                      </m:dPr>
                      <m:e>
                        <m:sSub>
                          <m:sSubPr>
                            <m:ctrlPr>
                              <a:rPr lang="en-US" sz="2500" i="1">
                                <a:effectLst/>
                                <a:latin typeface="Cambria Math" panose="02040503050406030204" pitchFamily="18" charset="0"/>
                                <a:ea typeface="SimSun" panose="02010600030101010101" pitchFamily="2" charset="-122"/>
                              </a:rPr>
                            </m:ctrlPr>
                          </m:sSubPr>
                          <m:e>
                            <m:r>
                              <a:rPr lang="en-US" sz="2500" i="1">
                                <a:effectLst/>
                                <a:latin typeface="Cambria Math" panose="02040503050406030204" pitchFamily="18" charset="0"/>
                                <a:ea typeface="SimSun" panose="02010600030101010101" pitchFamily="2" charset="-122"/>
                              </a:rPr>
                              <m:t>𝑌</m:t>
                            </m:r>
                          </m:e>
                          <m:sub>
                            <m:r>
                              <a:rPr lang="en-US" sz="2500" i="1">
                                <a:effectLst/>
                                <a:latin typeface="Cambria Math" panose="02040503050406030204" pitchFamily="18" charset="0"/>
                                <a:ea typeface="SimSun" panose="02010600030101010101" pitchFamily="2" charset="-122"/>
                              </a:rPr>
                              <m:t>4</m:t>
                            </m:r>
                          </m:sub>
                        </m:sSub>
                      </m:e>
                      <m:e>
                        <m:sSubSup>
                          <m:sSubSupPr>
                            <m:ctrlPr>
                              <a:rPr lang="en-US" sz="2500" i="1">
                                <a:effectLst/>
                                <a:latin typeface="Cambria Math" panose="02040503050406030204" pitchFamily="18" charset="0"/>
                                <a:ea typeface="SimSun" panose="02010600030101010101" pitchFamily="2" charset="-122"/>
                              </a:rPr>
                            </m:ctrlPr>
                          </m:sSubSupPr>
                          <m:e>
                            <m:r>
                              <a:rPr lang="en-US" sz="2500" i="1">
                                <a:effectLst/>
                                <a:latin typeface="Cambria Math" panose="02040503050406030204" pitchFamily="18" charset="0"/>
                                <a:ea typeface="SimSun" panose="02010600030101010101" pitchFamily="2" charset="-122"/>
                              </a:rPr>
                              <m:t>𝜃</m:t>
                            </m:r>
                          </m:e>
                          <m:sub>
                            <m:r>
                              <a:rPr lang="en-US" sz="2500" i="1">
                                <a:effectLst/>
                                <a:latin typeface="Cambria Math" panose="02040503050406030204" pitchFamily="18" charset="0"/>
                                <a:ea typeface="SimSun" panose="02010600030101010101" pitchFamily="2" charset="-122"/>
                              </a:rPr>
                              <m:t>2</m:t>
                            </m:r>
                          </m:sub>
                          <m: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1</m:t>
                                </m:r>
                              </m:e>
                            </m:d>
                          </m:sup>
                        </m:sSubSup>
                      </m:e>
                    </m:d>
                    <m:r>
                      <a:rPr lang="en-US" sz="2500" i="1">
                        <a:effectLst/>
                        <a:latin typeface="Cambria Math" panose="02040503050406030204" pitchFamily="18" charset="0"/>
                        <a:ea typeface="SimSun" panose="02010600030101010101" pitchFamily="2" charset="-122"/>
                      </a:rPr>
                      <m:t>≅0.013</m:t>
                    </m:r>
                  </m:oMath>
                </a14:m>
                <a:r>
                  <a:rPr lang="en-US" sz="2500" dirty="0">
                    <a:effectLst/>
                    <a:ea typeface="SimSun" panose="02010600030101010101" pitchFamily="2" charset="-122"/>
                  </a:rPr>
                  <a:t>.</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500" i="1" smtClean="0">
                              <a:effectLst/>
                              <a:latin typeface="Cambria Math" panose="02040503050406030204" pitchFamily="18" charset="0"/>
                              <a:ea typeface="SimSun" panose="02010600030101010101" pitchFamily="2" charset="-122"/>
                            </a:rPr>
                          </m:ctrlPr>
                        </m:mPr>
                        <m:mr>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=1</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1</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i="1">
                                <a:latin typeface="Cambria Math" panose="02040503050406030204" pitchFamily="18" charset="0"/>
                              </a:rPr>
                              <m:t>=0.5</m:t>
                            </m:r>
                          </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=1</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3</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i="1">
                                <a:latin typeface="Cambria Math" panose="02040503050406030204" pitchFamily="18" charset="0"/>
                              </a:rPr>
                              <m:t>=</m:t>
                            </m:r>
                            <m:r>
                              <a:rPr lang="en-US" sz="2500" b="0" i="1" smtClean="0">
                                <a:latin typeface="Cambria Math" panose="02040503050406030204" pitchFamily="18" charset="0"/>
                              </a:rPr>
                              <m:t>0.5</m:t>
                            </m:r>
                          </m:e>
                        </m:mr>
                        <m:mr>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=2</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1</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i="1">
                                <a:latin typeface="Cambria Math" panose="02040503050406030204" pitchFamily="18" charset="0"/>
                              </a:rPr>
                              <m:t>=0.5</m:t>
                            </m:r>
                          </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=2</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3</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b="0" i="1" smtClean="0">
                                <a:latin typeface="Cambria Math" panose="02040503050406030204" pitchFamily="18" charset="0"/>
                              </a:rPr>
                              <m:t>=0.5</m:t>
                            </m:r>
                          </m:e>
                        </m:mr>
                        <m:mr>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=1</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2</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i="1">
                                <a:latin typeface="Cambria Math" panose="02040503050406030204" pitchFamily="18" charset="0"/>
                              </a:rPr>
                              <m:t>=0.5</m:t>
                            </m:r>
                          </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=1</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4</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b="0" i="1" smtClean="0">
                                <a:latin typeface="Cambria Math" panose="02040503050406030204" pitchFamily="18" charset="0"/>
                              </a:rPr>
                              <m:t>=0.5</m:t>
                            </m:r>
                          </m:e>
                        </m:mr>
                        <m:mr>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=2</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2</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i="1">
                                <a:latin typeface="Cambria Math" panose="02040503050406030204" pitchFamily="18" charset="0"/>
                              </a:rPr>
                              <m:t>=0.5</m:t>
                            </m:r>
                          </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𝑘</m:t>
                                </m:r>
                                <m:r>
                                  <a:rPr lang="en-US" sz="2500" i="1">
                                    <a:latin typeface="Cambria Math" panose="02040503050406030204" pitchFamily="18" charset="0"/>
                                  </a:rPr>
                                  <m:t>=2</m:t>
                                </m:r>
                              </m:e>
                              <m:e>
                                <m:sSub>
                                  <m:sSubPr>
                                    <m:ctrlPr>
                                      <a:rPr lang="en-US" sz="2500" i="1">
                                        <a:latin typeface="Cambria Math" panose="02040503050406030204" pitchFamily="18" charset="0"/>
                                      </a:rPr>
                                    </m:ctrlPr>
                                  </m:sSubPr>
                                  <m:e>
                                    <m:r>
                                      <a:rPr lang="en-US" sz="2500" i="1">
                                        <a:latin typeface="Cambria Math" panose="02040503050406030204" pitchFamily="18" charset="0"/>
                                      </a:rPr>
                                      <m:t>𝑌</m:t>
                                    </m:r>
                                  </m:e>
                                  <m:sub>
                                    <m:r>
                                      <a:rPr lang="en-US" sz="2500" i="1">
                                        <a:latin typeface="Cambria Math" panose="02040503050406030204" pitchFamily="18" charset="0"/>
                                      </a:rPr>
                                      <m:t>4</m:t>
                                    </m:r>
                                  </m:sub>
                                </m:sSub>
                                <m:r>
                                  <a:rPr lang="en-US" sz="2500" i="1">
                                    <a:latin typeface="Cambria Math" panose="02040503050406030204" pitchFamily="18" charset="0"/>
                                  </a:rPr>
                                  <m:t>,</m:t>
                                </m:r>
                                <m:sSup>
                                  <m:sSupPr>
                                    <m:ctrlPr>
                                      <a:rPr lang="en-US" sz="2500" i="1">
                                        <a:latin typeface="Cambria Math" panose="02040503050406030204" pitchFamily="18" charset="0"/>
                                      </a:rPr>
                                    </m:ctrlPr>
                                  </m:sSupPr>
                                  <m:e>
                                    <m:r>
                                      <m:rPr>
                                        <m:sty m:val="p"/>
                                      </m:rPr>
                                      <a:rPr lang="en-US" sz="2500">
                                        <a:latin typeface="Cambria Math" panose="02040503050406030204" pitchFamily="18" charset="0"/>
                                      </a:rPr>
                                      <m:t>Θ</m:t>
                                    </m:r>
                                  </m:e>
                                  <m:sup>
                                    <m:d>
                                      <m:dPr>
                                        <m:ctrlPr>
                                          <a:rPr lang="en-US" sz="2500" i="1">
                                            <a:latin typeface="Cambria Math" panose="02040503050406030204" pitchFamily="18" charset="0"/>
                                          </a:rPr>
                                        </m:ctrlPr>
                                      </m:dPr>
                                      <m:e>
                                        <m:r>
                                          <a:rPr lang="en-US" sz="2500" i="1">
                                            <a:latin typeface="Cambria Math" panose="02040503050406030204" pitchFamily="18" charset="0"/>
                                          </a:rPr>
                                          <m:t>1</m:t>
                                        </m:r>
                                      </m:e>
                                    </m:d>
                                  </m:sup>
                                </m:sSup>
                              </m:e>
                            </m:d>
                            <m:r>
                              <a:rPr lang="en-US" sz="2500" b="0" i="1" smtClean="0">
                                <a:latin typeface="Cambria Math" panose="02040503050406030204" pitchFamily="18" charset="0"/>
                              </a:rPr>
                              <m:t>=0.5</m:t>
                            </m:r>
                          </m:e>
                        </m:mr>
                      </m:m>
                    </m:oMath>
                  </m:oMathPara>
                </a14:m>
                <a:endParaRPr lang="en-US" sz="25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5F754201-151D-42B3-B3F8-00598903464D}"/>
                  </a:ext>
                </a:extLst>
              </p:cNvPr>
              <p:cNvSpPr>
                <a:spLocks noGrp="1" noRot="1" noChangeAspect="1" noMove="1" noResize="1" noEditPoints="1" noAdjustHandles="1" noChangeArrowheads="1" noChangeShapeType="1" noTextEdit="1"/>
              </p:cNvSpPr>
              <p:nvPr>
                <p:ph idx="1"/>
              </p:nvPr>
            </p:nvSpPr>
            <p:spPr>
              <a:blipFill>
                <a:blip r:embed="rId2"/>
                <a:stretch>
                  <a:fillRect l="-986" t="-942" r="-928" b="-47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AC70B2E-8EFF-4F89-8AD1-D1FD370CD743}"/>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2E30655C-3B6E-4C79-8A35-336A8A986977}"/>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FBCCF477-DF4B-4FCA-AE83-08834E9342C0}"/>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60114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7668-C1B7-497A-9E41-AF95CA35E39E}"/>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DB2EA8-C5D9-40CE-85C1-C9B551B5704E}"/>
                  </a:ext>
                </a:extLst>
              </p:cNvPr>
              <p:cNvSpPr>
                <a:spLocks noGrp="1"/>
              </p:cNvSpPr>
              <p:nvPr>
                <p:ph idx="1"/>
              </p:nvPr>
            </p:nvSpPr>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the 1</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iteration, M-step we have:</a:t>
                </a:r>
              </a:p>
              <a:p>
                <a:pPr marL="0" indent="0">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den>
                      </m:f>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e>
                      </m:nary>
                      <m:r>
                        <a:rPr lang="en-US" sz="1800" i="1">
                          <a:effectLst/>
                          <a:latin typeface="Cambria Math" panose="02040503050406030204" pitchFamily="18" charset="0"/>
                          <a:ea typeface="SimSun" panose="02010600030101010101" pitchFamily="2" charset="-122"/>
                          <a:cs typeface="Times New Roman" panose="02020603050405020304" pitchFamily="18" charset="0"/>
                        </a:rPr>
                        <m:t>=0.5</m:t>
                      </m:r>
                    </m:oMath>
                    <m:oMath xmlns:m="http://schemas.openxmlformats.org/officeDocument/2006/math">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num>
                        <m:den>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e>
                          </m:nary>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1,0.5</m:t>
                              </m:r>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 xmlns:m="http://schemas.openxmlformats.org/officeDocument/2006/math">
                      <m:sSubSup>
                        <m:sSubSupPr>
                          <m:ctrlPr>
                            <a:rPr lang="en-US" sz="1800" i="1">
                              <a:effectLst/>
                              <a:latin typeface="Cambria Math" panose="02040503050406030204" pitchFamily="18" charset="0"/>
                            </a:rPr>
                          </m:ctrlPr>
                        </m:sSub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cs typeface="Times New Roman" panose="02020603050405020304" pitchFamily="18" charset="0"/>
                            </a:rPr>
                          </m:ctrlPr>
                        </m:fPr>
                        <m:num>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d>
                                <m:dPr>
                                  <m:ctrlPr>
                                    <a:rPr lang="en-US" sz="1800" i="1">
                                      <a:effectLst/>
                                      <a:latin typeface="Cambria Math" panose="02040503050406030204" pitchFamily="18" charset="0"/>
                                      <a:cs typeface="Times New Roman" panose="02020603050405020304" pitchFamily="18" charset="0"/>
                                    </a:rPr>
                                  </m:ctrlPr>
                                </m:dPr>
                                <m:e>
                                  <m:d>
                                    <m:dPr>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e>
                                  </m:d>
                                  <m:sSup>
                                    <m:sSupPr>
                                      <m:ctrlPr>
                                        <a:rPr lang="en-US" sz="1800" i="1">
                                          <a:effectLst/>
                                          <a:latin typeface="Cambria Math" panose="02040503050406030204" pitchFamily="18" charset="0"/>
                                          <a:cs typeface="Times New Roman" panose="02020603050405020304" pitchFamily="18" charset="0"/>
                                        </a:rPr>
                                      </m:ctrlPr>
                                    </m:sSupPr>
                                    <m:e>
                                      <m:d>
                                        <m:dPr>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nary>
                        </m:num>
                        <m:den>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e>
                          </m:nary>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rPr>
                          </m:ctrlPr>
                        </m:dPr>
                        <m:e>
                          <m:m>
                            <m:mPr>
                              <m:mcs>
                                <m:mc>
                                  <m:mcPr>
                                    <m:count m:val="2"/>
                                    <m:mcJc m:val="center"/>
                                  </m:mcPr>
                                </m:mc>
                              </m:mcs>
                              <m:ctrlPr>
                                <a:rPr lang="en-US" sz="1800" i="1">
                                  <a:effectLst/>
                                  <a:latin typeface="Cambria Math" panose="02040503050406030204" pitchFamily="18" charset="0"/>
                                </a:rPr>
                              </m:ctrlPr>
                            </m:mP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m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0.25</m:t>
                                </m:r>
                              </m:e>
                            </m:mr>
                          </m:m>
                        </m:e>
                      </m:d>
                    </m:oMath>
                    <m:oMath xmlns:m="http://schemas.openxmlformats.org/officeDocument/2006/math">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den>
                      </m:f>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e>
                      </m:nary>
                      <m:r>
                        <a:rPr lang="en-US" sz="1800" i="1">
                          <a:effectLst/>
                          <a:latin typeface="Cambria Math" panose="02040503050406030204" pitchFamily="18" charset="0"/>
                          <a:ea typeface="SimSun" panose="02010600030101010101" pitchFamily="2" charset="-122"/>
                          <a:cs typeface="Times New Roman" panose="02020603050405020304" pitchFamily="18" charset="0"/>
                        </a:rPr>
                        <m:t>=0.5</m:t>
                      </m:r>
                    </m:oMath>
                    <m:oMath xmlns:m="http://schemas.openxmlformats.org/officeDocument/2006/math">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num>
                        <m:den>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e>
                          </m:nary>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1,0.5</m:t>
                              </m:r>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oMath>
                    <m:oMath xmlns:m="http://schemas.openxmlformats.org/officeDocument/2006/math">
                      <m:sSubSup>
                        <m:sSubSupPr>
                          <m:ctrlPr>
                            <a:rPr lang="en-US" sz="1800" i="1">
                              <a:effectLst/>
                              <a:latin typeface="Cambria Math" panose="02040503050406030204" pitchFamily="18" charset="0"/>
                            </a:rPr>
                          </m:ctrlPr>
                        </m:sSub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cs typeface="Times New Roman" panose="02020603050405020304" pitchFamily="18" charset="0"/>
                            </a:rPr>
                          </m:ctrlPr>
                        </m:fPr>
                        <m:num>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e>
                              </m:d>
                              <m:d>
                                <m:dPr>
                                  <m:ctrlPr>
                                    <a:rPr lang="en-US" sz="1800" i="1">
                                      <a:effectLst/>
                                      <a:latin typeface="Cambria Math" panose="02040503050406030204" pitchFamily="18" charset="0"/>
                                      <a:cs typeface="Times New Roman" panose="02020603050405020304" pitchFamily="18" charset="0"/>
                                    </a:rPr>
                                  </m:ctrlPr>
                                </m:dPr>
                                <m:e>
                                  <m:d>
                                    <m:dPr>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e>
                                  </m:d>
                                  <m:sSup>
                                    <m:sSupPr>
                                      <m:ctrlPr>
                                        <a:rPr lang="en-US" sz="1800" i="1">
                                          <a:effectLst/>
                                          <a:latin typeface="Cambria Math" panose="02040503050406030204" pitchFamily="18" charset="0"/>
                                          <a:cs typeface="Times New Roman" panose="02020603050405020304" pitchFamily="18" charset="0"/>
                                        </a:rPr>
                                      </m:ctrlPr>
                                    </m:sSupPr>
                                    <m:e>
                                      <m:d>
                                        <m:dPr>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d>
                                            </m:sup>
                                          </m:sSub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nary>
                        </m:num>
                        <m:den>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4</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rPr>
                          </m:ctrlPr>
                        </m:dPr>
                        <m:e>
                          <m:m>
                            <m:mPr>
                              <m:mcs>
                                <m:mc>
                                  <m:mcPr>
                                    <m:count m:val="2"/>
                                    <m:mcJc m:val="center"/>
                                  </m:mcPr>
                                </m:mc>
                              </m:mcs>
                              <m:ctrlPr>
                                <a:rPr lang="en-US" sz="1800" i="1">
                                  <a:effectLst/>
                                  <a:latin typeface="Cambria Math" panose="02040503050406030204" pitchFamily="18" charset="0"/>
                                </a:rPr>
                              </m:ctrlPr>
                            </m:mP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m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0.25</m:t>
                                </m:r>
                              </m:e>
                            </m:mr>
                          </m:m>
                        </m:e>
                      </m:d>
                    </m:oMath>
                  </m:oMathPara>
                </a14:m>
                <a:endParaRPr lang="en-US" sz="1800" dirty="0"/>
              </a:p>
            </p:txBody>
          </p:sp>
        </mc:Choice>
        <mc:Fallback xmlns="">
          <p:sp>
            <p:nvSpPr>
              <p:cNvPr id="3" name="Content Placeholder 2">
                <a:extLst>
                  <a:ext uri="{FF2B5EF4-FFF2-40B4-BE49-F238E27FC236}">
                    <a16:creationId xmlns:a16="http://schemas.microsoft.com/office/drawing/2014/main" id="{04DB2EA8-C5D9-40CE-85C1-C9B551B5704E}"/>
                  </a:ext>
                </a:extLst>
              </p:cNvPr>
              <p:cNvSpPr>
                <a:spLocks noGrp="1" noRot="1" noChangeAspect="1" noMove="1" noResize="1" noEditPoints="1" noAdjustHandles="1" noChangeArrowheads="1" noChangeShapeType="1" noTextEdit="1"/>
              </p:cNvSpPr>
              <p:nvPr>
                <p:ph idx="1"/>
              </p:nvPr>
            </p:nvSpPr>
            <p:spPr>
              <a:blipFill>
                <a:blip r:embed="rId2"/>
                <a:stretch>
                  <a:fillRect l="-522" t="-5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24D6EF3-B37A-44C2-90A8-04590BD7BC4D}"/>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11678839-D74D-4F05-9D1A-B151AE6E5D2D}"/>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A19E3B1E-93CC-49B7-ABA7-EF4BF91B2800}"/>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3477397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5DA4-D70F-400B-A1D5-9AC6EE581FED}"/>
              </a:ext>
            </a:extLst>
          </p:cNvPr>
          <p:cNvSpPr>
            <a:spLocks noGrp="1"/>
          </p:cNvSpPr>
          <p:nvPr>
            <p:ph type="title"/>
          </p:nvPr>
        </p:nvSpPr>
        <p:spPr/>
        <p:txBody>
          <a:bodyPr/>
          <a:lstStyle/>
          <a:p>
            <a:r>
              <a:rPr lang="en-US" dirty="0"/>
              <a:t>2. Finite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3AE98-A718-48D4-A052-538AC9615800}"/>
                  </a:ext>
                </a:extLst>
              </p:cNvPr>
              <p:cNvSpPr>
                <a:spLocks noGrp="1"/>
              </p:cNvSpPr>
              <p:nvPr>
                <p:ph idx="1"/>
              </p:nvPr>
            </p:nvSpPr>
            <p:spPr/>
            <p:txBody>
              <a:bodyPr>
                <a:noAutofit/>
              </a:bodyPr>
              <a:lstStyle/>
              <a:p>
                <a:pPr marL="0" marR="0" indent="0" algn="just">
                  <a:spcBef>
                    <a:spcPts val="0"/>
                  </a:spcBef>
                  <a:spcAft>
                    <a:spcPts val="0"/>
                  </a:spcAft>
                  <a:buNone/>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Therefore, GEM stops at the 2</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iteration with the estimate Θ</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6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6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6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26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6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6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600" i="1" dirty="0">
                    <a:effectLst/>
                    <a:latin typeface="Times New Roman" panose="02020603050405020304" pitchFamily="18" charset="0"/>
                    <a:ea typeface="SimSun" panose="02010600030101010101" pitchFamily="2" charset="-122"/>
                    <a:cs typeface="Times New Roman" panose="02020603050405020304" pitchFamily="18" charset="0"/>
                  </a:rPr>
                  <a:t>θ</a:t>
                </a:r>
                <a:r>
                  <a:rPr lang="en-US" sz="26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mPr>
                        <m:mr>
                          <m:e>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600" i="1">
                                <a:effectLst/>
                                <a:latin typeface="Cambria Math" panose="02040503050406030204" pitchFamily="18" charset="0"/>
                                <a:ea typeface="SimSun" panose="02010600030101010101" pitchFamily="2" charset="-122"/>
                                <a:cs typeface="Times New Roman" panose="02020603050405020304" pitchFamily="18" charset="0"/>
                              </a:rPr>
                              <m:t>=0.5</m:t>
                            </m:r>
                          </m:e>
                        </m:mr>
                        <m:mr>
                          <m:e>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a:effectLst/>
                                        <a:latin typeface="Cambria Math" panose="02040503050406030204" pitchFamily="18" charset="0"/>
                                        <a:ea typeface="SimSun" panose="02010600030101010101" pitchFamily="2" charset="-122"/>
                                        <a:cs typeface="Times New Roman" panose="02020603050405020304" pitchFamily="18" charset="0"/>
                                      </a:rPr>
                                      <m:t>1,0.5</m:t>
                                    </m:r>
                                  </m:e>
                                </m:d>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e>
                        </m:mr>
                        <m:mr>
                          <m:e>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2"/>
                                          <m:mcJc m:val="center"/>
                                        </m:mcPr>
                                      </m:mc>
                                    </m:mcs>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e>
                                    <m:e>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e>
                                  </m:mr>
                                  <m:mr>
                                    <m:e>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e>
                                    <m:e>
                                      <m:r>
                                        <a:rPr lang="en-US" sz="2600" i="1">
                                          <a:effectLst/>
                                          <a:latin typeface="Cambria Math" panose="02040503050406030204" pitchFamily="18" charset="0"/>
                                          <a:ea typeface="SimSun" panose="02010600030101010101" pitchFamily="2" charset="-122"/>
                                          <a:cs typeface="Times New Roman" panose="02020603050405020304" pitchFamily="18" charset="0"/>
                                        </a:rPr>
                                        <m:t>0.25</m:t>
                                      </m:r>
                                    </m:e>
                                  </m:mr>
                                </m:m>
                              </m:e>
                            </m:d>
                          </m:e>
                        </m:mr>
                      </m:m>
                    </m:oMath>
                  </m:oMathPara>
                </a14:m>
                <a:endParaRPr lang="en-US" sz="2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Given new data point </a:t>
                </a:r>
                <a:r>
                  <a:rPr lang="en-US" sz="26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 (0.5, 0.5)</a:t>
                </a:r>
                <a:r>
                  <a:rPr lang="en-US" sz="2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it is required to determine to which cluster </a:t>
                </a:r>
                <a:r>
                  <a:rPr lang="en-US" sz="26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is more likely to belong. We calculate </a:t>
                </a:r>
                <a:r>
                  <a:rPr lang="en-US" sz="26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 joint probabilities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Sub>
                            <m:d>
                              <m:d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𝑌</m:t>
                                </m:r>
                              </m:e>
                              <m:e>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e>
                            </m:d>
                            <m:r>
                              <a:rPr lang="en-US" sz="2600" i="1">
                                <a:effectLst/>
                                <a:latin typeface="Cambria Math" panose="02040503050406030204" pitchFamily="18" charset="0"/>
                                <a:ea typeface="SimSun" panose="02010600030101010101" pitchFamily="2" charset="-122"/>
                                <a:cs typeface="Times New Roman" panose="02020603050405020304" pitchFamily="18" charset="0"/>
                              </a:rPr>
                              <m:t>≅0.5∗0.28=0.14</m:t>
                            </m:r>
                          </m:e>
                        </m:mr>
                        <m:mr>
                          <m:e>
                            <m:sSub>
                              <m:sSub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𝑌</m:t>
                                </m:r>
                              </m:e>
                              <m:e>
                                <m:sSubSup>
                                  <m:sSubSupPr>
                                    <m:ctrlPr>
                                      <a:rPr lang="en-US" sz="26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up>
                                </m:sSubSup>
                              </m:e>
                            </m:d>
                            <m:r>
                              <a:rPr lang="en-US" sz="2600" i="1">
                                <a:effectLst/>
                                <a:latin typeface="Cambria Math" panose="02040503050406030204" pitchFamily="18" charset="0"/>
                                <a:ea typeface="SimSun" panose="02010600030101010101" pitchFamily="2" charset="-122"/>
                                <a:cs typeface="Times New Roman" panose="02020603050405020304" pitchFamily="18" charset="0"/>
                              </a:rPr>
                              <m:t>≅0.5∗0.28=0.14</m:t>
                            </m:r>
                          </m:e>
                        </m:mr>
                      </m:m>
                    </m:oMath>
                  </m:oMathPara>
                </a14:m>
                <a:endParaRPr lang="en-US" sz="2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600" dirty="0">
                    <a:effectLst/>
                    <a:latin typeface="Times New Roman" panose="02020603050405020304" pitchFamily="18" charset="0"/>
                    <a:ea typeface="SimSun" panose="02010600030101010101" pitchFamily="2" charset="-122"/>
                  </a:rPr>
                  <a:t>Due to some </a:t>
                </a:r>
                <a:r>
                  <a:rPr lang="en-US" sz="2600" i="1" dirty="0">
                    <a:effectLst/>
                    <a:latin typeface="Times New Roman" panose="02020603050405020304" pitchFamily="18" charset="0"/>
                    <a:ea typeface="SimSun" panose="02010600030101010101" pitchFamily="2" charset="-122"/>
                  </a:rPr>
                  <a:t>p</a:t>
                </a:r>
                <a:r>
                  <a:rPr lang="en-US" sz="2600" baseline="-25000" dirty="0">
                    <a:effectLst/>
                    <a:latin typeface="Times New Roman" panose="02020603050405020304" pitchFamily="18" charset="0"/>
                    <a:ea typeface="SimSun" panose="02010600030101010101" pitchFamily="2" charset="-122"/>
                  </a:rPr>
                  <a:t>1</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p</a:t>
                </a:r>
                <a:r>
                  <a:rPr lang="en-US" sz="2600" baseline="-25000" dirty="0">
                    <a:effectLst/>
                    <a:latin typeface="Times New Roman" panose="02020603050405020304" pitchFamily="18" charset="0"/>
                    <a:ea typeface="SimSun" panose="02010600030101010101" pitchFamily="2" charset="-122"/>
                  </a:rPr>
                  <a:t>2</a:t>
                </a:r>
                <a:r>
                  <a:rPr lang="en-US" sz="2600" dirty="0">
                    <a:effectLst/>
                    <a:latin typeface="Times New Roman" panose="02020603050405020304" pitchFamily="18" charset="0"/>
                    <a:ea typeface="SimSun" panose="02010600030101010101" pitchFamily="2" charset="-122"/>
                  </a:rPr>
                  <a:t>, the likelihood that </a:t>
                </a:r>
                <a:r>
                  <a:rPr lang="en-US" sz="2600" i="1" dirty="0">
                    <a:effectLst/>
                    <a:latin typeface="Times New Roman" panose="02020603050405020304" pitchFamily="18" charset="0"/>
                    <a:ea typeface="SimSun" panose="02010600030101010101" pitchFamily="2" charset="-122"/>
                  </a:rPr>
                  <a:t>Y</a:t>
                </a:r>
                <a:r>
                  <a:rPr lang="en-US" sz="2600" dirty="0">
                    <a:effectLst/>
                    <a:latin typeface="Times New Roman" panose="02020603050405020304" pitchFamily="18" charset="0"/>
                    <a:ea typeface="SimSun" panose="02010600030101010101" pitchFamily="2" charset="-122"/>
                  </a:rPr>
                  <a:t> belongs to such two clusters is equal.</a:t>
                </a:r>
                <a:endParaRPr lang="en-US" sz="2600" dirty="0"/>
              </a:p>
            </p:txBody>
          </p:sp>
        </mc:Choice>
        <mc:Fallback xmlns="">
          <p:sp>
            <p:nvSpPr>
              <p:cNvPr id="3" name="Content Placeholder 2">
                <a:extLst>
                  <a:ext uri="{FF2B5EF4-FFF2-40B4-BE49-F238E27FC236}">
                    <a16:creationId xmlns:a16="http://schemas.microsoft.com/office/drawing/2014/main" id="{4A43AE98-A718-48D4-A052-538AC9615800}"/>
                  </a:ext>
                </a:extLst>
              </p:cNvPr>
              <p:cNvSpPr>
                <a:spLocks noGrp="1" noRot="1" noChangeAspect="1" noMove="1" noResize="1" noEditPoints="1" noAdjustHandles="1" noChangeArrowheads="1" noChangeShapeType="1" noTextEdit="1"/>
              </p:cNvSpPr>
              <p:nvPr>
                <p:ph idx="1"/>
              </p:nvPr>
            </p:nvSpPr>
            <p:spPr>
              <a:blipFill>
                <a:blip r:embed="rId2"/>
                <a:stretch>
                  <a:fillRect l="-1043" t="-1060"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0161982-7C1C-4395-9DCD-851F7F3D8B90}"/>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25AD8C24-ACC5-4E6E-99BD-39D12FF23AC0}"/>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F276B7F7-6A92-45ED-94B6-73693C736A08}"/>
              </a:ext>
            </a:extLst>
          </p:cNvPr>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3337474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720D-9F7D-47A9-B2F6-4C1963AE4398}"/>
              </a:ext>
            </a:extLst>
          </p:cNvPr>
          <p:cNvSpPr>
            <a:spLocks noGrp="1"/>
          </p:cNvSpPr>
          <p:nvPr>
            <p:ph type="title"/>
          </p:nvPr>
        </p:nvSpPr>
        <p:spPr/>
        <p:txBody>
          <a:bodyPr/>
          <a:lstStyle/>
          <a:p>
            <a:r>
              <a:rPr lang="en-US" dirty="0"/>
              <a:t>3. Mixture model with dyadic data</a:t>
            </a:r>
          </a:p>
        </p:txBody>
      </p:sp>
      <p:sp>
        <p:nvSpPr>
          <p:cNvPr id="3" name="Content Placeholder 2">
            <a:extLst>
              <a:ext uri="{FF2B5EF4-FFF2-40B4-BE49-F238E27FC236}">
                <a16:creationId xmlns:a16="http://schemas.microsoft.com/office/drawing/2014/main" id="{0D7B6F4B-D3B5-47AF-9410-48585A2898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E789F11-5A24-44A2-8C93-93E06718686D}"/>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01335379-9B49-42F2-94EF-E2995099646D}"/>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8F523BB7-BE38-43ED-B6F6-CB8A1CF564E0}"/>
              </a:ext>
            </a:extLst>
          </p:cNvPr>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2063972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9007-CAC8-4657-9D1F-A5EB2DC1DA20}"/>
              </a:ext>
            </a:extLst>
          </p:cNvPr>
          <p:cNvSpPr>
            <a:spLocks noGrp="1"/>
          </p:cNvSpPr>
          <p:nvPr>
            <p:ph type="title"/>
          </p:nvPr>
        </p:nvSpPr>
        <p:spPr/>
        <p:txBody>
          <a:bodyPr/>
          <a:lstStyle/>
          <a:p>
            <a:r>
              <a:rPr lang="en-US" dirty="0"/>
              <a:t>4. Mixture regression model</a:t>
            </a:r>
          </a:p>
        </p:txBody>
      </p:sp>
      <p:sp>
        <p:nvSpPr>
          <p:cNvPr id="3" name="Content Placeholder 2">
            <a:extLst>
              <a:ext uri="{FF2B5EF4-FFF2-40B4-BE49-F238E27FC236}">
                <a16:creationId xmlns:a16="http://schemas.microsoft.com/office/drawing/2014/main" id="{C4D82B90-7054-4A2A-AEC0-05A43DF42EE1}"/>
              </a:ext>
            </a:extLst>
          </p:cNvPr>
          <p:cNvSpPr>
            <a:spLocks noGrp="1"/>
          </p:cNvSpPr>
          <p:nvPr>
            <p:ph idx="1"/>
          </p:nvPr>
        </p:nvSpPr>
        <p:spPr/>
        <p:txBody>
          <a:bodyPr>
            <a:normAutofit/>
          </a:bodyPr>
          <a:lstStyle/>
          <a:p>
            <a:pPr marL="0" indent="0">
              <a:buNone/>
            </a:pPr>
            <a:r>
              <a:rPr lang="en-US" sz="3200" dirty="0"/>
              <a:t>This section describes a special regression model associated with mixture model in which missing values are acceptable. Please read my papers “</a:t>
            </a:r>
            <a:r>
              <a:rPr lang="en-US" sz="3200" i="1" dirty="0"/>
              <a:t>Mixture Regression Model for Incomplete Data</a:t>
            </a:r>
            <a:r>
              <a:rPr lang="en-US" sz="3200" dirty="0"/>
              <a:t>” (Nguyen &amp; Shafiq, Mixture Regression Model for Incomplete Data, 2018) and “</a:t>
            </a:r>
            <a:r>
              <a:rPr lang="en-US" sz="3200" i="1" dirty="0"/>
              <a:t>Fetal Weight Estimation in Case of Missing Data</a:t>
            </a:r>
            <a:r>
              <a:rPr lang="en-US" sz="3200" dirty="0"/>
              <a:t>” (Nguyen &amp; Ho, Fetal Weight Estimation in Case of Missing Data, 2018) to comprehend regression model and incomplete data.</a:t>
            </a:r>
          </a:p>
        </p:txBody>
      </p:sp>
      <p:sp>
        <p:nvSpPr>
          <p:cNvPr id="4" name="Date Placeholder 3">
            <a:extLst>
              <a:ext uri="{FF2B5EF4-FFF2-40B4-BE49-F238E27FC236}">
                <a16:creationId xmlns:a16="http://schemas.microsoft.com/office/drawing/2014/main" id="{50FF84B6-6488-4143-ADD2-D0B85D0B4603}"/>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8338EA3D-8003-4C4C-B2A9-4672021B4ECD}"/>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4EFF281E-1479-4042-ADCE-C1E245701A24}"/>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1958360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9B86-9964-452D-9E9B-506D9609B1A7}"/>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7EC77F-4DA3-4A00-B6F2-B7237D8B7552}"/>
                  </a:ext>
                </a:extLst>
              </p:cNvPr>
              <p:cNvSpPr>
                <a:spLocks noGrp="1"/>
              </p:cNvSpPr>
              <p:nvPr>
                <p:ph idx="1"/>
              </p:nvPr>
            </p:nvSpPr>
            <p:spPr>
              <a:xfrm>
                <a:off x="191069" y="914399"/>
                <a:ext cx="11764370" cy="5176066"/>
              </a:xfrm>
            </p:spPr>
            <p:txBody>
              <a:bodyPr>
                <a:noAutofit/>
              </a:bodyPr>
              <a:lstStyle/>
              <a:p>
                <a:pPr marL="0" indent="0">
                  <a:buNone/>
                </a:pPr>
                <a:r>
                  <a:rPr lang="en-US" sz="2150" dirty="0">
                    <a:effectLst/>
                    <a:latin typeface="Times New Roman" panose="02020603050405020304" pitchFamily="18" charset="0"/>
                    <a:ea typeface="SimSun" panose="02010600030101010101" pitchFamily="2" charset="-122"/>
                  </a:rPr>
                  <a:t>The probabilistic Mixture Regression Model (MRM) is a combination of normal mixture model and linear regression model. In MRM, the probabilistic Entire Regression Model (ERM) is sum of </a:t>
                </a:r>
                <a:r>
                  <a:rPr lang="en-US" sz="2150" i="1" dirty="0">
                    <a:effectLst/>
                    <a:latin typeface="Times New Roman" panose="02020603050405020304" pitchFamily="18" charset="0"/>
                    <a:ea typeface="SimSun" panose="02010600030101010101" pitchFamily="2" charset="-122"/>
                  </a:rPr>
                  <a:t>K</a:t>
                </a:r>
                <a:r>
                  <a:rPr lang="en-US" sz="2150" dirty="0">
                    <a:effectLst/>
                    <a:latin typeface="Times New Roman" panose="02020603050405020304" pitchFamily="18" charset="0"/>
                    <a:ea typeface="SimSun" panose="02010600030101010101" pitchFamily="2" charset="-122"/>
                  </a:rPr>
                  <a:t> weighted probabilistic Partial Regression Models (PRMs). Eq. 4.1 specifies MRM (</a:t>
                </a:r>
                <a:r>
                  <a:rPr lang="en-US" sz="2150" dirty="0" err="1">
                    <a:effectLst/>
                    <a:latin typeface="Times New Roman" panose="02020603050405020304" pitchFamily="18" charset="0"/>
                    <a:ea typeface="SimSun" panose="02010600030101010101" pitchFamily="2" charset="-122"/>
                  </a:rPr>
                  <a:t>Bilmes</a:t>
                </a:r>
                <a:r>
                  <a:rPr lang="en-US" sz="2150" dirty="0">
                    <a:effectLst/>
                    <a:latin typeface="Times New Roman" panose="02020603050405020304" pitchFamily="18" charset="0"/>
                    <a:ea typeface="SimSun" panose="02010600030101010101" pitchFamily="2" charset="-122"/>
                  </a:rPr>
                  <a:t>, 1998, p. 3).</a:t>
                </a:r>
              </a:p>
              <a:p>
                <a:pPr marL="0" indent="0">
                  <a:buNone/>
                </a:pPr>
                <a14:m>
                  <m:oMathPara xmlns:m="http://schemas.openxmlformats.org/officeDocument/2006/math">
                    <m:oMathParaPr>
                      <m:jc m:val="right"/>
                    </m:oMathParaPr>
                    <m:oMath xmlns:m="http://schemas.openxmlformats.org/officeDocument/2006/math">
                      <m:r>
                        <a:rPr lang="en-US" sz="2150" i="1" smtClean="0">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5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50" i="1">
                              <a:effectLst/>
                              <a:latin typeface="Cambria Math" panose="02040503050406030204" pitchFamily="18" charset="0"/>
                            </a:rPr>
                          </m:ctrlPr>
                        </m:naryPr>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r>
                            <a:rPr lang="en-US" sz="21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𝐾</m:t>
                          </m:r>
                        </m:sup>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Sub>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50" i="1">
                                      <a:effectLst/>
                                      <a:latin typeface="Cambria Math" panose="02040503050406030204" pitchFamily="18" charset="0"/>
                                    </a:rPr>
                                  </m:ctrlPr>
                                </m:sSubSupPr>
                                <m:e>
                                  <m:r>
                                    <a:rPr lang="en-US" sz="215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nary>
                      <m:r>
                        <a:rPr lang="en-US" sz="215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15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150" b="0" i="1" smtClean="0">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2150" dirty="0"/>
              </a:p>
              <a:p>
                <a:pPr marL="0" indent="0">
                  <a:buNone/>
                </a:pPr>
                <a:r>
                  <a:rPr lang="en-US" sz="2150" dirty="0">
                    <a:effectLst/>
                    <a:latin typeface="Times New Roman" panose="02020603050405020304" pitchFamily="18" charset="0"/>
                    <a:ea typeface="SimSun" panose="02010600030101010101" pitchFamily="2" charset="-122"/>
                    <a:cs typeface="Times New Roman" panose="02020603050405020304" pitchFamily="18" charset="0"/>
                  </a:rPr>
                  <a:t>Where</a:t>
                </a:r>
                <a:r>
                  <a:rPr lang="en-US" sz="2150" dirty="0">
                    <a:ea typeface="SimSun" panose="02010600030101010101" pitchFamily="2" charset="-122"/>
                  </a:rPr>
                  <a:t> </a:t>
                </a:r>
                <a14:m>
                  <m:oMath xmlns:m="http://schemas.openxmlformats.org/officeDocument/2006/math">
                    <m:nary>
                      <m:naryPr>
                        <m:chr m:val="∑"/>
                        <m:limLoc m:val="undOv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r>
                          <a:rPr lang="en-US" sz="21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𝐾</m:t>
                        </m:r>
                      </m:sup>
                      <m:e>
                        <m:sSub>
                          <m:sSubP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Sub>
                      </m:e>
                    </m:nary>
                    <m:r>
                      <a:rPr lang="en-US" sz="215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150" dirty="0">
                    <a:effectLst/>
                    <a:latin typeface="Times New Roman" panose="02020603050405020304" pitchFamily="18" charset="0"/>
                    <a:ea typeface="SimSun" panose="02010600030101010101" pitchFamily="2" charset="-122"/>
                    <a:cs typeface="Times New Roman" panose="02020603050405020304" pitchFamily="18" charset="0"/>
                  </a:rPr>
                  <a:t>. Note, Θ is called entire parameter, </a:t>
                </a:r>
                <a14:m>
                  <m:oMath xmlns:m="http://schemas.openxmlformats.org/officeDocument/2006/math">
                    <m:r>
                      <m:rPr>
                        <m:sty m:val="p"/>
                      </m:rPr>
                      <a:rPr lang="en-US" sz="2150">
                        <a:effectLst/>
                        <a:latin typeface="Cambria Math" panose="02040503050406030204" pitchFamily="18" charset="0"/>
                        <a:ea typeface="SimSun" panose="02010600030101010101" pitchFamily="2" charset="-122"/>
                        <a:cs typeface="Times New Roman" panose="02020603050405020304" pitchFamily="18" charset="0"/>
                      </a:rPr>
                      <m:t>Θ</m:t>
                    </m:r>
                    <m:r>
                      <a:rPr lang="en-US" sz="21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5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5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𝑘𝑗</m:t>
                                </m:r>
                              </m:sub>
                            </m:sSub>
                          </m:e>
                        </m:d>
                      </m:e>
                      <m:sup>
                        <m:r>
                          <a:rPr lang="en-US" sz="2150" i="1">
                            <a:effectLst/>
                            <a:latin typeface="Cambria Math" panose="02040503050406030204" pitchFamily="18" charset="0"/>
                            <a:ea typeface="SimSun" panose="02010600030101010101" pitchFamily="2" charset="-122"/>
                            <a:cs typeface="Times New Roman" panose="02020603050405020304" pitchFamily="18" charset="0"/>
                          </a:rPr>
                          <m:t>𝑇</m:t>
                        </m:r>
                      </m:sup>
                    </m:sSup>
                  </m:oMath>
                </a14:m>
                <a:r>
                  <a:rPr lang="en-US" sz="21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50" dirty="0"/>
                  <a:t> The probabilistic distribution </a:t>
                </a:r>
                <a:r>
                  <a:rPr lang="en-US" sz="2150" i="1" dirty="0"/>
                  <a:t>P</a:t>
                </a:r>
                <a:r>
                  <a:rPr lang="en-US" sz="2150" i="1" baseline="-25000" dirty="0"/>
                  <a:t>k</a:t>
                </a:r>
                <a:r>
                  <a:rPr lang="en-US" sz="2150" dirty="0"/>
                  <a:t>(</a:t>
                </a:r>
                <a:r>
                  <a:rPr lang="en-US" sz="2150" i="1" dirty="0" err="1"/>
                  <a:t>z</a:t>
                </a:r>
                <a:r>
                  <a:rPr lang="en-US" sz="2150" i="1" baseline="-25000" dirty="0" err="1"/>
                  <a:t>i</a:t>
                </a:r>
                <a:r>
                  <a:rPr lang="en-US" sz="2150" dirty="0" err="1"/>
                  <a:t>|</a:t>
                </a:r>
                <a:r>
                  <a:rPr lang="en-US" sz="2150" i="1" dirty="0" err="1"/>
                  <a:t>X</a:t>
                </a:r>
                <a:r>
                  <a:rPr lang="en-US" sz="2150" i="1" baseline="-25000" dirty="0" err="1"/>
                  <a:t>i</a:t>
                </a:r>
                <a:r>
                  <a:rPr lang="en-US" sz="2150" dirty="0"/>
                  <a:t>, </a:t>
                </a:r>
                <a:r>
                  <a:rPr lang="en-US" sz="2150" i="1" dirty="0"/>
                  <a:t>α</a:t>
                </a:r>
                <a:r>
                  <a:rPr lang="en-US" sz="2150" i="1" baseline="-25000" dirty="0"/>
                  <a:t>k</a:t>
                </a:r>
                <a:r>
                  <a:rPr lang="en-US" sz="2150" dirty="0"/>
                  <a:t>, </a:t>
                </a:r>
                <a:r>
                  <a:rPr lang="en-US" sz="2150" i="1" dirty="0"/>
                  <a:t>σ</a:t>
                </a:r>
                <a:r>
                  <a:rPr lang="en-US" sz="2150" i="1" baseline="-25000" dirty="0"/>
                  <a:t>k</a:t>
                </a:r>
                <a:r>
                  <a:rPr lang="en-US" sz="2150" baseline="30000" dirty="0"/>
                  <a:t>2</a:t>
                </a:r>
                <a:r>
                  <a:rPr lang="en-US" sz="2150" dirty="0"/>
                  <a:t>) represents the </a:t>
                </a:r>
                <a:r>
                  <a:rPr lang="en-US" sz="2150" i="1" dirty="0"/>
                  <a:t>k</a:t>
                </a:r>
                <a:r>
                  <a:rPr lang="en-US" sz="2150" baseline="30000" dirty="0"/>
                  <a:t>th</a:t>
                </a:r>
                <a:r>
                  <a:rPr lang="en-US" sz="2150" dirty="0"/>
                  <a:t> PRM </a:t>
                </a:r>
                <a:r>
                  <a:rPr lang="en-US" sz="2150" i="1" dirty="0"/>
                  <a:t>z</a:t>
                </a:r>
                <a:r>
                  <a:rPr lang="en-US" sz="2150" i="1" baseline="-25000" dirty="0"/>
                  <a:t>i</a:t>
                </a:r>
                <a:r>
                  <a:rPr lang="en-US" sz="2150" dirty="0"/>
                  <a:t> = </a:t>
                </a:r>
                <a:r>
                  <a:rPr lang="en-US" sz="2150" i="1" dirty="0"/>
                  <a:t>α</a:t>
                </a:r>
                <a:r>
                  <a:rPr lang="en-US" sz="2150" i="1" baseline="-25000" dirty="0"/>
                  <a:t>k</a:t>
                </a:r>
                <a:r>
                  <a:rPr lang="en-US" sz="2150" baseline="-25000" dirty="0"/>
                  <a:t>0</a:t>
                </a:r>
                <a:r>
                  <a:rPr lang="en-US" sz="2150" i="1" dirty="0"/>
                  <a:t> + α</a:t>
                </a:r>
                <a:r>
                  <a:rPr lang="en-US" sz="2150" i="1" baseline="-25000" dirty="0"/>
                  <a:t>k</a:t>
                </a:r>
                <a:r>
                  <a:rPr lang="en-US" sz="2150" baseline="-25000" dirty="0"/>
                  <a:t>1</a:t>
                </a:r>
                <a:r>
                  <a:rPr lang="en-US" sz="2150" i="1" dirty="0"/>
                  <a:t>x</a:t>
                </a:r>
                <a:r>
                  <a:rPr lang="en-US" sz="2150" i="1" baseline="-25000" dirty="0"/>
                  <a:t>i</a:t>
                </a:r>
                <a:r>
                  <a:rPr lang="en-US" sz="2150" baseline="-25000" dirty="0"/>
                  <a:t>1</a:t>
                </a:r>
                <a:r>
                  <a:rPr lang="en-US" sz="2150" i="1" dirty="0"/>
                  <a:t> + α</a:t>
                </a:r>
                <a:r>
                  <a:rPr lang="en-US" sz="2150" i="1" baseline="-25000" dirty="0"/>
                  <a:t>k</a:t>
                </a:r>
                <a:r>
                  <a:rPr lang="en-US" sz="2150" baseline="-25000" dirty="0"/>
                  <a:t>2</a:t>
                </a:r>
                <a:r>
                  <a:rPr lang="en-US" sz="2150" i="1" dirty="0"/>
                  <a:t>x</a:t>
                </a:r>
                <a:r>
                  <a:rPr lang="en-US" sz="2150" i="1" baseline="-25000" dirty="0"/>
                  <a:t>i</a:t>
                </a:r>
                <a:r>
                  <a:rPr lang="en-US" sz="2150" baseline="-25000" dirty="0"/>
                  <a:t>2</a:t>
                </a:r>
                <a:r>
                  <a:rPr lang="en-US" sz="2150" i="1" dirty="0"/>
                  <a:t> + … + α</a:t>
                </a:r>
                <a:r>
                  <a:rPr lang="en-US" sz="2150" i="1" baseline="-25000" dirty="0" err="1"/>
                  <a:t>kn</a:t>
                </a:r>
                <a:r>
                  <a:rPr lang="en-US" sz="2150" i="1" dirty="0" err="1"/>
                  <a:t>x</a:t>
                </a:r>
                <a:r>
                  <a:rPr lang="en-US" sz="2150" i="1" baseline="-25000" dirty="0" err="1"/>
                  <a:t>in</a:t>
                </a:r>
                <a:r>
                  <a:rPr lang="en-US" sz="2150" dirty="0"/>
                  <a:t> with suppose that each </a:t>
                </a:r>
                <a:r>
                  <a:rPr lang="en-US" sz="2150" i="1" dirty="0"/>
                  <a:t>z</a:t>
                </a:r>
                <a:r>
                  <a:rPr lang="en-US" sz="2150" i="1" baseline="-25000" dirty="0"/>
                  <a:t>i</a:t>
                </a:r>
                <a:r>
                  <a:rPr lang="en-US" sz="2150" dirty="0"/>
                  <a:t> conforms to normal distribution according to Eq. 4.2 with mean </a:t>
                </a:r>
                <a:r>
                  <a:rPr lang="en-US" sz="2150" i="1" dirty="0" err="1"/>
                  <a:t>μ</a:t>
                </a:r>
                <a:r>
                  <a:rPr lang="en-US" sz="2150" i="1" baseline="-25000" dirty="0" err="1"/>
                  <a:t>k</a:t>
                </a:r>
                <a:r>
                  <a:rPr lang="en-US" sz="2150" dirty="0"/>
                  <a:t> = </a:t>
                </a:r>
                <a:r>
                  <a:rPr lang="en-US" sz="2150" i="1" dirty="0"/>
                  <a:t>α</a:t>
                </a:r>
                <a:r>
                  <a:rPr lang="en-US" sz="2150" i="1" baseline="-25000" dirty="0" err="1"/>
                  <a:t>k</a:t>
                </a:r>
                <a:r>
                  <a:rPr lang="en-US" sz="2150" i="1" baseline="30000" dirty="0" err="1"/>
                  <a:t>T</a:t>
                </a:r>
                <a:r>
                  <a:rPr lang="en-US" sz="2150" i="1" dirty="0" err="1"/>
                  <a:t>X</a:t>
                </a:r>
                <a:r>
                  <a:rPr lang="en-US" sz="2150" i="1" baseline="-25000" dirty="0" err="1"/>
                  <a:t>i</a:t>
                </a:r>
                <a:r>
                  <a:rPr lang="en-US" sz="2150" dirty="0"/>
                  <a:t> and variance </a:t>
                </a:r>
                <a:r>
                  <a:rPr lang="en-US" sz="2150" i="1" dirty="0"/>
                  <a:t>σ</a:t>
                </a:r>
                <a:r>
                  <a:rPr lang="en-US" sz="2150" i="1" baseline="-25000" dirty="0"/>
                  <a:t>k</a:t>
                </a:r>
                <a:r>
                  <a:rPr lang="en-US" sz="2150" baseline="30000" dirty="0"/>
                  <a:t>2</a:t>
                </a:r>
                <a:r>
                  <a:rPr lang="en-US" sz="2150" dirty="0"/>
                  <a:t>.</a:t>
                </a:r>
              </a:p>
              <a:p>
                <a:pPr marL="0" indent="0">
                  <a:buNone/>
                </a:pPr>
                <a14:m>
                  <m:oMathPara xmlns:m="http://schemas.openxmlformats.org/officeDocument/2006/math">
                    <m:oMathParaPr>
                      <m:jc m:val="right"/>
                    </m:oMathParaPr>
                    <m:oMath xmlns:m="http://schemas.openxmlformats.org/officeDocument/2006/math">
                      <m:sSub>
                        <m:sSubPr>
                          <m:ctrlPr>
                            <a:rPr lang="en-US" sz="2150" i="1" smtClean="0">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50" i="1">
                                  <a:effectLst/>
                                  <a:latin typeface="Cambria Math" panose="02040503050406030204" pitchFamily="18" charset="0"/>
                                </a:rPr>
                              </m:ctrlPr>
                            </m:sSubSupPr>
                            <m:e>
                              <m:r>
                                <a:rPr lang="en-US" sz="215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sup>
                          </m:sSubSup>
                        </m:e>
                      </m:d>
                      <m:r>
                        <a:rPr lang="en-US" sz="21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50" i="1">
                              <a:effectLst/>
                              <a:latin typeface="Cambria Math" panose="02040503050406030204" pitchFamily="18" charset="0"/>
                            </a:rPr>
                          </m:ctrlPr>
                        </m:fPr>
                        <m:num>
                          <m:r>
                            <a:rPr lang="en-US" sz="215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150" i="1">
                                  <a:effectLst/>
                                  <a:latin typeface="Cambria Math" panose="02040503050406030204" pitchFamily="18" charset="0"/>
                                </a:rPr>
                              </m:ctrlPr>
                            </m:radPr>
                            <m:deg/>
                            <m:e>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r>
                                <a:rPr lang="en-US" sz="2150" i="1">
                                  <a:effectLst/>
                                  <a:latin typeface="Cambria Math" panose="02040503050406030204" pitchFamily="18" charset="0"/>
                                  <a:ea typeface="SimSun" panose="02010600030101010101" pitchFamily="2" charset="-122"/>
                                  <a:cs typeface="Times New Roman" panose="02020603050405020304" pitchFamily="18" charset="0"/>
                                </a:rPr>
                                <m:t>𝜋</m:t>
                              </m:r>
                              <m:sSubSup>
                                <m:sSubSupPr>
                                  <m:ctrlPr>
                                    <a:rPr lang="en-US" sz="2150" i="1">
                                      <a:effectLst/>
                                      <a:latin typeface="Cambria Math" panose="02040503050406030204" pitchFamily="18" charset="0"/>
                                    </a:rPr>
                                  </m:ctrlPr>
                                </m:sSubSupPr>
                                <m:e>
                                  <m:r>
                                    <a:rPr lang="en-US" sz="215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sup>
                              </m:sSubSup>
                            </m:e>
                          </m:rad>
                        </m:den>
                      </m:f>
                      <m:r>
                        <m:rPr>
                          <m:sty m:val="p"/>
                        </m:rPr>
                        <a:rPr lang="en-US" sz="215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50" i="1">
                              <a:effectLst/>
                              <a:latin typeface="Cambria Math" panose="02040503050406030204" pitchFamily="18" charset="0"/>
                            </a:rPr>
                          </m:ctrlPr>
                        </m:dPr>
                        <m:e>
                          <m:r>
                            <a:rPr lang="en-US" sz="21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50" i="1">
                                  <a:effectLst/>
                                  <a:latin typeface="Cambria Math" panose="02040503050406030204" pitchFamily="18" charset="0"/>
                                </a:rPr>
                              </m:ctrlPr>
                            </m:fPr>
                            <m:num>
                              <m:sSup>
                                <m:sSupPr>
                                  <m:ctrlPr>
                                    <a:rPr lang="en-US" sz="2150" i="1">
                                      <a:effectLst/>
                                      <a:latin typeface="Cambria Math" panose="02040503050406030204" pitchFamily="18" charset="0"/>
                                    </a:rPr>
                                  </m:ctrlPr>
                                </m:sSupPr>
                                <m:e>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50" i="1">
                                              <a:effectLst/>
                                              <a:latin typeface="Cambria Math" panose="02040503050406030204" pitchFamily="18" charset="0"/>
                                            </a:rPr>
                                          </m:ctrlPr>
                                        </m:sSubSupPr>
                                        <m:e>
                                          <m:r>
                                            <a:rPr lang="en-US" sz="215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𝑇</m:t>
                                          </m:r>
                                        </m:sup>
                                      </m:sSubSup>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sup>
                              </m:sSup>
                            </m:num>
                            <m:den>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sSubSup>
                                <m:sSubSupPr>
                                  <m:ctrlPr>
                                    <a:rPr lang="en-US" sz="2150" i="1">
                                      <a:effectLst/>
                                      <a:latin typeface="Cambria Math" panose="02040503050406030204" pitchFamily="18" charset="0"/>
                                    </a:rPr>
                                  </m:ctrlPr>
                                </m:sSubSupPr>
                                <m:e>
                                  <m:r>
                                    <a:rPr lang="en-US" sz="215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15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150" i="1">
                                      <a:effectLst/>
                                      <a:latin typeface="Cambria Math" panose="02040503050406030204" pitchFamily="18" charset="0"/>
                                      <a:ea typeface="SimSun" panose="02010600030101010101" pitchFamily="2" charset="-122"/>
                                      <a:cs typeface="Times New Roman" panose="02020603050405020304" pitchFamily="18" charset="0"/>
                                    </a:rPr>
                                    <m:t>2</m:t>
                                  </m:r>
                                </m:sup>
                              </m:sSubSup>
                            </m:den>
                          </m:f>
                        </m:e>
                      </m:d>
                      <m:r>
                        <a:rPr lang="en-US" sz="215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15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150" b="0" i="1" smtClean="0">
                          <a:effectLst/>
                          <a:latin typeface="Cambria Math" panose="02040503050406030204" pitchFamily="18" charset="0"/>
                          <a:ea typeface="SimSun" panose="02010600030101010101" pitchFamily="2" charset="-122"/>
                          <a:cs typeface="Times New Roman" panose="02020603050405020304" pitchFamily="18" charset="0"/>
                        </a:rPr>
                        <m:t>2)</m:t>
                      </m:r>
                    </m:oMath>
                  </m:oMathPara>
                </a14:m>
                <a:endParaRPr lang="en-US" sz="21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150" dirty="0">
                    <a:effectLst/>
                    <a:latin typeface="Times New Roman" panose="02020603050405020304" pitchFamily="18" charset="0"/>
                    <a:ea typeface="SimSun" panose="02010600030101010101" pitchFamily="2" charset="-122"/>
                  </a:rPr>
                  <a:t>The parameter </a:t>
                </a:r>
                <a:r>
                  <a:rPr lang="en-US" sz="2150" i="1" dirty="0">
                    <a:effectLst/>
                    <a:latin typeface="Times New Roman" panose="02020603050405020304" pitchFamily="18" charset="0"/>
                    <a:ea typeface="SimSun" panose="02010600030101010101" pitchFamily="2" charset="-122"/>
                  </a:rPr>
                  <a:t>α</a:t>
                </a:r>
                <a:r>
                  <a:rPr lang="en-US" sz="2150" i="1" baseline="-25000" dirty="0">
                    <a:effectLst/>
                    <a:latin typeface="Times New Roman" panose="02020603050405020304" pitchFamily="18" charset="0"/>
                    <a:ea typeface="SimSun" panose="02010600030101010101" pitchFamily="2" charset="-122"/>
                  </a:rPr>
                  <a:t>k</a:t>
                </a:r>
                <a:r>
                  <a:rPr lang="en-US" sz="2150" dirty="0">
                    <a:effectLst/>
                    <a:latin typeface="Times New Roman" panose="02020603050405020304" pitchFamily="18" charset="0"/>
                    <a:ea typeface="SimSun" panose="02010600030101010101" pitchFamily="2" charset="-122"/>
                  </a:rPr>
                  <a:t> = (</a:t>
                </a:r>
                <a:r>
                  <a:rPr lang="en-US" sz="2150" i="1" dirty="0">
                    <a:effectLst/>
                    <a:latin typeface="Times New Roman" panose="02020603050405020304" pitchFamily="18" charset="0"/>
                    <a:ea typeface="SimSun" panose="02010600030101010101" pitchFamily="2" charset="-122"/>
                  </a:rPr>
                  <a:t>α</a:t>
                </a:r>
                <a:r>
                  <a:rPr lang="en-US" sz="2150" i="1" baseline="-25000" dirty="0">
                    <a:effectLst/>
                    <a:latin typeface="Times New Roman" panose="02020603050405020304" pitchFamily="18" charset="0"/>
                    <a:ea typeface="SimSun" panose="02010600030101010101" pitchFamily="2" charset="-122"/>
                  </a:rPr>
                  <a:t>k</a:t>
                </a:r>
                <a:r>
                  <a:rPr lang="en-US" sz="2150" baseline="-25000" dirty="0">
                    <a:effectLst/>
                    <a:latin typeface="Times New Roman" panose="02020603050405020304" pitchFamily="18" charset="0"/>
                    <a:ea typeface="SimSun" panose="02010600030101010101" pitchFamily="2" charset="-122"/>
                  </a:rPr>
                  <a:t>0</a:t>
                </a:r>
                <a:r>
                  <a:rPr lang="en-US" sz="2150" dirty="0">
                    <a:effectLst/>
                    <a:latin typeface="Times New Roman" panose="02020603050405020304" pitchFamily="18" charset="0"/>
                    <a:ea typeface="SimSun" panose="02010600030101010101" pitchFamily="2" charset="-122"/>
                  </a:rPr>
                  <a:t>, </a:t>
                </a:r>
                <a:r>
                  <a:rPr lang="en-US" sz="2150" i="1" dirty="0">
                    <a:effectLst/>
                    <a:latin typeface="Times New Roman" panose="02020603050405020304" pitchFamily="18" charset="0"/>
                    <a:ea typeface="SimSun" panose="02010600030101010101" pitchFamily="2" charset="-122"/>
                  </a:rPr>
                  <a:t>α</a:t>
                </a:r>
                <a:r>
                  <a:rPr lang="en-US" sz="2150" i="1" baseline="-25000" dirty="0">
                    <a:effectLst/>
                    <a:latin typeface="Times New Roman" panose="02020603050405020304" pitchFamily="18" charset="0"/>
                    <a:ea typeface="SimSun" panose="02010600030101010101" pitchFamily="2" charset="-122"/>
                  </a:rPr>
                  <a:t>k</a:t>
                </a:r>
                <a:r>
                  <a:rPr lang="en-US" sz="2150" baseline="-25000" dirty="0">
                    <a:effectLst/>
                    <a:latin typeface="Times New Roman" panose="02020603050405020304" pitchFamily="18" charset="0"/>
                    <a:ea typeface="SimSun" panose="02010600030101010101" pitchFamily="2" charset="-122"/>
                  </a:rPr>
                  <a:t>1</a:t>
                </a:r>
                <a:r>
                  <a:rPr lang="en-US" sz="2150" dirty="0">
                    <a:effectLst/>
                    <a:latin typeface="Times New Roman" panose="02020603050405020304" pitchFamily="18" charset="0"/>
                    <a:ea typeface="SimSun" panose="02010600030101010101" pitchFamily="2" charset="-122"/>
                  </a:rPr>
                  <a:t>,…, </a:t>
                </a:r>
                <a:r>
                  <a:rPr lang="en-US" sz="2150" i="1" dirty="0">
                    <a:effectLst/>
                    <a:latin typeface="Times New Roman" panose="02020603050405020304" pitchFamily="18" charset="0"/>
                    <a:ea typeface="SimSun" panose="02010600030101010101" pitchFamily="2" charset="-122"/>
                  </a:rPr>
                  <a:t>α</a:t>
                </a:r>
                <a:r>
                  <a:rPr lang="en-US" sz="2150" i="1" baseline="-25000" dirty="0" err="1">
                    <a:effectLst/>
                    <a:latin typeface="Times New Roman" panose="02020603050405020304" pitchFamily="18" charset="0"/>
                    <a:ea typeface="SimSun" panose="02010600030101010101" pitchFamily="2" charset="-122"/>
                  </a:rPr>
                  <a:t>kn</a:t>
                </a:r>
                <a:r>
                  <a:rPr lang="en-US" sz="2150" dirty="0">
                    <a:effectLst/>
                    <a:latin typeface="Times New Roman" panose="02020603050405020304" pitchFamily="18" charset="0"/>
                    <a:ea typeface="SimSun" panose="02010600030101010101" pitchFamily="2" charset="-122"/>
                  </a:rPr>
                  <a:t>)</a:t>
                </a:r>
                <a:r>
                  <a:rPr lang="en-US" sz="2150" i="1" baseline="30000" dirty="0">
                    <a:effectLst/>
                    <a:latin typeface="Times New Roman" panose="02020603050405020304" pitchFamily="18" charset="0"/>
                    <a:ea typeface="SimSun" panose="02010600030101010101" pitchFamily="2" charset="-122"/>
                  </a:rPr>
                  <a:t>T</a:t>
                </a:r>
                <a:r>
                  <a:rPr lang="en-US" sz="2150" dirty="0">
                    <a:effectLst/>
                    <a:latin typeface="Times New Roman" panose="02020603050405020304" pitchFamily="18" charset="0"/>
                    <a:ea typeface="SimSun" panose="02010600030101010101" pitchFamily="2" charset="-122"/>
                  </a:rPr>
                  <a:t> is called the </a:t>
                </a:r>
                <a:r>
                  <a:rPr lang="en-US" sz="2150" i="1" dirty="0">
                    <a:effectLst/>
                    <a:latin typeface="Times New Roman" panose="02020603050405020304" pitchFamily="18" charset="0"/>
                    <a:ea typeface="SimSun" panose="02010600030101010101" pitchFamily="2" charset="-122"/>
                  </a:rPr>
                  <a:t>k</a:t>
                </a:r>
                <a:r>
                  <a:rPr lang="en-US" sz="2150" baseline="30000" dirty="0">
                    <a:effectLst/>
                    <a:latin typeface="Times New Roman" panose="02020603050405020304" pitchFamily="18" charset="0"/>
                    <a:ea typeface="SimSun" panose="02010600030101010101" pitchFamily="2" charset="-122"/>
                  </a:rPr>
                  <a:t>th</a:t>
                </a:r>
                <a:r>
                  <a:rPr lang="en-US" sz="2150" dirty="0">
                    <a:effectLst/>
                    <a:latin typeface="Times New Roman" panose="02020603050405020304" pitchFamily="18" charset="0"/>
                    <a:ea typeface="SimSun" panose="02010600030101010101" pitchFamily="2" charset="-122"/>
                  </a:rPr>
                  <a:t> Partial Regression Coefficient (PRC) and </a:t>
                </a:r>
                <a:r>
                  <a:rPr lang="en-US" sz="2150" i="1" dirty="0">
                    <a:effectLst/>
                    <a:latin typeface="Times New Roman" panose="02020603050405020304" pitchFamily="18" charset="0"/>
                    <a:ea typeface="SimSun" panose="02010600030101010101" pitchFamily="2" charset="-122"/>
                  </a:rPr>
                  <a:t>X</a:t>
                </a:r>
                <a:r>
                  <a:rPr lang="en-US" sz="2150" i="1" baseline="-25000" dirty="0">
                    <a:effectLst/>
                    <a:latin typeface="Times New Roman" panose="02020603050405020304" pitchFamily="18" charset="0"/>
                    <a:ea typeface="SimSun" panose="02010600030101010101" pitchFamily="2" charset="-122"/>
                  </a:rPr>
                  <a:t>i</a:t>
                </a:r>
                <a:r>
                  <a:rPr lang="en-US" sz="2150" dirty="0">
                    <a:effectLst/>
                    <a:latin typeface="Times New Roman" panose="02020603050405020304" pitchFamily="18" charset="0"/>
                    <a:ea typeface="SimSun" panose="02010600030101010101" pitchFamily="2" charset="-122"/>
                  </a:rPr>
                  <a:t> = (1, </a:t>
                </a:r>
                <a:r>
                  <a:rPr lang="en-US" sz="2150" i="1" dirty="0">
                    <a:effectLst/>
                    <a:latin typeface="Times New Roman" panose="02020603050405020304" pitchFamily="18" charset="0"/>
                    <a:ea typeface="SimSun" panose="02010600030101010101" pitchFamily="2" charset="-122"/>
                  </a:rPr>
                  <a:t>x</a:t>
                </a:r>
                <a:r>
                  <a:rPr lang="en-US" sz="2150" i="1" baseline="-25000" dirty="0">
                    <a:effectLst/>
                    <a:latin typeface="Times New Roman" panose="02020603050405020304" pitchFamily="18" charset="0"/>
                    <a:ea typeface="SimSun" panose="02010600030101010101" pitchFamily="2" charset="-122"/>
                  </a:rPr>
                  <a:t>i</a:t>
                </a:r>
                <a:r>
                  <a:rPr lang="en-US" sz="2150" baseline="-25000" dirty="0">
                    <a:effectLst/>
                    <a:latin typeface="Times New Roman" panose="02020603050405020304" pitchFamily="18" charset="0"/>
                    <a:ea typeface="SimSun" panose="02010600030101010101" pitchFamily="2" charset="-122"/>
                  </a:rPr>
                  <a:t>1</a:t>
                </a:r>
                <a:r>
                  <a:rPr lang="en-US" sz="2150" dirty="0">
                    <a:effectLst/>
                    <a:latin typeface="Times New Roman" panose="02020603050405020304" pitchFamily="18" charset="0"/>
                    <a:ea typeface="SimSun" panose="02010600030101010101" pitchFamily="2" charset="-122"/>
                  </a:rPr>
                  <a:t>, </a:t>
                </a:r>
                <a:r>
                  <a:rPr lang="en-US" sz="2150" i="1" dirty="0">
                    <a:effectLst/>
                    <a:latin typeface="Times New Roman" panose="02020603050405020304" pitchFamily="18" charset="0"/>
                    <a:ea typeface="SimSun" panose="02010600030101010101" pitchFamily="2" charset="-122"/>
                  </a:rPr>
                  <a:t>x</a:t>
                </a:r>
                <a:r>
                  <a:rPr lang="en-US" sz="2150" i="1" baseline="-25000" dirty="0">
                    <a:effectLst/>
                    <a:latin typeface="Times New Roman" panose="02020603050405020304" pitchFamily="18" charset="0"/>
                    <a:ea typeface="SimSun" panose="02010600030101010101" pitchFamily="2" charset="-122"/>
                  </a:rPr>
                  <a:t>i</a:t>
                </a:r>
                <a:r>
                  <a:rPr lang="en-US" sz="2150" baseline="-25000" dirty="0">
                    <a:effectLst/>
                    <a:latin typeface="Times New Roman" panose="02020603050405020304" pitchFamily="18" charset="0"/>
                    <a:ea typeface="SimSun" panose="02010600030101010101" pitchFamily="2" charset="-122"/>
                  </a:rPr>
                  <a:t>2</a:t>
                </a:r>
                <a:r>
                  <a:rPr lang="en-US" sz="2150" dirty="0">
                    <a:effectLst/>
                    <a:latin typeface="Times New Roman" panose="02020603050405020304" pitchFamily="18" charset="0"/>
                    <a:ea typeface="SimSun" panose="02010600030101010101" pitchFamily="2" charset="-122"/>
                  </a:rPr>
                  <a:t>,…, </a:t>
                </a:r>
                <a:r>
                  <a:rPr lang="en-US" sz="2150" i="1" dirty="0" err="1">
                    <a:effectLst/>
                    <a:latin typeface="Times New Roman" panose="02020603050405020304" pitchFamily="18" charset="0"/>
                    <a:ea typeface="SimSun" panose="02010600030101010101" pitchFamily="2" charset="-122"/>
                  </a:rPr>
                  <a:t>x</a:t>
                </a:r>
                <a:r>
                  <a:rPr lang="en-US" sz="2150" i="1" baseline="-25000" dirty="0" err="1">
                    <a:effectLst/>
                    <a:latin typeface="Times New Roman" panose="02020603050405020304" pitchFamily="18" charset="0"/>
                    <a:ea typeface="SimSun" panose="02010600030101010101" pitchFamily="2" charset="-122"/>
                  </a:rPr>
                  <a:t>in</a:t>
                </a:r>
                <a:r>
                  <a:rPr lang="en-US" sz="2150" dirty="0">
                    <a:effectLst/>
                    <a:latin typeface="Times New Roman" panose="02020603050405020304" pitchFamily="18" charset="0"/>
                    <a:ea typeface="SimSun" panose="02010600030101010101" pitchFamily="2" charset="-122"/>
                  </a:rPr>
                  <a:t>)</a:t>
                </a:r>
                <a:r>
                  <a:rPr lang="en-US" sz="2150" i="1" baseline="30000" dirty="0">
                    <a:effectLst/>
                    <a:latin typeface="Times New Roman" panose="02020603050405020304" pitchFamily="18" charset="0"/>
                    <a:ea typeface="SimSun" panose="02010600030101010101" pitchFamily="2" charset="-122"/>
                  </a:rPr>
                  <a:t>T</a:t>
                </a:r>
                <a:r>
                  <a:rPr lang="en-US" sz="2150" dirty="0">
                    <a:effectLst/>
                    <a:latin typeface="Times New Roman" panose="02020603050405020304" pitchFamily="18" charset="0"/>
                    <a:ea typeface="SimSun" panose="02010600030101010101" pitchFamily="2" charset="-122"/>
                  </a:rPr>
                  <a:t> is data vector. Each </a:t>
                </a:r>
                <a:r>
                  <a:rPr lang="en-US" sz="2150" i="1" dirty="0" err="1">
                    <a:effectLst/>
                    <a:latin typeface="Times New Roman" panose="02020603050405020304" pitchFamily="18" charset="0"/>
                    <a:ea typeface="SimSun" panose="02010600030101010101" pitchFamily="2" charset="-122"/>
                  </a:rPr>
                  <a:t>x</a:t>
                </a:r>
                <a:r>
                  <a:rPr lang="en-US" sz="2150" i="1" baseline="-25000" dirty="0" err="1">
                    <a:effectLst/>
                    <a:latin typeface="Times New Roman" panose="02020603050405020304" pitchFamily="18" charset="0"/>
                    <a:ea typeface="SimSun" panose="02010600030101010101" pitchFamily="2" charset="-122"/>
                  </a:rPr>
                  <a:t>ij</a:t>
                </a:r>
                <a:r>
                  <a:rPr lang="en-US" sz="2150" dirty="0">
                    <a:effectLst/>
                    <a:latin typeface="Times New Roman" panose="02020603050405020304" pitchFamily="18" charset="0"/>
                    <a:ea typeface="SimSun" panose="02010600030101010101" pitchFamily="2" charset="-122"/>
                  </a:rPr>
                  <a:t> in every PRM is called a regressor, predictor, or independent variable.</a:t>
                </a:r>
                <a:endParaRPr lang="en-US" sz="21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150" dirty="0"/>
              </a:p>
            </p:txBody>
          </p:sp>
        </mc:Choice>
        <mc:Fallback>
          <p:sp>
            <p:nvSpPr>
              <p:cNvPr id="3" name="Content Placeholder 2">
                <a:extLst>
                  <a:ext uri="{FF2B5EF4-FFF2-40B4-BE49-F238E27FC236}">
                    <a16:creationId xmlns:a16="http://schemas.microsoft.com/office/drawing/2014/main" id="{5C7EC77F-4DA3-4A00-B6F2-B7237D8B7552}"/>
                  </a:ext>
                </a:extLst>
              </p:cNvPr>
              <p:cNvSpPr>
                <a:spLocks noGrp="1" noRot="1" noChangeAspect="1" noMove="1" noResize="1" noEditPoints="1" noAdjustHandles="1" noChangeArrowheads="1" noChangeShapeType="1" noTextEdit="1"/>
              </p:cNvSpPr>
              <p:nvPr>
                <p:ph idx="1"/>
              </p:nvPr>
            </p:nvSpPr>
            <p:spPr>
              <a:xfrm>
                <a:off x="191069" y="914399"/>
                <a:ext cx="11764370" cy="5176066"/>
              </a:xfrm>
              <a:blipFill>
                <a:blip r:embed="rId2"/>
                <a:stretch>
                  <a:fillRect l="-622" t="-707" r="-67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AC5650C-13A5-4572-9FE0-4A366E8CD78D}"/>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446F676F-712A-4AA7-8078-65E12A56B4ED}"/>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DB085F02-4020-4B9D-8800-62CEF635286F}"/>
              </a:ext>
            </a:extLst>
          </p:cNvPr>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53511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CB5D-6D86-44D1-B1DE-F40D71ABB882}"/>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EC8F33-0887-4A1F-BBAE-5665A8938876}"/>
                  </a:ext>
                </a:extLst>
              </p:cNvPr>
              <p:cNvSpPr>
                <a:spLocks noGrp="1"/>
              </p:cNvSpPr>
              <p:nvPr>
                <p:ph idx="1"/>
              </p:nvPr>
            </p:nvSpPr>
            <p:spPr>
              <a:xfrm>
                <a:off x="218363" y="914399"/>
                <a:ext cx="11750723" cy="5176066"/>
              </a:xfrm>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rPr>
                  <a:t>In Eq. 4.1, each mixture coefficient </a:t>
                </a:r>
                <a:r>
                  <a:rPr lang="en-US" sz="1900" i="1" dirty="0">
                    <a:effectLst/>
                    <a:latin typeface="Times New Roman" panose="02020603050405020304" pitchFamily="18" charset="0"/>
                    <a:ea typeface="SimSun" panose="02010600030101010101" pitchFamily="2" charset="-122"/>
                  </a:rPr>
                  <a:t>c</a:t>
                </a:r>
                <a:r>
                  <a:rPr lang="en-US" sz="1900" i="1" baseline="-25000"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is the prior probability that any </a:t>
                </a:r>
                <a:r>
                  <a:rPr lang="en-US" sz="1900" i="1" dirty="0">
                    <a:effectLst/>
                    <a:latin typeface="Times New Roman" panose="02020603050405020304" pitchFamily="18" charset="0"/>
                    <a:ea typeface="SimSun" panose="02010600030101010101" pitchFamily="2" charset="-122"/>
                  </a:rPr>
                  <a:t>z</a:t>
                </a:r>
                <a:r>
                  <a:rPr lang="en-US" sz="1900" i="1" baseline="-25000" dirty="0">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 belongs to the </a:t>
                </a:r>
                <a:r>
                  <a:rPr lang="en-US" sz="1900" i="1" dirty="0">
                    <a:effectLst/>
                    <a:latin typeface="Times New Roman" panose="02020603050405020304" pitchFamily="18" charset="0"/>
                    <a:ea typeface="SimSun" panose="02010600030101010101" pitchFamily="2" charset="-122"/>
                  </a:rPr>
                  <a:t>k</a:t>
                </a:r>
                <a:r>
                  <a:rPr lang="en-US" sz="1900" baseline="30000" dirty="0">
                    <a:effectLst/>
                    <a:latin typeface="Times New Roman" panose="02020603050405020304" pitchFamily="18" charset="0"/>
                    <a:ea typeface="SimSun" panose="02010600030101010101" pitchFamily="2" charset="-122"/>
                  </a:rPr>
                  <a:t>th</a:t>
                </a:r>
                <a:r>
                  <a:rPr lang="en-US" sz="1900" dirty="0">
                    <a:effectLst/>
                    <a:latin typeface="Times New Roman" panose="02020603050405020304" pitchFamily="18" charset="0"/>
                    <a:ea typeface="SimSun" panose="02010600030101010101" pitchFamily="2" charset="-122"/>
                  </a:rPr>
                  <a:t> PRM. Let </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be random variable representing PRMs, </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 1, 2,…, </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The mixture coefficient </a:t>
                </a:r>
                <a:r>
                  <a:rPr lang="en-US" sz="1900" i="1" dirty="0">
                    <a:effectLst/>
                    <a:latin typeface="Times New Roman" panose="02020603050405020304" pitchFamily="18" charset="0"/>
                    <a:ea typeface="SimSun" panose="02010600030101010101" pitchFamily="2" charset="-122"/>
                  </a:rPr>
                  <a:t>c</a:t>
                </a:r>
                <a:r>
                  <a:rPr lang="en-US" sz="1900" i="1" baseline="-25000"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is also called the </a:t>
                </a:r>
                <a:r>
                  <a:rPr lang="en-US" sz="1900" i="1" dirty="0">
                    <a:effectLst/>
                    <a:latin typeface="Times New Roman" panose="02020603050405020304" pitchFamily="18" charset="0"/>
                    <a:ea typeface="SimSun" panose="02010600030101010101" pitchFamily="2" charset="-122"/>
                  </a:rPr>
                  <a:t>k</a:t>
                </a:r>
                <a:r>
                  <a:rPr lang="en-US" sz="1900" baseline="30000" dirty="0">
                    <a:effectLst/>
                    <a:latin typeface="Times New Roman" panose="02020603050405020304" pitchFamily="18" charset="0"/>
                    <a:ea typeface="SimSun" panose="02010600030101010101" pitchFamily="2" charset="-122"/>
                  </a:rPr>
                  <a:t>th</a:t>
                </a:r>
                <a:r>
                  <a:rPr lang="en-US" sz="1900" dirty="0">
                    <a:effectLst/>
                    <a:latin typeface="Times New Roman" panose="02020603050405020304" pitchFamily="18" charset="0"/>
                    <a:ea typeface="SimSun" panose="02010600030101010101" pitchFamily="2" charset="-122"/>
                  </a:rPr>
                  <a:t> weight, which is defined by Eq. 4.3. Of course, there are </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mixture coefficients, </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PRMs, and </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PRCs.</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d>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3)</m:t>
                      </m:r>
                    </m:oMath>
                  </m:oMathPara>
                </a14:m>
                <a:endParaRPr lang="en-US" sz="1900" dirty="0"/>
              </a:p>
              <a:p>
                <a:pPr marL="0" indent="0">
                  <a:buNone/>
                </a:pPr>
                <a:r>
                  <a:rPr lang="en-US" sz="1900" dirty="0">
                    <a:effectLst/>
                    <a:latin typeface="Times New Roman" panose="02020603050405020304" pitchFamily="18" charset="0"/>
                    <a:ea typeface="SimSun" panose="02010600030101010101" pitchFamily="2" charset="-122"/>
                  </a:rPr>
                  <a:t>For each </a:t>
                </a:r>
                <a:r>
                  <a:rPr lang="en-US" sz="1900" i="1" dirty="0">
                    <a:effectLst/>
                    <a:latin typeface="Times New Roman" panose="02020603050405020304" pitchFamily="18" charset="0"/>
                    <a:ea typeface="SimSun" panose="02010600030101010101" pitchFamily="2" charset="-122"/>
                  </a:rPr>
                  <a:t>k</a:t>
                </a:r>
                <a:r>
                  <a:rPr lang="en-US" sz="1900" baseline="30000" dirty="0">
                    <a:effectLst/>
                    <a:latin typeface="Times New Roman" panose="02020603050405020304" pitchFamily="18" charset="0"/>
                    <a:ea typeface="SimSun" panose="02010600030101010101" pitchFamily="2" charset="-122"/>
                  </a:rPr>
                  <a:t>th</a:t>
                </a:r>
                <a:r>
                  <a:rPr lang="en-US" sz="1900" dirty="0">
                    <a:effectLst/>
                    <a:latin typeface="Times New Roman" panose="02020603050405020304" pitchFamily="18" charset="0"/>
                    <a:ea typeface="SimSun" panose="02010600030101010101" pitchFamily="2" charset="-122"/>
                  </a:rPr>
                  <a:t> PRM, suppose each </a:t>
                </a:r>
                <a14:m>
                  <m:oMath xmlns:m="http://schemas.openxmlformats.org/officeDocument/2006/math">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1900" dirty="0">
                    <a:effectLst/>
                    <a:latin typeface="Times New Roman" panose="02020603050405020304" pitchFamily="18" charset="0"/>
                    <a:ea typeface="SimSun" panose="02010600030101010101" pitchFamily="2" charset="-122"/>
                  </a:rPr>
                  <a:t> has an inverse regression model (IRM) </a:t>
                </a:r>
                <a:r>
                  <a:rPr lang="en-US" sz="1900" i="1" dirty="0" err="1">
                    <a:effectLst/>
                    <a:latin typeface="Times New Roman" panose="02020603050405020304" pitchFamily="18" charset="0"/>
                    <a:ea typeface="SimSun" panose="02010600030101010101" pitchFamily="2" charset="-122"/>
                  </a:rPr>
                  <a:t>x</a:t>
                </a:r>
                <a:r>
                  <a:rPr lang="en-US" sz="1900" i="1" baseline="-25000" dirty="0" err="1">
                    <a:effectLst/>
                    <a:latin typeface="Times New Roman" panose="02020603050405020304" pitchFamily="18" charset="0"/>
                    <a:ea typeface="SimSun" panose="02010600030101010101" pitchFamily="2" charset="-122"/>
                  </a:rPr>
                  <a:t>ij</a:t>
                </a:r>
                <a:r>
                  <a:rPr lang="en-US" sz="1900" dirty="0">
                    <a:effectLst/>
                    <a:latin typeface="Times New Roman" panose="02020603050405020304" pitchFamily="18" charset="0"/>
                    <a:ea typeface="SimSun" panose="02010600030101010101" pitchFamily="2" charset="-122"/>
                  </a:rPr>
                  <a:t> = </a:t>
                </a:r>
                <a:r>
                  <a:rPr lang="en-US" sz="1900" i="1" dirty="0">
                    <a:effectLst/>
                    <a:latin typeface="Times New Roman" panose="02020603050405020304" pitchFamily="18" charset="0"/>
                    <a:ea typeface="SimSun" panose="02010600030101010101" pitchFamily="2" charset="-122"/>
                  </a:rPr>
                  <a:t>β</a:t>
                </a:r>
                <a:r>
                  <a:rPr lang="en-US" sz="1900" i="1" baseline="-25000" dirty="0">
                    <a:effectLst/>
                    <a:latin typeface="Times New Roman" panose="02020603050405020304" pitchFamily="18" charset="0"/>
                    <a:ea typeface="SimSun" panose="02010600030101010101" pitchFamily="2" charset="-122"/>
                  </a:rPr>
                  <a:t>kj</a:t>
                </a:r>
                <a:r>
                  <a:rPr lang="en-US" sz="1900" baseline="-25000" dirty="0">
                    <a:effectLst/>
                    <a:latin typeface="Times New Roman" panose="02020603050405020304" pitchFamily="18" charset="0"/>
                    <a:ea typeface="SimSun" panose="02010600030101010101" pitchFamily="2" charset="-122"/>
                  </a:rPr>
                  <a:t>0</a:t>
                </a:r>
                <a:r>
                  <a:rPr lang="en-US" sz="1900" i="1" dirty="0">
                    <a:effectLst/>
                    <a:latin typeface="Times New Roman" panose="02020603050405020304" pitchFamily="18" charset="0"/>
                    <a:ea typeface="SimSun" panose="02010600030101010101" pitchFamily="2" charset="-122"/>
                  </a:rPr>
                  <a:t> + β</a:t>
                </a:r>
                <a:r>
                  <a:rPr lang="en-US" sz="1900" i="1" baseline="-25000" dirty="0">
                    <a:effectLst/>
                    <a:latin typeface="Times New Roman" panose="02020603050405020304" pitchFamily="18" charset="0"/>
                    <a:ea typeface="SimSun" panose="02010600030101010101" pitchFamily="2" charset="-122"/>
                  </a:rPr>
                  <a:t>kj</a:t>
                </a:r>
                <a:r>
                  <a:rPr lang="en-US" sz="1900" baseline="-25000" dirty="0">
                    <a:effectLst/>
                    <a:latin typeface="Times New Roman" panose="02020603050405020304" pitchFamily="18" charset="0"/>
                    <a:ea typeface="SimSun" panose="02010600030101010101" pitchFamily="2" charset="-122"/>
                  </a:rPr>
                  <a:t>1</a:t>
                </a:r>
                <a:r>
                  <a:rPr lang="en-US" sz="1900" i="1" dirty="0">
                    <a:effectLst/>
                    <a:latin typeface="Times New Roman" panose="02020603050405020304" pitchFamily="18" charset="0"/>
                    <a:ea typeface="SimSun" panose="02010600030101010101" pitchFamily="2" charset="-122"/>
                  </a:rPr>
                  <a:t>z</a:t>
                </a:r>
                <a:r>
                  <a:rPr lang="en-US" sz="1900" i="1" baseline="-25000" dirty="0">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 In other words, </a:t>
                </a:r>
                <a:r>
                  <a:rPr lang="en-US" sz="1900" i="1" dirty="0" err="1">
                    <a:effectLst/>
                    <a:latin typeface="Times New Roman" panose="02020603050405020304" pitchFamily="18" charset="0"/>
                    <a:ea typeface="SimSun" panose="02010600030101010101" pitchFamily="2" charset="-122"/>
                  </a:rPr>
                  <a:t>x</a:t>
                </a:r>
                <a:r>
                  <a:rPr lang="en-US" sz="1900" i="1" baseline="-25000" dirty="0" err="1">
                    <a:effectLst/>
                    <a:latin typeface="Times New Roman" panose="02020603050405020304" pitchFamily="18" charset="0"/>
                    <a:ea typeface="SimSun" panose="02010600030101010101" pitchFamily="2" charset="-122"/>
                  </a:rPr>
                  <a:t>ij</a:t>
                </a:r>
                <a:r>
                  <a:rPr lang="en-US" sz="1900" dirty="0">
                    <a:effectLst/>
                    <a:latin typeface="Times New Roman" panose="02020603050405020304" pitchFamily="18" charset="0"/>
                    <a:ea typeface="SimSun" panose="02010600030101010101" pitchFamily="2" charset="-122"/>
                  </a:rPr>
                  <a:t> now is considered as the random variable conforming to normal distribution according to Eq. 4.4 (</a:t>
                </a:r>
                <a:r>
                  <a:rPr lang="en-US" sz="1900" dirty="0" err="1">
                    <a:effectLst/>
                    <a:latin typeface="Times New Roman" panose="02020603050405020304" pitchFamily="18" charset="0"/>
                    <a:ea typeface="SimSun" panose="02010600030101010101" pitchFamily="2" charset="-122"/>
                  </a:rPr>
                  <a:t>Lindsten</a:t>
                </a:r>
                <a:r>
                  <a:rPr lang="en-US" sz="1900" dirty="0">
                    <a:effectLst/>
                    <a:latin typeface="Times New Roman" panose="02020603050405020304" pitchFamily="18" charset="0"/>
                    <a:ea typeface="SimSun" panose="02010600030101010101" pitchFamily="2" charset="-122"/>
                  </a:rPr>
                  <a:t>, Schön, </a:t>
                </a:r>
                <a:r>
                  <a:rPr lang="en-US" sz="1900" dirty="0" err="1">
                    <a:effectLst/>
                    <a:latin typeface="Times New Roman" panose="02020603050405020304" pitchFamily="18" charset="0"/>
                    <a:ea typeface="SimSun" panose="02010600030101010101" pitchFamily="2" charset="-122"/>
                  </a:rPr>
                  <a:t>Svensson</a:t>
                </a:r>
                <a:r>
                  <a:rPr lang="en-US" sz="1900" dirty="0">
                    <a:effectLst/>
                    <a:latin typeface="Times New Roman" panose="02020603050405020304" pitchFamily="18" charset="0"/>
                    <a:ea typeface="SimSun" panose="02010600030101010101" pitchFamily="2" charset="-122"/>
                  </a:rPr>
                  <a:t>, &amp; </a:t>
                </a:r>
                <a:r>
                  <a:rPr lang="en-US" sz="1900" dirty="0" err="1">
                    <a:effectLst/>
                    <a:latin typeface="Times New Roman" panose="02020603050405020304" pitchFamily="18" charset="0"/>
                    <a:ea typeface="SimSun" panose="02010600030101010101" pitchFamily="2" charset="-122"/>
                  </a:rPr>
                  <a:t>Wahlström</a:t>
                </a:r>
                <a:r>
                  <a:rPr lang="en-US" sz="1900" dirty="0">
                    <a:effectLst/>
                    <a:latin typeface="Times New Roman" panose="02020603050405020304" pitchFamily="18" charset="0"/>
                    <a:ea typeface="SimSun" panose="02010600030101010101" pitchFamily="2" charset="-122"/>
                  </a:rPr>
                  <a:t>, 2017, p. 8).</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Sub>
                      <m:d>
                        <m:dPr>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𝑖𝑗</m:t>
                              </m:r>
                            </m:sub>
                          </m:sSub>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1900" i="1">
                                  <a:effectLst/>
                                  <a:latin typeface="Cambria Math" panose="02040503050406030204" pitchFamily="18" charset="0"/>
                                  <a:cs typeface="Times New Roman" panose="02020603050405020304" pitchFamily="18" charset="0"/>
                                </a:rPr>
                              </m:ctrlPr>
                            </m:radPr>
                            <m:deg/>
                            <m:e>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𝜋</m:t>
                              </m:r>
                              <m:sSubSup>
                                <m:sSubSupPr>
                                  <m:ctrlPr>
                                    <a:rPr lang="en-US" sz="1900" i="1">
                                      <a:effectLst/>
                                      <a:latin typeface="Cambria Math" panose="02040503050406030204" pitchFamily="18" charset="0"/>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e>
                          </m:rad>
                        </m:den>
                      </m:f>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sSup>
                                <m:sSupPr>
                                  <m:ctrlPr>
                                    <a:rPr lang="en-US" sz="1900" i="1">
                                      <a:effectLst/>
                                      <a:latin typeface="Cambria Math" panose="02040503050406030204" pitchFamily="18" charset="0"/>
                                      <a:cs typeface="Times New Roman" panose="02020603050405020304" pitchFamily="18" charset="0"/>
                                    </a:rPr>
                                  </m:ctrlPr>
                                </m:sSupPr>
                                <m:e>
                                  <m:d>
                                    <m:dPr>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bSup>
                                      <m:sSup>
                                        <m:sSupPr>
                                          <m:ctrlPr>
                                            <a:rPr lang="en-US" sz="1900" i="1">
                                              <a:effectLst/>
                                              <a:latin typeface="Cambria Math" panose="02040503050406030204" pitchFamily="18" charset="0"/>
                                              <a:cs typeface="Times New Roman" panose="02020603050405020304" pitchFamily="18" charset="0"/>
                                            </a:rPr>
                                          </m:ctrlPr>
                                        </m:sSupPr>
                                        <m:e>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p>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SubSup>
                                <m:sSubSupPr>
                                  <m:ctrlPr>
                                    <a:rPr lang="en-US" sz="1900" i="1">
                                      <a:effectLst/>
                                      <a:latin typeface="Cambria Math" panose="02040503050406030204" pitchFamily="18" charset="0"/>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den>
                          </m:f>
                        </m:e>
                      </m:d>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4)</m:t>
                      </m:r>
                    </m:oMath>
                  </m:oMathPara>
                </a14:m>
                <a:endParaRPr lang="en-US" sz="1900" dirty="0"/>
              </a:p>
              <a:p>
                <a:pPr marL="0" indent="0">
                  <a:buNone/>
                </a:pPr>
                <a:r>
                  <a:rPr lang="en-US" sz="1900" dirty="0">
                    <a:effectLst/>
                    <a:latin typeface="Times New Roman" panose="02020603050405020304" pitchFamily="18" charset="0"/>
                    <a:ea typeface="SimSun" panose="02010600030101010101" pitchFamily="2" charset="-122"/>
                  </a:rPr>
                  <a:t>Where </a:t>
                </a:r>
                <a:r>
                  <a:rPr lang="en-US" sz="1900" i="1" dirty="0">
                    <a:effectLst/>
                    <a:latin typeface="Times New Roman" panose="02020603050405020304" pitchFamily="18" charset="0"/>
                    <a:ea typeface="SimSun" panose="02010600030101010101" pitchFamily="2" charset="-122"/>
                  </a:rPr>
                  <a:t>β</a:t>
                </a:r>
                <a:r>
                  <a:rPr lang="en-US" sz="1900" i="1" baseline="-25000" dirty="0" err="1">
                    <a:effectLst/>
                    <a:latin typeface="Times New Roman" panose="02020603050405020304" pitchFamily="18" charset="0"/>
                    <a:ea typeface="SimSun" panose="02010600030101010101" pitchFamily="2" charset="-122"/>
                  </a:rPr>
                  <a:t>kj</a:t>
                </a:r>
                <a:r>
                  <a:rPr lang="en-US" sz="1900" dirty="0">
                    <a:effectLst/>
                    <a:latin typeface="Times New Roman" panose="02020603050405020304" pitchFamily="18" charset="0"/>
                    <a:ea typeface="SimSun" panose="02010600030101010101" pitchFamily="2" charset="-122"/>
                  </a:rPr>
                  <a:t> = (</a:t>
                </a:r>
                <a:r>
                  <a:rPr lang="en-US" sz="1900" i="1" dirty="0">
                    <a:effectLst/>
                    <a:latin typeface="Times New Roman" panose="02020603050405020304" pitchFamily="18" charset="0"/>
                    <a:ea typeface="SimSun" panose="02010600030101010101" pitchFamily="2" charset="-122"/>
                  </a:rPr>
                  <a:t>β</a:t>
                </a:r>
                <a:r>
                  <a:rPr lang="en-US" sz="1900" i="1" baseline="-25000" dirty="0">
                    <a:effectLst/>
                    <a:latin typeface="Times New Roman" panose="02020603050405020304" pitchFamily="18" charset="0"/>
                    <a:ea typeface="SimSun" panose="02010600030101010101" pitchFamily="2" charset="-122"/>
                  </a:rPr>
                  <a:t>kj</a:t>
                </a:r>
                <a:r>
                  <a:rPr lang="en-US" sz="1900" baseline="-25000" dirty="0">
                    <a:effectLst/>
                    <a:latin typeface="Times New Roman" panose="02020603050405020304" pitchFamily="18" charset="0"/>
                    <a:ea typeface="SimSun" panose="02010600030101010101" pitchFamily="2" charset="-122"/>
                  </a:rPr>
                  <a:t>0</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β</a:t>
                </a:r>
                <a:r>
                  <a:rPr lang="en-US" sz="1900" i="1" baseline="-25000" dirty="0">
                    <a:effectLst/>
                    <a:latin typeface="Times New Roman" panose="02020603050405020304" pitchFamily="18" charset="0"/>
                    <a:ea typeface="SimSun" panose="02010600030101010101" pitchFamily="2" charset="-122"/>
                  </a:rPr>
                  <a:t>kj</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dirty="0">
                    <a:effectLst/>
                    <a:latin typeface="Times New Roman" panose="02020603050405020304" pitchFamily="18" charset="0"/>
                    <a:ea typeface="SimSun" panose="02010600030101010101" pitchFamily="2" charset="-122"/>
                  </a:rPr>
                  <a:t> is an inverse regression coefficient (IRC) and (1, </a:t>
                </a:r>
                <a:r>
                  <a:rPr lang="en-US" sz="1900" i="1" dirty="0">
                    <a:effectLst/>
                    <a:latin typeface="Times New Roman" panose="02020603050405020304" pitchFamily="18" charset="0"/>
                    <a:ea typeface="SimSun" panose="02010600030101010101" pitchFamily="2" charset="-122"/>
                  </a:rPr>
                  <a:t>z</a:t>
                </a:r>
                <a:r>
                  <a:rPr lang="en-US" sz="1900" i="1" baseline="-25000" dirty="0">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dirty="0">
                    <a:effectLst/>
                    <a:latin typeface="Times New Roman" panose="02020603050405020304" pitchFamily="18" charset="0"/>
                    <a:ea typeface="SimSun" panose="02010600030101010101" pitchFamily="2" charset="-122"/>
                  </a:rPr>
                  <a:t> becomes an inverse data vector. For each </a:t>
                </a:r>
                <a:r>
                  <a:rPr lang="en-US" sz="1900" i="1" dirty="0">
                    <a:effectLst/>
                    <a:latin typeface="Times New Roman" panose="02020603050405020304" pitchFamily="18" charset="0"/>
                    <a:ea typeface="SimSun" panose="02010600030101010101" pitchFamily="2" charset="-122"/>
                  </a:rPr>
                  <a:t>k</a:t>
                </a:r>
                <a:r>
                  <a:rPr lang="en-US" sz="1900" baseline="30000" dirty="0">
                    <a:effectLst/>
                    <a:latin typeface="Times New Roman" panose="02020603050405020304" pitchFamily="18" charset="0"/>
                    <a:ea typeface="SimSun" panose="02010600030101010101" pitchFamily="2" charset="-122"/>
                  </a:rPr>
                  <a:t>th</a:t>
                </a:r>
                <a:r>
                  <a:rPr lang="en-US" sz="1900" dirty="0">
                    <a:effectLst/>
                    <a:latin typeface="Times New Roman" panose="02020603050405020304" pitchFamily="18" charset="0"/>
                    <a:ea typeface="SimSun" panose="02010600030101010101" pitchFamily="2" charset="-122"/>
                  </a:rPr>
                  <a:t> PRM, there are </a:t>
                </a:r>
                <a:r>
                  <a:rPr lang="en-US" sz="1900" i="1" dirty="0">
                    <a:effectLst/>
                    <a:latin typeface="Times New Roman" panose="02020603050405020304" pitchFamily="18" charset="0"/>
                    <a:ea typeface="SimSun" panose="02010600030101010101" pitchFamily="2" charset="-122"/>
                  </a:rPr>
                  <a:t>n </a:t>
                </a:r>
                <a:r>
                  <a:rPr lang="en-US" sz="1900" dirty="0">
                    <a:effectLst/>
                    <a:latin typeface="Times New Roman" panose="02020603050405020304" pitchFamily="18" charset="0"/>
                    <a:ea typeface="SimSun" panose="02010600030101010101" pitchFamily="2" charset="-122"/>
                  </a:rPr>
                  <a:t>IRMs </a:t>
                </a:r>
                <a:r>
                  <a:rPr lang="en-US" sz="1900" i="1" dirty="0" err="1">
                    <a:effectLst/>
                    <a:latin typeface="Times New Roman" panose="02020603050405020304" pitchFamily="18" charset="0"/>
                    <a:ea typeface="SimSun" panose="02010600030101010101" pitchFamily="2" charset="-122"/>
                  </a:rPr>
                  <a:t>P</a:t>
                </a:r>
                <a:r>
                  <a:rPr lang="en-US" sz="1900" i="1" baseline="-25000" dirty="0" err="1">
                    <a:effectLst/>
                    <a:latin typeface="Times New Roman" panose="02020603050405020304" pitchFamily="18" charset="0"/>
                    <a:ea typeface="SimSun" panose="02010600030101010101" pitchFamily="2" charset="-122"/>
                  </a:rPr>
                  <a:t>kj</a:t>
                </a:r>
                <a:r>
                  <a:rPr lang="en-US" sz="1900" dirty="0">
                    <a:effectLst/>
                    <a:latin typeface="Times New Roman" panose="02020603050405020304" pitchFamily="18" charset="0"/>
                    <a:ea typeface="SimSun" panose="02010600030101010101" pitchFamily="2" charset="-122"/>
                  </a:rPr>
                  <a:t>(</a:t>
                </a:r>
                <a:r>
                  <a:rPr lang="en-US" sz="1900" i="1" dirty="0" err="1">
                    <a:effectLst/>
                    <a:latin typeface="Times New Roman" panose="02020603050405020304" pitchFamily="18" charset="0"/>
                    <a:ea typeface="SimSun" panose="02010600030101010101" pitchFamily="2" charset="-122"/>
                  </a:rPr>
                  <a:t>x</a:t>
                </a:r>
                <a:r>
                  <a:rPr lang="en-US" sz="1900" i="1" baseline="-25000" dirty="0" err="1">
                    <a:effectLst/>
                    <a:latin typeface="Times New Roman" panose="02020603050405020304" pitchFamily="18" charset="0"/>
                    <a:ea typeface="SimSun" panose="02010600030101010101" pitchFamily="2" charset="-122"/>
                  </a:rPr>
                  <a:t>ij</a:t>
                </a:r>
                <a:r>
                  <a:rPr lang="en-US" sz="1900" dirty="0" err="1">
                    <a:effectLst/>
                    <a:latin typeface="Times New Roman" panose="02020603050405020304" pitchFamily="18" charset="0"/>
                    <a:ea typeface="SimSun" panose="02010600030101010101" pitchFamily="2" charset="-122"/>
                  </a:rPr>
                  <a:t>|</a:t>
                </a:r>
                <a:r>
                  <a:rPr lang="en-US" sz="1900" i="1" dirty="0" err="1">
                    <a:effectLst/>
                    <a:latin typeface="Times New Roman" panose="02020603050405020304" pitchFamily="18" charset="0"/>
                    <a:ea typeface="SimSun" panose="02010600030101010101" pitchFamily="2" charset="-122"/>
                  </a:rPr>
                  <a:t>z</a:t>
                </a:r>
                <a:r>
                  <a:rPr lang="en-US" sz="1900" i="1" baseline="-25000" dirty="0" err="1">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β</a:t>
                </a:r>
                <a:r>
                  <a:rPr lang="en-US" sz="1900" i="1" baseline="-25000" dirty="0" err="1">
                    <a:effectLst/>
                    <a:latin typeface="Times New Roman" panose="02020603050405020304" pitchFamily="18" charset="0"/>
                    <a:ea typeface="SimSun" panose="02010600030101010101" pitchFamily="2" charset="-122"/>
                  </a:rPr>
                  <a:t>kj</a:t>
                </a:r>
                <a:r>
                  <a:rPr lang="en-US" sz="1900" dirty="0">
                    <a:effectLst/>
                    <a:latin typeface="Times New Roman" panose="02020603050405020304" pitchFamily="18" charset="0"/>
                    <a:ea typeface="SimSun" panose="02010600030101010101" pitchFamily="2" charset="-122"/>
                  </a:rPr>
                  <a:t>) and </a:t>
                </a:r>
                <a:r>
                  <a:rPr lang="en-US" sz="1900" i="1" dirty="0">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associated IRCs </a:t>
                </a:r>
                <a:r>
                  <a:rPr lang="en-US" sz="1900" i="1" dirty="0">
                    <a:effectLst/>
                    <a:latin typeface="Times New Roman" panose="02020603050405020304" pitchFamily="18" charset="0"/>
                    <a:ea typeface="SimSun" panose="02010600030101010101" pitchFamily="2" charset="-122"/>
                  </a:rPr>
                  <a:t>β</a:t>
                </a:r>
                <a:r>
                  <a:rPr lang="en-US" sz="1900" i="1" baseline="-25000" dirty="0" err="1">
                    <a:effectLst/>
                    <a:latin typeface="Times New Roman" panose="02020603050405020304" pitchFamily="18" charset="0"/>
                    <a:ea typeface="SimSun" panose="02010600030101010101" pitchFamily="2" charset="-122"/>
                  </a:rPr>
                  <a:t>kj</a:t>
                </a:r>
                <a:r>
                  <a:rPr lang="en-US" sz="1900" dirty="0">
                    <a:effectLst/>
                    <a:latin typeface="Times New Roman" panose="02020603050405020304" pitchFamily="18" charset="0"/>
                    <a:ea typeface="SimSun" panose="02010600030101010101" pitchFamily="2" charset="-122"/>
                  </a:rPr>
                  <a:t>. Totally, there are </a:t>
                </a:r>
                <a:r>
                  <a:rPr lang="en-US" sz="1900" i="1" dirty="0">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IRMs associated with </a:t>
                </a:r>
                <a:r>
                  <a:rPr lang="en-US" sz="1900" i="1" dirty="0">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IRCs. Suppose IRMs with fixed </a:t>
                </a:r>
                <a:r>
                  <a:rPr lang="en-US" sz="1900" i="1" dirty="0">
                    <a:effectLst/>
                    <a:latin typeface="Times New Roman" panose="02020603050405020304" pitchFamily="18" charset="0"/>
                    <a:ea typeface="SimSun" panose="02010600030101010101" pitchFamily="2" charset="-122"/>
                  </a:rPr>
                  <a:t>j</a:t>
                </a:r>
                <a:r>
                  <a:rPr lang="en-US" sz="1900" dirty="0">
                    <a:effectLst/>
                    <a:latin typeface="Times New Roman" panose="02020603050405020304" pitchFamily="18" charset="0"/>
                    <a:ea typeface="SimSun" panose="02010600030101010101" pitchFamily="2" charset="-122"/>
                  </a:rPr>
                  <a:t> have the same mixture model as MRM does. Equation 4.5 specifies the mixture model of IRMs.</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𝑖𝑗</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Sub>
                          <m:d>
                            <m:dPr>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𝑖𝑗</m:t>
                                  </m:r>
                                </m:sub>
                              </m:sSub>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Sub>
                            </m:e>
                          </m:d>
                        </m:e>
                      </m:nary>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5)</m:t>
                      </m:r>
                    </m:oMath>
                  </m:oMathPara>
                </a14:m>
                <a:endParaRPr lang="en-US" sz="1900" dirty="0"/>
              </a:p>
              <a:p>
                <a:pPr marL="0" indent="0">
                  <a:buNone/>
                </a:pPr>
                <a:endParaRPr lang="en-US" sz="1900" dirty="0"/>
              </a:p>
              <a:p>
                <a:pPr marL="0" indent="0">
                  <a:buNone/>
                </a:pPr>
                <a:endParaRPr lang="en-US" sz="1900" dirty="0"/>
              </a:p>
            </p:txBody>
          </p:sp>
        </mc:Choice>
        <mc:Fallback>
          <p:sp>
            <p:nvSpPr>
              <p:cNvPr id="3" name="Content Placeholder 2">
                <a:extLst>
                  <a:ext uri="{FF2B5EF4-FFF2-40B4-BE49-F238E27FC236}">
                    <a16:creationId xmlns:a16="http://schemas.microsoft.com/office/drawing/2014/main" id="{32EC8F33-0887-4A1F-BBAE-5665A8938876}"/>
                  </a:ext>
                </a:extLst>
              </p:cNvPr>
              <p:cNvSpPr>
                <a:spLocks noGrp="1" noRot="1" noChangeAspect="1" noMove="1" noResize="1" noEditPoints="1" noAdjustHandles="1" noChangeArrowheads="1" noChangeShapeType="1" noTextEdit="1"/>
              </p:cNvSpPr>
              <p:nvPr>
                <p:ph idx="1"/>
              </p:nvPr>
            </p:nvSpPr>
            <p:spPr>
              <a:xfrm>
                <a:off x="218363" y="914399"/>
                <a:ext cx="11750723" cy="5176066"/>
              </a:xfrm>
              <a:blipFill>
                <a:blip r:embed="rId2"/>
                <a:stretch>
                  <a:fillRect l="-519" t="-589" r="-4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3E5AD76-54AE-4EBA-BCD0-D4F70986EC78}"/>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03B2F6D5-E2A4-4B6F-850C-78A2615ADD89}"/>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2CFD111E-57C8-4CAB-BD7C-439B203B854B}"/>
              </a:ext>
            </a:extLst>
          </p:cNvPr>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133168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520E-F94F-4D15-AEF2-E431862FCE3F}"/>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07D32E-FB25-47C2-A74F-783B03189AE4}"/>
                  </a:ext>
                </a:extLst>
              </p:cNvPr>
              <p:cNvSpPr>
                <a:spLocks noGrp="1"/>
              </p:cNvSpPr>
              <p:nvPr>
                <p:ph idx="1"/>
              </p:nvPr>
            </p:nvSpPr>
            <p:spPr>
              <a:xfrm>
                <a:off x="218363" y="914399"/>
                <a:ext cx="11737075" cy="5176066"/>
              </a:xfrm>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rPr>
                  <a:t>In this research, we focus on estimating the entire parameter Θ = (</a:t>
                </a:r>
                <a:r>
                  <a:rPr lang="en-US" sz="1900" i="1" dirty="0">
                    <a:effectLst/>
                    <a:latin typeface="Times New Roman" panose="02020603050405020304" pitchFamily="18" charset="0"/>
                    <a:ea typeface="SimSun" panose="02010600030101010101" pitchFamily="2" charset="-122"/>
                  </a:rPr>
                  <a:t>c</a:t>
                </a:r>
                <a:r>
                  <a:rPr lang="en-US" sz="1900" i="1" baseline="-25000"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α</a:t>
                </a:r>
                <a:r>
                  <a:rPr lang="en-US" sz="1900" i="1" baseline="-25000"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σ</a:t>
                </a:r>
                <a:r>
                  <a:rPr lang="en-US" sz="1900" i="1" baseline="-25000" dirty="0">
                    <a:effectLst/>
                    <a:latin typeface="Times New Roman" panose="02020603050405020304" pitchFamily="18" charset="0"/>
                    <a:ea typeface="SimSun" panose="02010600030101010101" pitchFamily="2" charset="-122"/>
                  </a:rPr>
                  <a:t>k</a:t>
                </a:r>
                <a:r>
                  <a:rPr lang="en-US" sz="1900" baseline="30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β</a:t>
                </a:r>
                <a:r>
                  <a:rPr lang="en-US" sz="1900" i="1" baseline="-25000" dirty="0" err="1">
                    <a:effectLst/>
                    <a:latin typeface="Times New Roman" panose="02020603050405020304" pitchFamily="18" charset="0"/>
                    <a:ea typeface="SimSun" panose="02010600030101010101" pitchFamily="2" charset="-122"/>
                  </a:rPr>
                  <a:t>kj</a:t>
                </a:r>
                <a:r>
                  <a:rPr lang="en-US" sz="1900" dirty="0">
                    <a:effectLst/>
                    <a:latin typeface="Times New Roman" panose="02020603050405020304" pitchFamily="18" charset="0"/>
                    <a:ea typeface="SimSun" panose="02010600030101010101" pitchFamily="2" charset="-122"/>
                  </a:rPr>
                  <a:t>)</a:t>
                </a:r>
                <a:r>
                  <a:rPr lang="en-US" sz="1900" i="1" baseline="30000" dirty="0">
                    <a:effectLst/>
                    <a:latin typeface="Times New Roman" panose="02020603050405020304" pitchFamily="18" charset="0"/>
                    <a:ea typeface="SimSun" panose="02010600030101010101" pitchFamily="2" charset="-122"/>
                  </a:rPr>
                  <a:t>T</a:t>
                </a:r>
                <a:r>
                  <a:rPr lang="en-US" sz="1900" dirty="0">
                    <a:effectLst/>
                    <a:latin typeface="Times New Roman" panose="02020603050405020304" pitchFamily="18" charset="0"/>
                    <a:ea typeface="SimSun" panose="02010600030101010101" pitchFamily="2" charset="-122"/>
                  </a:rPr>
                  <a:t> where </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is from 1 to </a:t>
                </a:r>
                <a:r>
                  <a:rPr lang="en-US" sz="1900" i="1"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Let </a:t>
                </a:r>
                <a:r>
                  <a:rPr lang="en-US" sz="1900" b="1" i="1" dirty="0">
                    <a:effectLst/>
                    <a:latin typeface="Times New Roman" panose="02020603050405020304" pitchFamily="18" charset="0"/>
                    <a:ea typeface="SimSun" panose="02010600030101010101" pitchFamily="2" charset="-122"/>
                  </a:rPr>
                  <a:t>D</a:t>
                </a:r>
                <a:r>
                  <a:rPr lang="en-US" sz="1900" dirty="0">
                    <a:effectLst/>
                    <a:latin typeface="Times New Roman" panose="02020603050405020304" pitchFamily="18" charset="0"/>
                    <a:ea typeface="SimSun" panose="02010600030101010101" pitchFamily="2" charset="-122"/>
                  </a:rPr>
                  <a:t> =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t>
                </a:r>
                <a:r>
                  <a:rPr lang="en-US" sz="1900" b="1"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be collected sample in which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is a set of regressors and </a:t>
                </a:r>
                <a:r>
                  <a:rPr lang="en-US" sz="1900" b="1"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is a set of outcome variables plus values 1, respectively (</a:t>
                </a:r>
                <a:r>
                  <a:rPr lang="en-US" sz="1900" dirty="0" err="1">
                    <a:effectLst/>
                    <a:latin typeface="Times New Roman" panose="02020603050405020304" pitchFamily="18" charset="0"/>
                    <a:ea typeface="SimSun" panose="02010600030101010101" pitchFamily="2" charset="-122"/>
                  </a:rPr>
                  <a:t>Lindsten</a:t>
                </a:r>
                <a:r>
                  <a:rPr lang="en-US" sz="1900" dirty="0">
                    <a:effectLst/>
                    <a:latin typeface="Times New Roman" panose="02020603050405020304" pitchFamily="18" charset="0"/>
                    <a:ea typeface="SimSun" panose="02010600030101010101" pitchFamily="2" charset="-122"/>
                  </a:rPr>
                  <a:t>, Schön, </a:t>
                </a:r>
                <a:r>
                  <a:rPr lang="en-US" sz="1900" dirty="0" err="1">
                    <a:effectLst/>
                    <a:latin typeface="Times New Roman" panose="02020603050405020304" pitchFamily="18" charset="0"/>
                    <a:ea typeface="SimSun" panose="02010600030101010101" pitchFamily="2" charset="-122"/>
                  </a:rPr>
                  <a:t>Svensson</a:t>
                </a:r>
                <a:r>
                  <a:rPr lang="en-US" sz="1900" dirty="0">
                    <a:effectLst/>
                    <a:latin typeface="Times New Roman" panose="02020603050405020304" pitchFamily="18" charset="0"/>
                    <a:ea typeface="SimSun" panose="02010600030101010101" pitchFamily="2" charset="-122"/>
                  </a:rPr>
                  <a:t>, &amp; </a:t>
                </a:r>
                <a:r>
                  <a:rPr lang="en-US" sz="1900" dirty="0" err="1">
                    <a:effectLst/>
                    <a:latin typeface="Times New Roman" panose="02020603050405020304" pitchFamily="18" charset="0"/>
                    <a:ea typeface="SimSun" panose="02010600030101010101" pitchFamily="2" charset="-122"/>
                  </a:rPr>
                  <a:t>Wahlström</a:t>
                </a:r>
                <a:r>
                  <a:rPr lang="en-US" sz="1900" dirty="0">
                    <a:effectLst/>
                    <a:latin typeface="Times New Roman" panose="02020603050405020304" pitchFamily="18" charset="0"/>
                    <a:ea typeface="SimSun" panose="02010600030101010101" pitchFamily="2" charset="-122"/>
                  </a:rPr>
                  <a:t>, 2017, p. 8) with note that both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and </a:t>
                </a:r>
                <a:r>
                  <a:rPr lang="en-US" sz="1900" b="1"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are incomplete. In other words,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and </a:t>
                </a:r>
                <a:r>
                  <a:rPr lang="en-US" sz="1900" b="1"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have missing values. As a convention, let </a:t>
                </a:r>
                <a:r>
                  <a:rPr lang="en-US" sz="1900" i="1" dirty="0">
                    <a:effectLst/>
                    <a:latin typeface="Times New Roman" panose="02020603050405020304" pitchFamily="18" charset="0"/>
                    <a:ea typeface="SimSun" panose="02010600030101010101" pitchFamily="2" charset="-122"/>
                  </a:rPr>
                  <a:t>z</a:t>
                </a:r>
                <a:r>
                  <a:rPr lang="en-US" sz="1900" i="1" baseline="-25000" dirty="0">
                    <a:effectLst/>
                    <a:latin typeface="Times New Roman" panose="02020603050405020304" pitchFamily="18" charset="0"/>
                    <a:ea typeface="SimSun" panose="02010600030101010101" pitchFamily="2" charset="-122"/>
                  </a:rPr>
                  <a:t>i</a:t>
                </a:r>
                <a:r>
                  <a:rPr lang="en-US" sz="1900"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and </a:t>
                </a:r>
                <a:r>
                  <a:rPr lang="en-US" sz="1900" i="1" dirty="0" err="1">
                    <a:effectLst/>
                    <a:latin typeface="Times New Roman" panose="02020603050405020304" pitchFamily="18" charset="0"/>
                    <a:ea typeface="SimSun" panose="02010600030101010101" pitchFamily="2" charset="-122"/>
                  </a:rPr>
                  <a:t>x</a:t>
                </a:r>
                <a:r>
                  <a:rPr lang="en-US" sz="1900" i="1" baseline="-25000" dirty="0" err="1">
                    <a:effectLst/>
                    <a:latin typeface="Times New Roman" panose="02020603050405020304" pitchFamily="18" charset="0"/>
                    <a:ea typeface="SimSun" panose="02010600030101010101" pitchFamily="2" charset="-122"/>
                  </a:rPr>
                  <a:t>ij</a:t>
                </a:r>
                <a:r>
                  <a:rPr lang="en-US" sz="1900"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denote missing values of </a:t>
                </a:r>
                <a:r>
                  <a:rPr lang="en-US" sz="1900" b="1"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and </a:t>
                </a:r>
                <a:r>
                  <a:rPr lang="en-US" sz="1900" b="1"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respectively.</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r>
                              <a:rPr lang="en-US" sz="1900" b="1" i="1">
                                <a:effectLst/>
                                <a:latin typeface="Cambria Math" panose="02040503050406030204" pitchFamily="18" charset="0"/>
                                <a:ea typeface="SimSun" panose="02010600030101010101" pitchFamily="2" charset="-122"/>
                                <a:cs typeface="Times New Roman" panose="02020603050405020304" pitchFamily="18" charset="0"/>
                              </a:rPr>
                              <m:t>𝑿</m:t>
                            </m:r>
                            <m:r>
                              <a:rPr lang="en-US" sz="19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bSup>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bSup>
                                    </m:e>
                                  </m:mr>
                                  <m:mr>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bSup>
                                    </m:e>
                                  </m:mr>
                                </m:m>
                              </m:e>
                            </m:d>
                            <m:r>
                              <a:rPr lang="en-US" sz="19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5"/>
                                          <m:mcJc m:val="center"/>
                                        </m:mcPr>
                                      </m:mc>
                                    </m:mcs>
                                    <m:ctrlPr>
                                      <a:rPr lang="en-US" sz="1900" i="1">
                                        <a:effectLst/>
                                        <a:latin typeface="Cambria Math" panose="02040503050406030204" pitchFamily="18" charset="0"/>
                                      </a:rPr>
                                    </m:ctrlPr>
                                  </m:mPr>
                                  <m:mr>
                                    <m:e>
                                      <m:r>
                                        <a:rPr lang="en-US" sz="1900">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11</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12</m:t>
                                          </m:r>
                                        </m:sub>
                                      </m:sSub>
                                    </m:e>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b>
                                      </m:sSub>
                                    </m:e>
                                  </m:mr>
                                  <m:mr>
                                    <m:e>
                                      <m:r>
                                        <a:rPr lang="en-US" sz="1900">
                                          <a:effectLst/>
                                          <a:latin typeface="Cambria Math" panose="02040503050406030204" pitchFamily="18" charset="0"/>
                                          <a:ea typeface="Cambria Math" panose="02040503050406030204" pitchFamily="18" charset="0"/>
                                          <a:cs typeface="Times New Roman" panose="02020603050405020304" pitchFamily="18" charset="0"/>
                                        </a:rPr>
                                        <m:t>1</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21</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22</m:t>
                                          </m:r>
                                        </m:sub>
                                      </m:sSub>
                                    </m:e>
                                    <m:e>
                                      <m:r>
                                        <a:rPr lang="en-US" sz="1900">
                                          <a:effectLst/>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2</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b>
                                      </m:sSub>
                                    </m:e>
                                  </m:mr>
                                  <m:mr>
                                    <m:e>
                                      <m:r>
                                        <a:rPr lang="en-US" sz="1900">
                                          <a:effectLst/>
                                          <a:latin typeface="Cambria Math" panose="02040503050406030204" pitchFamily="18" charset="0"/>
                                          <a:ea typeface="Cambria Math" panose="02040503050406030204" pitchFamily="18" charset="0"/>
                                          <a:cs typeface="Times New Roman" panose="02020603050405020304" pitchFamily="18" charset="0"/>
                                        </a:rPr>
                                        <m:t>⋮</m:t>
                                      </m:r>
                                    </m:e>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e>
                                      <m:r>
                                        <a:rPr lang="en-US" sz="1900">
                                          <a:effectLst/>
                                          <a:latin typeface="Cambria Math" panose="02040503050406030204" pitchFamily="18" charset="0"/>
                                          <a:ea typeface="Cambria Math" panose="02040503050406030204" pitchFamily="18" charset="0"/>
                                          <a:cs typeface="Times New Roman" panose="02020603050405020304" pitchFamily="18" charset="0"/>
                                        </a:rPr>
                                        <m:t>⋮</m:t>
                                      </m:r>
                                    </m:e>
                                  </m:mr>
                                  <m:mr>
                                    <m:e>
                                      <m:r>
                                        <a:rPr lang="en-US" sz="1900">
                                          <a:effectLst/>
                                          <a:latin typeface="Cambria Math" panose="02040503050406030204" pitchFamily="18" charset="0"/>
                                          <a:ea typeface="Cambria Math" panose="02040503050406030204" pitchFamily="18" charset="0"/>
                                          <a:cs typeface="Times New Roman" panose="02020603050405020304" pitchFamily="18" charset="0"/>
                                        </a:rPr>
                                        <m:t>1</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r>
                                            <a:rPr lang="en-US" sz="1900">
                                              <a:effectLst/>
                                              <a:latin typeface="Cambria Math" panose="02040503050406030204" pitchFamily="18" charset="0"/>
                                              <a:ea typeface="SimSun" panose="02010600030101010101" pitchFamily="2" charset="-122"/>
                                              <a:cs typeface="Times New Roman" panose="02020603050405020304" pitchFamily="18" charset="0"/>
                                            </a:rPr>
                                            <m:t>1</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r>
                                            <a:rPr lang="en-US" sz="1900">
                                              <a:effectLst/>
                                              <a:latin typeface="Cambria Math" panose="02040503050406030204" pitchFamily="18" charset="0"/>
                                              <a:ea typeface="SimSun" panose="02010600030101010101" pitchFamily="2" charset="-122"/>
                                              <a:cs typeface="Times New Roman" panose="02020603050405020304" pitchFamily="18" charset="0"/>
                                            </a:rPr>
                                            <m:t>2</m:t>
                                          </m:r>
                                        </m:sub>
                                      </m:sSub>
                                    </m:e>
                                    <m:e>
                                      <m:r>
                                        <a:rPr lang="en-US" sz="1900">
                                          <a:effectLst/>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𝑁𝑛</m:t>
                                          </m:r>
                                        </m:sub>
                                      </m:sSub>
                                    </m:e>
                                  </m:mr>
                                </m:m>
                              </m:e>
                            </m:d>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r>
                                        <a:rPr lang="en-US" sz="1900">
                                          <a:effectLst/>
                                          <a:latin typeface="Cambria Math" panose="02040503050406030204" pitchFamily="18" charset="0"/>
                                          <a:ea typeface="SimSun" panose="02010600030101010101" pitchFamily="2" charset="-122"/>
                                          <a:cs typeface="Times New Roman" panose="02020603050405020304" pitchFamily="18" charset="0"/>
                                        </a:rPr>
                                        <m:t>1</m:t>
                                      </m:r>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𝑖𝑛</m:t>
                                          </m:r>
                                        </m:sub>
                                      </m:sSub>
                                    </m:e>
                                  </m:mr>
                                </m:m>
                              </m:e>
                            </m:d>
                            <m:r>
                              <a:rPr lang="en-US" sz="19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9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sub>
                                      </m:sSub>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2</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sub>
                                      </m:sSub>
                                    </m:e>
                                  </m:mr>
                                  <m:mr>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𝑁𝑗</m:t>
                                          </m:r>
                                        </m:sub>
                                      </m:sSub>
                                    </m:e>
                                  </m:mr>
                                </m:m>
                              </m:e>
                            </m:d>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𝑍</m:t>
                            </m:r>
                            <m:r>
                              <a:rPr lang="en-US" sz="19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b>
                                      </m:sSub>
                                    </m:e>
                                  </m:mr>
                                </m:m>
                              </m:e>
                            </m:d>
                            <m:r>
                              <a:rPr lang="en-US" sz="1900">
                                <a:effectLst/>
                                <a:latin typeface="Cambria Math" panose="02040503050406030204" pitchFamily="18" charset="0"/>
                                <a:ea typeface="SimSun" panose="02010600030101010101" pitchFamily="2" charset="-122"/>
                                <a:cs typeface="Times New Roman" panose="02020603050405020304" pitchFamily="18" charset="0"/>
                              </a:rPr>
                              <m:t>,</m:t>
                            </m:r>
                            <m:r>
                              <a:rPr lang="en-US" sz="1900" b="1" i="1">
                                <a:effectLst/>
                                <a:latin typeface="Cambria Math" panose="02040503050406030204" pitchFamily="18" charset="0"/>
                                <a:ea typeface="SimSun" panose="02010600030101010101" pitchFamily="2" charset="-122"/>
                                <a:cs typeface="Times New Roman" panose="02020603050405020304" pitchFamily="18" charset="0"/>
                              </a:rPr>
                              <m:t>𝒁</m:t>
                            </m:r>
                            <m:r>
                              <a:rPr lang="en-US" sz="19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cs typeface="Times New Roman" panose="02020603050405020304" pitchFamily="18" charset="0"/>
                                  </a:rPr>
                                  <m:t>𝟏</m:t>
                                </m:r>
                                <m:r>
                                  <a:rPr lang="en-US" sz="19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𝑍</m:t>
                                </m:r>
                              </m:e>
                            </m:d>
                            <m:r>
                              <a:rPr lang="en-US" sz="19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2"/>
                                          <m:mcJc m:val="center"/>
                                        </m:mcPr>
                                      </m:mc>
                                    </m:mcs>
                                    <m:ctrlPr>
                                      <a:rPr lang="en-US" sz="1900" i="1">
                                        <a:effectLst/>
                                        <a:latin typeface="Cambria Math" panose="02040503050406030204" pitchFamily="18" charset="0"/>
                                      </a:rPr>
                                    </m:ctrlPr>
                                  </m:mPr>
                                  <m:mr>
                                    <m:e>
                                      <m:r>
                                        <a:rPr lang="en-US" sz="1900">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1</m:t>
                                          </m:r>
                                        </m:sub>
                                      </m:sSub>
                                    </m:e>
                                  </m:mr>
                                  <m:mr>
                                    <m:e>
                                      <m:r>
                                        <a:rPr lang="en-US" sz="1900">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e>
                                      <m:r>
                                        <a:rPr lang="en-US" sz="1900">
                                          <a:effectLst/>
                                          <a:latin typeface="Cambria Math" panose="02040503050406030204" pitchFamily="18" charset="0"/>
                                          <a:ea typeface="SimSun" panose="02010600030101010101" pitchFamily="2" charset="-122"/>
                                          <a:cs typeface="Times New Roman" panose="02020603050405020304" pitchFamily="18" charset="0"/>
                                        </a:rPr>
                                        <m:t>⋮</m:t>
                                      </m:r>
                                    </m:e>
                                  </m:mr>
                                  <m:mr>
                                    <m:e>
                                      <m:r>
                                        <a:rPr lang="en-US" sz="1900">
                                          <a:effectLst/>
                                          <a:latin typeface="Cambria Math" panose="02040503050406030204" pitchFamily="18" charset="0"/>
                                          <a:ea typeface="Cambria Math" panose="02040503050406030204" pitchFamily="18" charset="0"/>
                                          <a:cs typeface="Times New Roman" panose="02020603050405020304" pitchFamily="18" charset="0"/>
                                        </a:rPr>
                                        <m:t>1</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b>
                                      </m:sSub>
                                    </m:e>
                                  </m:mr>
                                </m:m>
                              </m:e>
                            </m:d>
                          </m:e>
                        </m:mr>
                      </m:m>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6)</m:t>
                      </m:r>
                    </m:oMath>
                  </m:oMathPara>
                </a14:m>
                <a:endParaRPr lang="en-US" sz="1900" dirty="0"/>
              </a:p>
            </p:txBody>
          </p:sp>
        </mc:Choice>
        <mc:Fallback>
          <p:sp>
            <p:nvSpPr>
              <p:cNvPr id="3" name="Content Placeholder 2">
                <a:extLst>
                  <a:ext uri="{FF2B5EF4-FFF2-40B4-BE49-F238E27FC236}">
                    <a16:creationId xmlns:a16="http://schemas.microsoft.com/office/drawing/2014/main" id="{E107D32E-FB25-47C2-A74F-783B03189AE4}"/>
                  </a:ext>
                </a:extLst>
              </p:cNvPr>
              <p:cNvSpPr>
                <a:spLocks noGrp="1" noRot="1" noChangeAspect="1" noMove="1" noResize="1" noEditPoints="1" noAdjustHandles="1" noChangeArrowheads="1" noChangeShapeType="1" noTextEdit="1"/>
              </p:cNvSpPr>
              <p:nvPr>
                <p:ph idx="1"/>
              </p:nvPr>
            </p:nvSpPr>
            <p:spPr>
              <a:xfrm>
                <a:off x="218363" y="914399"/>
                <a:ext cx="11737075" cy="5176066"/>
              </a:xfrm>
              <a:blipFill>
                <a:blip r:embed="rId2"/>
                <a:stretch>
                  <a:fillRect l="-519" t="-589" r="-46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B39AE7C-1BA7-49F8-9721-70CE5F70783E}"/>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1B025062-152E-4CBF-AB73-3525FAD5E853}"/>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7C09D2FF-4D17-4753-9AF9-837168245C0C}"/>
              </a:ext>
            </a:extLst>
          </p:cNvPr>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197995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 to EM algorithm</a:t>
            </a:r>
          </a:p>
          <a:p>
            <a:pPr marL="457200" indent="-457200">
              <a:buFont typeface="+mj-lt"/>
              <a:buAutoNum type="arabicPeriod"/>
            </a:pPr>
            <a:r>
              <a:rPr lang="en-US" dirty="0"/>
              <a:t>Finite mixture model</a:t>
            </a:r>
          </a:p>
          <a:p>
            <a:pPr marL="457200" indent="-457200">
              <a:buFont typeface="+mj-lt"/>
              <a:buAutoNum type="arabicPeriod"/>
            </a:pPr>
            <a:r>
              <a:rPr lang="en-US" dirty="0"/>
              <a:t>Mixture model with dyadic data</a:t>
            </a:r>
          </a:p>
          <a:p>
            <a:pPr marL="457200" indent="-457200">
              <a:buFont typeface="+mj-lt"/>
              <a:buAutoNum type="arabicPeriod"/>
            </a:pPr>
            <a:r>
              <a:rPr lang="en-US" dirty="0"/>
              <a:t>Mixture regression model</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Mixture model - Loc Nguyen</a:t>
            </a:r>
          </a:p>
        </p:txBody>
      </p:sp>
      <p:sp>
        <p:nvSpPr>
          <p:cNvPr id="6" name="Date Placeholder 5"/>
          <p:cNvSpPr>
            <a:spLocks noGrp="1"/>
          </p:cNvSpPr>
          <p:nvPr>
            <p:ph type="dt" sz="half" idx="10"/>
          </p:nvPr>
        </p:nvSpPr>
        <p:spPr/>
        <p:txBody>
          <a:bodyPr/>
          <a:lstStyle/>
          <a:p>
            <a:r>
              <a:rPr lang="en-US"/>
              <a:t>04/11/2022</a:t>
            </a:r>
          </a:p>
        </p:txBody>
      </p:sp>
    </p:spTree>
    <p:extLst>
      <p:ext uri="{BB962C8B-B14F-4D97-AF65-F5344CB8AC3E}">
        <p14:creationId xmlns:p14="http://schemas.microsoft.com/office/powerpoint/2010/main" val="31122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AFFD-A969-45D9-82CA-85164320FB11}"/>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0305CB-6250-43E6-B99B-C57F9568350E}"/>
                  </a:ext>
                </a:extLst>
              </p:cNvPr>
              <p:cNvSpPr>
                <a:spLocks noGrp="1"/>
              </p:cNvSpPr>
              <p:nvPr>
                <p:ph idx="1"/>
              </p:nvPr>
            </p:nvSpPr>
            <p:spPr/>
            <p:txBody>
              <a:bodyPr>
                <a:noAutofit/>
              </a:bodyPr>
              <a:lstStyle/>
              <a:p>
                <a:pPr marL="0" indent="0">
                  <a:buNone/>
                </a:pPr>
                <a:r>
                  <a:rPr lang="en-US" sz="2600" dirty="0">
                    <a:effectLst/>
                    <a:latin typeface="Times New Roman" panose="02020603050405020304" pitchFamily="18" charset="0"/>
                    <a:ea typeface="SimSun" panose="02010600030101010101" pitchFamily="2" charset="-122"/>
                  </a:rPr>
                  <a:t>The expectation of sufficient statistic </a:t>
                </a:r>
                <a:r>
                  <a:rPr lang="en-US" sz="2600" i="1" dirty="0">
                    <a:effectLst/>
                    <a:latin typeface="Times New Roman" panose="02020603050405020304" pitchFamily="18" charset="0"/>
                    <a:ea typeface="SimSun" panose="02010600030101010101" pitchFamily="2" charset="-122"/>
                  </a:rPr>
                  <a:t>z</a:t>
                </a:r>
                <a:r>
                  <a:rPr lang="en-US" sz="2600" i="1" baseline="-25000" dirty="0">
                    <a:effectLst/>
                    <a:latin typeface="Times New Roman" panose="02020603050405020304" pitchFamily="18" charset="0"/>
                    <a:ea typeface="SimSun" panose="02010600030101010101" pitchFamily="2" charset="-122"/>
                  </a:rPr>
                  <a:t>i</a:t>
                </a:r>
                <a:r>
                  <a:rPr lang="en-US" sz="2600" dirty="0">
                    <a:effectLst/>
                    <a:latin typeface="Times New Roman" panose="02020603050405020304" pitchFamily="18" charset="0"/>
                    <a:ea typeface="SimSun" panose="02010600030101010101" pitchFamily="2" charset="-122"/>
                  </a:rPr>
                  <a:t> regard to the </a:t>
                </a:r>
                <a:r>
                  <a:rPr lang="en-US" sz="2600" i="1" dirty="0">
                    <a:effectLst/>
                    <a:latin typeface="Times New Roman" panose="02020603050405020304" pitchFamily="18" charset="0"/>
                    <a:ea typeface="SimSun" panose="02010600030101010101" pitchFamily="2" charset="-122"/>
                  </a:rPr>
                  <a:t>k</a:t>
                </a:r>
                <a:r>
                  <a:rPr lang="en-US" sz="2600" baseline="30000" dirty="0">
                    <a:effectLst/>
                    <a:latin typeface="Times New Roman" panose="02020603050405020304" pitchFamily="18" charset="0"/>
                    <a:ea typeface="SimSun" panose="02010600030101010101" pitchFamily="2" charset="-122"/>
                  </a:rPr>
                  <a:t>th</a:t>
                </a:r>
                <a:r>
                  <a:rPr lang="en-US" sz="2600" dirty="0">
                    <a:effectLst/>
                    <a:latin typeface="Times New Roman" panose="02020603050405020304" pitchFamily="18" charset="0"/>
                    <a:ea typeface="SimSun" panose="02010600030101010101" pitchFamily="2" charset="-122"/>
                  </a:rPr>
                  <a:t> PRM </a:t>
                </a:r>
                <a:r>
                  <a:rPr lang="en-US" sz="2600" i="1" dirty="0">
                    <a:effectLst/>
                    <a:latin typeface="Times New Roman" panose="02020603050405020304" pitchFamily="18" charset="0"/>
                    <a:ea typeface="SimSun" panose="02010600030101010101" pitchFamily="2" charset="-122"/>
                  </a:rPr>
                  <a:t>P</a:t>
                </a:r>
                <a:r>
                  <a:rPr lang="en-US" sz="2600" i="1" baseline="-25000" dirty="0">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a:t>
                </a:r>
                <a:r>
                  <a:rPr lang="en-US" sz="2600" i="1" dirty="0" err="1">
                    <a:effectLst/>
                    <a:latin typeface="Times New Roman" panose="02020603050405020304" pitchFamily="18" charset="0"/>
                    <a:ea typeface="SimSun" panose="02010600030101010101" pitchFamily="2" charset="-122"/>
                  </a:rPr>
                  <a:t>z</a:t>
                </a:r>
                <a:r>
                  <a:rPr lang="en-US" sz="2600" i="1" baseline="-25000" dirty="0" err="1">
                    <a:effectLst/>
                    <a:latin typeface="Times New Roman" panose="02020603050405020304" pitchFamily="18" charset="0"/>
                    <a:ea typeface="SimSun" panose="02010600030101010101" pitchFamily="2" charset="-122"/>
                  </a:rPr>
                  <a:t>i</a:t>
                </a:r>
                <a:r>
                  <a:rPr lang="en-US" sz="2600" dirty="0" err="1">
                    <a:effectLst/>
                    <a:latin typeface="Times New Roman" panose="02020603050405020304" pitchFamily="18" charset="0"/>
                    <a:ea typeface="SimSun" panose="02010600030101010101" pitchFamily="2" charset="-122"/>
                  </a:rPr>
                  <a:t>|</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i</a:t>
                </a:r>
                <a:r>
                  <a:rPr lang="en-US" sz="2600" dirty="0">
                    <a:effectLst/>
                    <a:latin typeface="Times New Roman" panose="02020603050405020304" pitchFamily="18" charset="0"/>
                    <a:ea typeface="SimSun" panose="02010600030101010101" pitchFamily="2" charset="-122"/>
                  </a:rPr>
                  <a:t>, </a:t>
                </a:r>
                <a:r>
                  <a:rPr lang="en-US" sz="2600" i="1" dirty="0">
                    <a:effectLst/>
                    <a:latin typeface="Times New Roman" panose="02020603050405020304" pitchFamily="18" charset="0"/>
                    <a:ea typeface="SimSun" panose="02010600030101010101" pitchFamily="2" charset="-122"/>
                  </a:rPr>
                  <a:t>α</a:t>
                </a:r>
                <a:r>
                  <a:rPr lang="en-US" sz="2600" i="1" baseline="-25000" dirty="0">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 </a:t>
                </a:r>
                <a:r>
                  <a:rPr lang="en-US" sz="2600" i="1" dirty="0">
                    <a:effectLst/>
                    <a:latin typeface="Times New Roman" panose="02020603050405020304" pitchFamily="18" charset="0"/>
                    <a:ea typeface="SimSun" panose="02010600030101010101" pitchFamily="2" charset="-122"/>
                  </a:rPr>
                  <a:t>σ</a:t>
                </a:r>
                <a:r>
                  <a:rPr lang="en-US" sz="2600" i="1" baseline="-25000" dirty="0">
                    <a:effectLst/>
                    <a:latin typeface="Times New Roman" panose="02020603050405020304" pitchFamily="18" charset="0"/>
                    <a:ea typeface="SimSun" panose="02010600030101010101" pitchFamily="2" charset="-122"/>
                  </a:rPr>
                  <a:t>k</a:t>
                </a:r>
                <a:r>
                  <a:rPr lang="en-US" sz="2600" baseline="30000" dirty="0">
                    <a:effectLst/>
                    <a:latin typeface="Times New Roman" panose="02020603050405020304" pitchFamily="18" charset="0"/>
                    <a:ea typeface="SimSun" panose="02010600030101010101" pitchFamily="2" charset="-122"/>
                  </a:rPr>
                  <a:t>2</a:t>
                </a:r>
                <a:r>
                  <a:rPr lang="en-US" sz="2600" dirty="0">
                    <a:effectLst/>
                    <a:latin typeface="Times New Roman" panose="02020603050405020304" pitchFamily="18" charset="0"/>
                    <a:ea typeface="SimSun" panose="02010600030101010101" pitchFamily="2" charset="-122"/>
                  </a:rPr>
                  <a:t>) is specified by Eq. 4.7 (Nguyen &amp; Ho, Fetal Weight Estimation in Case of Missing Data, 2018).</a:t>
                </a:r>
              </a:p>
              <a:p>
                <a:pPr marL="0" indent="0">
                  <a:buNone/>
                </a:pPr>
                <a14:m>
                  <m:oMathPara xmlns:m="http://schemas.openxmlformats.org/officeDocument/2006/math">
                    <m:oMathParaPr>
                      <m:jc m:val="right"/>
                    </m:oMathParaPr>
                    <m:oMath xmlns:m="http://schemas.openxmlformats.org/officeDocument/2006/math">
                      <m:sSub>
                        <m:sSubPr>
                          <m:ctrlPr>
                            <a:rPr lang="en-US" sz="2600" i="1" smtClean="0">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6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bSup>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6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600">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𝑘𝑗</m:t>
                              </m:r>
                            </m:sub>
                          </m:sSub>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r>
                        <a:rPr lang="en-US" sz="26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6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600" b="0" i="1" smtClean="0">
                          <a:effectLst/>
                          <a:latin typeface="Cambria Math" panose="02040503050406030204" pitchFamily="18" charset="0"/>
                          <a:ea typeface="SimSun" panose="02010600030101010101" pitchFamily="2" charset="-122"/>
                          <a:cs typeface="Times New Roman" panose="02020603050405020304" pitchFamily="18" charset="0"/>
                        </a:rPr>
                        <m:t>7)</m:t>
                      </m:r>
                    </m:oMath>
                  </m:oMathPara>
                </a14:m>
                <a:endParaRPr lang="en-US" sz="2600" dirty="0"/>
              </a:p>
              <a:p>
                <a:pPr marL="0" indent="0">
                  <a:buNone/>
                </a:pPr>
                <a:r>
                  <a:rPr lang="en-US" sz="2600" dirty="0">
                    <a:effectLst/>
                    <a:latin typeface="Times New Roman" panose="02020603050405020304" pitchFamily="18" charset="0"/>
                    <a:ea typeface="SimSun" panose="02010600030101010101" pitchFamily="2" charset="-122"/>
                  </a:rPr>
                  <a:t>Where </a:t>
                </a:r>
                <a:r>
                  <a:rPr lang="en-US" sz="2600" i="1" dirty="0">
                    <a:effectLst/>
                    <a:latin typeface="Times New Roman" panose="02020603050405020304" pitchFamily="18" charset="0"/>
                    <a:ea typeface="SimSun" panose="02010600030101010101" pitchFamily="2" charset="-122"/>
                  </a:rPr>
                  <a:t>x</a:t>
                </a:r>
                <a:r>
                  <a:rPr lang="en-US" sz="2600" i="1" baseline="-25000" dirty="0">
                    <a:effectLst/>
                    <a:latin typeface="Times New Roman" panose="02020603050405020304" pitchFamily="18" charset="0"/>
                    <a:ea typeface="SimSun" panose="02010600030101010101" pitchFamily="2" charset="-122"/>
                  </a:rPr>
                  <a:t>i</a:t>
                </a:r>
                <a:r>
                  <a:rPr lang="en-US" sz="2600" baseline="-25000" dirty="0">
                    <a:effectLst/>
                    <a:latin typeface="Times New Roman" panose="02020603050405020304" pitchFamily="18" charset="0"/>
                    <a:ea typeface="SimSun" panose="02010600030101010101" pitchFamily="2" charset="-122"/>
                  </a:rPr>
                  <a:t>0</a:t>
                </a:r>
                <a:r>
                  <a:rPr lang="en-US" sz="2600" dirty="0">
                    <a:effectLst/>
                    <a:latin typeface="Times New Roman" panose="02020603050405020304" pitchFamily="18" charset="0"/>
                    <a:ea typeface="SimSun" panose="02010600030101010101" pitchFamily="2" charset="-122"/>
                  </a:rPr>
                  <a:t>=1 for all </a:t>
                </a:r>
                <a:r>
                  <a:rPr lang="en-US" sz="2600" i="1" dirty="0" err="1">
                    <a:effectLst/>
                    <a:latin typeface="Times New Roman" panose="02020603050405020304" pitchFamily="18" charset="0"/>
                    <a:ea typeface="SimSun" panose="02010600030101010101" pitchFamily="2" charset="-122"/>
                  </a:rPr>
                  <a:t>i</a:t>
                </a:r>
                <a:r>
                  <a:rPr lang="en-US" sz="2600" dirty="0">
                    <a:effectLst/>
                    <a:latin typeface="Times New Roman" panose="02020603050405020304" pitchFamily="18" charset="0"/>
                    <a:ea typeface="SimSun" panose="02010600030101010101" pitchFamily="2" charset="-122"/>
                  </a:rPr>
                  <a:t>. The expectation of the sufficient statistic </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ij</a:t>
                </a:r>
                <a:r>
                  <a:rPr lang="en-US" sz="2600" dirty="0">
                    <a:effectLst/>
                    <a:latin typeface="Times New Roman" panose="02020603050405020304" pitchFamily="18" charset="0"/>
                    <a:ea typeface="SimSun" panose="02010600030101010101" pitchFamily="2" charset="-122"/>
                  </a:rPr>
                  <a:t> with regard to each IRM </a:t>
                </a:r>
                <a:r>
                  <a:rPr lang="en-US" sz="2600" i="1" dirty="0" err="1">
                    <a:effectLst/>
                    <a:latin typeface="Times New Roman" panose="02020603050405020304" pitchFamily="18" charset="0"/>
                    <a:ea typeface="SimSun" panose="02010600030101010101" pitchFamily="2" charset="-122"/>
                  </a:rPr>
                  <a:t>P</a:t>
                </a:r>
                <a:r>
                  <a:rPr lang="en-US" sz="2600" i="1" baseline="-25000" dirty="0" err="1">
                    <a:effectLst/>
                    <a:latin typeface="Times New Roman" panose="02020603050405020304" pitchFamily="18" charset="0"/>
                    <a:ea typeface="SimSun" panose="02010600030101010101" pitchFamily="2" charset="-122"/>
                  </a:rPr>
                  <a:t>kj</a:t>
                </a:r>
                <a:r>
                  <a:rPr lang="en-US" sz="2600" dirty="0">
                    <a:effectLst/>
                    <a:latin typeface="Times New Roman" panose="02020603050405020304" pitchFamily="18" charset="0"/>
                    <a:ea typeface="SimSun" panose="02010600030101010101" pitchFamily="2" charset="-122"/>
                  </a:rPr>
                  <a:t>(</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ij</a:t>
                </a:r>
                <a:r>
                  <a:rPr lang="en-US" sz="2600" dirty="0" err="1">
                    <a:effectLst/>
                    <a:latin typeface="Times New Roman" panose="02020603050405020304" pitchFamily="18" charset="0"/>
                    <a:ea typeface="SimSun" panose="02010600030101010101" pitchFamily="2" charset="-122"/>
                  </a:rPr>
                  <a:t>|</a:t>
                </a:r>
                <a:r>
                  <a:rPr lang="en-US" sz="2600" i="1" dirty="0" err="1">
                    <a:effectLst/>
                    <a:latin typeface="Times New Roman" panose="02020603050405020304" pitchFamily="18" charset="0"/>
                    <a:ea typeface="SimSun" panose="02010600030101010101" pitchFamily="2" charset="-122"/>
                  </a:rPr>
                  <a:t>z</a:t>
                </a:r>
                <a:r>
                  <a:rPr lang="en-US" sz="2600" i="1" baseline="-25000" dirty="0" err="1">
                    <a:effectLst/>
                    <a:latin typeface="Times New Roman" panose="02020603050405020304" pitchFamily="18" charset="0"/>
                    <a:ea typeface="SimSun" panose="02010600030101010101" pitchFamily="2" charset="-122"/>
                  </a:rPr>
                  <a:t>i</a:t>
                </a:r>
                <a:r>
                  <a:rPr lang="en-US" sz="2600" dirty="0">
                    <a:effectLst/>
                    <a:latin typeface="Times New Roman" panose="02020603050405020304" pitchFamily="18" charset="0"/>
                    <a:ea typeface="SimSun" panose="02010600030101010101" pitchFamily="2" charset="-122"/>
                  </a:rPr>
                  <a:t>, </a:t>
                </a:r>
                <a:r>
                  <a:rPr lang="en-US" sz="2600" i="1" dirty="0">
                    <a:effectLst/>
                    <a:latin typeface="Times New Roman" panose="02020603050405020304" pitchFamily="18" charset="0"/>
                    <a:ea typeface="SimSun" panose="02010600030101010101" pitchFamily="2" charset="-122"/>
                  </a:rPr>
                  <a:t>β</a:t>
                </a:r>
                <a:r>
                  <a:rPr lang="en-US" sz="2600" i="1" baseline="-25000" dirty="0">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of the </a:t>
                </a:r>
                <a:r>
                  <a:rPr lang="en-US" sz="2600" i="1" dirty="0">
                    <a:effectLst/>
                    <a:latin typeface="Times New Roman" panose="02020603050405020304" pitchFamily="18" charset="0"/>
                    <a:ea typeface="SimSun" panose="02010600030101010101" pitchFamily="2" charset="-122"/>
                  </a:rPr>
                  <a:t>k</a:t>
                </a:r>
                <a:r>
                  <a:rPr lang="en-US" sz="2600" baseline="30000" dirty="0">
                    <a:effectLst/>
                    <a:latin typeface="Times New Roman" panose="02020603050405020304" pitchFamily="18" charset="0"/>
                    <a:ea typeface="SimSun" panose="02010600030101010101" pitchFamily="2" charset="-122"/>
                  </a:rPr>
                  <a:t>th</a:t>
                </a:r>
                <a:r>
                  <a:rPr lang="en-US" sz="2600" dirty="0">
                    <a:effectLst/>
                    <a:latin typeface="Times New Roman" panose="02020603050405020304" pitchFamily="18" charset="0"/>
                    <a:ea typeface="SimSun" panose="02010600030101010101" pitchFamily="2" charset="-122"/>
                  </a:rPr>
                  <a:t> PRM </a:t>
                </a:r>
                <a:r>
                  <a:rPr lang="en-US" sz="2600" i="1" dirty="0">
                    <a:effectLst/>
                    <a:latin typeface="Times New Roman" panose="02020603050405020304" pitchFamily="18" charset="0"/>
                    <a:ea typeface="SimSun" panose="02010600030101010101" pitchFamily="2" charset="-122"/>
                  </a:rPr>
                  <a:t>P</a:t>
                </a:r>
                <a:r>
                  <a:rPr lang="en-US" sz="2600" i="1" baseline="-25000" dirty="0">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a:t>
                </a:r>
                <a:r>
                  <a:rPr lang="en-US" sz="2600" i="1" dirty="0" err="1">
                    <a:effectLst/>
                    <a:latin typeface="Times New Roman" panose="02020603050405020304" pitchFamily="18" charset="0"/>
                    <a:ea typeface="SimSun" panose="02010600030101010101" pitchFamily="2" charset="-122"/>
                  </a:rPr>
                  <a:t>z</a:t>
                </a:r>
                <a:r>
                  <a:rPr lang="en-US" sz="2600" i="1" baseline="-25000" dirty="0" err="1">
                    <a:effectLst/>
                    <a:latin typeface="Times New Roman" panose="02020603050405020304" pitchFamily="18" charset="0"/>
                    <a:ea typeface="SimSun" panose="02010600030101010101" pitchFamily="2" charset="-122"/>
                  </a:rPr>
                  <a:t>i</a:t>
                </a:r>
                <a:r>
                  <a:rPr lang="en-US" sz="2600" dirty="0" err="1">
                    <a:effectLst/>
                    <a:latin typeface="Times New Roman" panose="02020603050405020304" pitchFamily="18" charset="0"/>
                    <a:ea typeface="SimSun" panose="02010600030101010101" pitchFamily="2" charset="-122"/>
                  </a:rPr>
                  <a:t>|</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i</a:t>
                </a:r>
                <a:r>
                  <a:rPr lang="en-US" sz="2600" dirty="0">
                    <a:effectLst/>
                    <a:latin typeface="Times New Roman" panose="02020603050405020304" pitchFamily="18" charset="0"/>
                    <a:ea typeface="SimSun" panose="02010600030101010101" pitchFamily="2" charset="-122"/>
                  </a:rPr>
                  <a:t>, </a:t>
                </a:r>
                <a:r>
                  <a:rPr lang="en-US" sz="2600" i="1" dirty="0">
                    <a:effectLst/>
                    <a:latin typeface="Times New Roman" panose="02020603050405020304" pitchFamily="18" charset="0"/>
                    <a:ea typeface="SimSun" panose="02010600030101010101" pitchFamily="2" charset="-122"/>
                  </a:rPr>
                  <a:t>α</a:t>
                </a:r>
                <a:r>
                  <a:rPr lang="en-US" sz="2600" i="1" baseline="-25000" dirty="0">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 </a:t>
                </a:r>
                <a:r>
                  <a:rPr lang="en-US" sz="2600" i="1" dirty="0">
                    <a:effectLst/>
                    <a:latin typeface="Times New Roman" panose="02020603050405020304" pitchFamily="18" charset="0"/>
                    <a:ea typeface="SimSun" panose="02010600030101010101" pitchFamily="2" charset="-122"/>
                  </a:rPr>
                  <a:t>σ</a:t>
                </a:r>
                <a:r>
                  <a:rPr lang="en-US" sz="2600" i="1" baseline="-25000" dirty="0">
                    <a:effectLst/>
                    <a:latin typeface="Times New Roman" panose="02020603050405020304" pitchFamily="18" charset="0"/>
                    <a:ea typeface="SimSun" panose="02010600030101010101" pitchFamily="2" charset="-122"/>
                  </a:rPr>
                  <a:t>k</a:t>
                </a:r>
                <a:r>
                  <a:rPr lang="en-US" sz="2600" baseline="30000" dirty="0">
                    <a:effectLst/>
                    <a:latin typeface="Times New Roman" panose="02020603050405020304" pitchFamily="18" charset="0"/>
                    <a:ea typeface="SimSun" panose="02010600030101010101" pitchFamily="2" charset="-122"/>
                  </a:rPr>
                  <a:t>2</a:t>
                </a:r>
                <a:r>
                  <a:rPr lang="en-US" sz="2600" dirty="0">
                    <a:effectLst/>
                    <a:latin typeface="Times New Roman" panose="02020603050405020304" pitchFamily="18" charset="0"/>
                    <a:ea typeface="SimSun" panose="02010600030101010101" pitchFamily="2" charset="-122"/>
                  </a:rPr>
                  <a:t>) is specified by Eq. 4.8 (Nguyen &amp; Ho, Fetal Weight Estimation in Case of Missing Data, 2018).</a:t>
                </a:r>
              </a:p>
              <a:p>
                <a:pPr marL="0" indent="0">
                  <a:buNone/>
                </a:pPr>
                <a14:m>
                  <m:oMathPara xmlns:m="http://schemas.openxmlformats.org/officeDocument/2006/math">
                    <m:oMathParaPr>
                      <m:jc m:val="right"/>
                    </m:oMathParaPr>
                    <m:oMath xmlns:m="http://schemas.openxmlformats.org/officeDocument/2006/math">
                      <m:sSub>
                        <m:sSubPr>
                          <m:ctrlPr>
                            <a:rPr lang="en-US" sz="2600" i="1" smtClean="0">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𝑖𝑗</m:t>
                              </m:r>
                            </m:sub>
                          </m:sSub>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6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𝑘𝑗</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bSup>
                      <m:sSup>
                        <m:sSupPr>
                          <m:ctrlPr>
                            <a:rPr lang="en-US" sz="2600" i="1">
                              <a:effectLst/>
                              <a:latin typeface="Cambria Math" panose="02040503050406030204" pitchFamily="18" charset="0"/>
                            </a:rPr>
                          </m:ctrlPr>
                        </m:sSupPr>
                        <m:e>
                          <m:d>
                            <m:dPr>
                              <m:ctrlPr>
                                <a:rPr lang="en-US" sz="2600" i="1">
                                  <a:effectLst/>
                                  <a:latin typeface="Cambria Math" panose="02040503050406030204" pitchFamily="18" charset="0"/>
                                </a:rPr>
                              </m:ctrlPr>
                            </m:dPr>
                            <m:e>
                              <m:r>
                                <a:rPr lang="en-US" sz="2600">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6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2600">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2600">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6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6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600" b="0" i="1" smtClean="0">
                          <a:effectLst/>
                          <a:latin typeface="Cambria Math" panose="02040503050406030204" pitchFamily="18" charset="0"/>
                          <a:ea typeface="SimSun" panose="02010600030101010101" pitchFamily="2" charset="-122"/>
                          <a:cs typeface="Times New Roman" panose="02020603050405020304" pitchFamily="18" charset="0"/>
                        </a:rPr>
                        <m:t>8)</m:t>
                      </m:r>
                    </m:oMath>
                  </m:oMathPara>
                </a14:m>
                <a:endParaRPr lang="en-US" sz="2600" dirty="0"/>
              </a:p>
              <a:p>
                <a:pPr marL="0" indent="0">
                  <a:buNone/>
                </a:pPr>
                <a:r>
                  <a:rPr lang="en-US" sz="2600" dirty="0">
                    <a:effectLst/>
                    <a:latin typeface="Times New Roman" panose="02020603050405020304" pitchFamily="18" charset="0"/>
                    <a:ea typeface="SimSun" panose="02010600030101010101" pitchFamily="2" charset="-122"/>
                  </a:rPr>
                  <a:t>Please pay attention to Eq 4.7 and Eq. 4.8 because missing values of data </a:t>
                </a:r>
                <a:r>
                  <a:rPr lang="en-US" sz="2600" b="1"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and data </a:t>
                </a:r>
                <a:r>
                  <a:rPr lang="en-US" sz="2600" b="1" i="1" dirty="0">
                    <a:effectLst/>
                    <a:latin typeface="Times New Roman" panose="02020603050405020304" pitchFamily="18" charset="0"/>
                    <a:ea typeface="SimSun" panose="02010600030101010101" pitchFamily="2" charset="-122"/>
                  </a:rPr>
                  <a:t>Z </a:t>
                </a:r>
                <a:r>
                  <a:rPr lang="en-US" sz="2600" dirty="0">
                    <a:effectLst/>
                    <a:latin typeface="Times New Roman" panose="02020603050405020304" pitchFamily="18" charset="0"/>
                    <a:ea typeface="SimSun" panose="02010600030101010101" pitchFamily="2" charset="-122"/>
                  </a:rPr>
                  <a:t>will be estimated by these expectations later.</a:t>
                </a:r>
                <a:endParaRPr lang="en-US" sz="2600" dirty="0"/>
              </a:p>
            </p:txBody>
          </p:sp>
        </mc:Choice>
        <mc:Fallback>
          <p:sp>
            <p:nvSpPr>
              <p:cNvPr id="3" name="Content Placeholder 2">
                <a:extLst>
                  <a:ext uri="{FF2B5EF4-FFF2-40B4-BE49-F238E27FC236}">
                    <a16:creationId xmlns:a16="http://schemas.microsoft.com/office/drawing/2014/main" id="{C40305CB-6250-43E6-B99B-C57F9568350E}"/>
                  </a:ext>
                </a:extLst>
              </p:cNvPr>
              <p:cNvSpPr>
                <a:spLocks noGrp="1" noRot="1" noChangeAspect="1" noMove="1" noResize="1" noEditPoints="1" noAdjustHandles="1" noChangeArrowheads="1" noChangeShapeType="1" noTextEdit="1"/>
              </p:cNvSpPr>
              <p:nvPr>
                <p:ph idx="1"/>
              </p:nvPr>
            </p:nvSpPr>
            <p:spPr>
              <a:blipFill>
                <a:blip r:embed="rId2"/>
                <a:stretch>
                  <a:fillRect l="-1043" t="-1060"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BD8BA53-3E1D-49DB-8A2E-4116DB00AEC7}"/>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FB006DF8-3215-4FF9-B888-EDB0802B88B1}"/>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E0033FD8-B043-401E-A95F-56060185DA06}"/>
              </a:ext>
            </a:extLst>
          </p:cNvPr>
          <p:cNvSpPr>
            <a:spLocks noGrp="1"/>
          </p:cNvSpPr>
          <p:nvPr>
            <p:ph type="sldNum" sz="quarter" idx="12"/>
          </p:nvPr>
        </p:nvSpPr>
        <p:spPr/>
        <p:txBody>
          <a:bodyPr/>
          <a:lstStyle/>
          <a:p>
            <a:fld id="{5DB5036F-1FF2-46C4-8D2B-59C7E3B91952}" type="slidenum">
              <a:rPr lang="en-US" smtClean="0"/>
              <a:pPr/>
              <a:t>30</a:t>
            </a:fld>
            <a:endParaRPr lang="en-US"/>
          </a:p>
        </p:txBody>
      </p:sp>
    </p:spTree>
    <p:extLst>
      <p:ext uri="{BB962C8B-B14F-4D97-AF65-F5344CB8AC3E}">
        <p14:creationId xmlns:p14="http://schemas.microsoft.com/office/powerpoint/2010/main" val="408133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3D8-B410-46EB-98BB-10B12FA08BE5}"/>
              </a:ext>
            </a:extLst>
          </p:cNvPr>
          <p:cNvSpPr>
            <a:spLocks noGrp="1"/>
          </p:cNvSpPr>
          <p:nvPr>
            <p:ph type="title"/>
          </p:nvPr>
        </p:nvSpPr>
        <p:spPr/>
        <p:txBody>
          <a:bodyPr/>
          <a:lstStyle/>
          <a:p>
            <a:r>
              <a:rPr lang="en-US" dirty="0"/>
              <a:t>4. Mixture regression model</a:t>
            </a:r>
          </a:p>
        </p:txBody>
      </p:sp>
      <p:sp>
        <p:nvSpPr>
          <p:cNvPr id="3" name="Content Placeholder 2">
            <a:extLst>
              <a:ext uri="{FF2B5EF4-FFF2-40B4-BE49-F238E27FC236}">
                <a16:creationId xmlns:a16="http://schemas.microsoft.com/office/drawing/2014/main" id="{26AAFAD3-1B9F-47A2-A283-6370625968B3}"/>
              </a:ext>
            </a:extLst>
          </p:cNvPr>
          <p:cNvSpPr>
            <a:spLocks noGrp="1"/>
          </p:cNvSpPr>
          <p:nvPr>
            <p:ph idx="1"/>
          </p:nvPr>
        </p:nvSpPr>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Because </a:t>
            </a:r>
            <a:r>
              <a:rPr lang="en-US" sz="2200" b="1"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and </a:t>
            </a:r>
            <a:r>
              <a:rPr lang="en-US" sz="2200" b="1" i="1" dirty="0">
                <a:effectLst/>
                <a:latin typeface="Times New Roman" panose="02020603050405020304" pitchFamily="18" charset="0"/>
                <a:ea typeface="SimSun" panose="02010600030101010101" pitchFamily="2" charset="-122"/>
              </a:rPr>
              <a:t>Z</a:t>
            </a:r>
            <a:r>
              <a:rPr lang="en-US" sz="2200" dirty="0">
                <a:effectLst/>
                <a:latin typeface="Times New Roman" panose="02020603050405020304" pitchFamily="18" charset="0"/>
                <a:ea typeface="SimSun" panose="02010600030101010101" pitchFamily="2" charset="-122"/>
              </a:rPr>
              <a:t> are incomplete, we apply expectation maximization (EM) algorithm into estimating Θ</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α</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σ</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2</a:t>
            </a:r>
            <a:r>
              <a:rPr lang="en-US" sz="2200" dirty="0">
                <a:effectLst/>
                <a:latin typeface="Times New Roman" panose="02020603050405020304" pitchFamily="18" charset="0"/>
                <a:ea typeface="SimSun" panose="02010600030101010101" pitchFamily="2" charset="-122"/>
              </a:rPr>
              <a: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β</a:t>
            </a:r>
            <a:r>
              <a:rPr lang="en-US" sz="2200" i="1" baseline="-25000" dirty="0" err="1">
                <a:effectLst/>
                <a:latin typeface="Times New Roman" panose="02020603050405020304" pitchFamily="18" charset="0"/>
                <a:ea typeface="SimSun" panose="02010600030101010101" pitchFamily="2" charset="-122"/>
              </a:rPr>
              <a:t>kj</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dirty="0">
                <a:effectLst/>
                <a:latin typeface="Times New Roman" panose="02020603050405020304" pitchFamily="18" charset="0"/>
                <a:ea typeface="SimSun" panose="02010600030101010101" pitchFamily="2" charset="-122"/>
              </a:rPr>
              <a:t>. According to (Dempster, Laird, &amp; Rubin, 1977), EM algorithm has many iterations and each iteration has expectation step (E-step) and maximization step (M-step) for estimating parameters. Given current parameter Θ</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α</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σ</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2</a:t>
            </a:r>
            <a:r>
              <a:rPr lang="en-US" sz="2200" dirty="0">
                <a:effectLst/>
                <a:latin typeface="Times New Roman" panose="02020603050405020304" pitchFamily="18" charset="0"/>
                <a:ea typeface="SimSun" panose="02010600030101010101" pitchFamily="2" charset="-122"/>
              </a:rPr>
              <a:t>)</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β</a:t>
            </a:r>
            <a:r>
              <a:rPr lang="en-US" sz="2200" i="1" baseline="-25000" dirty="0" err="1">
                <a:effectLst/>
                <a:latin typeface="Times New Roman" panose="02020603050405020304" pitchFamily="18" charset="0"/>
                <a:ea typeface="SimSun" panose="02010600030101010101" pitchFamily="2" charset="-122"/>
              </a:rPr>
              <a:t>kj</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dirty="0">
                <a:effectLst/>
                <a:latin typeface="Times New Roman" panose="02020603050405020304" pitchFamily="18" charset="0"/>
                <a:ea typeface="SimSun" panose="02010600030101010101" pitchFamily="2" charset="-122"/>
              </a:rPr>
              <a:t> at the </a:t>
            </a:r>
            <a:r>
              <a:rPr lang="en-US" sz="2200" i="1" dirty="0" err="1">
                <a:effectLst/>
                <a:latin typeface="Times New Roman" panose="02020603050405020304" pitchFamily="18" charset="0"/>
                <a:ea typeface="SimSun" panose="02010600030101010101" pitchFamily="2" charset="-122"/>
              </a:rPr>
              <a:t>t</a:t>
            </a:r>
            <a:r>
              <a:rPr lang="en-US" sz="2200" baseline="30000" dirty="0" err="1">
                <a:effectLst/>
                <a:latin typeface="Times New Roman" panose="02020603050405020304" pitchFamily="18" charset="0"/>
                <a:ea typeface="SimSun" panose="02010600030101010101" pitchFamily="2" charset="-122"/>
              </a:rPr>
              <a:t>th</a:t>
            </a:r>
            <a:r>
              <a:rPr lang="en-US" sz="2200" dirty="0">
                <a:effectLst/>
                <a:latin typeface="Times New Roman" panose="02020603050405020304" pitchFamily="18" charset="0"/>
                <a:ea typeface="SimSun" panose="02010600030101010101" pitchFamily="2" charset="-122"/>
              </a:rPr>
              <a:t> iteration, missing values </a:t>
            </a:r>
            <a:r>
              <a:rPr lang="en-US" sz="2200" i="1" dirty="0">
                <a:effectLst/>
                <a:latin typeface="Times New Roman" panose="02020603050405020304" pitchFamily="18" charset="0"/>
                <a:ea typeface="SimSun" panose="02010600030101010101" pitchFamily="2" charset="-122"/>
              </a:rPr>
              <a:t>z</a:t>
            </a:r>
            <a:r>
              <a:rPr lang="en-US" sz="2200" i="1" baseline="-25000" dirty="0">
                <a:effectLst/>
                <a:latin typeface="Times New Roman" panose="02020603050405020304" pitchFamily="18" charset="0"/>
                <a:ea typeface="SimSun" panose="02010600030101010101" pitchFamily="2" charset="-122"/>
              </a:rPr>
              <a:t>i</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x</a:t>
            </a:r>
            <a:r>
              <a:rPr lang="en-US" sz="2200" i="1" baseline="-25000" dirty="0" err="1">
                <a:effectLst/>
                <a:latin typeface="Times New Roman" panose="02020603050405020304" pitchFamily="18" charset="0"/>
                <a:ea typeface="SimSun" panose="02010600030101010101" pitchFamily="2" charset="-122"/>
              </a:rPr>
              <a:t>ij</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are calculated in E-step so that </a:t>
            </a:r>
            <a:r>
              <a:rPr lang="en-US" sz="2200" b="1"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and </a:t>
            </a:r>
            <a:r>
              <a:rPr lang="en-US" sz="2200" b="1" i="1" dirty="0">
                <a:effectLst/>
                <a:latin typeface="Times New Roman" panose="02020603050405020304" pitchFamily="18" charset="0"/>
                <a:ea typeface="SimSun" panose="02010600030101010101" pitchFamily="2" charset="-122"/>
              </a:rPr>
              <a:t>Z</a:t>
            </a:r>
            <a:r>
              <a:rPr lang="en-US" sz="2200" dirty="0">
                <a:effectLst/>
                <a:latin typeface="Times New Roman" panose="02020603050405020304" pitchFamily="18" charset="0"/>
                <a:ea typeface="SimSun" panose="02010600030101010101" pitchFamily="2" charset="-122"/>
              </a:rPr>
              <a:t> become complete. In M-step, the next parameter Θ</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+1)</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+1)</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α</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+1)</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σ</a:t>
            </a:r>
            <a:r>
              <a:rPr lang="en-US" sz="2200" i="1" baseline="-25000" dirty="0">
                <a:effectLst/>
                <a:latin typeface="Times New Roman" panose="02020603050405020304" pitchFamily="18" charset="0"/>
                <a:ea typeface="SimSun" panose="02010600030101010101" pitchFamily="2" charset="-122"/>
              </a:rPr>
              <a:t>k</a:t>
            </a:r>
            <a:r>
              <a:rPr lang="en-US" sz="2200" baseline="30000" dirty="0">
                <a:effectLst/>
                <a:latin typeface="Times New Roman" panose="02020603050405020304" pitchFamily="18" charset="0"/>
                <a:ea typeface="SimSun" panose="02010600030101010101" pitchFamily="2" charset="-122"/>
              </a:rPr>
              <a:t>2</a:t>
            </a:r>
            <a:r>
              <a:rPr lang="en-US" sz="2200" dirty="0">
                <a:effectLst/>
                <a:latin typeface="Times New Roman" panose="02020603050405020304" pitchFamily="18" charset="0"/>
                <a:ea typeface="SimSun" panose="02010600030101010101" pitchFamily="2" charset="-122"/>
              </a:rPr>
              <a:t>)</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+1)</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β</a:t>
            </a:r>
            <a:r>
              <a:rPr lang="en-US" sz="2200" i="1" baseline="-25000" dirty="0" err="1">
                <a:effectLst/>
                <a:latin typeface="Times New Roman" panose="02020603050405020304" pitchFamily="18" charset="0"/>
                <a:ea typeface="SimSun" panose="02010600030101010101" pitchFamily="2" charset="-122"/>
              </a:rPr>
              <a:t>kj</a:t>
            </a:r>
            <a:r>
              <a:rPr lang="en-US" sz="2200" baseline="300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baseline="30000" dirty="0">
                <a:effectLst/>
                <a:latin typeface="Times New Roman" panose="02020603050405020304" pitchFamily="18" charset="0"/>
                <a:ea typeface="SimSun" panose="02010600030101010101" pitchFamily="2" charset="-122"/>
              </a:rPr>
              <a:t>+1)</a:t>
            </a:r>
            <a:r>
              <a:rPr lang="en-US" sz="2200" dirty="0">
                <a:effectLst/>
                <a:latin typeface="Times New Roman" panose="02020603050405020304" pitchFamily="18" charset="0"/>
                <a:ea typeface="SimSun" panose="02010600030101010101" pitchFamily="2" charset="-122"/>
              </a:rPr>
              <a:t>)</a:t>
            </a:r>
            <a:r>
              <a:rPr lang="en-US" sz="2200" i="1" baseline="30000" dirty="0">
                <a:effectLst/>
                <a:latin typeface="Times New Roman" panose="02020603050405020304" pitchFamily="18" charset="0"/>
                <a:ea typeface="SimSun" panose="02010600030101010101" pitchFamily="2" charset="-122"/>
              </a:rPr>
              <a:t>T</a:t>
            </a:r>
            <a:r>
              <a:rPr lang="en-US" sz="2200" dirty="0">
                <a:effectLst/>
                <a:latin typeface="Times New Roman" panose="02020603050405020304" pitchFamily="18" charset="0"/>
                <a:ea typeface="SimSun" panose="02010600030101010101" pitchFamily="2" charset="-122"/>
              </a:rPr>
              <a:t> is determined based on the complete data </a:t>
            </a:r>
            <a:r>
              <a:rPr lang="en-US" sz="2200" b="1"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and </a:t>
            </a:r>
            <a:r>
              <a:rPr lang="en-US" sz="2200" b="1" i="1" dirty="0">
                <a:effectLst/>
                <a:latin typeface="Times New Roman" panose="02020603050405020304" pitchFamily="18" charset="0"/>
                <a:ea typeface="SimSun" panose="02010600030101010101" pitchFamily="2" charset="-122"/>
              </a:rPr>
              <a:t>Z</a:t>
            </a:r>
            <a:r>
              <a:rPr lang="en-US" sz="2200" dirty="0">
                <a:effectLst/>
                <a:latin typeface="Times New Roman" panose="02020603050405020304" pitchFamily="18" charset="0"/>
                <a:ea typeface="SimSun" panose="02010600030101010101" pitchFamily="2" charset="-122"/>
              </a:rPr>
              <a:t> fulfilled in E-step. Here we proposed a so-called Mixture Regression Expectation Maximization (MREM) which is the full combination of Regression Expectation Maximization (REM) algorithm (Nguyen &amp; Ho, Fetal Weight Estimation in Case of Missing Data, 2018) and mixture model in which we use two EM processes in the same loop. Firstly, we use the first EM process for exponential family of probability distributions to estimate missing values in E-step. The technique is the same to the technique of REM in previous research (Nguyen &amp; Ho, Fetal Weight Estimation in Case of Missing Data, 2018). Secondly, we use the second EM process to estimate Θ</a:t>
            </a:r>
            <a:r>
              <a:rPr lang="en-US" sz="2200"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for full mixture model in M-step.</a:t>
            </a:r>
            <a:endParaRPr lang="en-US" sz="2200" dirty="0"/>
          </a:p>
        </p:txBody>
      </p:sp>
      <p:sp>
        <p:nvSpPr>
          <p:cNvPr id="4" name="Date Placeholder 3">
            <a:extLst>
              <a:ext uri="{FF2B5EF4-FFF2-40B4-BE49-F238E27FC236}">
                <a16:creationId xmlns:a16="http://schemas.microsoft.com/office/drawing/2014/main" id="{D5885F9D-1C1A-427E-AB2A-B123563EAB18}"/>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5D16C761-7B1D-4936-9EA5-87443D1C1E41}"/>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A69A33D2-DA3A-49BD-A5DB-D300E079C43F}"/>
              </a:ext>
            </a:extLst>
          </p:cNvPr>
          <p:cNvSpPr>
            <a:spLocks noGrp="1"/>
          </p:cNvSpPr>
          <p:nvPr>
            <p:ph type="sldNum" sz="quarter" idx="12"/>
          </p:nvPr>
        </p:nvSpPr>
        <p:spPr/>
        <p:txBody>
          <a:bodyPr/>
          <a:lstStyle/>
          <a:p>
            <a:fld id="{5DB5036F-1FF2-46C4-8D2B-59C7E3B91952}" type="slidenum">
              <a:rPr lang="en-US" smtClean="0"/>
              <a:pPr/>
              <a:t>31</a:t>
            </a:fld>
            <a:endParaRPr lang="en-US"/>
          </a:p>
        </p:txBody>
      </p:sp>
    </p:spTree>
    <p:extLst>
      <p:ext uri="{BB962C8B-B14F-4D97-AF65-F5344CB8AC3E}">
        <p14:creationId xmlns:p14="http://schemas.microsoft.com/office/powerpoint/2010/main" val="3439890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918C-6085-4A5A-8E77-7BA71E558E00}"/>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7DD1AA-15F8-4E7D-A8F1-667F8310FAFB}"/>
                  </a:ext>
                </a:extLst>
              </p:cNvPr>
              <p:cNvSpPr>
                <a:spLocks noGrp="1"/>
              </p:cNvSpPr>
              <p:nvPr>
                <p:ph idx="1"/>
              </p:nvPr>
            </p:nvSpPr>
            <p:spPr>
              <a:xfrm>
                <a:off x="259307" y="914399"/>
                <a:ext cx="11655189" cy="5176066"/>
              </a:xfrm>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rPr>
                  <a:t>Firstly, we focus on fulfilling missing values in E-step. </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As a result, Eq. 4.9 is used to estimate or fulfill missing values for each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PRM (Nguyen &amp; Ho, Fetal Weight Estimation in Case of Missing Data, 2018).</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PMingLiU" panose="02020500000000000000" pitchFamily="18" charset="-120"/>
                                  </a:rPr>
                                </m:ctrlPr>
                              </m:fPr>
                              <m:num>
                                <m:nary>
                                  <m:naryPr>
                                    <m:chr m:val="∑"/>
                                    <m:limLoc m:val="undOvr"/>
                                    <m:supHide m:val="on"/>
                                    <m:ctrlPr>
                                      <a:rPr lang="en-US" sz="1900" i="1">
                                        <a:effectLst/>
                                        <a:latin typeface="Cambria Math" panose="02040503050406030204" pitchFamily="18" charset="0"/>
                                        <a:ea typeface="PMingLiU" panose="02020500000000000000" pitchFamily="18" charset="-12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PMingLiU" panose="02020500000000000000" pitchFamily="18" charset="-12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ub>
                                  <m:sup/>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nary>
                                <m:r>
                                  <a:rPr lang="en-US" sz="1900" i="1">
                                    <a:effectLst/>
                                    <a:latin typeface="Cambria Math" panose="02040503050406030204" pitchFamily="18" charset="0"/>
                                    <a:ea typeface="PMingLiU" panose="02020500000000000000" pitchFamily="18" charset="-120"/>
                                    <a:cs typeface="Times New Roman" panose="02020603050405020304" pitchFamily="18" charset="0"/>
                                  </a:rPr>
                                  <m:t>+</m:t>
                                </m:r>
                                <m:nary>
                                  <m:naryPr>
                                    <m:chr m:val="∑"/>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𝑙</m:t>
                                    </m:r>
                                    <m:r>
                                      <a:rPr lang="en-US" sz="19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ub>
                                  <m:sup/>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𝑘𝑙</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𝑖𝑙</m:t>
                                        </m:r>
                                      </m:sub>
                                    </m:sSub>
                                  </m:e>
                                </m:nary>
                              </m:num>
                              <m:den>
                                <m:r>
                                  <a:rPr lang="en-US" sz="1900" i="1">
                                    <a:effectLst/>
                                    <a:latin typeface="Cambria Math" panose="02040503050406030204" pitchFamily="18" charset="0"/>
                                    <a:ea typeface="PMingLiU" panose="02020500000000000000" pitchFamily="18" charset="-120"/>
                                    <a:cs typeface="Times New Roman" panose="02020603050405020304" pitchFamily="18" charset="0"/>
                                  </a:rPr>
                                  <m:t>1−</m:t>
                                </m:r>
                                <m:nary>
                                  <m:naryPr>
                                    <m:chr m:val="∑"/>
                                    <m:limLoc m:val="undOvr"/>
                                    <m:supHide m:val="on"/>
                                    <m:ctrlPr>
                                      <a:rPr lang="en-US" sz="1900" i="1">
                                        <a:effectLst/>
                                        <a:latin typeface="Cambria Math" panose="02040503050406030204" pitchFamily="18" charset="0"/>
                                        <a:ea typeface="PMingLiU" panose="02020500000000000000" pitchFamily="18" charset="-12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PMingLiU" panose="02020500000000000000" pitchFamily="18" charset="-12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ub>
                                  <m:sup/>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nary>
                              </m:den>
                            </m:f>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𝑖𝑗</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if</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is</m:t>
                                      </m:r>
                                      <m:r>
                                        <a:rPr lang="en-US" sz="19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not</m:t>
                                      </m:r>
                                      <m:r>
                                        <a:rPr lang="en-US" sz="19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missing</m:t>
                                      </m:r>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up>
                                      </m:sSub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if</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is</m:t>
                                      </m:r>
                                      <m:r>
                                        <a:rPr lang="en-US" sz="19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missing</m:t>
                                      </m:r>
                                    </m:e>
                                  </m:mr>
                                </m:m>
                              </m:e>
                            </m:d>
                          </m:e>
                        </m:mr>
                      </m:m>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9)</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900" dirty="0">
                    <a:ea typeface="SimSun" panose="02010600030101010101" pitchFamily="2" charset="-122"/>
                  </a:rPr>
                  <a:t>Please read my paper “</a:t>
                </a:r>
                <a:r>
                  <a:rPr lang="en-US" sz="1900" i="1" dirty="0">
                    <a:effectLst/>
                    <a:latin typeface="Times New Roman" panose="02020603050405020304" pitchFamily="18" charset="0"/>
                    <a:ea typeface="SimSun" panose="02010600030101010101" pitchFamily="2" charset="-122"/>
                  </a:rPr>
                  <a:t>Mixture Regression Model for Incomplete Data</a:t>
                </a:r>
                <a:r>
                  <a:rPr lang="en-US" sz="1900" dirty="0">
                    <a:ea typeface="SimSun" panose="02010600030101010101" pitchFamily="2" charset="-122"/>
                  </a:rPr>
                  <a:t>” to comprehend how to derive Eq. 4.9.</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Now in M-step we use EM algorithm again to estimate the next parameter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σ</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β</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kj</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current known parameter 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α</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σ</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β</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kj</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given data </a:t>
                </a:r>
                <a:r>
                  <a:rPr lang="en-US" sz="19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data </a:t>
                </a:r>
                <a:r>
                  <a:rPr lang="en-US" sz="1900" b="1"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fulfilled in E-step. The conditional expectation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(Θ|Θ</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9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unknown Θ is determined as in previous section (</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Bilmes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1998, p. 4):</a:t>
                </a:r>
              </a:p>
              <a:p>
                <a:pPr marL="0" indent="0">
                  <a:buNone/>
                </a:pPr>
                <a14:m>
                  <m:oMathPara xmlns:m="http://schemas.openxmlformats.org/officeDocument/2006/math">
                    <m:oMathParaPr>
                      <m:jc m:val="centerGroup"/>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nary>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𝐾</m:t>
                          </m:r>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d>
                            </m:e>
                          </m:nary>
                        </m:e>
                      </m:nary>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800" dirty="0">
                    <a:effectLst/>
                    <a:latin typeface="Times New Roman" panose="02020603050405020304" pitchFamily="18" charset="0"/>
                    <a:ea typeface="SimSun" panose="02010600030101010101" pitchFamily="2" charset="-122"/>
                  </a:rPr>
                  <a:t>The next parameter Θ</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is a constrained optimizer of </a:t>
                </a:r>
                <a:r>
                  <a:rPr lang="en-US" sz="1800" i="1" dirty="0">
                    <a:effectLst/>
                    <a:latin typeface="Times New Roman" panose="02020603050405020304" pitchFamily="18" charset="0"/>
                    <a:ea typeface="SimSun" panose="02010600030101010101" pitchFamily="2" charset="-122"/>
                  </a:rPr>
                  <a:t>Q</a:t>
                </a:r>
                <a:r>
                  <a:rPr lang="en-US" sz="1800" dirty="0">
                    <a:effectLst/>
                    <a:latin typeface="Times New Roman" panose="02020603050405020304" pitchFamily="18" charset="0"/>
                    <a:ea typeface="SimSun" panose="02010600030101010101" pitchFamily="2" charset="-122"/>
                  </a:rPr>
                  <a:t>(Θ|Θ</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p:sp>
            <p:nvSpPr>
              <p:cNvPr id="3" name="Content Placeholder 2">
                <a:extLst>
                  <a:ext uri="{FF2B5EF4-FFF2-40B4-BE49-F238E27FC236}">
                    <a16:creationId xmlns:a16="http://schemas.microsoft.com/office/drawing/2014/main" id="{CA7DD1AA-15F8-4E7D-A8F1-667F8310FAFB}"/>
                  </a:ext>
                </a:extLst>
              </p:cNvPr>
              <p:cNvSpPr>
                <a:spLocks noGrp="1" noRot="1" noChangeAspect="1" noMove="1" noResize="1" noEditPoints="1" noAdjustHandles="1" noChangeArrowheads="1" noChangeShapeType="1" noTextEdit="1"/>
              </p:cNvSpPr>
              <p:nvPr>
                <p:ph idx="1"/>
              </p:nvPr>
            </p:nvSpPr>
            <p:spPr>
              <a:xfrm>
                <a:off x="259307" y="914399"/>
                <a:ext cx="11655189" cy="5176066"/>
              </a:xfrm>
              <a:blipFill>
                <a:blip r:embed="rId2"/>
                <a:stretch>
                  <a:fillRect l="-523" t="-589" r="-5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34DB01-2767-4038-8FC5-1A436F14E3DD}"/>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593B032F-8F14-4965-8A76-63242F22EA2C}"/>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9F4AEAC0-5CF5-4743-BB6D-CB1FA3FA44C9}"/>
              </a:ext>
            </a:extLst>
          </p:cNvPr>
          <p:cNvSpPr>
            <a:spLocks noGrp="1"/>
          </p:cNvSpPr>
          <p:nvPr>
            <p:ph type="sldNum" sz="quarter" idx="12"/>
          </p:nvPr>
        </p:nvSpPr>
        <p:spPr/>
        <p:txBody>
          <a:bodyPr/>
          <a:lstStyle/>
          <a:p>
            <a:fld id="{5DB5036F-1FF2-46C4-8D2B-59C7E3B91952}" type="slidenum">
              <a:rPr lang="en-US" smtClean="0"/>
              <a:pPr/>
              <a:t>32</a:t>
            </a:fld>
            <a:endParaRPr lang="en-US"/>
          </a:p>
        </p:txBody>
      </p:sp>
    </p:spTree>
    <p:extLst>
      <p:ext uri="{BB962C8B-B14F-4D97-AF65-F5344CB8AC3E}">
        <p14:creationId xmlns:p14="http://schemas.microsoft.com/office/powerpoint/2010/main" val="3230525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67CE-5F15-4CF8-BE39-09D976BEDE08}"/>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7FC273-38D4-461D-B2D2-8BDB338E96AC}"/>
                  </a:ext>
                </a:extLst>
              </p:cNvPr>
              <p:cNvSpPr>
                <a:spLocks noGrp="1"/>
              </p:cNvSpPr>
              <p:nvPr>
                <p:ph idx="1"/>
              </p:nvPr>
            </p:nvSpPr>
            <p:spPr>
              <a:xfrm>
                <a:off x="286603" y="914399"/>
                <a:ext cx="1165518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By applying Lagrange method, each next mixture coefficient </a:t>
                </a:r>
                <a:r>
                  <a:rPr lang="en-US" sz="2000" i="1" dirty="0">
                    <a:effectLst/>
                    <a:latin typeface="Times New Roman" panose="02020603050405020304" pitchFamily="18" charset="0"/>
                    <a:ea typeface="SimSun" panose="02010600030101010101" pitchFamily="2" charset="-122"/>
                  </a:rPr>
                  <a:t>c</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is specified by Eq. 4.10 (</a:t>
                </a:r>
                <a:r>
                  <a:rPr lang="en-US" sz="2000" dirty="0" err="1">
                    <a:effectLst/>
                    <a:latin typeface="Times New Roman" panose="02020603050405020304" pitchFamily="18" charset="0"/>
                    <a:ea typeface="SimSun" panose="02010600030101010101" pitchFamily="2" charset="-122"/>
                  </a:rPr>
                  <a:t>Bilmes</a:t>
                </a:r>
                <a:r>
                  <a:rPr lang="en-US" sz="2000" dirty="0">
                    <a:effectLst/>
                    <a:latin typeface="Times New Roman" panose="02020603050405020304" pitchFamily="18" charset="0"/>
                    <a:ea typeface="SimSun" panose="02010600030101010101" pitchFamily="2" charset="-122"/>
                  </a:rPr>
                  <a:t>, 1998, p. 7).</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sSubSup>
                        <m:sSubSupPr>
                          <m:ctrlPr>
                            <a:rPr lang="en-US" sz="2000" i="1" smtClean="0">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10)</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Where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z</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σ</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is specified by Eq. 4.11 (</a:t>
                </a:r>
                <a:r>
                  <a:rPr lang="en-US" sz="2000" dirty="0" err="1">
                    <a:effectLst/>
                    <a:latin typeface="Times New Roman" panose="02020603050405020304" pitchFamily="18" charset="0"/>
                    <a:ea typeface="SimSun" panose="02010600030101010101" pitchFamily="2" charset="-122"/>
                  </a:rPr>
                  <a:t>Bilmes</a:t>
                </a:r>
                <a:r>
                  <a:rPr lang="en-US" sz="2000" dirty="0">
                    <a:effectLst/>
                    <a:latin typeface="Times New Roman" panose="02020603050405020304" pitchFamily="18" charset="0"/>
                    <a:ea typeface="SimSun" panose="02010600030101010101" pitchFamily="2" charset="-122"/>
                  </a:rPr>
                  <a:t>, 1998, p. 3).</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num>
                        <m:den>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𝐾</m:t>
                              </m:r>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den>
                      </m:f>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11)</m:t>
                      </m:r>
                    </m:oMath>
                  </m:oMathPara>
                </a14:m>
                <a:endParaRPr lang="en-US" sz="2000" dirty="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By applying Lagrange method, each next regression coefficient </a:t>
                </a:r>
                <a:r>
                  <a:rPr lang="en-US" sz="2000"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is solution of Eq. 4.12 (</a:t>
                </a:r>
                <a:r>
                  <a:rPr lang="en-US" sz="2000" dirty="0" err="1">
                    <a:effectLst/>
                    <a:latin typeface="Times New Roman" panose="02020603050405020304" pitchFamily="18" charset="0"/>
                    <a:ea typeface="SimSun" panose="02010600030101010101" pitchFamily="2" charset="-122"/>
                  </a:rPr>
                  <a:t>Bilmes</a:t>
                </a:r>
                <a:r>
                  <a:rPr lang="en-US" sz="2000" dirty="0">
                    <a:effectLst/>
                    <a:latin typeface="Times New Roman" panose="02020603050405020304" pitchFamily="18" charset="0"/>
                    <a:ea typeface="SimSun" panose="02010600030101010101" pitchFamily="2" charset="-122"/>
                  </a:rPr>
                  <a:t>, 1998, p. 7).</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nary>
                        <m:naryPr>
                          <m:chr m:val="∑"/>
                          <m:limLoc m:val="undOvr"/>
                          <m:ctrlPr>
                            <a:rPr lang="en-US" sz="2000" i="1" smtClean="0">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b="1"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𝟎</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b="0" i="1" smtClean="0">
                          <a:effectLst/>
                          <a:latin typeface="Cambria Math" panose="02040503050406030204" pitchFamily="18" charset="0"/>
                          <a:ea typeface="SimSun" panose="02010600030101010101" pitchFamily="2" charset="-122"/>
                        </a:rPr>
                        <m:t>    (</m:t>
                      </m:r>
                      <m:r>
                        <a:rPr lang="en-US" sz="2000" b="0" i="1" smtClean="0">
                          <a:effectLst/>
                          <a:latin typeface="Cambria Math" panose="02040503050406030204" pitchFamily="18" charset="0"/>
                          <a:ea typeface="SimSun" panose="02010600030101010101" pitchFamily="2" charset="-122"/>
                        </a:rPr>
                        <m:t>4.</m:t>
                      </m:r>
                      <m:r>
                        <a:rPr lang="en-US" sz="2000" b="0" i="1" smtClean="0">
                          <a:effectLst/>
                          <a:latin typeface="Cambria Math" panose="02040503050406030204" pitchFamily="18" charset="0"/>
                          <a:ea typeface="SimSun" panose="02010600030101010101" pitchFamily="2" charset="-122"/>
                        </a:rPr>
                        <m:t>12)</m:t>
                      </m:r>
                    </m:oMath>
                  </m:oMathPara>
                </a14:m>
                <a:endParaRPr lang="en-US" sz="2000" dirty="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Eq. 4.12 is equivalent to Eq. 4.13:</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nary>
                        <m:naryPr>
                          <m:chr m:val="∑"/>
                          <m:limLoc m:val="undOvr"/>
                          <m:ctrlPr>
                            <a:rPr lang="en-US" sz="2000" i="1" smtClean="0">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13)</m:t>
                      </m:r>
                    </m:oMath>
                  </m:oMathPara>
                </a14:m>
                <a:endParaRPr lang="en-US" sz="2000" dirty="0">
                  <a:ea typeface="SimSun" panose="02010600030101010101" pitchFamily="2" charset="-122"/>
                </a:endParaRPr>
              </a:p>
              <a:p>
                <a:pPr marL="0" marR="0" indent="0" algn="just">
                  <a:spcBef>
                    <a:spcPts val="0"/>
                  </a:spcBef>
                  <a:spcAft>
                    <a:spcPts val="0"/>
                  </a:spcAft>
                  <a:buNone/>
                </a:pPr>
                <a:endParaRPr lang="en-US" sz="2000" dirty="0">
                  <a:ea typeface="SimSun" panose="02010600030101010101" pitchFamily="2" charset="-122"/>
                </a:endParaRPr>
              </a:p>
              <a:p>
                <a:pPr marL="0" marR="0" indent="0" algn="just">
                  <a:spcBef>
                    <a:spcPts val="0"/>
                  </a:spcBef>
                  <a:spcAft>
                    <a:spcPts val="0"/>
                  </a:spcAft>
                  <a:buNone/>
                </a:pPr>
                <a:endParaRPr lang="en-US" sz="2000" dirty="0">
                  <a:ea typeface="SimSun" panose="02010600030101010101" pitchFamily="2" charset="-122"/>
                </a:endParaRPr>
              </a:p>
              <a:p>
                <a:pPr marL="0" marR="0" indent="0" algn="just">
                  <a:spcBef>
                    <a:spcPts val="0"/>
                  </a:spcBef>
                  <a:spcAft>
                    <a:spcPts val="0"/>
                  </a:spcAft>
                  <a:buNone/>
                </a:pPr>
                <a:endParaRPr lang="en-US" sz="2000" dirty="0">
                  <a:ea typeface="SimSun" panose="02010600030101010101" pitchFamily="2" charset="-122"/>
                </a:endParaRPr>
              </a:p>
              <a:p>
                <a:pPr marL="0" marR="0" indent="0" algn="just">
                  <a:spcBef>
                    <a:spcPts val="0"/>
                  </a:spcBef>
                  <a:spcAft>
                    <a:spcPts val="0"/>
                  </a:spcAft>
                  <a:buNone/>
                </a:pPr>
                <a:endParaRPr lang="en-US" sz="2000" dirty="0"/>
              </a:p>
            </p:txBody>
          </p:sp>
        </mc:Choice>
        <mc:Fallback>
          <p:sp>
            <p:nvSpPr>
              <p:cNvPr id="3" name="Content Placeholder 2">
                <a:extLst>
                  <a:ext uri="{FF2B5EF4-FFF2-40B4-BE49-F238E27FC236}">
                    <a16:creationId xmlns:a16="http://schemas.microsoft.com/office/drawing/2014/main" id="{E17FC273-38D4-461D-B2D2-8BDB338E96AC}"/>
                  </a:ext>
                </a:extLst>
              </p:cNvPr>
              <p:cNvSpPr>
                <a:spLocks noGrp="1" noRot="1" noChangeAspect="1" noMove="1" noResize="1" noEditPoints="1" noAdjustHandles="1" noChangeArrowheads="1" noChangeShapeType="1" noTextEdit="1"/>
              </p:cNvSpPr>
              <p:nvPr>
                <p:ph idx="1"/>
              </p:nvPr>
            </p:nvSpPr>
            <p:spPr>
              <a:xfrm>
                <a:off x="286603" y="914399"/>
                <a:ext cx="11655188" cy="5176066"/>
              </a:xfrm>
              <a:blipFill>
                <a:blip r:embed="rId2"/>
                <a:stretch>
                  <a:fillRect l="-523" t="-589" r="-57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91377F-FA5D-4A3C-B0A7-E1705DED6226}"/>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89943755-598E-42DD-87AE-E49DC37194C1}"/>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C7480BAE-5A2D-4800-BB8C-E6F4BEE140B8}"/>
              </a:ext>
            </a:extLst>
          </p:cNvPr>
          <p:cNvSpPr>
            <a:spLocks noGrp="1"/>
          </p:cNvSpPr>
          <p:nvPr>
            <p:ph type="sldNum" sz="quarter" idx="12"/>
          </p:nvPr>
        </p:nvSpPr>
        <p:spPr/>
        <p:txBody>
          <a:bodyPr/>
          <a:lstStyle/>
          <a:p>
            <a:fld id="{5DB5036F-1FF2-46C4-8D2B-59C7E3B91952}" type="slidenum">
              <a:rPr lang="en-US" smtClean="0"/>
              <a:pPr/>
              <a:t>33</a:t>
            </a:fld>
            <a:endParaRPr lang="en-US"/>
          </a:p>
        </p:txBody>
      </p:sp>
    </p:spTree>
    <p:extLst>
      <p:ext uri="{BB962C8B-B14F-4D97-AF65-F5344CB8AC3E}">
        <p14:creationId xmlns:p14="http://schemas.microsoft.com/office/powerpoint/2010/main" val="3957009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4783-606B-4802-87D3-B34103C5687D}"/>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A1D760-5A26-4F2A-8536-DB807F228C76}"/>
                  </a:ext>
                </a:extLst>
              </p:cNvPr>
              <p:cNvSpPr>
                <a:spLocks noGrp="1"/>
              </p:cNvSpPr>
              <p:nvPr>
                <p:ph idx="1"/>
              </p:nvPr>
            </p:nvSpPr>
            <p:spPr/>
            <p:txBody>
              <a:bodyPr>
                <a:no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𝑈</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The left-hand side of Eq. 4.13 becomes:</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𝑁</m:t>
                          </m:r>
                        </m:sup>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bSup>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𝑈</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bSup>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bSup>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𝑼</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200" b="1" i="1">
                          <a:effectLst/>
                          <a:latin typeface="Cambria Math" panose="02040503050406030204" pitchFamily="18" charset="0"/>
                          <a:ea typeface="SimSun" panose="02010600030101010101" pitchFamily="2" charset="-122"/>
                          <a:cs typeface="Times New Roman" panose="02020603050405020304" pitchFamily="18" charset="0"/>
                        </a:rPr>
                        <m:t>𝑿</m:t>
                      </m:r>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200" b="1"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specified by Eq. 4.14.</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200" i="1" smtClean="0">
                              <a:effectLst/>
                              <a:latin typeface="Cambria Math" panose="02040503050406030204" pitchFamily="18" charset="0"/>
                            </a:rPr>
                          </m:ctrlPr>
                        </m:mPr>
                        <m:mr>
                          <m:e>
                            <m:sSup>
                              <m:sSupPr>
                                <m:ctrlPr>
                                  <a:rPr lang="en-US" sz="2200" i="1">
                                    <a:effectLst/>
                                    <a:latin typeface="Cambria Math" panose="02040503050406030204" pitchFamily="18" charset="0"/>
                                  </a:rPr>
                                </m:ctrlPr>
                              </m:sSup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𝑼</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𝑈</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e>
                                  </m:mr>
                                  <m:mr>
                                    <m:e>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𝑈</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e>
                                  </m:m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m:t>
                                      </m:r>
                                    </m:e>
                                  </m:mr>
                                  <m:mr>
                                    <m:e>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𝑈</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𝑁</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e>
                                  </m:mr>
                                </m:m>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m>
                                  <m:mPr>
                                    <m:mcs>
                                      <m:mc>
                                        <m:mcPr>
                                          <m:count m:val="4"/>
                                          <m:mcJc m:val="center"/>
                                        </m:mcPr>
                                      </m:mc>
                                    </m:mcs>
                                    <m:ctrlPr>
                                      <a:rPr lang="en-US" sz="2200" i="1">
                                        <a:effectLst/>
                                        <a:latin typeface="Cambria Math" panose="02040503050406030204" pitchFamily="18" charset="0"/>
                                      </a:rPr>
                                    </m:ctrlPr>
                                  </m:mPr>
                                  <m:m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10</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11</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e>
                                      <m:r>
                                        <a:rPr lang="en-US" sz="2200" i="1">
                                          <a:effectLst/>
                                          <a:latin typeface="Cambria Math" panose="02040503050406030204" pitchFamily="18" charset="0"/>
                                          <a:ea typeface="SimSun" panose="02010600030101010101" pitchFamily="2" charset="-122"/>
                                          <a:cs typeface="Times New Roman" panose="02020603050405020304" pitchFamily="18" charset="0"/>
                                        </a:rPr>
                                        <m:t>⋯</m:t>
                                      </m:r>
                                    </m:e>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mr>
                                  <m:m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20</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21</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e>
                                      <m:r>
                                        <a:rPr lang="en-US" sz="2200" i="1">
                                          <a:effectLst/>
                                          <a:latin typeface="Cambria Math" panose="02040503050406030204" pitchFamily="18" charset="0"/>
                                          <a:ea typeface="Cambria Math" panose="02040503050406030204" pitchFamily="18" charset="0"/>
                                          <a:cs typeface="Times New Roman" panose="02020603050405020304" pitchFamily="18" charset="0"/>
                                        </a:rPr>
                                        <m:t>⋯</m:t>
                                      </m:r>
                                    </m:e>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mr>
                                  <m:mr>
                                    <m:e>
                                      <m:r>
                                        <a:rPr lang="en-US" sz="2200" i="1">
                                          <a:effectLst/>
                                          <a:latin typeface="Cambria Math" panose="02040503050406030204" pitchFamily="18" charset="0"/>
                                          <a:ea typeface="Cambria Math" panose="02040503050406030204" pitchFamily="18" charset="0"/>
                                          <a:cs typeface="Times New Roman" panose="02020603050405020304" pitchFamily="18" charset="0"/>
                                        </a:rPr>
                                        <m:t>⋮</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m:t>
                                      </m:r>
                                    </m:e>
                                    <m:e>
                                      <m:r>
                                        <a:rPr lang="en-US" sz="2200" i="1">
                                          <a:effectLst/>
                                          <a:latin typeface="Cambria Math" panose="02040503050406030204" pitchFamily="18" charset="0"/>
                                          <a:ea typeface="Cambria Math" panose="02040503050406030204" pitchFamily="18" charset="0"/>
                                          <a:cs typeface="Times New Roman" panose="02020603050405020304" pitchFamily="18" charset="0"/>
                                        </a:rPr>
                                        <m:t>⋮</m:t>
                                      </m:r>
                                    </m:e>
                                  </m:mr>
                                  <m:m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𝑁</m:t>
                                          </m:r>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𝑁</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e>
                                      <m:r>
                                        <a:rPr lang="en-US" sz="2200" i="1">
                                          <a:effectLst/>
                                          <a:latin typeface="Cambria Math" panose="02040503050406030204" pitchFamily="18" charset="0"/>
                                          <a:ea typeface="Cambria Math" panose="02040503050406030204" pitchFamily="18" charset="0"/>
                                          <a:cs typeface="Times New Roman" panose="02020603050405020304" pitchFamily="18" charset="0"/>
                                        </a:rPr>
                                        <m:t>⋯</m:t>
                                      </m:r>
                                    </m:e>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𝑁𝑛</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mr>
                                </m:m>
                              </m:e>
                            </m:d>
                          </m:e>
                        </m:mr>
                        <m:m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𝑖𝑗</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mr>
                      </m:m>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14)</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200" dirty="0"/>
              </a:p>
            </p:txBody>
          </p:sp>
        </mc:Choice>
        <mc:Fallback>
          <p:sp>
            <p:nvSpPr>
              <p:cNvPr id="3" name="Content Placeholder 2">
                <a:extLst>
                  <a:ext uri="{FF2B5EF4-FFF2-40B4-BE49-F238E27FC236}">
                    <a16:creationId xmlns:a16="http://schemas.microsoft.com/office/drawing/2014/main" id="{BFA1D760-5A26-4F2A-8536-DB807F228C76}"/>
                  </a:ext>
                </a:extLst>
              </p:cNvPr>
              <p:cNvSpPr>
                <a:spLocks noGrp="1" noRot="1" noChangeAspect="1" noMove="1" noResize="1" noEditPoints="1" noAdjustHandles="1" noChangeArrowheads="1" noChangeShapeType="1" noTextEdit="1"/>
              </p:cNvSpPr>
              <p:nvPr>
                <p:ph idx="1"/>
              </p:nvPr>
            </p:nvSpPr>
            <p:spPr>
              <a:blipFill>
                <a:blip r:embed="rId2"/>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E66C8E3-2C9C-4BEF-975E-A5BE253A8ADF}"/>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A3325F1A-3839-4DCC-85BD-87FDA24AD59D}"/>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A471D309-5DD7-4FB3-842D-A1382DA1BB5F}"/>
              </a:ext>
            </a:extLst>
          </p:cNvPr>
          <p:cNvSpPr>
            <a:spLocks noGrp="1"/>
          </p:cNvSpPr>
          <p:nvPr>
            <p:ph type="sldNum" sz="quarter" idx="12"/>
          </p:nvPr>
        </p:nvSpPr>
        <p:spPr/>
        <p:txBody>
          <a:bodyPr/>
          <a:lstStyle/>
          <a:p>
            <a:fld id="{5DB5036F-1FF2-46C4-8D2B-59C7E3B91952}" type="slidenum">
              <a:rPr lang="en-US" smtClean="0"/>
              <a:pPr/>
              <a:t>34</a:t>
            </a:fld>
            <a:endParaRPr lang="en-US"/>
          </a:p>
        </p:txBody>
      </p:sp>
    </p:spTree>
    <p:extLst>
      <p:ext uri="{BB962C8B-B14F-4D97-AF65-F5344CB8AC3E}">
        <p14:creationId xmlns:p14="http://schemas.microsoft.com/office/powerpoint/2010/main" val="3663256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934C-0DFB-461D-99B2-DD1918901219}"/>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58FC61-EA7C-4704-B339-9622E9CF06E5}"/>
                  </a:ext>
                </a:extLst>
              </p:cNvPr>
              <p:cNvSpPr>
                <a:spLocks noGrp="1"/>
              </p:cNvSpPr>
              <p:nvPr>
                <p:ph idx="1"/>
              </p:nvPr>
            </p:nvSpPr>
            <p:spPr/>
            <p:txBody>
              <a:bodyPr>
                <a:no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400" i="1">
                          <a:effectLst/>
                          <a:latin typeface="Cambria Math" panose="02040503050406030204" pitchFamily="18" charset="0"/>
                          <a:ea typeface="SimSun" panose="02010600030101010101" pitchFamily="2" charset="-122"/>
                          <a:cs typeface="Times New Roman" panose="02020603050405020304" pitchFamily="18" charset="0"/>
                        </a:rPr>
                        <m:t>𝑍</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right-hand side of Eq. 4.13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𝑁</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𝑇</m:t>
                              </m:r>
                            </m:sup>
                          </m:sSubSup>
                        </m:e>
                      </m:nary>
                      <m:r>
                        <a:rPr lang="en-US" sz="2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𝑖𝑛</m:t>
                                  </m:r>
                                </m:sub>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𝑖𝑛</m:t>
                                  </m:r>
                                </m:sub>
                              </m:sSub>
                            </m:e>
                          </m:d>
                        </m:e>
                      </m:nary>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400" b="1" i="1">
                          <a:effectLst/>
                          <a:latin typeface="Cambria Math" panose="02040503050406030204" pitchFamily="18" charset="0"/>
                          <a:ea typeface="SimSun" panose="02010600030101010101" pitchFamily="2" charset="-122"/>
                          <a:cs typeface="Times New Roman" panose="02020603050405020304" pitchFamily="18" charset="0"/>
                        </a:rPr>
                        <m:t>𝑿</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400" dirty="0">
                    <a:effectLst/>
                    <a:latin typeface="Times New Roman" panose="02020603050405020304" pitchFamily="18" charset="0"/>
                    <a:ea typeface="SimSun" panose="02010600030101010101" pitchFamily="2" charset="-122"/>
                  </a:rPr>
                  <a:t>Where </a:t>
                </a:r>
                <a:r>
                  <a:rPr lang="en-US" sz="2400" i="1" dirty="0">
                    <a:effectLst/>
                    <a:latin typeface="Times New Roman" panose="02020603050405020304" pitchFamily="18" charset="0"/>
                    <a:ea typeface="SimSun" panose="02010600030101010101" pitchFamily="2" charset="-122"/>
                  </a:rPr>
                  <a:t>V</a:t>
                </a:r>
                <a:r>
                  <a:rPr lang="en-US" sz="2400" i="1" baseline="-25000" dirty="0">
                    <a:effectLst/>
                    <a:latin typeface="Times New Roman" panose="02020603050405020304" pitchFamily="18" charset="0"/>
                    <a:ea typeface="SimSun" panose="02010600030101010101" pitchFamily="2" charset="-122"/>
                  </a:rPr>
                  <a:t>i</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is specified by Eq. 4.15.</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400" i="1" smtClean="0">
                              <a:effectLst/>
                              <a:latin typeface="Cambria Math" panose="02040503050406030204" pitchFamily="18" charset="0"/>
                            </a:rPr>
                          </m:ctrlPr>
                        </m:mPr>
                        <m:mr>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rPr>
                                </m:ctrlPr>
                              </m:dPr>
                              <m:e>
                                <m:m>
                                  <m:mPr>
                                    <m:mcs>
                                      <m:mc>
                                        <m:mcPr>
                                          <m:count m:val="1"/>
                                          <m:mcJc m:val="center"/>
                                        </m:mcPr>
                                      </m:mc>
                                    </m:mcs>
                                    <m:ctrlPr>
                                      <a:rPr lang="en-US" sz="2400" i="1">
                                        <a:effectLst/>
                                        <a:latin typeface="Cambria Math" panose="02040503050406030204" pitchFamily="18" charset="0"/>
                                      </a:rPr>
                                    </m:ctrlPr>
                                  </m:mPr>
                                  <m:mr>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mr>
                                  <m:mr>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mr>
                                  <m:m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mr>
                                  <m:mr>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𝑖𝑛</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mr>
                                </m:m>
                              </m:e>
                            </m:d>
                          </m:e>
                        </m:mr>
                        <m:mr>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𝑖𝑗</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rPr>
                                    </m:ctrlPr>
                                  </m:sSupPr>
                                  <m:e>
                                    <m:d>
                                      <m:dPr>
                                        <m:ctrlPr>
                                          <a:rPr lang="en-US" sz="2400" i="1">
                                            <a:effectLst/>
                                            <a:latin typeface="Cambria Math" panose="02040503050406030204" pitchFamily="18" charset="0"/>
                                          </a:rPr>
                                        </m:ctrlPr>
                                      </m:dPr>
                                      <m:e>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mr>
                      </m:m>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4.</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15)</m:t>
                      </m:r>
                    </m:oMath>
                  </m:oMathPara>
                </a14:m>
                <a:endParaRPr lang="en-US" sz="2400" dirty="0"/>
              </a:p>
            </p:txBody>
          </p:sp>
        </mc:Choice>
        <mc:Fallback>
          <p:sp>
            <p:nvSpPr>
              <p:cNvPr id="3" name="Content Placeholder 2">
                <a:extLst>
                  <a:ext uri="{FF2B5EF4-FFF2-40B4-BE49-F238E27FC236}">
                    <a16:creationId xmlns:a16="http://schemas.microsoft.com/office/drawing/2014/main" id="{1658FC61-EA7C-4704-B339-9622E9CF06E5}"/>
                  </a:ext>
                </a:extLst>
              </p:cNvPr>
              <p:cNvSpPr>
                <a:spLocks noGrp="1" noRot="1" noChangeAspect="1" noMove="1" noResize="1" noEditPoints="1" noAdjustHandles="1" noChangeArrowheads="1" noChangeShapeType="1" noTextEdit="1"/>
              </p:cNvSpPr>
              <p:nvPr>
                <p:ph idx="1"/>
              </p:nvPr>
            </p:nvSpPr>
            <p:spPr>
              <a:blipFill>
                <a:blip r:embed="rId2"/>
                <a:stretch>
                  <a:fillRect l="-928"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0597EBB-DF54-4268-92F6-B0822C44145F}"/>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0FD96916-047A-4112-9606-5EF3ED0440B7}"/>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E45E8061-C798-4AAB-B533-31DF8A1942C4}"/>
              </a:ext>
            </a:extLst>
          </p:cNvPr>
          <p:cNvSpPr>
            <a:spLocks noGrp="1"/>
          </p:cNvSpPr>
          <p:nvPr>
            <p:ph type="sldNum" sz="quarter" idx="12"/>
          </p:nvPr>
        </p:nvSpPr>
        <p:spPr/>
        <p:txBody>
          <a:bodyPr/>
          <a:lstStyle/>
          <a:p>
            <a:fld id="{5DB5036F-1FF2-46C4-8D2B-59C7E3B91952}" type="slidenum">
              <a:rPr lang="en-US" smtClean="0"/>
              <a:pPr/>
              <a:t>35</a:t>
            </a:fld>
            <a:endParaRPr lang="en-US"/>
          </a:p>
        </p:txBody>
      </p:sp>
    </p:spTree>
    <p:extLst>
      <p:ext uri="{BB962C8B-B14F-4D97-AF65-F5344CB8AC3E}">
        <p14:creationId xmlns:p14="http://schemas.microsoft.com/office/powerpoint/2010/main" val="1354929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1514-9A45-4E04-962C-185F21A79BEF}"/>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590360-34A1-4615-9C2A-57757F2BF74D}"/>
                  </a:ext>
                </a:extLst>
              </p:cNvPr>
              <p:cNvSpPr>
                <a:spLocks noGrp="1"/>
              </p:cNvSpPr>
              <p:nvPr>
                <p:ph idx="1"/>
              </p:nvPr>
            </p:nvSpPr>
            <p:spPr/>
            <p:txBody>
              <a:bodyPr>
                <a:noAutofit/>
              </a:bodyPr>
              <a:lstStyle/>
              <a:p>
                <a:pPr marL="0" indent="0">
                  <a:lnSpc>
                    <a:spcPct val="120000"/>
                  </a:lnSpc>
                  <a:buNone/>
                </a:pPr>
                <a:r>
                  <a:rPr lang="en-US" sz="1950" dirty="0">
                    <a:effectLst/>
                    <a:ea typeface="SimSun" panose="02010600030101010101" pitchFamily="2" charset="-122"/>
                  </a:rPr>
                  <a:t>As a result, the next regression coefficient </a:t>
                </a:r>
                <a:r>
                  <a:rPr lang="en-US" sz="1950" i="1" dirty="0">
                    <a:effectLst/>
                    <a:ea typeface="SimSun" panose="02010600030101010101" pitchFamily="2" charset="-122"/>
                  </a:rPr>
                  <a:t>α</a:t>
                </a:r>
                <a:r>
                  <a:rPr lang="en-US" sz="1950" i="1" baseline="-25000" dirty="0">
                    <a:effectLst/>
                    <a:ea typeface="SimSun" panose="02010600030101010101" pitchFamily="2" charset="-122"/>
                  </a:rPr>
                  <a:t>k</a:t>
                </a:r>
                <a:r>
                  <a:rPr lang="en-US" sz="1950" baseline="30000" dirty="0">
                    <a:effectLst/>
                    <a:ea typeface="SimSun" panose="02010600030101010101" pitchFamily="2" charset="-122"/>
                  </a:rPr>
                  <a:t>(</a:t>
                </a:r>
                <a:r>
                  <a:rPr lang="en-US" sz="1950" i="1" baseline="30000" dirty="0">
                    <a:effectLst/>
                    <a:ea typeface="SimSun" panose="02010600030101010101" pitchFamily="2" charset="-122"/>
                  </a:rPr>
                  <a:t>t</a:t>
                </a:r>
                <a:r>
                  <a:rPr lang="en-US" sz="1950" baseline="30000" dirty="0">
                    <a:effectLst/>
                    <a:ea typeface="SimSun" panose="02010600030101010101" pitchFamily="2" charset="-122"/>
                  </a:rPr>
                  <a:t>+1)</a:t>
                </a:r>
                <a:r>
                  <a:rPr lang="en-US" sz="1950" dirty="0">
                    <a:effectLst/>
                    <a:ea typeface="SimSun" panose="02010600030101010101" pitchFamily="2" charset="-122"/>
                  </a:rPr>
                  <a:t>, which is solution of Eq. 4.12, is specified by Eq. 4.16.</a:t>
                </a:r>
              </a:p>
              <a:p>
                <a:pPr marL="0" indent="0">
                  <a:lnSpc>
                    <a:spcPct val="120000"/>
                  </a:lnSpc>
                  <a:buNone/>
                </a:pPr>
                <a14:m>
                  <m:oMathPara xmlns:m="http://schemas.openxmlformats.org/officeDocument/2006/math">
                    <m:oMathParaPr>
                      <m:jc m:val="right"/>
                    </m:oMathParaPr>
                    <m:oMath xmlns:m="http://schemas.openxmlformats.org/officeDocument/2006/math">
                      <m:sSubSup>
                        <m:sSubSupPr>
                          <m:ctrlPr>
                            <a:rPr lang="en-US" sz="1950" i="1" smtClean="0">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𝛼</m:t>
                          </m:r>
                        </m:e>
                        <m:sub>
                          <m:r>
                            <a:rPr lang="en-US" sz="1950" i="1">
                              <a:effectLst/>
                              <a:latin typeface="Cambria Math" panose="02040503050406030204" pitchFamily="18" charset="0"/>
                              <a:ea typeface="SimSun" panose="02010600030101010101" pitchFamily="2" charset="-122"/>
                            </a:rPr>
                            <m:t>𝑘</m:t>
                          </m:r>
                        </m:sub>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r>
                                <a:rPr lang="en-US" sz="1950" i="1">
                                  <a:effectLst/>
                                  <a:latin typeface="Cambria Math" panose="02040503050406030204" pitchFamily="18" charset="0"/>
                                  <a:ea typeface="SimSun" panose="02010600030101010101" pitchFamily="2" charset="-122"/>
                                </a:rPr>
                                <m:t>+1</m:t>
                              </m:r>
                            </m:e>
                          </m:d>
                        </m:sup>
                      </m:sSubSup>
                      <m:r>
                        <a:rPr lang="en-US" sz="1950" i="1">
                          <a:effectLst/>
                          <a:latin typeface="Cambria Math" panose="02040503050406030204" pitchFamily="18" charset="0"/>
                          <a:ea typeface="SimSun" panose="02010600030101010101" pitchFamily="2" charset="-122"/>
                        </a:rPr>
                        <m:t>=</m:t>
                      </m:r>
                      <m:sSup>
                        <m:sSupPr>
                          <m:ctrlPr>
                            <a:rPr lang="en-US" sz="1950" i="1">
                              <a:effectLst/>
                              <a:latin typeface="Cambria Math" panose="02040503050406030204" pitchFamily="18" charset="0"/>
                            </a:rPr>
                          </m:ctrlPr>
                        </m:sSupPr>
                        <m:e>
                          <m:d>
                            <m:dPr>
                              <m:ctrlPr>
                                <a:rPr lang="en-US" sz="1950" i="1">
                                  <a:effectLst/>
                                  <a:latin typeface="Cambria Math" panose="02040503050406030204" pitchFamily="18" charset="0"/>
                                </a:rPr>
                              </m:ctrlPr>
                            </m:dPr>
                            <m:e>
                              <m:sSup>
                                <m:sSupPr>
                                  <m:ctrlPr>
                                    <a:rPr lang="en-US" sz="1950"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rPr>
                                    <m:t>𝑿</m:t>
                                  </m:r>
                                </m:e>
                                <m:sup>
                                  <m:r>
                                    <a:rPr lang="en-US" sz="1950" i="1">
                                      <a:effectLst/>
                                      <a:latin typeface="Cambria Math" panose="02040503050406030204" pitchFamily="18" charset="0"/>
                                      <a:ea typeface="SimSun" panose="02010600030101010101" pitchFamily="2" charset="-122"/>
                                    </a:rPr>
                                    <m:t>𝑇</m:t>
                                  </m:r>
                                </m:sup>
                              </m:sSup>
                              <m:sSup>
                                <m:sSupPr>
                                  <m:ctrlPr>
                                    <a:rPr lang="en-US" sz="1950"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rPr>
                                    <m:t>𝑼</m:t>
                                  </m:r>
                                </m:e>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e>
                                  </m:d>
                                </m:sup>
                              </m:sSup>
                            </m:e>
                          </m:d>
                        </m:e>
                        <m:sup>
                          <m:r>
                            <a:rPr lang="en-US" sz="1950" i="1">
                              <a:effectLst/>
                              <a:latin typeface="Cambria Math" panose="02040503050406030204" pitchFamily="18" charset="0"/>
                              <a:ea typeface="SimSun" panose="02010600030101010101" pitchFamily="2" charset="-122"/>
                            </a:rPr>
                            <m:t>−1</m:t>
                          </m:r>
                        </m:sup>
                      </m:sSup>
                      <m:sSup>
                        <m:sSupPr>
                          <m:ctrlPr>
                            <a:rPr lang="en-US" sz="1950"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rPr>
                            <m:t>𝑿</m:t>
                          </m:r>
                        </m:e>
                        <m:sup>
                          <m:r>
                            <a:rPr lang="en-US" sz="1950" i="1">
                              <a:effectLst/>
                              <a:latin typeface="Cambria Math" panose="02040503050406030204" pitchFamily="18" charset="0"/>
                              <a:ea typeface="SimSun" panose="02010600030101010101" pitchFamily="2" charset="-122"/>
                            </a:rPr>
                            <m:t>𝑇</m:t>
                          </m:r>
                        </m:sup>
                      </m:sSup>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𝑉</m:t>
                          </m:r>
                        </m:e>
                        <m:sub>
                          <m:r>
                            <a:rPr lang="en-US" sz="1950" i="1">
                              <a:effectLst/>
                              <a:latin typeface="Cambria Math" panose="02040503050406030204" pitchFamily="18" charset="0"/>
                              <a:ea typeface="SimSun" panose="02010600030101010101" pitchFamily="2" charset="-122"/>
                            </a:rPr>
                            <m:t>𝑖</m:t>
                          </m:r>
                        </m:sub>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e>
                          </m:d>
                        </m:sup>
                      </m:sSubSup>
                      <m:r>
                        <a:rPr lang="en-US" sz="1950" b="0" i="1" smtClean="0">
                          <a:effectLst/>
                          <a:latin typeface="Cambria Math" panose="02040503050406030204" pitchFamily="18" charset="0"/>
                          <a:ea typeface="SimSun" panose="02010600030101010101" pitchFamily="2" charset="-122"/>
                        </a:rPr>
                        <m:t>    (</m:t>
                      </m:r>
                      <m:r>
                        <a:rPr lang="en-US" sz="1950" b="0" i="1" smtClean="0">
                          <a:effectLst/>
                          <a:latin typeface="Cambria Math" panose="02040503050406030204" pitchFamily="18" charset="0"/>
                          <a:ea typeface="SimSun" panose="02010600030101010101" pitchFamily="2" charset="-122"/>
                        </a:rPr>
                        <m:t>4.</m:t>
                      </m:r>
                      <m:r>
                        <a:rPr lang="en-US" sz="1950" b="0" i="1" smtClean="0">
                          <a:effectLst/>
                          <a:latin typeface="Cambria Math" panose="02040503050406030204" pitchFamily="18" charset="0"/>
                          <a:ea typeface="SimSun" panose="02010600030101010101" pitchFamily="2" charset="-122"/>
                        </a:rPr>
                        <m:t>16)</m:t>
                      </m:r>
                    </m:oMath>
                  </m:oMathPara>
                </a14:m>
                <a:endParaRPr lang="en-US" sz="1950" dirty="0"/>
              </a:p>
              <a:p>
                <a:pPr marL="0" indent="0">
                  <a:lnSpc>
                    <a:spcPct val="120000"/>
                  </a:lnSpc>
                  <a:buNone/>
                </a:pPr>
                <a:r>
                  <a:rPr lang="en-US" sz="1950" dirty="0">
                    <a:effectLst/>
                    <a:ea typeface="SimSun" panose="02010600030101010101" pitchFamily="2" charset="-122"/>
                  </a:rPr>
                  <a:t>The proposed Eq. 4.16 is most important in this research because it is the integration of least squares method and mixture model. If we think deeply, it is the key to combine REM and mixture model. In other words, it is the key to combine two EM processes in the same loop. By applying Lagrange method, each next partial variance (</a:t>
                </a:r>
                <a:r>
                  <a:rPr lang="en-US" sz="1950" i="1" dirty="0">
                    <a:effectLst/>
                    <a:ea typeface="SimSun" panose="02010600030101010101" pitchFamily="2" charset="-122"/>
                  </a:rPr>
                  <a:t>σ</a:t>
                </a:r>
                <a:r>
                  <a:rPr lang="en-US" sz="1950" i="1" baseline="-25000" dirty="0">
                    <a:effectLst/>
                    <a:ea typeface="SimSun" panose="02010600030101010101" pitchFamily="2" charset="-122"/>
                  </a:rPr>
                  <a:t>k</a:t>
                </a:r>
                <a:r>
                  <a:rPr lang="en-US" sz="1950" baseline="30000" dirty="0">
                    <a:effectLst/>
                    <a:ea typeface="SimSun" panose="02010600030101010101" pitchFamily="2" charset="-122"/>
                  </a:rPr>
                  <a:t>2</a:t>
                </a:r>
                <a:r>
                  <a:rPr lang="en-US" sz="1950" dirty="0">
                    <a:effectLst/>
                    <a:ea typeface="SimSun" panose="02010600030101010101" pitchFamily="2" charset="-122"/>
                  </a:rPr>
                  <a:t>)</a:t>
                </a:r>
                <a:r>
                  <a:rPr lang="en-US" sz="1950" baseline="30000" dirty="0">
                    <a:effectLst/>
                    <a:ea typeface="SimSun" panose="02010600030101010101" pitchFamily="2" charset="-122"/>
                  </a:rPr>
                  <a:t>(</a:t>
                </a:r>
                <a:r>
                  <a:rPr lang="en-US" sz="1950" i="1" baseline="30000" dirty="0">
                    <a:effectLst/>
                    <a:ea typeface="SimSun" panose="02010600030101010101" pitchFamily="2" charset="-122"/>
                  </a:rPr>
                  <a:t>t</a:t>
                </a:r>
                <a:r>
                  <a:rPr lang="en-US" sz="1950" baseline="30000" dirty="0">
                    <a:effectLst/>
                    <a:ea typeface="SimSun" panose="02010600030101010101" pitchFamily="2" charset="-122"/>
                  </a:rPr>
                  <a:t>+1)</a:t>
                </a:r>
                <a:r>
                  <a:rPr lang="en-US" sz="1950" dirty="0">
                    <a:effectLst/>
                    <a:ea typeface="SimSun" panose="02010600030101010101" pitchFamily="2" charset="-122"/>
                  </a:rPr>
                  <a:t> is specified by Eq. 4.17 (</a:t>
                </a:r>
                <a:r>
                  <a:rPr lang="en-US" sz="1950" dirty="0" err="1">
                    <a:effectLst/>
                    <a:ea typeface="SimSun" panose="02010600030101010101" pitchFamily="2" charset="-122"/>
                  </a:rPr>
                  <a:t>Bilmes</a:t>
                </a:r>
                <a:r>
                  <a:rPr lang="en-US" sz="1950" dirty="0">
                    <a:effectLst/>
                    <a:ea typeface="SimSun" panose="02010600030101010101" pitchFamily="2" charset="-122"/>
                  </a:rPr>
                  <a:t>, 1998, p. 7).</a:t>
                </a:r>
              </a:p>
              <a:p>
                <a:pPr marL="0" indent="0">
                  <a:lnSpc>
                    <a:spcPct val="120000"/>
                  </a:lnSpc>
                  <a:buNone/>
                </a:pPr>
                <a14:m>
                  <m:oMathPara xmlns:m="http://schemas.openxmlformats.org/officeDocument/2006/math">
                    <m:oMathParaPr>
                      <m:jc m:val="right"/>
                    </m:oMathParaPr>
                    <m:oMath xmlns:m="http://schemas.openxmlformats.org/officeDocument/2006/math">
                      <m:sSup>
                        <m:sSupPr>
                          <m:ctrlPr>
                            <a:rPr lang="en-US" sz="1950" i="1" smtClean="0">
                              <a:effectLst/>
                              <a:latin typeface="Cambria Math" panose="02040503050406030204" pitchFamily="18" charset="0"/>
                            </a:rPr>
                          </m:ctrlPr>
                        </m:sSupPr>
                        <m:e>
                          <m:d>
                            <m:dPr>
                              <m:ctrlPr>
                                <a:rPr lang="en-US" sz="1950" i="1">
                                  <a:effectLst/>
                                  <a:latin typeface="Cambria Math" panose="02040503050406030204" pitchFamily="18" charset="0"/>
                                </a:rPr>
                              </m:ctrlPr>
                            </m:dPr>
                            <m:e>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𝜎</m:t>
                                  </m:r>
                                </m:e>
                                <m:sub>
                                  <m:r>
                                    <a:rPr lang="en-US" sz="1950" i="1">
                                      <a:effectLst/>
                                      <a:latin typeface="Cambria Math" panose="02040503050406030204" pitchFamily="18" charset="0"/>
                                      <a:ea typeface="SimSun" panose="02010600030101010101" pitchFamily="2" charset="-122"/>
                                    </a:rPr>
                                    <m:t>𝑘</m:t>
                                  </m:r>
                                </m:sub>
                                <m:sup>
                                  <m:r>
                                    <a:rPr lang="en-US" sz="1950" i="1">
                                      <a:effectLst/>
                                      <a:latin typeface="Cambria Math" panose="02040503050406030204" pitchFamily="18" charset="0"/>
                                      <a:ea typeface="SimSun" panose="02010600030101010101" pitchFamily="2" charset="-122"/>
                                    </a:rPr>
                                    <m:t>2</m:t>
                                  </m:r>
                                </m:sup>
                              </m:sSubSup>
                            </m:e>
                          </m:d>
                        </m:e>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r>
                                <a:rPr lang="en-US" sz="1950" i="1">
                                  <a:effectLst/>
                                  <a:latin typeface="Cambria Math" panose="02040503050406030204" pitchFamily="18" charset="0"/>
                                  <a:ea typeface="SimSun" panose="02010600030101010101" pitchFamily="2" charset="-122"/>
                                </a:rPr>
                                <m:t>+1</m:t>
                              </m:r>
                            </m:e>
                          </m:d>
                        </m:sup>
                      </m:sSup>
                      <m:r>
                        <a:rPr lang="en-US" sz="1950" i="1">
                          <a:effectLst/>
                          <a:latin typeface="Cambria Math" panose="02040503050406030204" pitchFamily="18" charset="0"/>
                          <a:ea typeface="SimSun" panose="02010600030101010101" pitchFamily="2" charset="-122"/>
                        </a:rPr>
                        <m:t>=</m:t>
                      </m:r>
                      <m:f>
                        <m:fPr>
                          <m:ctrlPr>
                            <a:rPr lang="en-US" sz="1950" i="1">
                              <a:effectLst/>
                              <a:latin typeface="Cambria Math" panose="02040503050406030204" pitchFamily="18" charset="0"/>
                            </a:rPr>
                          </m:ctrlPr>
                        </m:fPr>
                        <m:num>
                          <m:nary>
                            <m:naryPr>
                              <m:chr m:val="∑"/>
                              <m:limLoc m:val="undOvr"/>
                              <m:ctrlPr>
                                <a:rPr lang="en-US" sz="1950" i="1">
                                  <a:effectLst/>
                                  <a:latin typeface="Cambria Math" panose="02040503050406030204" pitchFamily="18" charset="0"/>
                                </a:rPr>
                              </m:ctrlPr>
                            </m:naryPr>
                            <m:sub>
                              <m:r>
                                <a:rPr lang="en-US" sz="1950" i="1">
                                  <a:effectLst/>
                                  <a:latin typeface="Cambria Math" panose="02040503050406030204" pitchFamily="18" charset="0"/>
                                  <a:ea typeface="SimSun" panose="02010600030101010101" pitchFamily="2" charset="-122"/>
                                </a:rPr>
                                <m:t>𝑖</m:t>
                              </m:r>
                              <m:r>
                                <a:rPr lang="en-US" sz="1950" i="1">
                                  <a:effectLst/>
                                  <a:latin typeface="Cambria Math" panose="02040503050406030204" pitchFamily="18" charset="0"/>
                                  <a:ea typeface="SimSun" panose="02010600030101010101" pitchFamily="2" charset="-122"/>
                                </a:rPr>
                                <m:t>=1</m:t>
                              </m:r>
                            </m:sub>
                            <m:sup>
                              <m:r>
                                <a:rPr lang="en-US" sz="1950" i="1">
                                  <a:effectLst/>
                                  <a:latin typeface="Cambria Math" panose="02040503050406030204" pitchFamily="18" charset="0"/>
                                  <a:ea typeface="SimSun" panose="02010600030101010101" pitchFamily="2" charset="-122"/>
                                </a:rPr>
                                <m:t>𝑁</m:t>
                              </m:r>
                            </m:sup>
                            <m:e>
                              <m:sSup>
                                <m:sSupPr>
                                  <m:ctrlPr>
                                    <a:rPr lang="en-US" sz="1950" i="1">
                                      <a:effectLst/>
                                      <a:latin typeface="Cambria Math" panose="02040503050406030204" pitchFamily="18" charset="0"/>
                                    </a:rPr>
                                  </m:ctrlPr>
                                </m:sSupPr>
                                <m:e>
                                  <m:d>
                                    <m:dPr>
                                      <m:ctrlPr>
                                        <a:rPr lang="en-US" sz="1950" i="1">
                                          <a:effectLst/>
                                          <a:latin typeface="Cambria Math" panose="02040503050406030204" pitchFamily="18" charset="0"/>
                                        </a:rPr>
                                      </m:ctrlPr>
                                    </m:dPr>
                                    <m:e>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rPr>
                                            <m:t>𝑧</m:t>
                                          </m:r>
                                        </m:e>
                                        <m:sub>
                                          <m:r>
                                            <a:rPr lang="en-US" sz="1950" i="1">
                                              <a:effectLst/>
                                              <a:latin typeface="Cambria Math" panose="02040503050406030204" pitchFamily="18" charset="0"/>
                                              <a:ea typeface="SimSun" panose="02010600030101010101" pitchFamily="2" charset="-122"/>
                                            </a:rPr>
                                            <m:t>𝑖</m:t>
                                          </m:r>
                                        </m:sub>
                                      </m:sSub>
                                      <m:r>
                                        <a:rPr lang="en-US" sz="1950" i="1">
                                          <a:effectLst/>
                                          <a:latin typeface="Cambria Math" panose="02040503050406030204" pitchFamily="18" charset="0"/>
                                          <a:ea typeface="SimSun" panose="02010600030101010101" pitchFamily="2" charset="-122"/>
                                        </a:rPr>
                                        <m:t>−</m:t>
                                      </m:r>
                                      <m:sSup>
                                        <m:sSupPr>
                                          <m:ctrlPr>
                                            <a:rPr lang="en-US" sz="1950" i="1">
                                              <a:effectLst/>
                                              <a:latin typeface="Cambria Math" panose="02040503050406030204" pitchFamily="18" charset="0"/>
                                            </a:rPr>
                                          </m:ctrlPr>
                                        </m:sSupPr>
                                        <m:e>
                                          <m:d>
                                            <m:dPr>
                                              <m:ctrlPr>
                                                <a:rPr lang="en-US" sz="1950" i="1">
                                                  <a:effectLst/>
                                                  <a:latin typeface="Cambria Math" panose="02040503050406030204" pitchFamily="18" charset="0"/>
                                                </a:rPr>
                                              </m:ctrlPr>
                                            </m:dPr>
                                            <m:e>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𝛼</m:t>
                                                  </m:r>
                                                </m:e>
                                                <m:sub>
                                                  <m:r>
                                                    <a:rPr lang="en-US" sz="1950" i="1">
                                                      <a:effectLst/>
                                                      <a:latin typeface="Cambria Math" panose="02040503050406030204" pitchFamily="18" charset="0"/>
                                                      <a:ea typeface="SimSun" panose="02010600030101010101" pitchFamily="2" charset="-122"/>
                                                    </a:rPr>
                                                    <m:t>𝑘</m:t>
                                                  </m:r>
                                                </m:sub>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r>
                                                        <a:rPr lang="en-US" sz="1950" i="1">
                                                          <a:effectLst/>
                                                          <a:latin typeface="Cambria Math" panose="02040503050406030204" pitchFamily="18" charset="0"/>
                                                          <a:ea typeface="SimSun" panose="02010600030101010101" pitchFamily="2" charset="-122"/>
                                                        </a:rPr>
                                                        <m:t>+1</m:t>
                                                      </m:r>
                                                    </m:e>
                                                  </m:d>
                                                </m:sup>
                                              </m:sSubSup>
                                            </m:e>
                                          </m:d>
                                        </m:e>
                                        <m:sup>
                                          <m:r>
                                            <a:rPr lang="en-US" sz="1950" i="1">
                                              <a:effectLst/>
                                              <a:latin typeface="Cambria Math" panose="02040503050406030204" pitchFamily="18" charset="0"/>
                                              <a:ea typeface="SimSun" panose="02010600030101010101" pitchFamily="2" charset="-122"/>
                                            </a:rPr>
                                            <m:t>𝑇</m:t>
                                          </m:r>
                                        </m:sup>
                                      </m:sSup>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rPr>
                                            <m:t>𝑋</m:t>
                                          </m:r>
                                        </m:e>
                                        <m:sub>
                                          <m:r>
                                            <a:rPr lang="en-US" sz="1950" i="1">
                                              <a:effectLst/>
                                              <a:latin typeface="Cambria Math" panose="02040503050406030204" pitchFamily="18" charset="0"/>
                                              <a:ea typeface="SimSun" panose="02010600030101010101" pitchFamily="2" charset="-122"/>
                                            </a:rPr>
                                            <m:t>𝑖</m:t>
                                          </m:r>
                                        </m:sub>
                                      </m:sSub>
                                    </m:e>
                                  </m:d>
                                </m:e>
                                <m:sup>
                                  <m:r>
                                    <a:rPr lang="en-US" sz="1950" i="1">
                                      <a:effectLst/>
                                      <a:latin typeface="Cambria Math" panose="02040503050406030204" pitchFamily="18" charset="0"/>
                                      <a:ea typeface="SimSun" panose="02010600030101010101" pitchFamily="2" charset="-122"/>
                                    </a:rPr>
                                    <m:t>2</m:t>
                                  </m:r>
                                </m:sup>
                              </m:sSup>
                              <m:r>
                                <a:rPr lang="en-US" sz="1950" i="1">
                                  <a:effectLst/>
                                  <a:latin typeface="Cambria Math" panose="02040503050406030204" pitchFamily="18" charset="0"/>
                                  <a:ea typeface="SimSun" panose="02010600030101010101" pitchFamily="2" charset="-122"/>
                                </a:rPr>
                                <m:t>𝑃</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𝑌</m:t>
                                  </m:r>
                                  <m:r>
                                    <a:rPr lang="en-US" sz="1950" i="1">
                                      <a:effectLst/>
                                      <a:latin typeface="Cambria Math" panose="02040503050406030204" pitchFamily="18" charset="0"/>
                                      <a:ea typeface="SimSun" panose="02010600030101010101" pitchFamily="2" charset="-122"/>
                                    </a:rPr>
                                    <m:t>=</m:t>
                                  </m:r>
                                  <m:r>
                                    <a:rPr lang="en-US" sz="1950" i="1">
                                      <a:effectLst/>
                                      <a:latin typeface="Cambria Math" panose="02040503050406030204" pitchFamily="18" charset="0"/>
                                      <a:ea typeface="SimSun" panose="02010600030101010101" pitchFamily="2" charset="-122"/>
                                    </a:rPr>
                                    <m:t>𝑘</m:t>
                                  </m:r>
                                </m:e>
                                <m:e>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rPr>
                                        <m:t>𝑋</m:t>
                                      </m:r>
                                    </m:e>
                                    <m:sub>
                                      <m:r>
                                        <a:rPr lang="en-US" sz="1950" i="1">
                                          <a:effectLst/>
                                          <a:latin typeface="Cambria Math" panose="02040503050406030204" pitchFamily="18" charset="0"/>
                                          <a:ea typeface="SimSun" panose="02010600030101010101" pitchFamily="2" charset="-122"/>
                                        </a:rPr>
                                        <m:t>𝑖</m:t>
                                      </m:r>
                                    </m:sub>
                                  </m:sSub>
                                  <m:r>
                                    <a:rPr lang="en-US" sz="1950" i="1">
                                      <a:effectLst/>
                                      <a:latin typeface="Cambria Math" panose="02040503050406030204" pitchFamily="18" charset="0"/>
                                      <a:ea typeface="SimSun" panose="02010600030101010101" pitchFamily="2" charset="-122"/>
                                    </a:rPr>
                                    <m:t>,</m:t>
                                  </m:r>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rPr>
                                        <m:t>𝑧</m:t>
                                      </m:r>
                                    </m:e>
                                    <m:sub>
                                      <m:r>
                                        <a:rPr lang="en-US" sz="1950" i="1">
                                          <a:effectLst/>
                                          <a:latin typeface="Cambria Math" panose="02040503050406030204" pitchFamily="18" charset="0"/>
                                          <a:ea typeface="SimSun" panose="02010600030101010101" pitchFamily="2" charset="-122"/>
                                        </a:rPr>
                                        <m:t>𝑖</m:t>
                                      </m:r>
                                    </m:sub>
                                  </m:sSub>
                                  <m:r>
                                    <a:rPr lang="en-US" sz="1950" i="1">
                                      <a:effectLst/>
                                      <a:latin typeface="Cambria Math" panose="02040503050406030204" pitchFamily="18" charset="0"/>
                                      <a:ea typeface="SimSun" panose="02010600030101010101" pitchFamily="2" charset="-122"/>
                                    </a:rPr>
                                    <m:t>,</m:t>
                                  </m:r>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𝛼</m:t>
                                      </m:r>
                                    </m:e>
                                    <m:sub>
                                      <m:r>
                                        <a:rPr lang="en-US" sz="1950" i="1">
                                          <a:effectLst/>
                                          <a:latin typeface="Cambria Math" panose="02040503050406030204" pitchFamily="18" charset="0"/>
                                          <a:ea typeface="SimSun" panose="02010600030101010101" pitchFamily="2" charset="-122"/>
                                        </a:rPr>
                                        <m:t>𝑘</m:t>
                                      </m:r>
                                    </m:sub>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e>
                                      </m:d>
                                    </m:sup>
                                  </m:sSubSup>
                                  <m:r>
                                    <a:rPr lang="en-US" sz="1950" i="1">
                                      <a:effectLst/>
                                      <a:latin typeface="Cambria Math" panose="02040503050406030204" pitchFamily="18" charset="0"/>
                                      <a:ea typeface="SimSun" panose="02010600030101010101" pitchFamily="2" charset="-122"/>
                                    </a:rPr>
                                    <m:t>,</m:t>
                                  </m:r>
                                  <m:sSup>
                                    <m:sSupPr>
                                      <m:ctrlPr>
                                        <a:rPr lang="en-US" sz="1950" i="1">
                                          <a:effectLst/>
                                          <a:latin typeface="Cambria Math" panose="02040503050406030204" pitchFamily="18" charset="0"/>
                                        </a:rPr>
                                      </m:ctrlPr>
                                    </m:sSupPr>
                                    <m:e>
                                      <m:d>
                                        <m:dPr>
                                          <m:ctrlPr>
                                            <a:rPr lang="en-US" sz="1950" i="1">
                                              <a:effectLst/>
                                              <a:latin typeface="Cambria Math" panose="02040503050406030204" pitchFamily="18" charset="0"/>
                                            </a:rPr>
                                          </m:ctrlPr>
                                        </m:dPr>
                                        <m:e>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𝜎</m:t>
                                              </m:r>
                                            </m:e>
                                            <m:sub>
                                              <m:r>
                                                <a:rPr lang="en-US" sz="1950" i="1">
                                                  <a:effectLst/>
                                                  <a:latin typeface="Cambria Math" panose="02040503050406030204" pitchFamily="18" charset="0"/>
                                                  <a:ea typeface="SimSun" panose="02010600030101010101" pitchFamily="2" charset="-122"/>
                                                </a:rPr>
                                                <m:t>𝑘</m:t>
                                              </m:r>
                                            </m:sub>
                                            <m:sup>
                                              <m:r>
                                                <a:rPr lang="en-US" sz="1950" i="1">
                                                  <a:effectLst/>
                                                  <a:latin typeface="Cambria Math" panose="02040503050406030204" pitchFamily="18" charset="0"/>
                                                  <a:ea typeface="SimSun" panose="02010600030101010101" pitchFamily="2" charset="-122"/>
                                                </a:rPr>
                                                <m:t>2</m:t>
                                              </m:r>
                                            </m:sup>
                                          </m:sSubSup>
                                        </m:e>
                                      </m:d>
                                    </m:e>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e>
                                      </m:d>
                                    </m:sup>
                                  </m:sSup>
                                </m:e>
                              </m:d>
                            </m:e>
                          </m:nary>
                        </m:num>
                        <m:den>
                          <m:nary>
                            <m:naryPr>
                              <m:chr m:val="∑"/>
                              <m:limLoc m:val="undOvr"/>
                              <m:ctrlPr>
                                <a:rPr lang="en-US" sz="1950" i="1">
                                  <a:effectLst/>
                                  <a:latin typeface="Cambria Math" panose="02040503050406030204" pitchFamily="18" charset="0"/>
                                </a:rPr>
                              </m:ctrlPr>
                            </m:naryPr>
                            <m:sub>
                              <m:r>
                                <a:rPr lang="en-US" sz="1950" i="1">
                                  <a:effectLst/>
                                  <a:latin typeface="Cambria Math" panose="02040503050406030204" pitchFamily="18" charset="0"/>
                                  <a:ea typeface="SimSun" panose="02010600030101010101" pitchFamily="2" charset="-122"/>
                                </a:rPr>
                                <m:t>𝑖</m:t>
                              </m:r>
                              <m:r>
                                <a:rPr lang="en-US" sz="1950" i="1">
                                  <a:effectLst/>
                                  <a:latin typeface="Cambria Math" panose="02040503050406030204" pitchFamily="18" charset="0"/>
                                  <a:ea typeface="SimSun" panose="02010600030101010101" pitchFamily="2" charset="-122"/>
                                </a:rPr>
                                <m:t>=1</m:t>
                              </m:r>
                            </m:sub>
                            <m:sup>
                              <m:r>
                                <a:rPr lang="en-US" sz="1950" i="1">
                                  <a:effectLst/>
                                  <a:latin typeface="Cambria Math" panose="02040503050406030204" pitchFamily="18" charset="0"/>
                                  <a:ea typeface="SimSun" panose="02010600030101010101" pitchFamily="2" charset="-122"/>
                                </a:rPr>
                                <m:t>𝑁</m:t>
                              </m:r>
                            </m:sup>
                            <m:e>
                              <m:r>
                                <a:rPr lang="en-US" sz="1950" i="1">
                                  <a:effectLst/>
                                  <a:latin typeface="Cambria Math" panose="02040503050406030204" pitchFamily="18" charset="0"/>
                                  <a:ea typeface="SimSun" panose="02010600030101010101" pitchFamily="2" charset="-122"/>
                                </a:rPr>
                                <m:t>𝑃</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𝑌</m:t>
                                  </m:r>
                                  <m:r>
                                    <a:rPr lang="en-US" sz="1950" i="1">
                                      <a:effectLst/>
                                      <a:latin typeface="Cambria Math" panose="02040503050406030204" pitchFamily="18" charset="0"/>
                                      <a:ea typeface="SimSun" panose="02010600030101010101" pitchFamily="2" charset="-122"/>
                                    </a:rPr>
                                    <m:t>=</m:t>
                                  </m:r>
                                  <m:r>
                                    <a:rPr lang="en-US" sz="1950" i="1">
                                      <a:effectLst/>
                                      <a:latin typeface="Cambria Math" panose="02040503050406030204" pitchFamily="18" charset="0"/>
                                      <a:ea typeface="SimSun" panose="02010600030101010101" pitchFamily="2" charset="-122"/>
                                    </a:rPr>
                                    <m:t>𝑘</m:t>
                                  </m:r>
                                </m:e>
                                <m:e>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rPr>
                                        <m:t>𝑋</m:t>
                                      </m:r>
                                    </m:e>
                                    <m:sub>
                                      <m:r>
                                        <a:rPr lang="en-US" sz="1950" i="1">
                                          <a:effectLst/>
                                          <a:latin typeface="Cambria Math" panose="02040503050406030204" pitchFamily="18" charset="0"/>
                                          <a:ea typeface="SimSun" panose="02010600030101010101" pitchFamily="2" charset="-122"/>
                                        </a:rPr>
                                        <m:t>𝑖</m:t>
                                      </m:r>
                                    </m:sub>
                                  </m:sSub>
                                  <m:r>
                                    <a:rPr lang="en-US" sz="1950" i="1">
                                      <a:effectLst/>
                                      <a:latin typeface="Cambria Math" panose="02040503050406030204" pitchFamily="18" charset="0"/>
                                      <a:ea typeface="SimSun" panose="02010600030101010101" pitchFamily="2" charset="-122"/>
                                    </a:rPr>
                                    <m:t>,</m:t>
                                  </m:r>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rPr>
                                        <m:t>𝑧</m:t>
                                      </m:r>
                                    </m:e>
                                    <m:sub>
                                      <m:r>
                                        <a:rPr lang="en-US" sz="1950" i="1">
                                          <a:effectLst/>
                                          <a:latin typeface="Cambria Math" panose="02040503050406030204" pitchFamily="18" charset="0"/>
                                          <a:ea typeface="SimSun" panose="02010600030101010101" pitchFamily="2" charset="-122"/>
                                        </a:rPr>
                                        <m:t>𝑖</m:t>
                                      </m:r>
                                    </m:sub>
                                  </m:sSub>
                                  <m:r>
                                    <a:rPr lang="en-US" sz="1950" i="1">
                                      <a:effectLst/>
                                      <a:latin typeface="Cambria Math" panose="02040503050406030204" pitchFamily="18" charset="0"/>
                                      <a:ea typeface="SimSun" panose="02010600030101010101" pitchFamily="2" charset="-122"/>
                                    </a:rPr>
                                    <m:t>,</m:t>
                                  </m:r>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𝛼</m:t>
                                      </m:r>
                                    </m:e>
                                    <m:sub>
                                      <m:r>
                                        <a:rPr lang="en-US" sz="1950" i="1">
                                          <a:effectLst/>
                                          <a:latin typeface="Cambria Math" panose="02040503050406030204" pitchFamily="18" charset="0"/>
                                          <a:ea typeface="SimSun" panose="02010600030101010101" pitchFamily="2" charset="-122"/>
                                        </a:rPr>
                                        <m:t>𝑘</m:t>
                                      </m:r>
                                    </m:sub>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e>
                                      </m:d>
                                    </m:sup>
                                  </m:sSubSup>
                                  <m:r>
                                    <a:rPr lang="en-US" sz="1950" i="1">
                                      <a:effectLst/>
                                      <a:latin typeface="Cambria Math" panose="02040503050406030204" pitchFamily="18" charset="0"/>
                                      <a:ea typeface="SimSun" panose="02010600030101010101" pitchFamily="2" charset="-122"/>
                                    </a:rPr>
                                    <m:t>,</m:t>
                                  </m:r>
                                  <m:sSup>
                                    <m:sSupPr>
                                      <m:ctrlPr>
                                        <a:rPr lang="en-US" sz="1950" i="1">
                                          <a:effectLst/>
                                          <a:latin typeface="Cambria Math" panose="02040503050406030204" pitchFamily="18" charset="0"/>
                                        </a:rPr>
                                      </m:ctrlPr>
                                    </m:sSupPr>
                                    <m:e>
                                      <m:d>
                                        <m:dPr>
                                          <m:ctrlPr>
                                            <a:rPr lang="en-US" sz="1950" i="1">
                                              <a:effectLst/>
                                              <a:latin typeface="Cambria Math" panose="02040503050406030204" pitchFamily="18" charset="0"/>
                                            </a:rPr>
                                          </m:ctrlPr>
                                        </m:dPr>
                                        <m:e>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𝜎</m:t>
                                              </m:r>
                                            </m:e>
                                            <m:sub>
                                              <m:r>
                                                <a:rPr lang="en-US" sz="1950" i="1">
                                                  <a:effectLst/>
                                                  <a:latin typeface="Cambria Math" panose="02040503050406030204" pitchFamily="18" charset="0"/>
                                                  <a:ea typeface="SimSun" panose="02010600030101010101" pitchFamily="2" charset="-122"/>
                                                </a:rPr>
                                                <m:t>𝑘</m:t>
                                              </m:r>
                                            </m:sub>
                                            <m:sup>
                                              <m:r>
                                                <a:rPr lang="en-US" sz="1950" i="1">
                                                  <a:effectLst/>
                                                  <a:latin typeface="Cambria Math" panose="02040503050406030204" pitchFamily="18" charset="0"/>
                                                  <a:ea typeface="SimSun" panose="02010600030101010101" pitchFamily="2" charset="-122"/>
                                                </a:rPr>
                                                <m:t>2</m:t>
                                              </m:r>
                                            </m:sup>
                                          </m:sSubSup>
                                        </m:e>
                                      </m:d>
                                    </m:e>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e>
                                      </m:d>
                                    </m:sup>
                                  </m:sSup>
                                </m:e>
                              </m:d>
                            </m:e>
                          </m:nary>
                        </m:den>
                      </m:f>
                      <m:r>
                        <a:rPr lang="en-US" sz="1950" b="0" i="1" smtClean="0">
                          <a:effectLst/>
                          <a:latin typeface="Cambria Math" panose="02040503050406030204" pitchFamily="18" charset="0"/>
                          <a:ea typeface="SimSun" panose="02010600030101010101" pitchFamily="2" charset="-122"/>
                        </a:rPr>
                        <m:t>    (</m:t>
                      </m:r>
                      <m:r>
                        <a:rPr lang="en-US" sz="1950" b="0" i="1" smtClean="0">
                          <a:effectLst/>
                          <a:latin typeface="Cambria Math" panose="02040503050406030204" pitchFamily="18" charset="0"/>
                          <a:ea typeface="SimSun" panose="02010600030101010101" pitchFamily="2" charset="-122"/>
                        </a:rPr>
                        <m:t>4.</m:t>
                      </m:r>
                      <m:r>
                        <a:rPr lang="en-US" sz="1950" b="0" i="1" smtClean="0">
                          <a:effectLst/>
                          <a:latin typeface="Cambria Math" panose="02040503050406030204" pitchFamily="18" charset="0"/>
                          <a:ea typeface="SimSun" panose="02010600030101010101" pitchFamily="2" charset="-122"/>
                        </a:rPr>
                        <m:t>17)</m:t>
                      </m:r>
                    </m:oMath>
                  </m:oMathPara>
                </a14:m>
                <a:endParaRPr lang="en-US" sz="1950" dirty="0">
                  <a:ea typeface="SimSun" panose="02010600030101010101" pitchFamily="2" charset="-122"/>
                </a:endParaRPr>
              </a:p>
              <a:p>
                <a:pPr marL="0" indent="0">
                  <a:lnSpc>
                    <a:spcPct val="120000"/>
                  </a:lnSpc>
                  <a:buNone/>
                </a:pPr>
                <a:r>
                  <a:rPr lang="en-US" sz="1950" dirty="0">
                    <a:effectLst/>
                    <a:ea typeface="SimSun" panose="02010600030101010101" pitchFamily="2" charset="-122"/>
                  </a:rPr>
                  <a:t>By using maximum likelihood estimation (MLE) method (</a:t>
                </a:r>
                <a:r>
                  <a:rPr lang="en-US" sz="1950" dirty="0" err="1">
                    <a:effectLst/>
                    <a:ea typeface="SimSun" panose="02010600030101010101" pitchFamily="2" charset="-122"/>
                  </a:rPr>
                  <a:t>Lindsten</a:t>
                </a:r>
                <a:r>
                  <a:rPr lang="en-US" sz="1950" dirty="0">
                    <a:effectLst/>
                    <a:ea typeface="SimSun" panose="02010600030101010101" pitchFamily="2" charset="-122"/>
                  </a:rPr>
                  <a:t>, Schön, </a:t>
                </a:r>
                <a:r>
                  <a:rPr lang="en-US" sz="1950" dirty="0" err="1">
                    <a:effectLst/>
                    <a:ea typeface="SimSun" panose="02010600030101010101" pitchFamily="2" charset="-122"/>
                  </a:rPr>
                  <a:t>Svensson</a:t>
                </a:r>
                <a:r>
                  <a:rPr lang="en-US" sz="1950" dirty="0">
                    <a:effectLst/>
                    <a:ea typeface="SimSun" panose="02010600030101010101" pitchFamily="2" charset="-122"/>
                  </a:rPr>
                  <a:t>, &amp; </a:t>
                </a:r>
                <a:r>
                  <a:rPr lang="en-US" sz="1950" dirty="0" err="1">
                    <a:effectLst/>
                    <a:ea typeface="SimSun" panose="02010600030101010101" pitchFamily="2" charset="-122"/>
                  </a:rPr>
                  <a:t>Wahlström</a:t>
                </a:r>
                <a:r>
                  <a:rPr lang="en-US" sz="1950" dirty="0">
                    <a:effectLst/>
                    <a:ea typeface="SimSun" panose="02010600030101010101" pitchFamily="2" charset="-122"/>
                  </a:rPr>
                  <a:t>, 2017, pp. 8-9), we retrieve Eq. 4.18 to estimate each next IRC </a:t>
                </a:r>
                <a:r>
                  <a:rPr lang="en-US" sz="1950" i="1" dirty="0">
                    <a:effectLst/>
                    <a:ea typeface="SimSun" panose="02010600030101010101" pitchFamily="2" charset="-122"/>
                  </a:rPr>
                  <a:t>β</a:t>
                </a:r>
                <a:r>
                  <a:rPr lang="en-US" sz="1950" i="1" baseline="-25000" dirty="0" err="1">
                    <a:effectLst/>
                    <a:ea typeface="SimSun" panose="02010600030101010101" pitchFamily="2" charset="-122"/>
                  </a:rPr>
                  <a:t>kj</a:t>
                </a:r>
                <a:r>
                  <a:rPr lang="en-US" sz="1950" baseline="30000" dirty="0">
                    <a:effectLst/>
                    <a:ea typeface="SimSun" panose="02010600030101010101" pitchFamily="2" charset="-122"/>
                  </a:rPr>
                  <a:t>(</a:t>
                </a:r>
                <a:r>
                  <a:rPr lang="en-US" sz="1950" i="1" baseline="30000" dirty="0">
                    <a:effectLst/>
                    <a:ea typeface="SimSun" panose="02010600030101010101" pitchFamily="2" charset="-122"/>
                  </a:rPr>
                  <a:t>t</a:t>
                </a:r>
                <a:r>
                  <a:rPr lang="en-US" sz="1950" baseline="30000" dirty="0">
                    <a:effectLst/>
                    <a:ea typeface="SimSun" panose="02010600030101010101" pitchFamily="2" charset="-122"/>
                  </a:rPr>
                  <a:t>+1)</a:t>
                </a:r>
                <a:r>
                  <a:rPr lang="en-US" sz="1950" dirty="0">
                    <a:effectLst/>
                    <a:ea typeface="SimSun" panose="02010600030101010101" pitchFamily="2" charset="-122"/>
                  </a:rPr>
                  <a:t> (Montgomery &amp; </a:t>
                </a:r>
                <a:r>
                  <a:rPr lang="en-US" sz="1950" dirty="0" err="1">
                    <a:effectLst/>
                    <a:ea typeface="SimSun" panose="02010600030101010101" pitchFamily="2" charset="-122"/>
                  </a:rPr>
                  <a:t>Runger</a:t>
                </a:r>
                <a:r>
                  <a:rPr lang="en-US" sz="1950" dirty="0">
                    <a:effectLst/>
                    <a:ea typeface="SimSun" panose="02010600030101010101" pitchFamily="2" charset="-122"/>
                  </a:rPr>
                  <a:t>, 2010, p. 457).</a:t>
                </a:r>
              </a:p>
              <a:p>
                <a:pPr marL="0" indent="0">
                  <a:lnSpc>
                    <a:spcPct val="120000"/>
                  </a:lnSpc>
                  <a:buNone/>
                </a:pPr>
                <a14:m>
                  <m:oMathPara xmlns:m="http://schemas.openxmlformats.org/officeDocument/2006/math">
                    <m:oMathParaPr>
                      <m:jc m:val="right"/>
                    </m:oMathParaPr>
                    <m:oMath xmlns:m="http://schemas.openxmlformats.org/officeDocument/2006/math">
                      <m:sSubSup>
                        <m:sSubSupPr>
                          <m:ctrlPr>
                            <a:rPr lang="en-US" sz="1950" i="1" smtClean="0">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rPr>
                            <m:t>𝛽</m:t>
                          </m:r>
                        </m:e>
                        <m:sub>
                          <m:r>
                            <a:rPr lang="en-US" sz="1950" i="1">
                              <a:effectLst/>
                              <a:latin typeface="Cambria Math" panose="02040503050406030204" pitchFamily="18" charset="0"/>
                              <a:ea typeface="SimSun" panose="02010600030101010101" pitchFamily="2" charset="-122"/>
                            </a:rPr>
                            <m:t>𝑘𝑗</m:t>
                          </m:r>
                        </m:sub>
                        <m: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rPr>
                                <m:t>𝑡</m:t>
                              </m:r>
                              <m:r>
                                <a:rPr lang="en-US" sz="1950" i="1">
                                  <a:effectLst/>
                                  <a:latin typeface="Cambria Math" panose="02040503050406030204" pitchFamily="18" charset="0"/>
                                  <a:ea typeface="SimSun" panose="02010600030101010101" pitchFamily="2" charset="-122"/>
                                </a:rPr>
                                <m:t>+1</m:t>
                              </m:r>
                            </m:e>
                          </m:d>
                        </m:sup>
                      </m:sSubSup>
                      <m:r>
                        <a:rPr lang="en-US" sz="1950" i="1">
                          <a:effectLst/>
                          <a:latin typeface="Cambria Math" panose="02040503050406030204" pitchFamily="18" charset="0"/>
                          <a:ea typeface="SimSun" panose="02010600030101010101" pitchFamily="2" charset="-122"/>
                        </a:rPr>
                        <m:t>=</m:t>
                      </m:r>
                      <m:sSup>
                        <m:sSupPr>
                          <m:ctrlPr>
                            <a:rPr lang="en-US" sz="1950" i="1">
                              <a:effectLst/>
                              <a:latin typeface="Cambria Math" panose="02040503050406030204" pitchFamily="18" charset="0"/>
                            </a:rPr>
                          </m:ctrlPr>
                        </m:sSupPr>
                        <m:e>
                          <m:d>
                            <m:dPr>
                              <m:ctrlPr>
                                <a:rPr lang="en-US" sz="1950" i="1">
                                  <a:effectLst/>
                                  <a:latin typeface="Cambria Math" panose="02040503050406030204" pitchFamily="18" charset="0"/>
                                </a:rPr>
                              </m:ctrlPr>
                            </m:dPr>
                            <m:e>
                              <m:sSup>
                                <m:sSupPr>
                                  <m:ctrlPr>
                                    <a:rPr lang="en-US" sz="1950"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rPr>
                                    <m:t>𝒁</m:t>
                                  </m:r>
                                </m:e>
                                <m:sup>
                                  <m:r>
                                    <a:rPr lang="en-US" sz="1950" i="1">
                                      <a:effectLst/>
                                      <a:latin typeface="Cambria Math" panose="02040503050406030204" pitchFamily="18" charset="0"/>
                                      <a:ea typeface="SimSun" panose="02010600030101010101" pitchFamily="2" charset="-122"/>
                                    </a:rPr>
                                    <m:t>𝑇</m:t>
                                  </m:r>
                                </m:sup>
                              </m:sSup>
                              <m:r>
                                <a:rPr lang="en-US" sz="1950" b="1" i="1">
                                  <a:effectLst/>
                                  <a:latin typeface="Cambria Math" panose="02040503050406030204" pitchFamily="18" charset="0"/>
                                  <a:ea typeface="SimSun" panose="02010600030101010101" pitchFamily="2" charset="-122"/>
                                </a:rPr>
                                <m:t>𝒁</m:t>
                              </m:r>
                            </m:e>
                          </m:d>
                        </m:e>
                        <m:sup>
                          <m:r>
                            <a:rPr lang="en-US" sz="1950" i="1">
                              <a:effectLst/>
                              <a:latin typeface="Cambria Math" panose="02040503050406030204" pitchFamily="18" charset="0"/>
                              <a:ea typeface="SimSun" panose="02010600030101010101" pitchFamily="2" charset="-122"/>
                            </a:rPr>
                            <m:t>−1</m:t>
                          </m:r>
                        </m:sup>
                      </m:sSup>
                      <m:sSup>
                        <m:sSupPr>
                          <m:ctrlPr>
                            <a:rPr lang="en-US" sz="1950"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rPr>
                            <m:t>𝒁</m:t>
                          </m:r>
                        </m:e>
                        <m:sup>
                          <m:r>
                            <a:rPr lang="en-US" sz="1950" i="1">
                              <a:effectLst/>
                              <a:latin typeface="Cambria Math" panose="02040503050406030204" pitchFamily="18" charset="0"/>
                              <a:ea typeface="SimSun" panose="02010600030101010101" pitchFamily="2" charset="-122"/>
                            </a:rPr>
                            <m:t>𝑇</m:t>
                          </m:r>
                        </m:sup>
                      </m:sSup>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rPr>
                            <m:t>𝑋</m:t>
                          </m:r>
                        </m:e>
                        <m:sub>
                          <m:r>
                            <a:rPr lang="en-US" sz="1950" i="1">
                              <a:effectLst/>
                              <a:latin typeface="Cambria Math" panose="02040503050406030204" pitchFamily="18" charset="0"/>
                              <a:ea typeface="SimSun" panose="02010600030101010101" pitchFamily="2" charset="-122"/>
                            </a:rPr>
                            <m:t>𝑗</m:t>
                          </m:r>
                        </m:sub>
                      </m:sSub>
                      <m:r>
                        <a:rPr lang="en-US" sz="1950" b="0" i="1" smtClean="0">
                          <a:effectLst/>
                          <a:latin typeface="Cambria Math" panose="02040503050406030204" pitchFamily="18" charset="0"/>
                          <a:ea typeface="SimSun" panose="02010600030101010101" pitchFamily="2" charset="-122"/>
                        </a:rPr>
                        <m:t>    (</m:t>
                      </m:r>
                      <m:r>
                        <a:rPr lang="en-US" sz="1950" b="0" i="1" smtClean="0">
                          <a:effectLst/>
                          <a:latin typeface="Cambria Math" panose="02040503050406030204" pitchFamily="18" charset="0"/>
                          <a:ea typeface="SimSun" panose="02010600030101010101" pitchFamily="2" charset="-122"/>
                        </a:rPr>
                        <m:t>4.</m:t>
                      </m:r>
                      <m:r>
                        <a:rPr lang="en-US" sz="1950" b="0" i="1" smtClean="0">
                          <a:effectLst/>
                          <a:latin typeface="Cambria Math" panose="02040503050406030204" pitchFamily="18" charset="0"/>
                          <a:ea typeface="SimSun" panose="02010600030101010101" pitchFamily="2" charset="-122"/>
                        </a:rPr>
                        <m:t>18)</m:t>
                      </m:r>
                    </m:oMath>
                  </m:oMathPara>
                </a14:m>
                <a:endParaRPr lang="en-US" sz="1950" dirty="0"/>
              </a:p>
              <a:p>
                <a:pPr marL="0" indent="0">
                  <a:lnSpc>
                    <a:spcPct val="120000"/>
                  </a:lnSpc>
                  <a:buNone/>
                </a:pPr>
                <a:endParaRPr lang="en-US" sz="1950" dirty="0"/>
              </a:p>
            </p:txBody>
          </p:sp>
        </mc:Choice>
        <mc:Fallback>
          <p:sp>
            <p:nvSpPr>
              <p:cNvPr id="3" name="Content Placeholder 2">
                <a:extLst>
                  <a:ext uri="{FF2B5EF4-FFF2-40B4-BE49-F238E27FC236}">
                    <a16:creationId xmlns:a16="http://schemas.microsoft.com/office/drawing/2014/main" id="{BF590360-34A1-4615-9C2A-57757F2BF74D}"/>
                  </a:ext>
                </a:extLst>
              </p:cNvPr>
              <p:cNvSpPr>
                <a:spLocks noGrp="1" noRot="1" noChangeAspect="1" noMove="1" noResize="1" noEditPoints="1" noAdjustHandles="1" noChangeArrowheads="1" noChangeShapeType="1" noTextEdit="1"/>
              </p:cNvSpPr>
              <p:nvPr>
                <p:ph idx="1"/>
              </p:nvPr>
            </p:nvSpPr>
            <p:spPr>
              <a:blipFill>
                <a:blip r:embed="rId2"/>
                <a:stretch>
                  <a:fillRect l="-580" r="-522" b="-2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2B648DB-A198-4727-914D-711AEB9C7E54}"/>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F48CCD7E-CE2F-4638-8779-873C269CC350}"/>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57E58624-633C-47D8-9F94-F8760A4E8FA4}"/>
              </a:ext>
            </a:extLst>
          </p:cNvPr>
          <p:cNvSpPr>
            <a:spLocks noGrp="1"/>
          </p:cNvSpPr>
          <p:nvPr>
            <p:ph type="sldNum" sz="quarter" idx="12"/>
          </p:nvPr>
        </p:nvSpPr>
        <p:spPr/>
        <p:txBody>
          <a:bodyPr/>
          <a:lstStyle/>
          <a:p>
            <a:fld id="{5DB5036F-1FF2-46C4-8D2B-59C7E3B91952}" type="slidenum">
              <a:rPr lang="en-US" smtClean="0"/>
              <a:pPr/>
              <a:t>36</a:t>
            </a:fld>
            <a:endParaRPr lang="en-US"/>
          </a:p>
        </p:txBody>
      </p:sp>
    </p:spTree>
    <p:extLst>
      <p:ext uri="{BB962C8B-B14F-4D97-AF65-F5344CB8AC3E}">
        <p14:creationId xmlns:p14="http://schemas.microsoft.com/office/powerpoint/2010/main" val="1088388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6658-AE7C-4E71-86C6-B68E6CF3C642}"/>
              </a:ext>
            </a:extLst>
          </p:cNvPr>
          <p:cNvSpPr>
            <a:spLocks noGrp="1"/>
          </p:cNvSpPr>
          <p:nvPr>
            <p:ph type="title"/>
          </p:nvPr>
        </p:nvSpPr>
        <p:spPr/>
        <p:txBody>
          <a:bodyPr/>
          <a:lstStyle/>
          <a:p>
            <a:r>
              <a:rPr lang="en-US" dirty="0"/>
              <a:t>4. Mixture regression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5C6191-BA48-4E7A-B3E9-02107756F869}"/>
                  </a:ext>
                </a:extLst>
              </p:cNvPr>
              <p:cNvSpPr>
                <a:spLocks noGrp="1"/>
              </p:cNvSpPr>
              <p:nvPr>
                <p:ph idx="1"/>
              </p:nvPr>
            </p:nvSpPr>
            <p:spPr>
              <a:xfrm>
                <a:off x="177421" y="914399"/>
                <a:ext cx="11818961" cy="5176066"/>
              </a:xfrm>
            </p:spPr>
            <p:txBody>
              <a:bodyPr>
                <a:noAutofit/>
              </a:bodyPr>
              <a:lstStyle/>
              <a:p>
                <a:pPr marL="0" indent="0">
                  <a:buNone/>
                </a:pPr>
                <a:r>
                  <a:rPr lang="en-US" sz="1800" dirty="0">
                    <a:effectLst/>
                    <a:latin typeface="Times New Roman" panose="02020603050405020304" pitchFamily="18" charset="0"/>
                    <a:ea typeface="SimSun" panose="02010600030101010101" pitchFamily="2" charset="-122"/>
                  </a:rPr>
                  <a:t>In general, MREM is the full combination of REM and mixture model in which two EM processes are applied into the same loop of E-step and M-step.</a:t>
                </a:r>
              </a:p>
              <a:p>
                <a:pPr marL="0" marR="0" indent="0" algn="just">
                  <a:spcBef>
                    <a:spcPts val="0"/>
                  </a:spcBef>
                  <a:spcAft>
                    <a:spcPts val="0"/>
                  </a:spcAft>
                  <a:buNone/>
                </a:pPr>
                <a:r>
                  <a:rPr lang="en-US" sz="18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This is the first EM process. Missing values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ij</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each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PRM are fulfilled by Eq. 4.9 given current parameter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In other words, the whole sample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has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versions (</a:t>
                </a:r>
                <a:r>
                  <a:rPr lang="en-US" sz="1800" b="1"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PRMs.</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SimSun" panose="02010600030101010101" pitchFamily="2" charset="-122"/>
                              <a:cs typeface="Times New Roman" panose="02020603050405020304" pitchFamily="18" charset="0"/>
                            </a:rPr>
                          </m:ctrlPr>
                        </m:sSub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e>
                          </m:d>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nary>
                            <m:naryPr>
                              <m:chr m:val="∑"/>
                              <m:limLoc m:val="undOvr"/>
                              <m:supHide m:val="on"/>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ub>
                            <m:sup/>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𝑘𝑗</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nary>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nary>
                            <m:naryPr>
                              <m:chr m:val="∑"/>
                              <m:limLoc m:val="undOvr"/>
                              <m:supHide m:val="o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𝑙</m:t>
                              </m:r>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ub>
                            <m:sup/>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𝑘𝑙</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𝑖𝑙</m:t>
                                          </m:r>
                                        </m:sub>
                                      </m:sSub>
                                    </m:e>
                                  </m:d>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Sub>
                            </m:e>
                          </m:nary>
                        </m:num>
                        <m:den>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nary>
                            <m:naryPr>
                              <m:chr m:val="∑"/>
                              <m:limLoc m:val="undOvr"/>
                              <m:supHide m:val="on"/>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𝑀</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ub>
                            <m:sup/>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𝑘𝑗</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𝑘𝑗</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nary>
                        </m:den>
                      </m:f>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latin typeface="Cambria Math" panose="02040503050406030204" pitchFamily="18" charset="0"/>
                              <a:ea typeface="SimSun" panose="02010600030101010101" pitchFamily="2" charset="-122"/>
                            </a:rPr>
                          </m:ctrlPr>
                        </m:sSubPr>
                        <m:e>
                          <m:d>
                            <m:dPr>
                              <m:ctrlPr>
                                <a:rPr lang="en-US" sz="1800" i="1">
                                  <a:latin typeface="Cambria Math" panose="02040503050406030204" pitchFamily="18" charset="0"/>
                                  <a:ea typeface="SimSun" panose="02010600030101010101" pitchFamily="2" charset="-122"/>
                                </a:rPr>
                              </m:ctrlPr>
                            </m:dPr>
                            <m:e>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𝑥</m:t>
                                  </m:r>
                                </m:e>
                                <m:sub>
                                  <m:r>
                                    <a:rPr lang="en-US" sz="1800" i="1">
                                      <a:latin typeface="Cambria Math" panose="02040503050406030204" pitchFamily="18" charset="0"/>
                                      <a:ea typeface="SimSun" panose="02010600030101010101" pitchFamily="2" charset="-122"/>
                                    </a:rPr>
                                    <m:t>𝑖𝑗</m:t>
                                  </m:r>
                                </m:sub>
                                <m:sup>
                                  <m:r>
                                    <a:rPr lang="en-US" sz="1800" i="1">
                                      <a:latin typeface="Cambria Math" panose="02040503050406030204" pitchFamily="18" charset="0"/>
                                      <a:ea typeface="SimSun" panose="02010600030101010101" pitchFamily="2" charset="-122"/>
                                    </a:rPr>
                                    <m:t>−</m:t>
                                  </m:r>
                                </m:sup>
                              </m:sSubSup>
                            </m:e>
                          </m:d>
                        </m:e>
                        <m:sub>
                          <m:r>
                            <a:rPr lang="en-US" sz="1800" i="1">
                              <a:latin typeface="Cambria Math" panose="02040503050406030204" pitchFamily="18" charset="0"/>
                              <a:ea typeface="SimSun" panose="02010600030101010101" pitchFamily="2" charset="-122"/>
                            </a:rPr>
                            <m:t>𝑘</m:t>
                          </m:r>
                        </m:sub>
                      </m:sSub>
                      <m:r>
                        <a:rPr lang="en-US" sz="1800" i="1">
                          <a:latin typeface="Cambria Math" panose="02040503050406030204" pitchFamily="18" charset="0"/>
                          <a:ea typeface="SimSun" panose="02010600030101010101" pitchFamily="2" charset="-122"/>
                        </a:rPr>
                        <m:t>=</m:t>
                      </m:r>
                      <m:d>
                        <m:dPr>
                          <m:begChr m:val="{"/>
                          <m:endChr m:val=""/>
                          <m:ctrlPr>
                            <a:rPr lang="en-US" sz="1800" i="1">
                              <a:latin typeface="Cambria Math" panose="02040503050406030204" pitchFamily="18" charset="0"/>
                              <a:ea typeface="SimSun" panose="02010600030101010101" pitchFamily="2" charset="-122"/>
                            </a:rPr>
                          </m:ctrlPr>
                        </m:dPr>
                        <m:e>
                          <m:m>
                            <m:mPr>
                              <m:mcs>
                                <m:mc>
                                  <m:mcPr>
                                    <m:count m:val="1"/>
                                    <m:mcJc m:val="center"/>
                                  </m:mcPr>
                                </m:mc>
                              </m:mcs>
                              <m:ctrlPr>
                                <a:rPr lang="en-US" sz="1800" i="1">
                                  <a:latin typeface="Cambria Math" panose="02040503050406030204" pitchFamily="18" charset="0"/>
                                  <a:ea typeface="SimSun" panose="02010600030101010101" pitchFamily="2" charset="-122"/>
                                </a:rPr>
                              </m:ctrlPr>
                            </m:mPr>
                            <m:mr>
                              <m:e>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𝛽</m:t>
                                    </m:r>
                                  </m:e>
                                  <m:sub>
                                    <m:r>
                                      <a:rPr lang="en-US" sz="1800" i="1">
                                        <a:latin typeface="Cambria Math" panose="02040503050406030204" pitchFamily="18" charset="0"/>
                                        <a:ea typeface="SimSun" panose="02010600030101010101" pitchFamily="2" charset="-122"/>
                                      </a:rPr>
                                      <m:t>𝑘𝑗</m:t>
                                    </m:r>
                                    <m:r>
                                      <a:rPr lang="en-US" sz="1800" i="1">
                                        <a:latin typeface="Cambria Math" panose="02040503050406030204" pitchFamily="18" charset="0"/>
                                        <a:ea typeface="SimSun" panose="02010600030101010101" pitchFamily="2" charset="-122"/>
                                      </a:rPr>
                                      <m:t>0</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e>
                                    </m:d>
                                  </m:sup>
                                </m:sSubSup>
                                <m:r>
                                  <a:rPr lang="en-US" sz="1800" i="1">
                                    <a:latin typeface="Cambria Math" panose="02040503050406030204" pitchFamily="18" charset="0"/>
                                    <a:ea typeface="SimSun" panose="02010600030101010101" pitchFamily="2" charset="-122"/>
                                  </a:rPr>
                                  <m:t>+</m:t>
                                </m:r>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𝛽</m:t>
                                    </m:r>
                                  </m:e>
                                  <m:sub>
                                    <m:r>
                                      <a:rPr lang="en-US" sz="1800" i="1">
                                        <a:latin typeface="Cambria Math" panose="02040503050406030204" pitchFamily="18" charset="0"/>
                                        <a:ea typeface="SimSun" panose="02010600030101010101" pitchFamily="2" charset="-122"/>
                                      </a:rPr>
                                      <m:t>𝑘𝑗</m:t>
                                    </m:r>
                                    <m:r>
                                      <a:rPr lang="en-US" sz="1800" i="1">
                                        <a:latin typeface="Cambria Math" panose="02040503050406030204" pitchFamily="18" charset="0"/>
                                        <a:ea typeface="SimSun" panose="02010600030101010101" pitchFamily="2" charset="-122"/>
                                      </a:rPr>
                                      <m:t>1</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e>
                                    </m:d>
                                  </m:sup>
                                </m:sSubSup>
                                <m:sSub>
                                  <m:sSubPr>
                                    <m:ctrlPr>
                                      <a:rPr lang="en-US" sz="1800" i="1">
                                        <a:latin typeface="Cambria Math" panose="02040503050406030204" pitchFamily="18" charset="0"/>
                                        <a:ea typeface="SimSun" panose="02010600030101010101" pitchFamily="2" charset="-122"/>
                                      </a:rPr>
                                    </m:ctrlPr>
                                  </m:sSubPr>
                                  <m:e>
                                    <m:d>
                                      <m:dPr>
                                        <m:ctrlPr>
                                          <a:rPr lang="en-US" sz="1800" i="1">
                                            <a:latin typeface="Cambria Math" panose="02040503050406030204" pitchFamily="18" charset="0"/>
                                            <a:ea typeface="SimSun" panose="02010600030101010101" pitchFamily="2" charset="-122"/>
                                          </a:rPr>
                                        </m:ctrlPr>
                                      </m:dPr>
                                      <m:e>
                                        <m:sSub>
                                          <m:sSubPr>
                                            <m:ctrlPr>
                                              <a:rPr lang="en-US" sz="1800" i="1">
                                                <a:latin typeface="Cambria Math" panose="02040503050406030204" pitchFamily="18" charset="0"/>
                                                <a:ea typeface="SimSun" panose="02010600030101010101" pitchFamily="2" charset="-122"/>
                                              </a:rPr>
                                            </m:ctrlPr>
                                          </m:sSubPr>
                                          <m:e>
                                            <m:r>
                                              <a:rPr lang="en-US" sz="1800" i="1">
                                                <a:latin typeface="Cambria Math" panose="02040503050406030204" pitchFamily="18" charset="0"/>
                                                <a:ea typeface="SimSun" panose="02010600030101010101" pitchFamily="2" charset="-122"/>
                                              </a:rPr>
                                              <m:t>𝑧</m:t>
                                            </m:r>
                                          </m:e>
                                          <m:sub>
                                            <m:r>
                                              <a:rPr lang="en-US" sz="1800" i="1">
                                                <a:latin typeface="Cambria Math" panose="02040503050406030204" pitchFamily="18" charset="0"/>
                                                <a:ea typeface="SimSun" panose="02010600030101010101" pitchFamily="2" charset="-122"/>
                                              </a:rPr>
                                              <m:t>𝑖</m:t>
                                            </m:r>
                                          </m:sub>
                                        </m:sSub>
                                      </m:e>
                                    </m:d>
                                  </m:e>
                                  <m:sub>
                                    <m:r>
                                      <a:rPr lang="en-US" sz="1800" i="1">
                                        <a:latin typeface="Cambria Math" panose="02040503050406030204" pitchFamily="18" charset="0"/>
                                        <a:ea typeface="SimSun" panose="02010600030101010101" pitchFamily="2" charset="-122"/>
                                      </a:rPr>
                                      <m:t>𝑘</m:t>
                                    </m:r>
                                  </m:sub>
                                </m:sSub>
                                <m:r>
                                  <m:rPr>
                                    <m:sty m:val="p"/>
                                  </m:rPr>
                                  <a:rPr lang="en-US" sz="1800">
                                    <a:latin typeface="Cambria Math" panose="02040503050406030204" pitchFamily="18" charset="0"/>
                                    <a:ea typeface="SimSun" panose="02010600030101010101" pitchFamily="2" charset="-122"/>
                                  </a:rPr>
                                  <m:t>if</m:t>
                                </m:r>
                                <m:sSub>
                                  <m:sSubPr>
                                    <m:ctrlPr>
                                      <a:rPr lang="en-US" sz="1800" i="1">
                                        <a:latin typeface="Cambria Math" panose="02040503050406030204" pitchFamily="18" charset="0"/>
                                        <a:ea typeface="SimSun" panose="02010600030101010101" pitchFamily="2" charset="-122"/>
                                      </a:rPr>
                                    </m:ctrlPr>
                                  </m:sSubPr>
                                  <m:e>
                                    <m:d>
                                      <m:dPr>
                                        <m:ctrlPr>
                                          <a:rPr lang="en-US" sz="1800" i="1">
                                            <a:latin typeface="Cambria Math" panose="02040503050406030204" pitchFamily="18" charset="0"/>
                                            <a:ea typeface="SimSun" panose="02010600030101010101" pitchFamily="2" charset="-122"/>
                                          </a:rPr>
                                        </m:ctrlPr>
                                      </m:dPr>
                                      <m:e>
                                        <m:sSub>
                                          <m:sSubPr>
                                            <m:ctrlPr>
                                              <a:rPr lang="en-US" sz="1800" i="1">
                                                <a:latin typeface="Cambria Math" panose="02040503050406030204" pitchFamily="18" charset="0"/>
                                                <a:ea typeface="SimSun" panose="02010600030101010101" pitchFamily="2" charset="-122"/>
                                              </a:rPr>
                                            </m:ctrlPr>
                                          </m:sSubPr>
                                          <m:e>
                                            <m:r>
                                              <a:rPr lang="en-US" sz="1800" i="1">
                                                <a:latin typeface="Cambria Math" panose="02040503050406030204" pitchFamily="18" charset="0"/>
                                                <a:ea typeface="SimSun" panose="02010600030101010101" pitchFamily="2" charset="-122"/>
                                              </a:rPr>
                                              <m:t>𝑧</m:t>
                                            </m:r>
                                          </m:e>
                                          <m:sub>
                                            <m:r>
                                              <a:rPr lang="en-US" sz="1800" i="1">
                                                <a:latin typeface="Cambria Math" panose="02040503050406030204" pitchFamily="18" charset="0"/>
                                                <a:ea typeface="SimSun" panose="02010600030101010101" pitchFamily="2" charset="-122"/>
                                              </a:rPr>
                                              <m:t>𝑖</m:t>
                                            </m:r>
                                          </m:sub>
                                        </m:sSub>
                                      </m:e>
                                    </m:d>
                                  </m:e>
                                  <m:sub>
                                    <m:r>
                                      <a:rPr lang="en-US" sz="1800" i="1">
                                        <a:latin typeface="Cambria Math" panose="02040503050406030204" pitchFamily="18" charset="0"/>
                                        <a:ea typeface="SimSun" panose="02010600030101010101" pitchFamily="2" charset="-122"/>
                                      </a:rPr>
                                      <m:t>𝑘</m:t>
                                    </m:r>
                                  </m:sub>
                                </m:sSub>
                                <m:r>
                                  <m:rPr>
                                    <m:sty m:val="p"/>
                                  </m:rPr>
                                  <a:rPr lang="en-US" sz="1800">
                                    <a:latin typeface="Cambria Math" panose="02040503050406030204" pitchFamily="18" charset="0"/>
                                    <a:ea typeface="SimSun" panose="02010600030101010101" pitchFamily="2" charset="-122"/>
                                  </a:rPr>
                                  <m:t>is</m:t>
                                </m:r>
                                <m:r>
                                  <a:rPr lang="en-US" sz="1800">
                                    <a:latin typeface="Cambria Math" panose="02040503050406030204" pitchFamily="18" charset="0"/>
                                    <a:ea typeface="SimSun" panose="02010600030101010101" pitchFamily="2" charset="-122"/>
                                  </a:rPr>
                                  <m:t> </m:t>
                                </m:r>
                                <m:r>
                                  <m:rPr>
                                    <m:sty m:val="p"/>
                                  </m:rPr>
                                  <a:rPr lang="en-US" sz="1800">
                                    <a:latin typeface="Cambria Math" panose="02040503050406030204" pitchFamily="18" charset="0"/>
                                    <a:ea typeface="SimSun" panose="02010600030101010101" pitchFamily="2" charset="-122"/>
                                  </a:rPr>
                                  <m:t>not</m:t>
                                </m:r>
                                <m:r>
                                  <a:rPr lang="en-US" sz="1800">
                                    <a:latin typeface="Cambria Math" panose="02040503050406030204" pitchFamily="18" charset="0"/>
                                    <a:ea typeface="SimSun" panose="02010600030101010101" pitchFamily="2" charset="-122"/>
                                  </a:rPr>
                                  <m:t> </m:t>
                                </m:r>
                                <m:r>
                                  <m:rPr>
                                    <m:sty m:val="p"/>
                                  </m:rPr>
                                  <a:rPr lang="en-US" sz="1800">
                                    <a:latin typeface="Cambria Math" panose="02040503050406030204" pitchFamily="18" charset="0"/>
                                    <a:ea typeface="SimSun" panose="02010600030101010101" pitchFamily="2" charset="-122"/>
                                  </a:rPr>
                                  <m:t>missing</m:t>
                                </m:r>
                              </m:e>
                            </m:mr>
                            <m:mr>
                              <m:e>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𝛽</m:t>
                                    </m:r>
                                  </m:e>
                                  <m:sub>
                                    <m:r>
                                      <a:rPr lang="en-US" sz="1800" i="1">
                                        <a:latin typeface="Cambria Math" panose="02040503050406030204" pitchFamily="18" charset="0"/>
                                        <a:ea typeface="SimSun" panose="02010600030101010101" pitchFamily="2" charset="-122"/>
                                      </a:rPr>
                                      <m:t>𝑘𝑗</m:t>
                                    </m:r>
                                    <m:r>
                                      <a:rPr lang="en-US" sz="1800" i="1">
                                        <a:latin typeface="Cambria Math" panose="02040503050406030204" pitchFamily="18" charset="0"/>
                                        <a:ea typeface="SimSun" panose="02010600030101010101" pitchFamily="2" charset="-122"/>
                                      </a:rPr>
                                      <m:t>0</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e>
                                    </m:d>
                                  </m:sup>
                                </m:sSubSup>
                                <m:r>
                                  <a:rPr lang="en-US" sz="1800" i="1">
                                    <a:latin typeface="Cambria Math" panose="02040503050406030204" pitchFamily="18" charset="0"/>
                                    <a:ea typeface="SimSun" panose="02010600030101010101" pitchFamily="2" charset="-122"/>
                                  </a:rPr>
                                  <m:t>+</m:t>
                                </m:r>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𝛽</m:t>
                                    </m:r>
                                  </m:e>
                                  <m:sub>
                                    <m:r>
                                      <a:rPr lang="en-US" sz="1800" i="1">
                                        <a:latin typeface="Cambria Math" panose="02040503050406030204" pitchFamily="18" charset="0"/>
                                        <a:ea typeface="SimSun" panose="02010600030101010101" pitchFamily="2" charset="-122"/>
                                      </a:rPr>
                                      <m:t>𝑘𝑗</m:t>
                                    </m:r>
                                    <m:r>
                                      <a:rPr lang="en-US" sz="1800" i="1">
                                        <a:latin typeface="Cambria Math" panose="02040503050406030204" pitchFamily="18" charset="0"/>
                                        <a:ea typeface="SimSun" panose="02010600030101010101" pitchFamily="2" charset="-122"/>
                                      </a:rPr>
                                      <m:t>1</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e>
                                    </m:d>
                                  </m:sup>
                                </m:sSubSup>
                                <m:sSub>
                                  <m:sSubPr>
                                    <m:ctrlPr>
                                      <a:rPr lang="en-US" sz="1800" i="1">
                                        <a:latin typeface="Cambria Math" panose="02040503050406030204" pitchFamily="18" charset="0"/>
                                        <a:ea typeface="SimSun" panose="02010600030101010101" pitchFamily="2" charset="-122"/>
                                      </a:rPr>
                                    </m:ctrlPr>
                                  </m:sSubPr>
                                  <m:e>
                                    <m:d>
                                      <m:dPr>
                                        <m:ctrlPr>
                                          <a:rPr lang="en-US" sz="1800" i="1">
                                            <a:latin typeface="Cambria Math" panose="02040503050406030204" pitchFamily="18" charset="0"/>
                                            <a:ea typeface="SimSun" panose="02010600030101010101" pitchFamily="2" charset="-122"/>
                                          </a:rPr>
                                        </m:ctrlPr>
                                      </m:dPr>
                                      <m:e>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𝑧</m:t>
                                            </m:r>
                                          </m:e>
                                          <m:sub>
                                            <m:r>
                                              <a:rPr lang="en-US" sz="1800" i="1">
                                                <a:latin typeface="Cambria Math" panose="02040503050406030204" pitchFamily="18" charset="0"/>
                                                <a:ea typeface="SimSun" panose="02010600030101010101" pitchFamily="2" charset="-122"/>
                                              </a:rPr>
                                              <m:t>𝑖</m:t>
                                            </m:r>
                                          </m:sub>
                                          <m:sup>
                                            <m:r>
                                              <a:rPr lang="en-US" sz="1800" i="1">
                                                <a:latin typeface="Cambria Math" panose="02040503050406030204" pitchFamily="18" charset="0"/>
                                                <a:ea typeface="SimSun" panose="02010600030101010101" pitchFamily="2" charset="-122"/>
                                              </a:rPr>
                                              <m:t>−</m:t>
                                            </m:r>
                                          </m:sup>
                                        </m:sSubSup>
                                      </m:e>
                                    </m:d>
                                  </m:e>
                                  <m:sub>
                                    <m:r>
                                      <a:rPr lang="en-US" sz="1800" i="1">
                                        <a:latin typeface="Cambria Math" panose="02040503050406030204" pitchFamily="18" charset="0"/>
                                        <a:ea typeface="SimSun" panose="02010600030101010101" pitchFamily="2" charset="-122"/>
                                      </a:rPr>
                                      <m:t>𝑘</m:t>
                                    </m:r>
                                  </m:sub>
                                </m:sSub>
                                <m:r>
                                  <m:rPr>
                                    <m:sty m:val="p"/>
                                  </m:rPr>
                                  <a:rPr lang="en-US" sz="1800">
                                    <a:latin typeface="Cambria Math" panose="02040503050406030204" pitchFamily="18" charset="0"/>
                                    <a:ea typeface="SimSun" panose="02010600030101010101" pitchFamily="2" charset="-122"/>
                                  </a:rPr>
                                  <m:t>if</m:t>
                                </m:r>
                                <m:sSub>
                                  <m:sSubPr>
                                    <m:ctrlPr>
                                      <a:rPr lang="en-US" sz="1800" i="1">
                                        <a:latin typeface="Cambria Math" panose="02040503050406030204" pitchFamily="18" charset="0"/>
                                        <a:ea typeface="SimSun" panose="02010600030101010101" pitchFamily="2" charset="-122"/>
                                      </a:rPr>
                                    </m:ctrlPr>
                                  </m:sSubPr>
                                  <m:e>
                                    <m:d>
                                      <m:dPr>
                                        <m:ctrlPr>
                                          <a:rPr lang="en-US" sz="1800" i="1">
                                            <a:latin typeface="Cambria Math" panose="02040503050406030204" pitchFamily="18" charset="0"/>
                                            <a:ea typeface="SimSun" panose="02010600030101010101" pitchFamily="2" charset="-122"/>
                                          </a:rPr>
                                        </m:ctrlPr>
                                      </m:dPr>
                                      <m:e>
                                        <m:sSub>
                                          <m:sSubPr>
                                            <m:ctrlPr>
                                              <a:rPr lang="en-US" sz="1800" i="1">
                                                <a:latin typeface="Cambria Math" panose="02040503050406030204" pitchFamily="18" charset="0"/>
                                                <a:ea typeface="SimSun" panose="02010600030101010101" pitchFamily="2" charset="-122"/>
                                              </a:rPr>
                                            </m:ctrlPr>
                                          </m:sSubPr>
                                          <m:e>
                                            <m:r>
                                              <a:rPr lang="en-US" sz="1800" i="1">
                                                <a:latin typeface="Cambria Math" panose="02040503050406030204" pitchFamily="18" charset="0"/>
                                                <a:ea typeface="SimSun" panose="02010600030101010101" pitchFamily="2" charset="-122"/>
                                              </a:rPr>
                                              <m:t>𝑧</m:t>
                                            </m:r>
                                          </m:e>
                                          <m:sub>
                                            <m:r>
                                              <a:rPr lang="en-US" sz="1800" i="1">
                                                <a:latin typeface="Cambria Math" panose="02040503050406030204" pitchFamily="18" charset="0"/>
                                                <a:ea typeface="SimSun" panose="02010600030101010101" pitchFamily="2" charset="-122"/>
                                              </a:rPr>
                                              <m:t>𝑖</m:t>
                                            </m:r>
                                          </m:sub>
                                        </m:sSub>
                                      </m:e>
                                    </m:d>
                                  </m:e>
                                  <m:sub>
                                    <m:r>
                                      <a:rPr lang="en-US" sz="1800" i="1">
                                        <a:latin typeface="Cambria Math" panose="02040503050406030204" pitchFamily="18" charset="0"/>
                                        <a:ea typeface="SimSun" panose="02010600030101010101" pitchFamily="2" charset="-122"/>
                                      </a:rPr>
                                      <m:t>𝑘</m:t>
                                    </m:r>
                                  </m:sub>
                                </m:sSub>
                                <m:r>
                                  <m:rPr>
                                    <m:sty m:val="p"/>
                                  </m:rPr>
                                  <a:rPr lang="en-US" sz="1800">
                                    <a:latin typeface="Cambria Math" panose="02040503050406030204" pitchFamily="18" charset="0"/>
                                    <a:ea typeface="SimSun" panose="02010600030101010101" pitchFamily="2" charset="-122"/>
                                  </a:rPr>
                                  <m:t>is</m:t>
                                </m:r>
                                <m:r>
                                  <a:rPr lang="en-US" sz="1800">
                                    <a:latin typeface="Cambria Math" panose="02040503050406030204" pitchFamily="18" charset="0"/>
                                    <a:ea typeface="SimSun" panose="02010600030101010101" pitchFamily="2" charset="-122"/>
                                  </a:rPr>
                                  <m:t> </m:t>
                                </m:r>
                                <m:r>
                                  <m:rPr>
                                    <m:sty m:val="p"/>
                                  </m:rPr>
                                  <a:rPr lang="en-US" sz="1800">
                                    <a:latin typeface="Cambria Math" panose="02040503050406030204" pitchFamily="18" charset="0"/>
                                    <a:ea typeface="SimSun" panose="02010600030101010101" pitchFamily="2" charset="-122"/>
                                  </a:rPr>
                                  <m:t>missing</m:t>
                                </m:r>
                              </m:e>
                            </m:mr>
                          </m:m>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whole sample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fulfilled to become complete data when its missing values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and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ij</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are aggregated from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ij</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versions (</a:t>
                </a:r>
                <a:r>
                  <a:rPr lang="en-US" sz="1800" b="1"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1800" i="1" smtClean="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𝐾</m:t>
                        </m:r>
                      </m:sup>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e>
                            </m:d>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Sub>
                      </m:e>
                    </m:nary>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𝑥</m:t>
                        </m:r>
                      </m:e>
                      <m:sub>
                        <m:r>
                          <a:rPr lang="en-US" sz="1800" i="1">
                            <a:latin typeface="Cambria Math" panose="02040503050406030204" pitchFamily="18" charset="0"/>
                            <a:ea typeface="SimSun" panose="02010600030101010101" pitchFamily="2" charset="-122"/>
                          </a:rPr>
                          <m:t>𝑖𝑗</m:t>
                        </m:r>
                      </m:sub>
                      <m:sup>
                        <m:r>
                          <a:rPr lang="en-US" sz="1800" i="1">
                            <a:latin typeface="Cambria Math" panose="02040503050406030204" pitchFamily="18" charset="0"/>
                            <a:ea typeface="SimSun" panose="02010600030101010101" pitchFamily="2" charset="-122"/>
                          </a:rPr>
                          <m:t>−</m:t>
                        </m:r>
                      </m:sup>
                    </m:sSubSup>
                    <m:r>
                      <a:rPr lang="en-US" sz="1800" i="1">
                        <a:latin typeface="Cambria Math" panose="02040503050406030204" pitchFamily="18" charset="0"/>
                        <a:ea typeface="SimSun" panose="02010600030101010101" pitchFamily="2" charset="-122"/>
                      </a:rPr>
                      <m:t>=</m:t>
                    </m:r>
                    <m:nary>
                      <m:naryPr>
                        <m:chr m:val="∑"/>
                        <m:limLoc m:val="undOvr"/>
                        <m:ctrlPr>
                          <a:rPr lang="en-US" sz="1800" i="1">
                            <a:latin typeface="Cambria Math" panose="02040503050406030204" pitchFamily="18" charset="0"/>
                            <a:ea typeface="SimSun" panose="02010600030101010101" pitchFamily="2" charset="-122"/>
                          </a:rPr>
                        </m:ctrlPr>
                      </m:naryPr>
                      <m:sub>
                        <m:r>
                          <a:rPr lang="en-US" sz="1800" i="1">
                            <a:latin typeface="Cambria Math" panose="02040503050406030204" pitchFamily="18" charset="0"/>
                            <a:ea typeface="SimSun" panose="02010600030101010101" pitchFamily="2" charset="-122"/>
                          </a:rPr>
                          <m:t>𝑘</m:t>
                        </m:r>
                        <m:r>
                          <a:rPr lang="en-US" sz="1800" i="1">
                            <a:latin typeface="Cambria Math" panose="02040503050406030204" pitchFamily="18" charset="0"/>
                            <a:ea typeface="SimSun" panose="02010600030101010101" pitchFamily="2" charset="-122"/>
                          </a:rPr>
                          <m:t>=1</m:t>
                        </m:r>
                      </m:sub>
                      <m:sup>
                        <m:r>
                          <a:rPr lang="en-US" sz="1800" i="1">
                            <a:latin typeface="Cambria Math" panose="02040503050406030204" pitchFamily="18" charset="0"/>
                            <a:ea typeface="SimSun" panose="02010600030101010101" pitchFamily="2" charset="-122"/>
                          </a:rPr>
                          <m:t>𝐾</m:t>
                        </m:r>
                      </m:sup>
                      <m:e>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𝑐</m:t>
                            </m:r>
                          </m:e>
                          <m:sub>
                            <m:r>
                              <a:rPr lang="en-US" sz="1800" i="1">
                                <a:latin typeface="Cambria Math" panose="02040503050406030204" pitchFamily="18" charset="0"/>
                                <a:ea typeface="SimSun" panose="02010600030101010101" pitchFamily="2" charset="-122"/>
                              </a:rPr>
                              <m:t>𝑘</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e>
                            </m:d>
                          </m:sup>
                        </m:sSubSup>
                        <m:sSub>
                          <m:sSubPr>
                            <m:ctrlPr>
                              <a:rPr lang="en-US" sz="1800" i="1">
                                <a:latin typeface="Cambria Math" panose="02040503050406030204" pitchFamily="18" charset="0"/>
                                <a:ea typeface="SimSun" panose="02010600030101010101" pitchFamily="2" charset="-122"/>
                              </a:rPr>
                            </m:ctrlPr>
                          </m:sSubPr>
                          <m:e>
                            <m:d>
                              <m:dPr>
                                <m:ctrlPr>
                                  <a:rPr lang="en-US" sz="1800" i="1">
                                    <a:latin typeface="Cambria Math" panose="02040503050406030204" pitchFamily="18" charset="0"/>
                                    <a:ea typeface="SimSun" panose="02010600030101010101" pitchFamily="2" charset="-122"/>
                                  </a:rPr>
                                </m:ctrlPr>
                              </m:dPr>
                              <m:e>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𝑥</m:t>
                                    </m:r>
                                  </m:e>
                                  <m:sub>
                                    <m:r>
                                      <a:rPr lang="en-US" sz="1800" i="1">
                                        <a:latin typeface="Cambria Math" panose="02040503050406030204" pitchFamily="18" charset="0"/>
                                        <a:ea typeface="SimSun" panose="02010600030101010101" pitchFamily="2" charset="-122"/>
                                      </a:rPr>
                                      <m:t>𝑖𝑗</m:t>
                                    </m:r>
                                  </m:sub>
                                  <m:sup>
                                    <m:r>
                                      <a:rPr lang="en-US" sz="1800" i="1">
                                        <a:latin typeface="Cambria Math" panose="02040503050406030204" pitchFamily="18" charset="0"/>
                                        <a:ea typeface="SimSun" panose="02010600030101010101" pitchFamily="2" charset="-122"/>
                                      </a:rPr>
                                      <m:t>−</m:t>
                                    </m:r>
                                  </m:sup>
                                </m:sSubSup>
                              </m:e>
                            </m:d>
                          </m:e>
                          <m:sub>
                            <m:r>
                              <a:rPr lang="en-US" sz="1800" i="1">
                                <a:latin typeface="Cambria Math" panose="02040503050406030204" pitchFamily="18" charset="0"/>
                                <a:ea typeface="SimSun" panose="02010600030101010101" pitchFamily="2" charset="-122"/>
                              </a:rPr>
                              <m:t>𝑘</m:t>
                            </m:r>
                          </m:sub>
                        </m:sSub>
                      </m:e>
                    </m:nary>
                  </m:oMath>
                </a14:m>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r>
                  <a:rPr lang="en-US" sz="18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This is the second EM process. The next parameter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determined by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Eqs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4.10, 4.16, 4.17, and 4.17 and the complete data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fulfilled in E-step.</a:t>
                </a:r>
              </a:p>
              <a:p>
                <a:pPr marL="0" indent="0">
                  <a:buNone/>
                </a:pPr>
                <a14:m>
                  <m:oMathPara xmlns:m="http://schemas.openxmlformats.org/officeDocument/2006/math">
                    <m:oMathParaPr>
                      <m:jc m:val="centerGroup"/>
                    </m:oMathParaPr>
                    <m:oMath xmlns:m="http://schemas.openxmlformats.org/officeDocument/2006/math">
                      <m:sSubSup>
                        <m:sSubSupPr>
                          <m:ctrlPr>
                            <a:rPr lang="en-US" sz="1800" i="1" smtClean="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𝛼</m:t>
                          </m:r>
                        </m:e>
                        <m:sub>
                          <m:r>
                            <a:rPr lang="en-US" sz="1800" i="1">
                              <a:latin typeface="Cambria Math" panose="02040503050406030204" pitchFamily="18" charset="0"/>
                              <a:ea typeface="SimSun" panose="02010600030101010101" pitchFamily="2" charset="-122"/>
                            </a:rPr>
                            <m:t>𝑘</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r>
                                <a:rPr lang="en-US" sz="1800" i="1">
                                  <a:latin typeface="Cambria Math" panose="02040503050406030204" pitchFamily="18" charset="0"/>
                                  <a:ea typeface="SimSun" panose="02010600030101010101" pitchFamily="2" charset="-122"/>
                                </a:rPr>
                                <m:t>+1</m:t>
                              </m:r>
                            </m:e>
                          </m:d>
                        </m:sup>
                      </m:sSubSup>
                      <m:r>
                        <a:rPr lang="en-US" sz="1800" i="1">
                          <a:latin typeface="Cambria Math" panose="02040503050406030204" pitchFamily="18" charset="0"/>
                          <a:ea typeface="SimSun" panose="02010600030101010101" pitchFamily="2" charset="-122"/>
                        </a:rPr>
                        <m:t>=</m:t>
                      </m:r>
                      <m:sSup>
                        <m:sSupPr>
                          <m:ctrlPr>
                            <a:rPr lang="en-US" sz="1800" i="1">
                              <a:latin typeface="Cambria Math" panose="02040503050406030204" pitchFamily="18" charset="0"/>
                              <a:ea typeface="SimSun" panose="02010600030101010101" pitchFamily="2" charset="-122"/>
                            </a:rPr>
                          </m:ctrlPr>
                        </m:sSupPr>
                        <m:e>
                          <m:d>
                            <m:dPr>
                              <m:ctrlPr>
                                <a:rPr lang="en-US" sz="1800" i="1">
                                  <a:latin typeface="Cambria Math" panose="02040503050406030204" pitchFamily="18" charset="0"/>
                                  <a:ea typeface="SimSun" panose="02010600030101010101" pitchFamily="2" charset="-122"/>
                                </a:rPr>
                              </m:ctrlPr>
                            </m:dPr>
                            <m:e>
                              <m:sSup>
                                <m:sSupPr>
                                  <m:ctrlPr>
                                    <a:rPr lang="en-US" sz="1800" i="1">
                                      <a:latin typeface="Cambria Math" panose="02040503050406030204" pitchFamily="18" charset="0"/>
                                      <a:ea typeface="SimSun" panose="02010600030101010101" pitchFamily="2" charset="-122"/>
                                    </a:rPr>
                                  </m:ctrlPr>
                                </m:sSupPr>
                                <m:e>
                                  <m:r>
                                    <a:rPr lang="en-US" sz="1800" b="1" i="1">
                                      <a:latin typeface="Cambria Math" panose="02040503050406030204" pitchFamily="18" charset="0"/>
                                      <a:ea typeface="SimSun" panose="02010600030101010101" pitchFamily="2" charset="-122"/>
                                    </a:rPr>
                                    <m:t>𝑿</m:t>
                                  </m:r>
                                </m:e>
                                <m:sup>
                                  <m:r>
                                    <a:rPr lang="en-US" sz="1800" i="1">
                                      <a:latin typeface="Cambria Math" panose="02040503050406030204" pitchFamily="18" charset="0"/>
                                      <a:ea typeface="SimSun" panose="02010600030101010101" pitchFamily="2" charset="-122"/>
                                    </a:rPr>
                                    <m:t>𝑇</m:t>
                                  </m:r>
                                </m:sup>
                              </m:sSup>
                              <m:sSup>
                                <m:sSupPr>
                                  <m:ctrlPr>
                                    <a:rPr lang="en-US" sz="1800" i="1">
                                      <a:latin typeface="Cambria Math" panose="02040503050406030204" pitchFamily="18" charset="0"/>
                                      <a:ea typeface="SimSun" panose="02010600030101010101" pitchFamily="2" charset="-122"/>
                                    </a:rPr>
                                  </m:ctrlPr>
                                </m:sSupPr>
                                <m:e>
                                  <m:r>
                                    <a:rPr lang="en-US" sz="1800" b="1" i="1">
                                      <a:latin typeface="Cambria Math" panose="02040503050406030204" pitchFamily="18" charset="0"/>
                                      <a:ea typeface="SimSun" panose="02010600030101010101" pitchFamily="2" charset="-122"/>
                                    </a:rPr>
                                    <m:t>𝑼</m:t>
                                  </m:r>
                                </m:e>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e>
                                  </m:d>
                                </m:sup>
                              </m:sSup>
                            </m:e>
                          </m:d>
                        </m:e>
                        <m:sup>
                          <m:r>
                            <a:rPr lang="en-US" sz="1800" i="1">
                              <a:latin typeface="Cambria Math" panose="02040503050406030204" pitchFamily="18" charset="0"/>
                              <a:ea typeface="SimSun" panose="02010600030101010101" pitchFamily="2" charset="-122"/>
                            </a:rPr>
                            <m:t>−1</m:t>
                          </m:r>
                        </m:sup>
                      </m:sSup>
                      <m:sSup>
                        <m:sSupPr>
                          <m:ctrlPr>
                            <a:rPr lang="en-US" sz="1800" i="1">
                              <a:latin typeface="Cambria Math" panose="02040503050406030204" pitchFamily="18" charset="0"/>
                              <a:ea typeface="SimSun" panose="02010600030101010101" pitchFamily="2" charset="-122"/>
                            </a:rPr>
                          </m:ctrlPr>
                        </m:sSupPr>
                        <m:e>
                          <m:r>
                            <a:rPr lang="en-US" sz="1800" b="1" i="1">
                              <a:latin typeface="Cambria Math" panose="02040503050406030204" pitchFamily="18" charset="0"/>
                              <a:ea typeface="SimSun" panose="02010600030101010101" pitchFamily="2" charset="-122"/>
                            </a:rPr>
                            <m:t>𝑿</m:t>
                          </m:r>
                        </m:e>
                        <m:sup>
                          <m:r>
                            <a:rPr lang="en-US" sz="1800" i="1">
                              <a:latin typeface="Cambria Math" panose="02040503050406030204" pitchFamily="18" charset="0"/>
                              <a:ea typeface="SimSun" panose="02010600030101010101" pitchFamily="2" charset="-122"/>
                            </a:rPr>
                            <m:t>𝑇</m:t>
                          </m:r>
                        </m:sup>
                      </m:sSup>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𝑉</m:t>
                          </m:r>
                        </m:e>
                        <m:sub>
                          <m:r>
                            <a:rPr lang="en-US" sz="1800" i="1">
                              <a:latin typeface="Cambria Math" panose="02040503050406030204" pitchFamily="18" charset="0"/>
                              <a:ea typeface="SimSun" panose="02010600030101010101" pitchFamily="2" charset="-122"/>
                            </a:rPr>
                            <m:t>𝑖</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e>
                          </m:d>
                        </m:sup>
                      </m:sSubSup>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num>
                              <m:den>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sup>
                                                </m:sSubSup>
                                              </m:e>
                                            </m:d>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den>
                            </m:f>
                          </m:e>
                        </m:mr>
                      </m:m>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latin typeface="Cambria Math" panose="02040503050406030204" pitchFamily="18" charset="0"/>
                              <a:ea typeface="SimSun" panose="02010600030101010101" pitchFamily="2" charset="-122"/>
                            </a:rPr>
                          </m:ctrlPr>
                        </m:sSubSupPr>
                        <m:e>
                          <m:r>
                            <a:rPr lang="en-US" sz="1800" i="1">
                              <a:latin typeface="Cambria Math" panose="02040503050406030204" pitchFamily="18" charset="0"/>
                              <a:ea typeface="SimSun" panose="02010600030101010101" pitchFamily="2" charset="-122"/>
                            </a:rPr>
                            <m:t>𝛽</m:t>
                          </m:r>
                        </m:e>
                        <m:sub>
                          <m:r>
                            <a:rPr lang="en-US" sz="1800" i="1">
                              <a:latin typeface="Cambria Math" panose="02040503050406030204" pitchFamily="18" charset="0"/>
                              <a:ea typeface="SimSun" panose="02010600030101010101" pitchFamily="2" charset="-122"/>
                            </a:rPr>
                            <m:t>𝑘𝑗</m:t>
                          </m:r>
                        </m:sub>
                        <m:sup>
                          <m:d>
                            <m:dPr>
                              <m:ctrlPr>
                                <a:rPr lang="en-US" sz="1800" i="1">
                                  <a:latin typeface="Cambria Math" panose="02040503050406030204" pitchFamily="18" charset="0"/>
                                  <a:ea typeface="SimSun" panose="02010600030101010101" pitchFamily="2" charset="-122"/>
                                </a:rPr>
                              </m:ctrlPr>
                            </m:dPr>
                            <m:e>
                              <m:r>
                                <a:rPr lang="en-US" sz="1800" i="1">
                                  <a:latin typeface="Cambria Math" panose="02040503050406030204" pitchFamily="18" charset="0"/>
                                  <a:ea typeface="SimSun" panose="02010600030101010101" pitchFamily="2" charset="-122"/>
                                </a:rPr>
                                <m:t>𝑡</m:t>
                              </m:r>
                              <m:r>
                                <a:rPr lang="en-US" sz="1800" i="1">
                                  <a:latin typeface="Cambria Math" panose="02040503050406030204" pitchFamily="18" charset="0"/>
                                  <a:ea typeface="SimSun" panose="02010600030101010101" pitchFamily="2" charset="-122"/>
                                </a:rPr>
                                <m:t>+1</m:t>
                              </m:r>
                            </m:e>
                          </m:d>
                        </m:sup>
                      </m:sSubSup>
                      <m:r>
                        <a:rPr lang="en-US" sz="1800" i="1">
                          <a:latin typeface="Cambria Math" panose="02040503050406030204" pitchFamily="18" charset="0"/>
                          <a:ea typeface="SimSun" panose="02010600030101010101" pitchFamily="2" charset="-122"/>
                        </a:rPr>
                        <m:t>=</m:t>
                      </m:r>
                      <m:sSup>
                        <m:sSupPr>
                          <m:ctrlPr>
                            <a:rPr lang="en-US" sz="1800" i="1">
                              <a:latin typeface="Cambria Math" panose="02040503050406030204" pitchFamily="18" charset="0"/>
                              <a:ea typeface="SimSun" panose="02010600030101010101" pitchFamily="2" charset="-122"/>
                            </a:rPr>
                          </m:ctrlPr>
                        </m:sSupPr>
                        <m:e>
                          <m:d>
                            <m:dPr>
                              <m:ctrlPr>
                                <a:rPr lang="en-US" sz="1800" i="1">
                                  <a:latin typeface="Cambria Math" panose="02040503050406030204" pitchFamily="18" charset="0"/>
                                  <a:ea typeface="SimSun" panose="02010600030101010101" pitchFamily="2" charset="-122"/>
                                </a:rPr>
                              </m:ctrlPr>
                            </m:dPr>
                            <m:e>
                              <m:sSup>
                                <m:sSupPr>
                                  <m:ctrlPr>
                                    <a:rPr lang="en-US" sz="1800" i="1">
                                      <a:latin typeface="Cambria Math" panose="02040503050406030204" pitchFamily="18" charset="0"/>
                                      <a:ea typeface="SimSun" panose="02010600030101010101" pitchFamily="2" charset="-122"/>
                                    </a:rPr>
                                  </m:ctrlPr>
                                </m:sSupPr>
                                <m:e>
                                  <m:r>
                                    <a:rPr lang="en-US" sz="1800" b="1" i="1">
                                      <a:latin typeface="Cambria Math" panose="02040503050406030204" pitchFamily="18" charset="0"/>
                                      <a:ea typeface="SimSun" panose="02010600030101010101" pitchFamily="2" charset="-122"/>
                                    </a:rPr>
                                    <m:t>𝒁</m:t>
                                  </m:r>
                                </m:e>
                                <m:sup>
                                  <m:r>
                                    <a:rPr lang="en-US" sz="1800" i="1">
                                      <a:latin typeface="Cambria Math" panose="02040503050406030204" pitchFamily="18" charset="0"/>
                                      <a:ea typeface="SimSun" panose="02010600030101010101" pitchFamily="2" charset="-122"/>
                                    </a:rPr>
                                    <m:t>𝑇</m:t>
                                  </m:r>
                                </m:sup>
                              </m:sSup>
                              <m:r>
                                <a:rPr lang="en-US" sz="1800" b="1" i="1">
                                  <a:latin typeface="Cambria Math" panose="02040503050406030204" pitchFamily="18" charset="0"/>
                                  <a:ea typeface="SimSun" panose="02010600030101010101" pitchFamily="2" charset="-122"/>
                                </a:rPr>
                                <m:t>𝒁</m:t>
                              </m:r>
                            </m:e>
                          </m:d>
                        </m:e>
                        <m:sup>
                          <m:r>
                            <a:rPr lang="en-US" sz="1800" i="1">
                              <a:latin typeface="Cambria Math" panose="02040503050406030204" pitchFamily="18" charset="0"/>
                              <a:ea typeface="SimSun" panose="02010600030101010101" pitchFamily="2" charset="-122"/>
                            </a:rPr>
                            <m:t>−1</m:t>
                          </m:r>
                        </m:sup>
                      </m:sSup>
                      <m:sSup>
                        <m:sSupPr>
                          <m:ctrlPr>
                            <a:rPr lang="en-US" sz="1800" i="1">
                              <a:latin typeface="Cambria Math" panose="02040503050406030204" pitchFamily="18" charset="0"/>
                              <a:ea typeface="SimSun" panose="02010600030101010101" pitchFamily="2" charset="-122"/>
                            </a:rPr>
                          </m:ctrlPr>
                        </m:sSupPr>
                        <m:e>
                          <m:r>
                            <a:rPr lang="en-US" sz="1800" b="1" i="1">
                              <a:latin typeface="Cambria Math" panose="02040503050406030204" pitchFamily="18" charset="0"/>
                              <a:ea typeface="SimSun" panose="02010600030101010101" pitchFamily="2" charset="-122"/>
                            </a:rPr>
                            <m:t>𝒁</m:t>
                          </m:r>
                        </m:e>
                        <m:sup>
                          <m:r>
                            <a:rPr lang="en-US" sz="1800" i="1">
                              <a:latin typeface="Cambria Math" panose="02040503050406030204" pitchFamily="18" charset="0"/>
                              <a:ea typeface="SimSun" panose="02010600030101010101" pitchFamily="2" charset="-122"/>
                            </a:rPr>
                            <m:t>𝑇</m:t>
                          </m:r>
                        </m:sup>
                      </m:sSup>
                      <m:sSub>
                        <m:sSubPr>
                          <m:ctrlPr>
                            <a:rPr lang="en-US" sz="1800" i="1">
                              <a:latin typeface="Cambria Math" panose="02040503050406030204" pitchFamily="18" charset="0"/>
                              <a:ea typeface="SimSun" panose="02010600030101010101" pitchFamily="2" charset="-122"/>
                            </a:rPr>
                          </m:ctrlPr>
                        </m:sSubPr>
                        <m:e>
                          <m:r>
                            <a:rPr lang="en-US" sz="1800" i="1">
                              <a:latin typeface="Cambria Math" panose="02040503050406030204" pitchFamily="18" charset="0"/>
                              <a:ea typeface="SimSun" panose="02010600030101010101" pitchFamily="2" charset="-122"/>
                            </a:rPr>
                            <m:t>𝑋</m:t>
                          </m:r>
                        </m:e>
                        <m:sub>
                          <m:r>
                            <a:rPr lang="en-US" sz="1800" i="1">
                              <a:latin typeface="Cambria Math" panose="02040503050406030204" pitchFamily="18" charset="0"/>
                              <a:ea typeface="SimSun" panose="02010600030101010101" pitchFamily="2" charset="-122"/>
                            </a:rPr>
                            <m:t>𝑗</m:t>
                          </m:r>
                        </m:sub>
                      </m:sSub>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35C6191-BA48-4E7A-B3E9-02107756F869}"/>
                  </a:ext>
                </a:extLst>
              </p:cNvPr>
              <p:cNvSpPr>
                <a:spLocks noGrp="1" noRot="1" noChangeAspect="1" noMove="1" noResize="1" noEditPoints="1" noAdjustHandles="1" noChangeArrowheads="1" noChangeShapeType="1" noTextEdit="1"/>
              </p:cNvSpPr>
              <p:nvPr>
                <p:ph idx="1"/>
              </p:nvPr>
            </p:nvSpPr>
            <p:spPr>
              <a:xfrm>
                <a:off x="177421" y="914399"/>
                <a:ext cx="11818961" cy="5176066"/>
              </a:xfrm>
              <a:blipFill>
                <a:blip r:embed="rId2"/>
                <a:stretch>
                  <a:fillRect l="-413" t="-589" r="-4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D32C679-41C1-4635-BB08-40103D69BA30}"/>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C5FAD7C9-4ADE-4C81-9C46-D7BA1615436C}"/>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2D3904F0-0106-411D-AABD-74CAF9B37533}"/>
              </a:ext>
            </a:extLst>
          </p:cNvPr>
          <p:cNvSpPr>
            <a:spLocks noGrp="1"/>
          </p:cNvSpPr>
          <p:nvPr>
            <p:ph type="sldNum" sz="quarter" idx="12"/>
          </p:nvPr>
        </p:nvSpPr>
        <p:spPr/>
        <p:txBody>
          <a:bodyPr/>
          <a:lstStyle/>
          <a:p>
            <a:fld id="{5DB5036F-1FF2-46C4-8D2B-59C7E3B91952}" type="slidenum">
              <a:rPr lang="en-US" smtClean="0"/>
              <a:pPr/>
              <a:t>37</a:t>
            </a:fld>
            <a:endParaRPr lang="en-US"/>
          </a:p>
        </p:txBody>
      </p:sp>
    </p:spTree>
    <p:extLst>
      <p:ext uri="{BB962C8B-B14F-4D97-AF65-F5344CB8AC3E}">
        <p14:creationId xmlns:p14="http://schemas.microsoft.com/office/powerpoint/2010/main" val="4033170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5F65-1110-4E78-83D3-87901B035D80}"/>
              </a:ext>
            </a:extLst>
          </p:cNvPr>
          <p:cNvSpPr>
            <a:spLocks noGrp="1"/>
          </p:cNvSpPr>
          <p:nvPr>
            <p:ph type="title"/>
          </p:nvPr>
        </p:nvSpPr>
        <p:spPr/>
        <p:txBody>
          <a:bodyPr/>
          <a:lstStyle/>
          <a:p>
            <a:r>
              <a:rPr lang="en-US" dirty="0"/>
              <a:t>4. Mixture regression model</a:t>
            </a:r>
          </a:p>
        </p:txBody>
      </p:sp>
      <p:sp>
        <p:nvSpPr>
          <p:cNvPr id="3" name="Content Placeholder 2">
            <a:extLst>
              <a:ext uri="{FF2B5EF4-FFF2-40B4-BE49-F238E27FC236}">
                <a16:creationId xmlns:a16="http://schemas.microsoft.com/office/drawing/2014/main" id="{38532057-AEFE-4956-B2CF-0B2B32944477}"/>
              </a:ext>
            </a:extLst>
          </p:cNvPr>
          <p:cNvSpPr>
            <a:spLocks noGrp="1"/>
          </p:cNvSpPr>
          <p:nvPr>
            <p:ph idx="1"/>
          </p:nvPr>
        </p:nvSpPr>
        <p:spPr/>
        <p:txBody>
          <a:bodyPr>
            <a:noAutofit/>
          </a:bodyPr>
          <a:lstStyle/>
          <a:p>
            <a:pPr marL="0" indent="0">
              <a:buNone/>
            </a:pPr>
            <a:r>
              <a:rPr lang="en-US" sz="2600" dirty="0">
                <a:effectLst/>
                <a:latin typeface="Times New Roman" panose="02020603050405020304" pitchFamily="18" charset="0"/>
                <a:ea typeface="SimSun" panose="02010600030101010101" pitchFamily="2" charset="-122"/>
              </a:rPr>
              <a:t>EM algorithm stops if at some </a:t>
            </a:r>
            <a:r>
              <a:rPr lang="en-US" sz="2600" i="1" dirty="0" err="1">
                <a:effectLst/>
                <a:latin typeface="Times New Roman" panose="02020603050405020304" pitchFamily="18" charset="0"/>
                <a:ea typeface="SimSun" panose="02010600030101010101" pitchFamily="2" charset="-122"/>
              </a:rPr>
              <a:t>t</a:t>
            </a:r>
            <a:r>
              <a:rPr lang="en-US" sz="2600" baseline="30000" dirty="0" err="1">
                <a:effectLst/>
                <a:latin typeface="Times New Roman" panose="02020603050405020304" pitchFamily="18" charset="0"/>
                <a:ea typeface="SimSun" panose="02010600030101010101" pitchFamily="2" charset="-122"/>
              </a:rPr>
              <a:t>th</a:t>
            </a:r>
            <a:r>
              <a:rPr lang="en-US" sz="2600" dirty="0">
                <a:effectLst/>
                <a:latin typeface="Times New Roman" panose="02020603050405020304" pitchFamily="18" charset="0"/>
                <a:ea typeface="SimSun" panose="02010600030101010101" pitchFamily="2" charset="-122"/>
              </a:rPr>
              <a:t> iteration, we have Θ</a:t>
            </a:r>
            <a:r>
              <a:rPr lang="en-US" sz="2600" baseline="30000" dirty="0">
                <a:effectLst/>
                <a:latin typeface="Times New Roman" panose="02020603050405020304" pitchFamily="18" charset="0"/>
                <a:ea typeface="SimSun" panose="02010600030101010101" pitchFamily="2" charset="-122"/>
              </a:rPr>
              <a:t>(</a:t>
            </a:r>
            <a:r>
              <a:rPr lang="en-US" sz="2600" i="1" baseline="30000" dirty="0">
                <a:effectLst/>
                <a:latin typeface="Times New Roman" panose="02020603050405020304" pitchFamily="18" charset="0"/>
                <a:ea typeface="SimSun" panose="02010600030101010101" pitchFamily="2" charset="-122"/>
              </a:rPr>
              <a:t>t</a:t>
            </a:r>
            <a:r>
              <a:rPr lang="en-US" sz="2600" baseline="30000" dirty="0">
                <a:effectLst/>
                <a:latin typeface="Times New Roman" panose="02020603050405020304" pitchFamily="18" charset="0"/>
                <a:ea typeface="SimSun" panose="02010600030101010101" pitchFamily="2" charset="-122"/>
              </a:rPr>
              <a:t>)</a:t>
            </a:r>
            <a:r>
              <a:rPr lang="en-US" sz="2600" dirty="0">
                <a:effectLst/>
                <a:latin typeface="Times New Roman" panose="02020603050405020304" pitchFamily="18" charset="0"/>
                <a:ea typeface="SimSun" panose="02010600030101010101" pitchFamily="2" charset="-122"/>
              </a:rPr>
              <a:t> = Θ</a:t>
            </a:r>
            <a:r>
              <a:rPr lang="en-US" sz="2600" baseline="30000" dirty="0">
                <a:effectLst/>
                <a:latin typeface="Times New Roman" panose="02020603050405020304" pitchFamily="18" charset="0"/>
                <a:ea typeface="SimSun" panose="02010600030101010101" pitchFamily="2" charset="-122"/>
              </a:rPr>
              <a:t>(</a:t>
            </a:r>
            <a:r>
              <a:rPr lang="en-US" sz="2600" i="1" baseline="30000" dirty="0">
                <a:effectLst/>
                <a:latin typeface="Times New Roman" panose="02020603050405020304" pitchFamily="18" charset="0"/>
                <a:ea typeface="SimSun" panose="02010600030101010101" pitchFamily="2" charset="-122"/>
              </a:rPr>
              <a:t>t</a:t>
            </a:r>
            <a:r>
              <a:rPr lang="en-US" sz="2600" baseline="30000" dirty="0">
                <a:effectLst/>
                <a:latin typeface="Times New Roman" panose="02020603050405020304" pitchFamily="18" charset="0"/>
                <a:ea typeface="SimSun" panose="02010600030101010101" pitchFamily="2" charset="-122"/>
              </a:rPr>
              <a:t>+1)</a:t>
            </a:r>
            <a:r>
              <a:rPr lang="en-US" sz="2600" dirty="0">
                <a:effectLst/>
                <a:latin typeface="Times New Roman" panose="02020603050405020304" pitchFamily="18" charset="0"/>
                <a:ea typeface="SimSun" panose="02010600030101010101" pitchFamily="2" charset="-122"/>
              </a:rPr>
              <a:t> = Θ</a:t>
            </a:r>
            <a:r>
              <a:rPr lang="en-US" sz="2600" i="1" baseline="30000" dirty="0">
                <a:effectLst/>
                <a:latin typeface="Times New Roman" panose="02020603050405020304" pitchFamily="18" charset="0"/>
                <a:ea typeface="SimSun" panose="02010600030101010101" pitchFamily="2" charset="-122"/>
              </a:rPr>
              <a:t>*</a:t>
            </a:r>
            <a:r>
              <a:rPr lang="en-US" sz="2600" dirty="0">
                <a:effectLst/>
                <a:latin typeface="Times New Roman" panose="02020603050405020304" pitchFamily="18" charset="0"/>
                <a:ea typeface="SimSun" panose="02010600030101010101" pitchFamily="2" charset="-122"/>
              </a:rPr>
              <a:t>. Note, Θ</a:t>
            </a:r>
            <a:r>
              <a:rPr lang="en-US" sz="2600" baseline="30000" dirty="0">
                <a:effectLst/>
                <a:latin typeface="Times New Roman" panose="02020603050405020304" pitchFamily="18" charset="0"/>
                <a:ea typeface="SimSun" panose="02010600030101010101" pitchFamily="2" charset="-122"/>
              </a:rPr>
              <a:t>(1)</a:t>
            </a:r>
            <a:r>
              <a:rPr lang="en-US" sz="2600" dirty="0">
                <a:effectLst/>
                <a:latin typeface="Times New Roman" panose="02020603050405020304" pitchFamily="18" charset="0"/>
                <a:ea typeface="SimSun" panose="02010600030101010101" pitchFamily="2" charset="-122"/>
              </a:rPr>
              <a:t> at the first iteration is initialized arbitrarily. Here MREM stops if ratio deviation between Θ</a:t>
            </a:r>
            <a:r>
              <a:rPr lang="en-US" sz="2600" baseline="30000" dirty="0">
                <a:effectLst/>
                <a:latin typeface="Times New Roman" panose="02020603050405020304" pitchFamily="18" charset="0"/>
                <a:ea typeface="SimSun" panose="02010600030101010101" pitchFamily="2" charset="-122"/>
              </a:rPr>
              <a:t>(</a:t>
            </a:r>
            <a:r>
              <a:rPr lang="en-US" sz="2600" i="1" baseline="30000" dirty="0">
                <a:effectLst/>
                <a:latin typeface="Times New Roman" panose="02020603050405020304" pitchFamily="18" charset="0"/>
                <a:ea typeface="SimSun" panose="02010600030101010101" pitchFamily="2" charset="-122"/>
              </a:rPr>
              <a:t>t</a:t>
            </a:r>
            <a:r>
              <a:rPr lang="en-US" sz="2600" baseline="30000" dirty="0">
                <a:effectLst/>
                <a:latin typeface="Times New Roman" panose="02020603050405020304" pitchFamily="18" charset="0"/>
                <a:ea typeface="SimSun" panose="02010600030101010101" pitchFamily="2" charset="-122"/>
              </a:rPr>
              <a:t>)</a:t>
            </a:r>
            <a:r>
              <a:rPr lang="en-US" sz="2600" dirty="0">
                <a:effectLst/>
                <a:latin typeface="Times New Roman" panose="02020603050405020304" pitchFamily="18" charset="0"/>
                <a:ea typeface="SimSun" panose="02010600030101010101" pitchFamily="2" charset="-122"/>
              </a:rPr>
              <a:t> and Θ</a:t>
            </a:r>
            <a:r>
              <a:rPr lang="en-US" sz="2600" baseline="30000" dirty="0">
                <a:effectLst/>
                <a:latin typeface="Times New Roman" panose="02020603050405020304" pitchFamily="18" charset="0"/>
                <a:ea typeface="SimSun" panose="02010600030101010101" pitchFamily="2" charset="-122"/>
              </a:rPr>
              <a:t>(</a:t>
            </a:r>
            <a:r>
              <a:rPr lang="en-US" sz="2600" i="1" baseline="30000" dirty="0">
                <a:effectLst/>
                <a:latin typeface="Times New Roman" panose="02020603050405020304" pitchFamily="18" charset="0"/>
                <a:ea typeface="SimSun" panose="02010600030101010101" pitchFamily="2" charset="-122"/>
              </a:rPr>
              <a:t>t</a:t>
            </a:r>
            <a:r>
              <a:rPr lang="en-US" sz="2600" baseline="30000" dirty="0">
                <a:effectLst/>
                <a:latin typeface="Times New Roman" panose="02020603050405020304" pitchFamily="18" charset="0"/>
                <a:ea typeface="SimSun" panose="02010600030101010101" pitchFamily="2" charset="-122"/>
              </a:rPr>
              <a:t>+1)</a:t>
            </a:r>
            <a:r>
              <a:rPr lang="en-US" sz="2600" dirty="0">
                <a:effectLst/>
                <a:latin typeface="Times New Roman" panose="02020603050405020304" pitchFamily="18" charset="0"/>
                <a:ea typeface="SimSun" panose="02010600030101010101" pitchFamily="2" charset="-122"/>
              </a:rPr>
              <a:t> is smaller than a small enough terminated threshold </a:t>
            </a:r>
            <a:r>
              <a:rPr lang="en-US" sz="2600" i="1" dirty="0">
                <a:effectLst/>
                <a:latin typeface="Times New Roman" panose="02020603050405020304" pitchFamily="18" charset="0"/>
                <a:ea typeface="SimSun" panose="02010600030101010101" pitchFamily="2" charset="-122"/>
              </a:rPr>
              <a:t>ε</a:t>
            </a:r>
            <a:r>
              <a:rPr lang="en-US" sz="2600" dirty="0">
                <a:effectLst/>
                <a:latin typeface="Times New Roman" panose="02020603050405020304" pitchFamily="18" charset="0"/>
                <a:ea typeface="SimSun" panose="02010600030101010101" pitchFamily="2" charset="-122"/>
              </a:rPr>
              <a:t>&gt; 0 or MREM reaches a large enough number of iterations. The smaller the terminated threshold is, the more accurate MREM is. MREM uses both the terminated threshold </a:t>
            </a:r>
            <a:r>
              <a:rPr lang="en-US" sz="2600" i="1" dirty="0">
                <a:effectLst/>
                <a:latin typeface="Times New Roman" panose="02020603050405020304" pitchFamily="18" charset="0"/>
                <a:ea typeface="SimSun" panose="02010600030101010101" pitchFamily="2" charset="-122"/>
              </a:rPr>
              <a:t>ε</a:t>
            </a:r>
            <a:r>
              <a:rPr lang="en-US" sz="2600" dirty="0">
                <a:effectLst/>
                <a:latin typeface="Times New Roman" panose="02020603050405020304" pitchFamily="18" charset="0"/>
                <a:ea typeface="SimSun" panose="02010600030101010101" pitchFamily="2" charset="-122"/>
              </a:rPr>
              <a:t> = 0.1% = 0.001 and the maximum number of iterations (10000). The maximum number of iterations prevents MREM from running for a long time.</a:t>
            </a:r>
          </a:p>
          <a:p>
            <a:pPr marL="0" indent="457200">
              <a:buNone/>
            </a:pPr>
            <a:r>
              <a:rPr lang="en-US" sz="2600" dirty="0"/>
              <a:t>There are some more problems related to missing data inside the mixture regression model that I proposed but this report focuses on the mixture model. Therefore, I suspend discussion on mixture model here. I wish to have another opportunity to present more about mixture model and regression model.</a:t>
            </a:r>
          </a:p>
        </p:txBody>
      </p:sp>
      <p:sp>
        <p:nvSpPr>
          <p:cNvPr id="4" name="Date Placeholder 3">
            <a:extLst>
              <a:ext uri="{FF2B5EF4-FFF2-40B4-BE49-F238E27FC236}">
                <a16:creationId xmlns:a16="http://schemas.microsoft.com/office/drawing/2014/main" id="{21210FEB-3AE5-4F1F-B9A3-E1269C2127B9}"/>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D2791B74-519F-4598-8E55-946C0B7C74B5}"/>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FE95276D-5986-419E-BBC8-AE0BD69CEB66}"/>
              </a:ext>
            </a:extLst>
          </p:cNvPr>
          <p:cNvSpPr>
            <a:spLocks noGrp="1"/>
          </p:cNvSpPr>
          <p:nvPr>
            <p:ph type="sldNum" sz="quarter" idx="12"/>
          </p:nvPr>
        </p:nvSpPr>
        <p:spPr/>
        <p:txBody>
          <a:bodyPr/>
          <a:lstStyle/>
          <a:p>
            <a:fld id="{5DB5036F-1FF2-46C4-8D2B-59C7E3B91952}" type="slidenum">
              <a:rPr lang="en-US" smtClean="0"/>
              <a:pPr/>
              <a:t>38</a:t>
            </a:fld>
            <a:endParaRPr lang="en-US"/>
          </a:p>
        </p:txBody>
      </p:sp>
    </p:spTree>
    <p:extLst>
      <p:ext uri="{BB962C8B-B14F-4D97-AF65-F5344CB8AC3E}">
        <p14:creationId xmlns:p14="http://schemas.microsoft.com/office/powerpoint/2010/main" val="271847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204716" y="914399"/>
            <a:ext cx="11791666" cy="5176066"/>
          </a:xfrm>
        </p:spPr>
        <p:txBody>
          <a:bodyPr>
            <a:noAutofit/>
          </a:bodyPr>
          <a:lstStyle/>
          <a:p>
            <a:pPr marL="274320" marR="0" indent="-274320" algn="just">
              <a:lnSpc>
                <a:spcPct val="120000"/>
              </a:lnSpc>
              <a:spcBef>
                <a:spcPts val="0"/>
              </a:spcBef>
              <a:spcAft>
                <a:spcPts val="0"/>
              </a:spcAft>
              <a:buFont typeface="+mj-lt"/>
              <a:buAutoNum type="arabicPeriod"/>
            </a:pP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Bilmes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J. A. (1998).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A Gentle Tutorial of the EM Algorithm and its Application to Parameter Estimation for Gaussian Mixture and Hidden Markov Models.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International Computer Science Institute, Department of Electrical Engineering and Computer Science. Berkeley: University of Washington. Retrieved from http://melodi.ee.washington.edu/people/bilmes/mypubs/bilmes1997-em.pdf</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Burden, R. L., &amp;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Faires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 J. (2011).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Numerical Analysis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(9th Edition ed.). (M.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Julet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Ed.) Brooks/Cole Cengage Learning.</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Dempster, A. P., Laird, N. M., &amp; Rubin, D. B. (1977). Maximum Likelihood from Incomplete Data via the EM Algorithm. (M. Stone, Ed.)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Journal of the Royal Statistical Society, Series B (Methodological), 39</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(1), 1-38.</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Han, J., &amp;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Kamber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M. (2006).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Data Mining: Concepts and Techniques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(2nd Edition ed.). (J. Gray, Ed.) San Francisco, CA, USA: Morgan Kaufmann Publishers, Elsevier.</a:t>
            </a:r>
          </a:p>
          <a:p>
            <a:pPr marL="274320" marR="0" indent="-274320" algn="just">
              <a:lnSpc>
                <a:spcPct val="120000"/>
              </a:lnSpc>
              <a:spcBef>
                <a:spcPts val="0"/>
              </a:spcBef>
              <a:spcAft>
                <a:spcPts val="0"/>
              </a:spcAft>
              <a:buFont typeface="+mj-lt"/>
              <a:buAutoNum type="arabicPeriod"/>
            </a:pP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Lindsten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F., Schön, T. B.,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Svensson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 &amp;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Wahlström</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N. (2017).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Probabilistic modeling – linear regression &amp; Gaussian processes.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Uppsala University, Department of Information Technology. Uppsala: Uppsala University. Retrieved January 24, 2018, from http://www.it.uu.se/edu/course/homepage/sml/literature/probabilistic_modeling_compendium.pdf</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Montgomery, D. C., &amp;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Runger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G. C. (2010).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Applied Statistics and Probability for Engineers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(5th ed.). Hoboken, New Jersey, USA: John Wiley &amp; Sons. Retrieved from https://books.google.com.vn/books?id=_f4KrEcNAfEC</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Nguyen, L. (2015).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Matrix Analysis and Calculus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(1st ed.). (C. Evans, Ed.) Hanoi, Vietnam: Lambert Academic Publishing. Retrieved from https://www.shuyuan.sg/store/gb/book/matrix-analysis-and-calculus/isbn/978-3-659-69400-4</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Nguyen, L. (2020).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Tutorial on EM algorithm.</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MDPI. Preprints. doi:10.20944/preprints201802.0131.v8</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Nguyen, L., &amp; Ho, T.-H. T. (2018). Fetal Weight Estimation in Case of Missing Data. (T.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Schmutte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Ed.)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Experimental Medicine (EM) - Special Issue "Medicine and Healthy Food"</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Nguyen, L., &amp; Shafiq, A. (2018, December 31). Mixture Regression Model for Incomplete Data. (L. d.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Istael</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Ed.) </a:t>
            </a:r>
            <a:r>
              <a:rPr lang="en-US" sz="1200" i="1" dirty="0" err="1">
                <a:effectLst/>
                <a:latin typeface="Times New Roman" panose="02020603050405020304" pitchFamily="18" charset="0"/>
                <a:ea typeface="SimSun" panose="02010600030101010101" pitchFamily="2" charset="-122"/>
                <a:cs typeface="Times New Roman" panose="02020603050405020304" pitchFamily="18" charset="0"/>
              </a:rPr>
              <a:t>Revista</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i="1" dirty="0" err="1">
                <a:effectLst/>
                <a:latin typeface="Times New Roman" panose="02020603050405020304" pitchFamily="18" charset="0"/>
                <a:ea typeface="SimSun" panose="02010600030101010101" pitchFamily="2" charset="-122"/>
                <a:cs typeface="Times New Roman" panose="02020603050405020304" pitchFamily="18" charset="0"/>
              </a:rPr>
              <a:t>Sociedade</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i="1" dirty="0" err="1">
                <a:effectLst/>
                <a:latin typeface="Times New Roman" panose="02020603050405020304" pitchFamily="18" charset="0"/>
                <a:ea typeface="SimSun" panose="02010600030101010101" pitchFamily="2" charset="-122"/>
                <a:cs typeface="Times New Roman" panose="02020603050405020304" pitchFamily="18" charset="0"/>
              </a:rPr>
              <a:t>Científica</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 1</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(3), 1-25. doi:10.5281/zenodo.2528978</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Ta, P. D. (2014).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Numerical Analysis Lecture Notes.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Vietnam Institute of Mathematics, Numerical Analysis and Scientific Computing. Hanoi: Vietnam Institute of Mathematics. Retrieved 2014</a:t>
            </a: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Wikipedia. (2014, August 4). </a:t>
            </a:r>
            <a:r>
              <a:rPr lang="en-US" sz="1200" i="1"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–Kuhn–Tucker conditions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(Wikimedia Foundation) Retrieved November 16, 2014, from Wikipedia website: http://en.wikipedia.org/wiki/</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–Kuhn–</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Tucker_conditions</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74320" marR="0" indent="-274320" algn="just">
              <a:lnSpc>
                <a:spcPct val="120000"/>
              </a:lnSpc>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Wikipedia. (2016, March September). </a:t>
            </a:r>
            <a:r>
              <a:rPr lang="en-US" sz="1200" i="1" dirty="0">
                <a:effectLst/>
                <a:latin typeface="Times New Roman" panose="02020603050405020304" pitchFamily="18" charset="0"/>
                <a:ea typeface="SimSun" panose="02010600030101010101" pitchFamily="2" charset="-122"/>
                <a:cs typeface="Times New Roman" panose="02020603050405020304" pitchFamily="18" charset="0"/>
              </a:rPr>
              <a:t>Exponential family</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(Wikimedia Foundation) Retrieved 2015, from Wikipedia website: https://en.wikipedia.org/wiki/Exponential_family</a:t>
            </a:r>
          </a:p>
          <a:p>
            <a:pPr marL="457200" marR="0" indent="-457200" algn="just">
              <a:spcBef>
                <a:spcPts val="0"/>
              </a:spcBef>
              <a:spcAft>
                <a:spcPts val="0"/>
              </a:spcAft>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Font typeface="+mj-lt"/>
              <a:buAutoNum type="arabicPeriod"/>
            </a:pPr>
            <a:endParaRPr lang="en-US" sz="1200" dirty="0"/>
          </a:p>
        </p:txBody>
      </p:sp>
      <p:sp>
        <p:nvSpPr>
          <p:cNvPr id="4" name="Date Placeholder 3"/>
          <p:cNvSpPr>
            <a:spLocks noGrp="1"/>
          </p:cNvSpPr>
          <p:nvPr>
            <p:ph type="dt" sz="half" idx="10"/>
          </p:nvPr>
        </p:nvSpPr>
        <p:spPr/>
        <p:txBody>
          <a:bodyPr/>
          <a:lstStyle/>
          <a:p>
            <a:r>
              <a:rPr lang="en-US"/>
              <a:t>04/11/2022</a:t>
            </a:r>
          </a:p>
        </p:txBody>
      </p:sp>
      <p:sp>
        <p:nvSpPr>
          <p:cNvPr id="5" name="Footer Placeholder 4"/>
          <p:cNvSpPr>
            <a:spLocks noGrp="1"/>
          </p:cNvSpPr>
          <p:nvPr>
            <p:ph type="ftr" sz="quarter" idx="11"/>
          </p:nvPr>
        </p:nvSpPr>
        <p:spPr/>
        <p:txBody>
          <a:bodyPr/>
          <a:lstStyle/>
          <a:p>
            <a:r>
              <a:rPr lang="en-US"/>
              <a:t>Mixture model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39</a:t>
            </a:fld>
            <a:endParaRPr lang="en-US"/>
          </a:p>
        </p:txBody>
      </p:sp>
    </p:spTree>
    <p:extLst>
      <p:ext uri="{BB962C8B-B14F-4D97-AF65-F5344CB8AC3E}">
        <p14:creationId xmlns:p14="http://schemas.microsoft.com/office/powerpoint/2010/main" val="106554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 to EM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759" y="914399"/>
                <a:ext cx="11394831" cy="5176066"/>
              </a:xfrm>
            </p:spPr>
            <p:txBody>
              <a:bodyPr>
                <a:noAutofit/>
              </a:bodyPr>
              <a:lstStyle/>
              <a:p>
                <a:pPr marL="0" marR="0" indent="0" algn="just">
                  <a:spcBef>
                    <a:spcPts val="0"/>
                  </a:spcBef>
                  <a:spcAft>
                    <a:spcPts val="0"/>
                  </a:spcAft>
                  <a:buNone/>
                </a:pPr>
                <a:r>
                  <a:rPr lang="en-US" sz="1850" dirty="0">
                    <a:effectLst/>
                    <a:ea typeface="SimSun" panose="02010600030101010101" pitchFamily="2" charset="-122"/>
                  </a:rPr>
                  <a:t>Literature of expectation maximization (EM) algorithm in this report is mainly extracted from the preeminent article “Maximum Likelihood from Incomplete Data via the EM Algorithm” by Arthur P. Dempster, Nan M. Laird, and Donald B. Rubin (Dempster, Laird, &amp; Rubin, 1977) (</a:t>
                </a:r>
                <a:r>
                  <a:rPr lang="en-US" sz="1850" b="1" dirty="0">
                    <a:effectLst/>
                    <a:ea typeface="SimSun" panose="02010600030101010101" pitchFamily="2" charset="-122"/>
                  </a:rPr>
                  <a:t>DLR</a:t>
                </a:r>
                <a:r>
                  <a:rPr lang="en-US" sz="1850" dirty="0">
                    <a:effectLst/>
                    <a:ea typeface="SimSun" panose="02010600030101010101" pitchFamily="2" charset="-122"/>
                  </a:rPr>
                  <a:t>). Now we skim through an introduction of EM algorithm. Suppose there are two spaces </a:t>
                </a:r>
                <a:r>
                  <a:rPr lang="en-US" sz="1850" b="1" i="1" dirty="0">
                    <a:effectLst/>
                    <a:ea typeface="SimSun" panose="02010600030101010101" pitchFamily="2" charset="-122"/>
                  </a:rPr>
                  <a:t>X</a:t>
                </a:r>
                <a:r>
                  <a:rPr lang="en-US" sz="1850" dirty="0">
                    <a:effectLst/>
                    <a:ea typeface="SimSun" panose="02010600030101010101" pitchFamily="2" charset="-122"/>
                  </a:rPr>
                  <a:t> and </a:t>
                </a:r>
                <a:r>
                  <a:rPr lang="en-US" sz="1850" b="1" i="1" dirty="0">
                    <a:effectLst/>
                    <a:ea typeface="SimSun" panose="02010600030101010101" pitchFamily="2" charset="-122"/>
                  </a:rPr>
                  <a:t>Y</a:t>
                </a:r>
                <a:r>
                  <a:rPr lang="en-US" sz="1850" dirty="0">
                    <a:effectLst/>
                    <a:ea typeface="SimSun" panose="02010600030101010101" pitchFamily="2" charset="-122"/>
                  </a:rPr>
                  <a:t>, in which </a:t>
                </a:r>
                <a:r>
                  <a:rPr lang="en-US" sz="1850" b="1" i="1" dirty="0">
                    <a:effectLst/>
                    <a:ea typeface="SimSun" panose="02010600030101010101" pitchFamily="2" charset="-122"/>
                  </a:rPr>
                  <a:t>X</a:t>
                </a:r>
                <a:r>
                  <a:rPr lang="en-US" sz="1850" dirty="0">
                    <a:effectLst/>
                    <a:ea typeface="SimSun" panose="02010600030101010101" pitchFamily="2" charset="-122"/>
                  </a:rPr>
                  <a:t> is </a:t>
                </a:r>
                <a:r>
                  <a:rPr lang="en-US" sz="1850" i="1" dirty="0">
                    <a:effectLst/>
                    <a:ea typeface="SimSun" panose="02010600030101010101" pitchFamily="2" charset="-122"/>
                  </a:rPr>
                  <a:t>hidden space</a:t>
                </a:r>
                <a:r>
                  <a:rPr lang="en-US" sz="1850" dirty="0">
                    <a:effectLst/>
                    <a:ea typeface="SimSun" panose="02010600030101010101" pitchFamily="2" charset="-122"/>
                  </a:rPr>
                  <a:t> whereas </a:t>
                </a:r>
                <a:r>
                  <a:rPr lang="en-US" sz="1850" b="1" i="1" dirty="0">
                    <a:effectLst/>
                    <a:ea typeface="SimSun" panose="02010600030101010101" pitchFamily="2" charset="-122"/>
                  </a:rPr>
                  <a:t>Y</a:t>
                </a:r>
                <a:r>
                  <a:rPr lang="en-US" sz="1850" dirty="0">
                    <a:effectLst/>
                    <a:ea typeface="SimSun" panose="02010600030101010101" pitchFamily="2" charset="-122"/>
                  </a:rPr>
                  <a:t> is </a:t>
                </a:r>
                <a:r>
                  <a:rPr lang="en-US" sz="1850" i="1" dirty="0">
                    <a:effectLst/>
                    <a:ea typeface="SimSun" panose="02010600030101010101" pitchFamily="2" charset="-122"/>
                  </a:rPr>
                  <a:t>observed space</a:t>
                </a:r>
                <a:r>
                  <a:rPr lang="en-US" sz="1850" dirty="0">
                    <a:effectLst/>
                    <a:ea typeface="SimSun" panose="02010600030101010101" pitchFamily="2" charset="-122"/>
                  </a:rPr>
                  <a:t>. We do not know </a:t>
                </a:r>
                <a:r>
                  <a:rPr lang="en-US" sz="1850" b="1" i="1" dirty="0">
                    <a:effectLst/>
                    <a:ea typeface="SimSun" panose="02010600030101010101" pitchFamily="2" charset="-122"/>
                  </a:rPr>
                  <a:t>X</a:t>
                </a:r>
                <a:r>
                  <a:rPr lang="en-US" sz="1850" dirty="0">
                    <a:effectLst/>
                    <a:ea typeface="SimSun" panose="02010600030101010101" pitchFamily="2" charset="-122"/>
                  </a:rPr>
                  <a:t> but there is a mapping from </a:t>
                </a:r>
                <a:r>
                  <a:rPr lang="en-US" sz="1850" b="1" i="1" dirty="0">
                    <a:effectLst/>
                    <a:ea typeface="SimSun" panose="02010600030101010101" pitchFamily="2" charset="-122"/>
                  </a:rPr>
                  <a:t>X</a:t>
                </a:r>
                <a:r>
                  <a:rPr lang="en-US" sz="1850" dirty="0">
                    <a:effectLst/>
                    <a:ea typeface="SimSun" panose="02010600030101010101" pitchFamily="2" charset="-122"/>
                  </a:rPr>
                  <a:t> to </a:t>
                </a:r>
                <a:r>
                  <a:rPr lang="en-US" sz="1850" b="1" i="1" dirty="0">
                    <a:effectLst/>
                    <a:ea typeface="SimSun" panose="02010600030101010101" pitchFamily="2" charset="-122"/>
                  </a:rPr>
                  <a:t>Y</a:t>
                </a:r>
                <a:r>
                  <a:rPr lang="en-US" sz="1850" dirty="0">
                    <a:effectLst/>
                    <a:ea typeface="SimSun" panose="02010600030101010101" pitchFamily="2" charset="-122"/>
                  </a:rPr>
                  <a:t> so that we can survey </a:t>
                </a:r>
                <a:r>
                  <a:rPr lang="en-US" sz="1850" b="1" i="1" dirty="0">
                    <a:effectLst/>
                    <a:ea typeface="SimSun" panose="02010600030101010101" pitchFamily="2" charset="-122"/>
                  </a:rPr>
                  <a:t>X</a:t>
                </a:r>
                <a:r>
                  <a:rPr lang="en-US" sz="1850" i="1" dirty="0">
                    <a:effectLst/>
                    <a:ea typeface="SimSun" panose="02010600030101010101" pitchFamily="2" charset="-122"/>
                  </a:rPr>
                  <a:t> </a:t>
                </a:r>
                <a:r>
                  <a:rPr lang="en-US" sz="1850" dirty="0">
                    <a:effectLst/>
                    <a:ea typeface="SimSun" panose="02010600030101010101" pitchFamily="2" charset="-122"/>
                  </a:rPr>
                  <a:t>by observing </a:t>
                </a:r>
                <a:r>
                  <a:rPr lang="en-US" sz="1850" b="1" i="1" dirty="0">
                    <a:effectLst/>
                    <a:ea typeface="SimSun" panose="02010600030101010101" pitchFamily="2" charset="-122"/>
                  </a:rPr>
                  <a:t>Y</a:t>
                </a:r>
                <a:r>
                  <a:rPr lang="en-US" sz="1850" dirty="0">
                    <a:effectLst/>
                    <a:ea typeface="SimSun" panose="02010600030101010101" pitchFamily="2" charset="-122"/>
                  </a:rPr>
                  <a:t>. The mapping is many-one function </a:t>
                </a:r>
                <a:r>
                  <a:rPr lang="en-US" sz="1850" i="1" dirty="0">
                    <a:effectLst/>
                    <a:ea typeface="SimSun" panose="02010600030101010101" pitchFamily="2" charset="-122"/>
                  </a:rPr>
                  <a:t>φ</a:t>
                </a:r>
                <a:r>
                  <a:rPr lang="en-US" sz="1850" dirty="0">
                    <a:effectLst/>
                    <a:ea typeface="SimSun" panose="02010600030101010101" pitchFamily="2" charset="-122"/>
                  </a:rPr>
                  <a:t>: </a:t>
                </a:r>
                <a:r>
                  <a:rPr lang="en-US" sz="1850" b="1" i="1" dirty="0">
                    <a:effectLst/>
                    <a:ea typeface="SimSun" panose="02010600030101010101" pitchFamily="2" charset="-122"/>
                  </a:rPr>
                  <a:t>X</a:t>
                </a:r>
                <a:r>
                  <a:rPr lang="en-US" sz="1850" dirty="0">
                    <a:effectLst/>
                    <a:ea typeface="SimSun" panose="02010600030101010101" pitchFamily="2" charset="-122"/>
                  </a:rPr>
                  <a:t> → </a:t>
                </a:r>
                <a:r>
                  <a:rPr lang="en-US" sz="1850" b="1" i="1" dirty="0">
                    <a:effectLst/>
                    <a:ea typeface="SimSun" panose="02010600030101010101" pitchFamily="2" charset="-122"/>
                  </a:rPr>
                  <a:t>Y</a:t>
                </a:r>
                <a:r>
                  <a:rPr lang="en-US" sz="1850" dirty="0">
                    <a:effectLst/>
                    <a:ea typeface="SimSun" panose="02010600030101010101" pitchFamily="2" charset="-122"/>
                  </a:rPr>
                  <a:t> and we denote </a:t>
                </a:r>
                <a:r>
                  <a:rPr lang="en-US" sz="1850" i="1" dirty="0">
                    <a:effectLst/>
                    <a:ea typeface="SimSun" panose="02010600030101010101" pitchFamily="2" charset="-122"/>
                  </a:rPr>
                  <a:t>φ</a:t>
                </a:r>
                <a:r>
                  <a:rPr lang="en-US" sz="1850" baseline="30000" dirty="0">
                    <a:effectLst/>
                    <a:ea typeface="SimSun" panose="02010600030101010101" pitchFamily="2" charset="-122"/>
                  </a:rPr>
                  <a:t>–1</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dirty="0">
                    <a:effectLst/>
                    <a:ea typeface="SimSun" panose="02010600030101010101" pitchFamily="2" charset="-122"/>
                  </a:rPr>
                  <a:t>) = {</a:t>
                </a:r>
                <a14:m>
                  <m:oMath xmlns:m="http://schemas.openxmlformats.org/officeDocument/2006/math">
                    <m:r>
                      <a:rPr lang="en-US" sz="1850" i="1">
                        <a:effectLst/>
                        <a:latin typeface="Cambria Math" panose="02040503050406030204" pitchFamily="18" charset="0"/>
                        <a:ea typeface="SimSun" panose="02010600030101010101" pitchFamily="2" charset="-122"/>
                      </a:rPr>
                      <m:t>𝑋</m:t>
                    </m:r>
                    <m:r>
                      <a:rPr lang="en-US" sz="1850" i="1">
                        <a:effectLst/>
                        <a:latin typeface="Cambria Math" panose="02040503050406030204" pitchFamily="18" charset="0"/>
                        <a:ea typeface="SimSun" panose="02010600030101010101" pitchFamily="2" charset="-122"/>
                      </a:rPr>
                      <m:t>∈</m:t>
                    </m:r>
                    <m:r>
                      <a:rPr lang="en-US" sz="1850" b="1" i="1">
                        <a:effectLst/>
                        <a:latin typeface="Cambria Math" panose="02040503050406030204" pitchFamily="18" charset="0"/>
                        <a:ea typeface="SimSun" panose="02010600030101010101" pitchFamily="2" charset="-122"/>
                      </a:rPr>
                      <m:t>𝑿</m:t>
                    </m:r>
                  </m:oMath>
                </a14:m>
                <a:r>
                  <a:rPr lang="en-US" sz="1850" dirty="0">
                    <a:effectLst/>
                    <a:ea typeface="SimSun" panose="02010600030101010101" pitchFamily="2" charset="-122"/>
                  </a:rPr>
                  <a:t>: </a:t>
                </a:r>
                <a:r>
                  <a:rPr lang="en-US" sz="1850" i="1" dirty="0">
                    <a:effectLst/>
                    <a:ea typeface="SimSun" panose="02010600030101010101" pitchFamily="2" charset="-122"/>
                  </a:rPr>
                  <a:t>φ</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 </a:t>
                </a:r>
                <a:r>
                  <a:rPr lang="en-US" sz="1850" i="1" dirty="0">
                    <a:effectLst/>
                    <a:ea typeface="SimSun" panose="02010600030101010101" pitchFamily="2" charset="-122"/>
                  </a:rPr>
                  <a:t>Y</a:t>
                </a:r>
                <a:r>
                  <a:rPr lang="en-US" sz="1850" dirty="0">
                    <a:effectLst/>
                    <a:ea typeface="SimSun" panose="02010600030101010101" pitchFamily="2" charset="-122"/>
                  </a:rPr>
                  <a:t>} as all </a:t>
                </a:r>
                <a14:m>
                  <m:oMath xmlns:m="http://schemas.openxmlformats.org/officeDocument/2006/math">
                    <m:r>
                      <a:rPr lang="en-US" sz="1850" i="1">
                        <a:effectLst/>
                        <a:latin typeface="Cambria Math" panose="02040503050406030204" pitchFamily="18" charset="0"/>
                        <a:ea typeface="SimSun" panose="02010600030101010101" pitchFamily="2" charset="-122"/>
                      </a:rPr>
                      <m:t>𝑋</m:t>
                    </m:r>
                    <m:r>
                      <a:rPr lang="en-US" sz="1850" i="1">
                        <a:effectLst/>
                        <a:latin typeface="Cambria Math" panose="02040503050406030204" pitchFamily="18" charset="0"/>
                        <a:ea typeface="SimSun" panose="02010600030101010101" pitchFamily="2" charset="-122"/>
                      </a:rPr>
                      <m:t>∈</m:t>
                    </m:r>
                    <m:r>
                      <a:rPr lang="en-US" sz="1850" b="1" i="1">
                        <a:effectLst/>
                        <a:latin typeface="Cambria Math" panose="02040503050406030204" pitchFamily="18" charset="0"/>
                        <a:ea typeface="SimSun" panose="02010600030101010101" pitchFamily="2" charset="-122"/>
                      </a:rPr>
                      <m:t>𝑿</m:t>
                    </m:r>
                  </m:oMath>
                </a14:m>
                <a:r>
                  <a:rPr lang="en-US" sz="1850" dirty="0">
                    <a:effectLst/>
                    <a:ea typeface="SimSun" panose="02010600030101010101" pitchFamily="2" charset="-122"/>
                  </a:rPr>
                  <a:t> such that </a:t>
                </a:r>
                <a:r>
                  <a:rPr lang="en-US" sz="1850" i="1" dirty="0">
                    <a:effectLst/>
                    <a:ea typeface="SimSun" panose="02010600030101010101" pitchFamily="2" charset="-122"/>
                  </a:rPr>
                  <a:t>φ</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 </a:t>
                </a:r>
                <a:r>
                  <a:rPr lang="en-US" sz="1850" i="1" dirty="0">
                    <a:effectLst/>
                    <a:ea typeface="SimSun" panose="02010600030101010101" pitchFamily="2" charset="-122"/>
                  </a:rPr>
                  <a:t>Y</a:t>
                </a:r>
                <a:r>
                  <a:rPr lang="en-US" sz="1850" dirty="0">
                    <a:effectLst/>
                    <a:ea typeface="SimSun" panose="02010600030101010101" pitchFamily="2" charset="-122"/>
                  </a:rPr>
                  <a:t>. We also denote </a:t>
                </a:r>
                <a:r>
                  <a:rPr lang="en-US" sz="1850" b="1" i="1" dirty="0">
                    <a:effectLst/>
                    <a:ea typeface="SimSun" panose="02010600030101010101" pitchFamily="2" charset="-122"/>
                  </a:rPr>
                  <a:t>X</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dirty="0">
                    <a:effectLst/>
                    <a:ea typeface="SimSun" panose="02010600030101010101" pitchFamily="2" charset="-122"/>
                  </a:rPr>
                  <a:t>) = </a:t>
                </a:r>
                <a:r>
                  <a:rPr lang="en-US" sz="1850" i="1" dirty="0">
                    <a:effectLst/>
                    <a:ea typeface="SimSun" panose="02010600030101010101" pitchFamily="2" charset="-122"/>
                  </a:rPr>
                  <a:t>φ</a:t>
                </a:r>
                <a:r>
                  <a:rPr lang="en-US" sz="1850" baseline="30000" dirty="0">
                    <a:effectLst/>
                    <a:ea typeface="SimSun" panose="02010600030101010101" pitchFamily="2" charset="-122"/>
                  </a:rPr>
                  <a:t>–1</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dirty="0">
                    <a:effectLst/>
                    <a:ea typeface="SimSun" panose="02010600030101010101" pitchFamily="2" charset="-122"/>
                  </a:rPr>
                  <a:t>). Let </a:t>
                </a:r>
                <a:r>
                  <a:rPr lang="en-US" sz="1850" i="1" dirty="0">
                    <a:effectLst/>
                    <a:ea typeface="SimSun" panose="02010600030101010101" pitchFamily="2" charset="-122"/>
                  </a:rPr>
                  <a:t>f</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 Θ) be the probability density function (PDF) of random variable </a:t>
                </a:r>
                <a14:m>
                  <m:oMath xmlns:m="http://schemas.openxmlformats.org/officeDocument/2006/math">
                    <m:r>
                      <a:rPr lang="en-US" sz="1850" i="1">
                        <a:effectLst/>
                        <a:latin typeface="Cambria Math" panose="02040503050406030204" pitchFamily="18" charset="0"/>
                        <a:ea typeface="SimSun" panose="02010600030101010101" pitchFamily="2" charset="-122"/>
                      </a:rPr>
                      <m:t>𝑋</m:t>
                    </m:r>
                    <m:r>
                      <a:rPr lang="en-US" sz="1850" i="1">
                        <a:effectLst/>
                        <a:latin typeface="Cambria Math" panose="02040503050406030204" pitchFamily="18" charset="0"/>
                        <a:ea typeface="SimSun" panose="02010600030101010101" pitchFamily="2" charset="-122"/>
                      </a:rPr>
                      <m:t>∈</m:t>
                    </m:r>
                    <m:r>
                      <a:rPr lang="en-US" sz="1850" b="1" i="1">
                        <a:effectLst/>
                        <a:latin typeface="Cambria Math" panose="02040503050406030204" pitchFamily="18" charset="0"/>
                        <a:ea typeface="SimSun" panose="02010600030101010101" pitchFamily="2" charset="-122"/>
                      </a:rPr>
                      <m:t>𝑿</m:t>
                    </m:r>
                  </m:oMath>
                </a14:m>
                <a:r>
                  <a:rPr lang="en-US" sz="1850" dirty="0">
                    <a:effectLst/>
                    <a:ea typeface="SimSun" panose="02010600030101010101" pitchFamily="2" charset="-122"/>
                  </a:rPr>
                  <a:t> and let </a:t>
                </a:r>
                <a:r>
                  <a:rPr lang="en-US" sz="1850" i="1" dirty="0">
                    <a:effectLst/>
                    <a:ea typeface="SimSun" panose="02010600030101010101" pitchFamily="2" charset="-122"/>
                  </a:rPr>
                  <a:t>g</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dirty="0">
                    <a:effectLst/>
                    <a:ea typeface="SimSun" panose="02010600030101010101" pitchFamily="2" charset="-122"/>
                  </a:rPr>
                  <a:t> | Θ) be the PDF of random variable </a:t>
                </a:r>
                <a14:m>
                  <m:oMath xmlns:m="http://schemas.openxmlformats.org/officeDocument/2006/math">
                    <m:r>
                      <a:rPr lang="en-US" sz="1850" i="1">
                        <a:effectLst/>
                        <a:latin typeface="Cambria Math" panose="02040503050406030204" pitchFamily="18" charset="0"/>
                        <a:ea typeface="SimSun" panose="02010600030101010101" pitchFamily="2" charset="-122"/>
                      </a:rPr>
                      <m:t>𝑌</m:t>
                    </m:r>
                    <m:r>
                      <a:rPr lang="en-US" sz="1850" i="1">
                        <a:effectLst/>
                        <a:latin typeface="Cambria Math" panose="02040503050406030204" pitchFamily="18" charset="0"/>
                        <a:ea typeface="SimSun" panose="02010600030101010101" pitchFamily="2" charset="-122"/>
                      </a:rPr>
                      <m:t>∈</m:t>
                    </m:r>
                    <m:r>
                      <a:rPr lang="en-US" sz="1850" b="1" i="1">
                        <a:effectLst/>
                        <a:latin typeface="Cambria Math" panose="02040503050406030204" pitchFamily="18" charset="0"/>
                        <a:ea typeface="SimSun" panose="02010600030101010101" pitchFamily="2" charset="-122"/>
                      </a:rPr>
                      <m:t>𝒀</m:t>
                    </m:r>
                  </m:oMath>
                </a14:m>
                <a:r>
                  <a:rPr lang="en-US" sz="185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sz="1850" i="1" smtClean="0">
                          <a:effectLst/>
                          <a:latin typeface="Cambria Math" panose="02040503050406030204" pitchFamily="18" charset="0"/>
                          <a:ea typeface="SimSun" panose="02010600030101010101" pitchFamily="2" charset="-122"/>
                        </a:rPr>
                        <m:t>𝑔</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𝑌</m:t>
                          </m:r>
                        </m:e>
                        <m:e>
                          <m:r>
                            <m:rPr>
                              <m:sty m:val="p"/>
                            </m:rPr>
                            <a:rPr lang="en-US" sz="1850">
                              <a:effectLst/>
                              <a:latin typeface="Cambria Math" panose="02040503050406030204" pitchFamily="18" charset="0"/>
                              <a:ea typeface="SimSun" panose="02010600030101010101" pitchFamily="2" charset="-122"/>
                            </a:rPr>
                            <m:t>Θ</m:t>
                          </m:r>
                        </m:e>
                      </m:d>
                      <m:r>
                        <a:rPr lang="en-US" sz="1850" i="1">
                          <a:effectLst/>
                          <a:latin typeface="Cambria Math" panose="02040503050406030204" pitchFamily="18" charset="0"/>
                          <a:ea typeface="SimSun" panose="02010600030101010101" pitchFamily="2" charset="-122"/>
                        </a:rPr>
                        <m:t>=</m:t>
                      </m:r>
                      <m:nary>
                        <m:naryPr>
                          <m:limLoc m:val="undOvr"/>
                          <m:supHide m:val="on"/>
                          <m:ctrlPr>
                            <a:rPr lang="en-US" sz="1850" i="1">
                              <a:effectLst/>
                              <a:latin typeface="Cambria Math" panose="02040503050406030204" pitchFamily="18" charset="0"/>
                            </a:rPr>
                          </m:ctrlPr>
                        </m:naryPr>
                        <m:sub>
                          <m:sSup>
                            <m:sSupPr>
                              <m:ctrlPr>
                                <a:rPr lang="en-US" sz="1850" i="1">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𝜑</m:t>
                              </m:r>
                            </m:e>
                            <m:sup>
                              <m:r>
                                <a:rPr lang="en-US" sz="1850" i="1">
                                  <a:effectLst/>
                                  <a:latin typeface="Cambria Math" panose="02040503050406030204" pitchFamily="18" charset="0"/>
                                  <a:ea typeface="SimSun" panose="02010600030101010101" pitchFamily="2" charset="-122"/>
                                </a:rPr>
                                <m:t>−1</m:t>
                              </m:r>
                            </m:sup>
                          </m:s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𝑌</m:t>
                              </m:r>
                            </m:e>
                          </m:d>
                        </m:sub>
                        <m:sup/>
                        <m:e>
                          <m:r>
                            <a:rPr lang="en-US" sz="1850" i="1">
                              <a:effectLst/>
                              <a:latin typeface="Cambria Math" panose="02040503050406030204" pitchFamily="18" charset="0"/>
                              <a:ea typeface="SimSun" panose="02010600030101010101" pitchFamily="2" charset="-122"/>
                            </a:rPr>
                            <m:t>𝑓</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𝑋</m:t>
                              </m:r>
                            </m:e>
                            <m:e>
                              <m:r>
                                <m:rPr>
                                  <m:sty m:val="p"/>
                                </m:rPr>
                                <a:rPr lang="en-US" sz="1850">
                                  <a:effectLst/>
                                  <a:latin typeface="Cambria Math" panose="02040503050406030204" pitchFamily="18" charset="0"/>
                                  <a:ea typeface="SimSun" panose="02010600030101010101" pitchFamily="2" charset="-122"/>
                                </a:rPr>
                                <m:t>Θ</m:t>
                              </m:r>
                            </m:e>
                          </m:d>
                          <m:r>
                            <m:rPr>
                              <m:sty m:val="p"/>
                            </m:rPr>
                            <a:rPr lang="en-US" sz="1850">
                              <a:effectLst/>
                              <a:latin typeface="Cambria Math" panose="02040503050406030204" pitchFamily="18" charset="0"/>
                              <a:ea typeface="SimSun" panose="02010600030101010101" pitchFamily="2" charset="-122"/>
                            </a:rPr>
                            <m:t>d</m:t>
                          </m:r>
                          <m:r>
                            <a:rPr lang="en-US" sz="1850" i="1">
                              <a:effectLst/>
                              <a:latin typeface="Cambria Math" panose="02040503050406030204" pitchFamily="18" charset="0"/>
                              <a:ea typeface="SimSun" panose="02010600030101010101" pitchFamily="2" charset="-122"/>
                            </a:rPr>
                            <m:t>𝑋</m:t>
                          </m:r>
                        </m:e>
                      </m:nary>
                      <m:r>
                        <a:rPr lang="en-US" sz="1850" b="0" i="1" smtClean="0">
                          <a:effectLst/>
                          <a:latin typeface="Cambria Math" panose="02040503050406030204" pitchFamily="18" charset="0"/>
                          <a:ea typeface="SimSun" panose="02010600030101010101" pitchFamily="2" charset="-122"/>
                        </a:rPr>
                        <m:t>    (1.1)</m:t>
                      </m:r>
                    </m:oMath>
                  </m:oMathPara>
                </a14:m>
                <a:endParaRPr lang="en-US" sz="1850" dirty="0"/>
              </a:p>
              <a:p>
                <a:pPr marL="0" marR="0" indent="0" algn="just">
                  <a:spcBef>
                    <a:spcPts val="0"/>
                  </a:spcBef>
                  <a:spcAft>
                    <a:spcPts val="0"/>
                  </a:spcAft>
                  <a:buNone/>
                </a:pPr>
                <a:r>
                  <a:rPr lang="en-US" sz="1850" dirty="0">
                    <a:effectLst/>
                    <a:ea typeface="SimSun" panose="02010600030101010101" pitchFamily="2" charset="-122"/>
                  </a:rPr>
                  <a:t>Where Θ is probabilistic parameter represented as a column vector, Θ</a:t>
                </a:r>
                <a:r>
                  <a:rPr lang="en-US" sz="1850" b="1" dirty="0">
                    <a:effectLst/>
                    <a:ea typeface="SimSun" panose="02010600030101010101" pitchFamily="2" charset="-122"/>
                  </a:rPr>
                  <a:t> </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1</a:t>
                </a:r>
                <a:r>
                  <a:rPr lang="en-US" sz="1850" dirty="0">
                    <a:effectLst/>
                    <a:ea typeface="SimSun" panose="02010600030101010101" pitchFamily="2" charset="-122"/>
                  </a:rPr>
                  <a:t>, </a:t>
                </a:r>
                <a:r>
                  <a:rPr lang="en-US" sz="1850" i="1" dirty="0">
                    <a:effectLst/>
                    <a:ea typeface="SimSun" panose="02010600030101010101" pitchFamily="2" charset="-122"/>
                  </a:rPr>
                  <a:t>θ</a:t>
                </a:r>
                <a:r>
                  <a:rPr lang="en-US" sz="1850" baseline="-25000" dirty="0">
                    <a:effectLst/>
                    <a:ea typeface="SimSun" panose="02010600030101010101" pitchFamily="2" charset="-122"/>
                  </a:rPr>
                  <a:t>2</a:t>
                </a:r>
                <a:r>
                  <a:rPr lang="en-US" sz="1850" dirty="0">
                    <a:effectLst/>
                    <a:ea typeface="SimSun" panose="02010600030101010101" pitchFamily="2" charset="-122"/>
                  </a:rPr>
                  <a:t>,…, </a:t>
                </a:r>
                <a:r>
                  <a:rPr lang="en-US" sz="1850" i="1" dirty="0" err="1">
                    <a:effectLst/>
                    <a:ea typeface="SimSun" panose="02010600030101010101" pitchFamily="2" charset="-122"/>
                  </a:rPr>
                  <a:t>θ</a:t>
                </a:r>
                <a:r>
                  <a:rPr lang="en-US" sz="1850" i="1" baseline="-25000" dirty="0" err="1">
                    <a:effectLst/>
                    <a:ea typeface="SimSun" panose="02010600030101010101" pitchFamily="2" charset="-122"/>
                  </a:rPr>
                  <a:t>r</a:t>
                </a:r>
                <a:r>
                  <a:rPr lang="en-US" sz="1850" dirty="0">
                    <a:effectLst/>
                    <a:ea typeface="SimSun" panose="02010600030101010101" pitchFamily="2" charset="-122"/>
                  </a:rPr>
                  <a:t>)</a:t>
                </a:r>
                <a:r>
                  <a:rPr lang="en-US" sz="1850" i="1" baseline="30000" dirty="0">
                    <a:effectLst/>
                    <a:ea typeface="SimSun" panose="02010600030101010101" pitchFamily="2" charset="-122"/>
                  </a:rPr>
                  <a:t>T</a:t>
                </a:r>
                <a:r>
                  <a:rPr lang="en-US" sz="1850" dirty="0">
                    <a:effectLst/>
                    <a:ea typeface="SimSun" panose="02010600030101010101" pitchFamily="2" charset="-122"/>
                  </a:rPr>
                  <a:t> in which each </a:t>
                </a:r>
                <a:r>
                  <a:rPr lang="en-US" sz="1850" i="1" dirty="0" err="1">
                    <a:effectLst/>
                    <a:ea typeface="SimSun" panose="02010600030101010101" pitchFamily="2" charset="-122"/>
                  </a:rPr>
                  <a:t>θ</a:t>
                </a:r>
                <a:r>
                  <a:rPr lang="en-US" sz="1850" i="1" baseline="-25000" dirty="0" err="1">
                    <a:effectLst/>
                    <a:ea typeface="SimSun" panose="02010600030101010101" pitchFamily="2" charset="-122"/>
                  </a:rPr>
                  <a:t>i</a:t>
                </a:r>
                <a:r>
                  <a:rPr lang="en-US" sz="1850" dirty="0">
                    <a:effectLst/>
                    <a:ea typeface="SimSun" panose="02010600030101010101" pitchFamily="2" charset="-122"/>
                  </a:rPr>
                  <a:t> is a particular parameter. If </a:t>
                </a:r>
                <a:r>
                  <a:rPr lang="en-US" sz="1850" i="1" dirty="0">
                    <a:effectLst/>
                    <a:ea typeface="SimSun" panose="02010600030101010101" pitchFamily="2" charset="-122"/>
                  </a:rPr>
                  <a:t>X</a:t>
                </a:r>
                <a:r>
                  <a:rPr lang="en-US" sz="1850" dirty="0">
                    <a:effectLst/>
                    <a:ea typeface="SimSun" panose="02010600030101010101" pitchFamily="2" charset="-122"/>
                  </a:rPr>
                  <a:t> and </a:t>
                </a:r>
                <a:r>
                  <a:rPr lang="en-US" sz="1850" i="1" dirty="0">
                    <a:effectLst/>
                    <a:ea typeface="SimSun" panose="02010600030101010101" pitchFamily="2" charset="-122"/>
                  </a:rPr>
                  <a:t>Y</a:t>
                </a:r>
                <a:r>
                  <a:rPr lang="en-US" sz="1850" dirty="0">
                    <a:effectLst/>
                    <a:ea typeface="SimSun" panose="02010600030101010101" pitchFamily="2" charset="-122"/>
                  </a:rPr>
                  <a:t> are discrete, then: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SimSun" panose="02010600030101010101" pitchFamily="2" charset="-122"/>
                        </a:rPr>
                        <m:t>𝑔</m:t>
                      </m:r>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𝑌</m:t>
                          </m:r>
                        </m:e>
                        <m:e>
                          <m:r>
                            <m:rPr>
                              <m:sty m:val="p"/>
                            </m:rPr>
                            <a:rPr lang="en-US" sz="1850">
                              <a:effectLst/>
                              <a:latin typeface="Cambria Math" panose="02040503050406030204" pitchFamily="18" charset="0"/>
                              <a:ea typeface="SimSun" panose="02010600030101010101" pitchFamily="2" charset="-122"/>
                            </a:rPr>
                            <m:t>Θ</m:t>
                          </m:r>
                        </m:e>
                      </m:d>
                      <m:r>
                        <a:rPr lang="en-US" sz="1850" i="1">
                          <a:effectLst/>
                          <a:latin typeface="Cambria Math" panose="02040503050406030204" pitchFamily="18" charset="0"/>
                          <a:ea typeface="SimSun" panose="02010600030101010101" pitchFamily="2" charset="-122"/>
                        </a:rPr>
                        <m:t>=</m:t>
                      </m:r>
                      <m:nary>
                        <m:naryPr>
                          <m:chr m:val="∑"/>
                          <m:limLoc m:val="undOvr"/>
                          <m:supHide m:val="on"/>
                          <m:ctrlPr>
                            <a:rPr lang="en-US" sz="1850" i="1">
                              <a:effectLst/>
                              <a:latin typeface="Cambria Math" panose="02040503050406030204" pitchFamily="18" charset="0"/>
                              <a:ea typeface="SimSun" panose="02010600030101010101" pitchFamily="2" charset="-122"/>
                            </a:rPr>
                          </m:ctrlPr>
                        </m:naryPr>
                        <m:sub>
                          <m:r>
                            <a:rPr lang="en-US" sz="1850" i="1">
                              <a:effectLst/>
                              <a:latin typeface="Cambria Math" panose="02040503050406030204" pitchFamily="18" charset="0"/>
                              <a:ea typeface="SimSun" panose="02010600030101010101" pitchFamily="2" charset="-122"/>
                            </a:rPr>
                            <m:t>𝑋</m:t>
                          </m:r>
                          <m:r>
                            <a:rPr lang="en-US" sz="1850" i="1">
                              <a:effectLst/>
                              <a:latin typeface="Cambria Math" panose="02040503050406030204" pitchFamily="18" charset="0"/>
                              <a:ea typeface="SimSun" panose="02010600030101010101" pitchFamily="2" charset="-122"/>
                            </a:rPr>
                            <m:t>∈</m:t>
                          </m:r>
                          <m:sSup>
                            <m:sSupPr>
                              <m:ctrlPr>
                                <a:rPr lang="en-US" sz="1850" i="1">
                                  <a:effectLst/>
                                  <a:latin typeface="Cambria Math" panose="02040503050406030204" pitchFamily="18" charset="0"/>
                                  <a:ea typeface="SimSun" panose="02010600030101010101" pitchFamily="2" charset="-122"/>
                                </a:rPr>
                              </m:ctrlPr>
                            </m:sSupPr>
                            <m:e>
                              <m:r>
                                <a:rPr lang="en-US" sz="1850" i="1">
                                  <a:effectLst/>
                                  <a:latin typeface="Cambria Math" panose="02040503050406030204" pitchFamily="18" charset="0"/>
                                  <a:ea typeface="SimSun" panose="02010600030101010101" pitchFamily="2" charset="-122"/>
                                </a:rPr>
                                <m:t>𝜑</m:t>
                              </m:r>
                            </m:e>
                            <m:sup>
                              <m:r>
                                <a:rPr lang="en-US" sz="1850" i="1">
                                  <a:effectLst/>
                                  <a:latin typeface="Cambria Math" panose="02040503050406030204" pitchFamily="18" charset="0"/>
                                  <a:ea typeface="SimSun" panose="02010600030101010101" pitchFamily="2" charset="-122"/>
                                </a:rPr>
                                <m:t>−1</m:t>
                              </m:r>
                            </m:sup>
                          </m:sSup>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𝑌</m:t>
                              </m:r>
                            </m:e>
                          </m:d>
                        </m:sub>
                        <m:sup/>
                        <m:e>
                          <m:r>
                            <a:rPr lang="en-US" sz="1850" i="1">
                              <a:effectLst/>
                              <a:latin typeface="Cambria Math" panose="02040503050406030204" pitchFamily="18" charset="0"/>
                              <a:ea typeface="SimSun" panose="02010600030101010101" pitchFamily="2" charset="-122"/>
                            </a:rPr>
                            <m:t>𝑓</m:t>
                          </m:r>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𝑋</m:t>
                              </m:r>
                            </m:e>
                            <m:e>
                              <m:r>
                                <m:rPr>
                                  <m:sty m:val="p"/>
                                </m:rPr>
                                <a:rPr lang="en-US" sz="1850">
                                  <a:effectLst/>
                                  <a:latin typeface="Cambria Math" panose="02040503050406030204" pitchFamily="18" charset="0"/>
                                  <a:ea typeface="SimSun" panose="02010600030101010101" pitchFamily="2" charset="-122"/>
                                </a:rPr>
                                <m:t>Θ</m:t>
                              </m:r>
                            </m:e>
                          </m:d>
                        </m:e>
                      </m:nary>
                    </m:oMath>
                  </m:oMathPara>
                </a14:m>
                <a:endParaRPr lang="en-US" sz="1850" dirty="0">
                  <a:effectLst/>
                  <a:ea typeface="SimSun" panose="02010600030101010101" pitchFamily="2" charset="-122"/>
                </a:endParaRPr>
              </a:p>
              <a:p>
                <a:pPr marL="0" marR="0" indent="0" algn="just">
                  <a:spcBef>
                    <a:spcPts val="0"/>
                  </a:spcBef>
                  <a:spcAft>
                    <a:spcPts val="0"/>
                  </a:spcAft>
                  <a:buNone/>
                </a:pPr>
                <a:r>
                  <a:rPr lang="en-US" sz="1850" dirty="0">
                    <a:effectLst/>
                    <a:ea typeface="SimSun" panose="02010600030101010101" pitchFamily="2" charset="-122"/>
                  </a:rPr>
                  <a:t>The conditional PDF of </a:t>
                </a:r>
                <a:r>
                  <a:rPr lang="en-US" sz="1850" i="1" dirty="0">
                    <a:effectLst/>
                    <a:ea typeface="SimSun" panose="02010600030101010101" pitchFamily="2" charset="-122"/>
                  </a:rPr>
                  <a:t>X</a:t>
                </a:r>
                <a:r>
                  <a:rPr lang="en-US" sz="1850" dirty="0">
                    <a:effectLst/>
                    <a:ea typeface="SimSun" panose="02010600030101010101" pitchFamily="2" charset="-122"/>
                  </a:rPr>
                  <a:t> given </a:t>
                </a:r>
                <a:r>
                  <a:rPr lang="en-US" sz="1850" i="1" dirty="0">
                    <a:effectLst/>
                    <a:ea typeface="SimSun" panose="02010600030101010101" pitchFamily="2" charset="-122"/>
                  </a:rPr>
                  <a:t>Y</a:t>
                </a:r>
                <a:r>
                  <a:rPr lang="en-US" sz="1850" dirty="0">
                    <a:effectLst/>
                    <a:ea typeface="SimSun" panose="02010600030101010101" pitchFamily="2" charset="-122"/>
                  </a:rPr>
                  <a:t>, denoted </a:t>
                </a:r>
                <a:r>
                  <a:rPr lang="en-US" sz="1850" i="1" dirty="0">
                    <a:effectLst/>
                    <a:ea typeface="SimSun" panose="02010600030101010101" pitchFamily="2" charset="-122"/>
                  </a:rPr>
                  <a:t>k</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 </a:t>
                </a:r>
                <a:r>
                  <a:rPr lang="en-US" sz="1850" i="1" dirty="0">
                    <a:effectLst/>
                    <a:ea typeface="SimSun" panose="02010600030101010101" pitchFamily="2" charset="-122"/>
                  </a:rPr>
                  <a:t>Y</a:t>
                </a:r>
                <a:r>
                  <a:rPr lang="en-US" sz="1850" dirty="0">
                    <a:effectLst/>
                    <a:ea typeface="SimSun" panose="02010600030101010101" pitchFamily="2" charset="-122"/>
                  </a:rPr>
                  <a:t>, Θ), is specified by Eq. 1.2.</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sz="1850" i="1" smtClean="0">
                          <a:effectLst/>
                          <a:latin typeface="Cambria Math" panose="02040503050406030204" pitchFamily="18" charset="0"/>
                          <a:ea typeface="SimSun" panose="02010600030101010101" pitchFamily="2" charset="-122"/>
                        </a:rPr>
                        <m:t>𝑘</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𝑋</m:t>
                          </m:r>
                        </m:e>
                        <m:e>
                          <m:r>
                            <a:rPr lang="en-US" sz="1850" i="1">
                              <a:effectLst/>
                              <a:latin typeface="Cambria Math" panose="02040503050406030204" pitchFamily="18" charset="0"/>
                              <a:ea typeface="SimSun" panose="02010600030101010101" pitchFamily="2" charset="-122"/>
                            </a:rPr>
                            <m:t>𝑌</m:t>
                          </m:r>
                          <m:r>
                            <a:rPr lang="en-US" sz="1850" i="1">
                              <a:effectLst/>
                              <a:latin typeface="Cambria Math" panose="02040503050406030204" pitchFamily="18" charset="0"/>
                              <a:ea typeface="SimSun" panose="02010600030101010101" pitchFamily="2" charset="-122"/>
                            </a:rPr>
                            <m:t>,</m:t>
                          </m:r>
                          <m:r>
                            <m:rPr>
                              <m:sty m:val="p"/>
                            </m:rPr>
                            <a:rPr lang="en-US" sz="1850">
                              <a:effectLst/>
                              <a:latin typeface="Cambria Math" panose="02040503050406030204" pitchFamily="18" charset="0"/>
                              <a:ea typeface="SimSun" panose="02010600030101010101" pitchFamily="2" charset="-122"/>
                            </a:rPr>
                            <m:t>Θ</m:t>
                          </m:r>
                        </m:e>
                      </m:d>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𝑓</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𝑋</m:t>
                              </m:r>
                            </m:e>
                            <m:e>
                              <m:r>
                                <m:rPr>
                                  <m:sty m:val="p"/>
                                </m:rPr>
                                <a:rPr lang="en-US" sz="1850">
                                  <a:effectLst/>
                                  <a:latin typeface="Cambria Math" panose="02040503050406030204" pitchFamily="18" charset="0"/>
                                  <a:ea typeface="SimSun" panose="02010600030101010101" pitchFamily="2" charset="-122"/>
                                </a:rPr>
                                <m:t>Θ</m:t>
                              </m:r>
                            </m:e>
                          </m:d>
                        </m:num>
                        <m:den>
                          <m:r>
                            <a:rPr lang="en-US" sz="1850" i="1">
                              <a:effectLst/>
                              <a:latin typeface="Cambria Math" panose="02040503050406030204" pitchFamily="18" charset="0"/>
                              <a:ea typeface="SimSun" panose="02010600030101010101" pitchFamily="2" charset="-122"/>
                            </a:rPr>
                            <m:t>𝑔</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𝑌</m:t>
                              </m:r>
                            </m:e>
                            <m:e>
                              <m:r>
                                <m:rPr>
                                  <m:sty m:val="p"/>
                                </m:rPr>
                                <a:rPr lang="en-US" sz="1850">
                                  <a:effectLst/>
                                  <a:latin typeface="Cambria Math" panose="02040503050406030204" pitchFamily="18" charset="0"/>
                                  <a:ea typeface="SimSun" panose="02010600030101010101" pitchFamily="2" charset="-122"/>
                                </a:rPr>
                                <m:t>Θ</m:t>
                              </m:r>
                            </m:e>
                          </m:d>
                        </m:den>
                      </m:f>
                      <m:r>
                        <a:rPr lang="en-US" sz="1850" b="0" i="1" smtClean="0">
                          <a:effectLst/>
                          <a:latin typeface="Cambria Math" panose="02040503050406030204" pitchFamily="18" charset="0"/>
                          <a:ea typeface="SimSun" panose="02010600030101010101" pitchFamily="2" charset="-122"/>
                        </a:rPr>
                        <m:t>    (1.2)</m:t>
                      </m:r>
                    </m:oMath>
                  </m:oMathPara>
                </a14:m>
                <a:endParaRPr lang="en-US" sz="1850" dirty="0"/>
              </a:p>
              <a:p>
                <a:pPr marL="0" marR="0" indent="0" algn="just">
                  <a:spcBef>
                    <a:spcPts val="0"/>
                  </a:spcBef>
                  <a:spcAft>
                    <a:spcPts val="0"/>
                  </a:spcAft>
                  <a:buNone/>
                </a:pPr>
                <a:endParaRPr lang="en-US" sz="1850" dirty="0"/>
              </a:p>
              <a:p>
                <a:pPr marL="0" marR="0" indent="0" algn="just">
                  <a:spcBef>
                    <a:spcPts val="0"/>
                  </a:spcBef>
                  <a:spcAft>
                    <a:spcPts val="0"/>
                  </a:spcAft>
                  <a:buNone/>
                </a:pPr>
                <a:endParaRPr lang="en-US" sz="18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759" y="914399"/>
                <a:ext cx="11394831" cy="5176066"/>
              </a:xfrm>
              <a:blipFill>
                <a:blip r:embed="rId2"/>
                <a:stretch>
                  <a:fillRect l="-482" t="-707" r="-482" b="-164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04/11/2022</a:t>
            </a:r>
          </a:p>
        </p:txBody>
      </p:sp>
      <p:sp>
        <p:nvSpPr>
          <p:cNvPr id="5" name="Footer Placeholder 4"/>
          <p:cNvSpPr>
            <a:spLocks noGrp="1"/>
          </p:cNvSpPr>
          <p:nvPr>
            <p:ph type="ftr" sz="quarter" idx="11"/>
          </p:nvPr>
        </p:nvSpPr>
        <p:spPr/>
        <p:txBody>
          <a:bodyPr/>
          <a:lstStyle/>
          <a:p>
            <a:r>
              <a:rPr lang="en-US"/>
              <a:t>Mixture model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40</a:t>
            </a:fld>
            <a:endParaRPr lang="en-US"/>
          </a:p>
        </p:txBody>
      </p:sp>
      <p:sp>
        <p:nvSpPr>
          <p:cNvPr id="3" name="Footer Placeholder 2"/>
          <p:cNvSpPr>
            <a:spLocks noGrp="1"/>
          </p:cNvSpPr>
          <p:nvPr>
            <p:ph type="ftr" sz="quarter" idx="11"/>
          </p:nvPr>
        </p:nvSpPr>
        <p:spPr/>
        <p:txBody>
          <a:bodyPr/>
          <a:lstStyle/>
          <a:p>
            <a:r>
              <a:rPr lang="en-US"/>
              <a:t>Mixture model - Loc Nguyen</a:t>
            </a:r>
          </a:p>
        </p:txBody>
      </p:sp>
      <p:sp>
        <p:nvSpPr>
          <p:cNvPr id="5" name="Date Placeholder 4"/>
          <p:cNvSpPr>
            <a:spLocks noGrp="1"/>
          </p:cNvSpPr>
          <p:nvPr>
            <p:ph type="dt" sz="half" idx="10"/>
          </p:nvPr>
        </p:nvSpPr>
        <p:spPr/>
        <p:txBody>
          <a:bodyPr/>
          <a:lstStyle/>
          <a:p>
            <a:r>
              <a:rPr lang="en-US"/>
              <a:t>04/11/2022</a:t>
            </a:r>
          </a:p>
        </p:txBody>
      </p:sp>
    </p:spTree>
    <p:extLst>
      <p:ext uri="{BB962C8B-B14F-4D97-AF65-F5344CB8AC3E}">
        <p14:creationId xmlns:p14="http://schemas.microsoft.com/office/powerpoint/2010/main" val="132660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55D2-F00C-4E9F-AE8E-D4ABA443C8A7}"/>
              </a:ext>
            </a:extLst>
          </p:cNvPr>
          <p:cNvSpPr>
            <a:spLocks noGrp="1"/>
          </p:cNvSpPr>
          <p:nvPr>
            <p:ph type="title"/>
          </p:nvPr>
        </p:nvSpPr>
        <p:spPr/>
        <p:txBody>
          <a:bodyPr/>
          <a:lstStyle/>
          <a:p>
            <a:r>
              <a:rPr lang="en-US" dirty="0"/>
              <a:t>1. Introduction to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B04E58-5ED1-4E1C-8422-988CEAB0B9FA}"/>
                  </a:ext>
                </a:extLst>
              </p:cNvPr>
              <p:cNvSpPr>
                <a:spLocks noGrp="1"/>
              </p:cNvSpPr>
              <p:nvPr>
                <p:ph idx="1"/>
              </p:nvPr>
            </p:nvSpPr>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According to DLR (Dempster, Laird, &amp; Rubin, 1977, p. 1),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called </a:t>
                </a:r>
                <a:r>
                  <a:rPr lang="en-US" sz="2000" i="1" dirty="0">
                    <a:effectLst/>
                    <a:latin typeface="Times New Roman" panose="02020603050405020304" pitchFamily="18" charset="0"/>
                    <a:ea typeface="SimSun" panose="02010600030101010101" pitchFamily="2" charset="-122"/>
                  </a:rPr>
                  <a:t>complete data</a:t>
                </a:r>
                <a:r>
                  <a:rPr lang="en-US" sz="2000" dirty="0">
                    <a:effectLst/>
                    <a:latin typeface="Times New Roman" panose="02020603050405020304" pitchFamily="18" charset="0"/>
                    <a:ea typeface="SimSun" panose="02010600030101010101" pitchFamily="2" charset="-122"/>
                  </a:rPr>
                  <a:t> and the term “incomplete data” implies existence of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a:t>
                </a:r>
                <a:r>
                  <a:rPr lang="en-US" sz="2000" b="1"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where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not observed directly and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only known by the many-one mapping </a:t>
                </a:r>
                <a:r>
                  <a:rPr lang="en-US" sz="2000" i="1" dirty="0">
                    <a:effectLst/>
                    <a:latin typeface="Times New Roman" panose="02020603050405020304" pitchFamily="18" charset="0"/>
                    <a:ea typeface="SimSun" panose="02010600030101010101" pitchFamily="2" charset="-122"/>
                  </a:rPr>
                  <a:t>φ</a:t>
                </a:r>
                <a:r>
                  <a:rPr lang="en-US" sz="2000" dirty="0">
                    <a:effectLst/>
                    <a:latin typeface="Times New Roman" panose="02020603050405020304" pitchFamily="18" charset="0"/>
                    <a:ea typeface="SimSun" panose="02010600030101010101" pitchFamily="2" charset="-122"/>
                  </a:rPr>
                  <a:t>: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a:t>
                </a:r>
                <a:r>
                  <a:rPr lang="en-US" sz="2000" b="1"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In general, we only know </a:t>
                </a:r>
                <a:r>
                  <a:rPr lang="en-US" sz="2000" b="1"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Θ), and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Θ) and so our purpose is to estimate Θ based on such </a:t>
                </a:r>
                <a:r>
                  <a:rPr lang="en-US" sz="2000" b="1"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Θ), and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Θ). Like MLE approach, EM algorithm also maximizes the likelihood function to estimate Θ but the likelihood function in EM concerns </a:t>
                </a:r>
                <a:r>
                  <a:rPr lang="en-US" sz="2000" b="1"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and there are also some different aspects in EM. Pioneers in EM algorithm firstly assumed that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|Θ) belongs to exponential family with note that many popular distributions such as normal, multinomial, and Poisson belong to exponential family although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|Θ) in general EM is </a:t>
                </a:r>
                <a:r>
                  <a:rPr lang="en-US" sz="2000" b="1" dirty="0">
                    <a:effectLst/>
                    <a:latin typeface="Times New Roman" panose="02020603050405020304" pitchFamily="18" charset="0"/>
                    <a:ea typeface="SimSun" panose="02010600030101010101" pitchFamily="2" charset="-122"/>
                  </a:rPr>
                  <a:t>arbitrary PDF</a:t>
                </a:r>
                <a:r>
                  <a:rPr lang="en-US" sz="20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Exponential family (Wikipedia, Exponential family, 2016) refers to a set of probabilistic distributions whose PDF (s) have the same exponential form as follows (Dempster, Laird, &amp; Rubin, 1977, p. 3):</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d>
                      <m:f>
                        <m:fPr>
                          <m:type m:val="lin"/>
                          <m:ctrlPr>
                            <a:rPr lang="en-US" sz="2000" i="1">
                              <a:effectLst/>
                              <a:latin typeface="Cambria Math" panose="02040503050406030204" pitchFamily="18" charset="0"/>
                            </a:rPr>
                          </m:ctrlPr>
                        </m:fPr>
                        <m:nu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d>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den>
                      </m:f>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Where </a:t>
                </a:r>
                <a:r>
                  <a:rPr lang="en-US" sz="2000" i="1" dirty="0">
                    <a:effectLst/>
                    <a:latin typeface="Times New Roman" panose="02020603050405020304" pitchFamily="18" charset="0"/>
                    <a:ea typeface="SimSun" panose="02010600030101010101" pitchFamily="2" charset="-122"/>
                  </a:rPr>
                  <a:t>b</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a function of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which is called base measure and </a:t>
                </a:r>
                <a:r>
                  <a:rPr lang="en-US" sz="2000" i="1" dirty="0">
                    <a:effectLst/>
                    <a:latin typeface="Times New Roman" panose="02020603050405020304" pitchFamily="18" charset="0"/>
                    <a:ea typeface="SimSun" panose="02010600030101010101" pitchFamily="2" charset="-122"/>
                  </a:rPr>
                  <a:t>τ</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a vector function of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which is sufficient statistic.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(Θ) is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partition function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for variable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which is used for normalization.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d>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sz="2000" dirty="0"/>
              </a:p>
            </p:txBody>
          </p:sp>
        </mc:Choice>
        <mc:Fallback xmlns="">
          <p:sp>
            <p:nvSpPr>
              <p:cNvPr id="3" name="Content Placeholder 2">
                <a:extLst>
                  <a:ext uri="{FF2B5EF4-FFF2-40B4-BE49-F238E27FC236}">
                    <a16:creationId xmlns:a16="http://schemas.microsoft.com/office/drawing/2014/main" id="{7DB04E58-5ED1-4E1C-8422-988CEAB0B9FA}"/>
                  </a:ext>
                </a:extLst>
              </p:cNvPr>
              <p:cNvSpPr>
                <a:spLocks noGrp="1" noRot="1" noChangeAspect="1" noMove="1" noResize="1" noEditPoints="1" noAdjustHandles="1" noChangeArrowheads="1" noChangeShapeType="1" noTextEdit="1"/>
              </p:cNvSpPr>
              <p:nvPr>
                <p:ph idx="1"/>
              </p:nvPr>
            </p:nvSpPr>
            <p:spPr>
              <a:blipFill>
                <a:blip r:embed="rId2"/>
                <a:stretch>
                  <a:fillRect l="-638"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06D3466-9CCA-4B2E-94F4-168B84095D7F}"/>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51E6C802-898C-4E62-B228-388D1CDD5657}"/>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BF078D5E-B622-48EE-975C-DEFF151F129A}"/>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28636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3F32-4E1B-4D2C-8CBB-107DD619C8BE}"/>
              </a:ext>
            </a:extLst>
          </p:cNvPr>
          <p:cNvSpPr>
            <a:spLocks noGrp="1"/>
          </p:cNvSpPr>
          <p:nvPr>
            <p:ph type="title"/>
          </p:nvPr>
        </p:nvSpPr>
        <p:spPr/>
        <p:txBody>
          <a:bodyPr/>
          <a:lstStyle/>
          <a:p>
            <a:r>
              <a:rPr lang="en-US" dirty="0"/>
              <a:t>1. Introduction to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2A9BEC-B4EC-4386-982D-7466623D9CD1}"/>
                  </a:ext>
                </a:extLst>
              </p:cNvPr>
              <p:cNvSpPr>
                <a:spLocks noGrp="1"/>
              </p:cNvSpPr>
              <p:nvPr>
                <p:ph idx="1"/>
              </p:nvPr>
            </p:nvSpPr>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EM algorithm has many iterations and each iteration has two steps in which expectation step (E-step) calculates sufficient statistic of hidden data based on observed data and current parameter whereas maximization step (M-step) re-estimates parameter. When </a:t>
                </a:r>
                <a:r>
                  <a:rPr lang="en-US" sz="2100" i="1" dirty="0">
                    <a:effectLst/>
                    <a:latin typeface="Times New Roman" panose="02020603050405020304" pitchFamily="18" charset="0"/>
                    <a:ea typeface="SimSun" panose="02010600030101010101" pitchFamily="2" charset="-122"/>
                  </a:rPr>
                  <a:t>f</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|Θ) </a:t>
                </a:r>
                <a:r>
                  <a:rPr lang="en-US" sz="2100" dirty="0">
                    <a:ea typeface="SimSun" panose="02010600030101010101" pitchFamily="2" charset="-122"/>
                  </a:rPr>
                  <a:t>belongs to exponential family, EM is specified as follows:</a:t>
                </a:r>
              </a:p>
              <a:p>
                <a:pPr marL="0" marR="0" indent="0" algn="just">
                  <a:spcBef>
                    <a:spcPts val="0"/>
                  </a:spcBef>
                  <a:spcAft>
                    <a:spcPts val="0"/>
                  </a:spcAft>
                  <a:buNone/>
                </a:pPr>
                <a:r>
                  <a:rPr lang="en-US" sz="21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We calculate current value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of the sufficient statistic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from observed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current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according to following equation: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100" b="1"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21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2100" b="1"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d>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100" b="1"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b="1"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b="1"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Basing on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we determine the next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as solution of following equation: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d>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d</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𝜏</m:t>
                          </m:r>
                        </m:e>
                        <m: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100" dirty="0">
                    <a:effectLst/>
                    <a:latin typeface="Times New Roman" panose="02020603050405020304" pitchFamily="18" charset="0"/>
                    <a:ea typeface="SimSun" panose="02010600030101010101" pitchFamily="2" charset="-122"/>
                  </a:rPr>
                  <a:t>Note,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will become current parameter at the next iteration ((</a:t>
                </a:r>
                <a:r>
                  <a:rPr lang="en-US" sz="2100" i="1" dirty="0">
                    <a:effectLst/>
                    <a:latin typeface="Times New Roman" panose="02020603050405020304" pitchFamily="18" charset="0"/>
                    <a:ea typeface="SimSun" panose="02010600030101010101" pitchFamily="2" charset="-122"/>
                  </a:rPr>
                  <a:t>t</a:t>
                </a:r>
                <a:r>
                  <a:rPr lang="en-US" sz="2100" dirty="0">
                    <a:effectLst/>
                    <a:latin typeface="Times New Roman" panose="02020603050405020304" pitchFamily="18" charset="0"/>
                    <a:ea typeface="SimSun" panose="02010600030101010101" pitchFamily="2" charset="-122"/>
                  </a:rPr>
                  <a:t>+1)</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iteration). EM algorithm stops if two successive estimates are equal, Θ</a:t>
                </a:r>
                <a:r>
                  <a:rPr lang="en-US" sz="2100" i="1"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at some </a:t>
                </a:r>
                <a:r>
                  <a:rPr lang="en-US" sz="2100" i="1" dirty="0" err="1">
                    <a:effectLst/>
                    <a:latin typeface="Times New Roman" panose="02020603050405020304" pitchFamily="18" charset="0"/>
                    <a:ea typeface="SimSun" panose="02010600030101010101" pitchFamily="2" charset="-122"/>
                  </a:rPr>
                  <a:t>t</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iteration. At that time we conclude that Θ</a:t>
                </a:r>
                <a:r>
                  <a:rPr lang="en-US" sz="2100" i="1"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is the optimal estimate of EM process.</a:t>
                </a:r>
                <a:endParaRPr lang="en-US" sz="2100" dirty="0"/>
              </a:p>
            </p:txBody>
          </p:sp>
        </mc:Choice>
        <mc:Fallback xmlns="">
          <p:sp>
            <p:nvSpPr>
              <p:cNvPr id="3" name="Content Placeholder 2">
                <a:extLst>
                  <a:ext uri="{FF2B5EF4-FFF2-40B4-BE49-F238E27FC236}">
                    <a16:creationId xmlns:a16="http://schemas.microsoft.com/office/drawing/2014/main" id="{C42A9BEC-B4EC-4386-982D-7466623D9CD1}"/>
                  </a:ext>
                </a:extLst>
              </p:cNvPr>
              <p:cNvSpPr>
                <a:spLocks noGrp="1" noRot="1" noChangeAspect="1" noMove="1" noResize="1" noEditPoints="1" noAdjustHandles="1" noChangeArrowheads="1" noChangeShapeType="1" noTextEdit="1"/>
              </p:cNvSpPr>
              <p:nvPr>
                <p:ph idx="1"/>
              </p:nvPr>
            </p:nvSpPr>
            <p:spPr>
              <a:blipFill>
                <a:blip r:embed="rId2"/>
                <a:stretch>
                  <a:fillRect l="-696" t="-707"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9C8BD0-1426-4D75-9676-948D32E3C344}"/>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CC463EC2-55FB-4539-96E4-BCF009318457}"/>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C9BE119E-738F-4EA4-80D7-0E1D75CE3DDC}"/>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19084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EDD2-949E-4D1A-A35E-EA216EAA71B5}"/>
              </a:ext>
            </a:extLst>
          </p:cNvPr>
          <p:cNvSpPr>
            <a:spLocks noGrp="1"/>
          </p:cNvSpPr>
          <p:nvPr>
            <p:ph type="title"/>
          </p:nvPr>
        </p:nvSpPr>
        <p:spPr/>
        <p:txBody>
          <a:bodyPr/>
          <a:lstStyle/>
          <a:p>
            <a:r>
              <a:rPr lang="en-US" dirty="0"/>
              <a:t>1. Introduction to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C2E55D-01BF-415E-BC70-A859F10FEDC8}"/>
                  </a:ext>
                </a:extLst>
              </p:cNvPr>
              <p:cNvSpPr>
                <a:spLocks noGrp="1"/>
              </p:cNvSpPr>
              <p:nvPr>
                <p:ph idx="1"/>
              </p:nvPr>
            </p:nvSpPr>
            <p:spPr/>
            <p:txBody>
              <a:bodyPr>
                <a:noAutofit/>
              </a:bodyPr>
              <a:lstStyle/>
              <a:p>
                <a:pPr marL="0" indent="0">
                  <a:buNone/>
                </a:pPr>
                <a:r>
                  <a:rPr lang="en-US" sz="2400" dirty="0"/>
                  <a:t>In general case of EM where </a:t>
                </a:r>
                <a:r>
                  <a:rPr lang="en-US" sz="2400" i="1" dirty="0"/>
                  <a:t>f</a:t>
                </a:r>
                <a:r>
                  <a:rPr lang="en-US" sz="2400" dirty="0"/>
                  <a:t>(</a:t>
                </a:r>
                <a:r>
                  <a:rPr lang="en-US" sz="2400" i="1" dirty="0"/>
                  <a:t>X</a:t>
                </a:r>
                <a:r>
                  <a:rPr lang="en-US" sz="2400" dirty="0"/>
                  <a:t>|</a:t>
                </a:r>
                <a:r>
                  <a:rPr lang="el-GR" sz="2400" dirty="0"/>
                  <a:t>Θ</a:t>
                </a:r>
                <a:r>
                  <a:rPr lang="en-US" sz="2400" dirty="0"/>
                  <a:t>) is arbitrary, </a:t>
                </a:r>
                <a:r>
                  <a:rPr lang="en-US" sz="2400" dirty="0">
                    <a:effectLst/>
                    <a:latin typeface="Times New Roman" panose="02020603050405020304" pitchFamily="18" charset="0"/>
                    <a:ea typeface="SimSun" panose="02010600030101010101" pitchFamily="2" charset="-122"/>
                  </a:rPr>
                  <a:t>DLR define the conditional expectation </a:t>
                </a:r>
                <a:r>
                  <a:rPr lang="en-US" sz="2400" i="1" dirty="0">
                    <a:effectLst/>
                    <a:latin typeface="Times New Roman" panose="02020603050405020304" pitchFamily="18" charset="0"/>
                    <a:ea typeface="SimSun" panose="02010600030101010101" pitchFamily="2" charset="-122"/>
                  </a:rPr>
                  <a:t>Q</a:t>
                </a:r>
                <a:r>
                  <a:rPr lang="en-US" sz="2400" dirty="0">
                    <a:effectLst/>
                    <a:latin typeface="Times New Roman" panose="02020603050405020304" pitchFamily="18" charset="0"/>
                    <a:ea typeface="SimSun" panose="02010600030101010101" pitchFamily="2" charset="-122"/>
                  </a:rPr>
                  <a:t>(Θ’ | Θ) as follows (Dempster, Laird, &amp; Rubin, 1977, p. 6):</a:t>
                </a:r>
              </a:p>
              <a:p>
                <a:pPr marL="0" indent="0">
                  <a:buNone/>
                </a:pPr>
                <a14:m>
                  <m:oMathPara xmlns:m="http://schemas.openxmlformats.org/officeDocument/2006/math">
                    <m:oMathParaPr>
                      <m:jc m:val="right"/>
                    </m:oMathParaPr>
                    <m:oMath xmlns:m="http://schemas.openxmlformats.org/officeDocument/2006/math">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400" i="1">
                              <a:effectLst/>
                              <a:latin typeface="Cambria Math" panose="02040503050406030204" pitchFamily="18" charset="0"/>
                            </a:rPr>
                          </m:ctrlPr>
                        </m:dPr>
                        <m:e>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400" i="1">
                              <a:effectLst/>
                              <a:latin typeface="Cambria Math" panose="02040503050406030204" pitchFamily="18" charset="0"/>
                            </a:rPr>
                          </m:ctrlPr>
                        </m:d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400" i="1">
                              <a:effectLst/>
                              <a:latin typeface="Cambria Math" panose="02040503050406030204" pitchFamily="18" charset="0"/>
                            </a:rPr>
                          </m:ctrlPr>
                        </m:naryPr>
                        <m:sub>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d</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nary>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(1.4)</m:t>
                      </m:r>
                    </m:oMath>
                  </m:oMathPara>
                </a14:m>
                <a:endParaRPr lang="en-US" sz="2400" dirty="0"/>
              </a:p>
              <a:p>
                <a:pPr marL="0" indent="0">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two steps of generalized EM (</a:t>
                </a: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GEM</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algorithm aim to maximize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some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iteration as follows (Dempster, Laird, &amp; Rubin, 1977, p. 6):</a:t>
                </a:r>
              </a:p>
              <a:p>
                <a:pPr marL="0" marR="0" indent="0" algn="just">
                  <a:spcBef>
                    <a:spcPts val="0"/>
                  </a:spcBef>
                  <a:spcAft>
                    <a:spcPts val="0"/>
                  </a:spcAft>
                  <a:buNone/>
                </a:pPr>
                <a:r>
                  <a:rPr lang="en-US" sz="2400" i="1" u="sng"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The expectation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determined based on current parameter Θ</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according to Eq. 1.4. Actually,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formulated as function of Θ.</a:t>
                </a:r>
              </a:p>
              <a:p>
                <a:pPr marL="0" marR="0" indent="0" algn="just">
                  <a:spcBef>
                    <a:spcPts val="0"/>
                  </a:spcBef>
                  <a:spcAft>
                    <a:spcPts val="0"/>
                  </a:spcAft>
                  <a:buNone/>
                </a:pPr>
                <a:r>
                  <a:rPr lang="en-US" sz="2400" i="1" u="sng"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rPr>
                  <a:t>The next parameter 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is a maximizer of </a:t>
                </a:r>
                <a:r>
                  <a:rPr lang="en-US" sz="2400" i="1" dirty="0">
                    <a:effectLst/>
                    <a:latin typeface="Times New Roman" panose="02020603050405020304" pitchFamily="18" charset="0"/>
                    <a:ea typeface="SimSun" panose="02010600030101010101" pitchFamily="2" charset="-122"/>
                  </a:rPr>
                  <a:t>Q</a:t>
                </a:r>
                <a:r>
                  <a:rPr lang="en-US" sz="2400" dirty="0">
                    <a:effectLst/>
                    <a:latin typeface="Times New Roman" panose="02020603050405020304" pitchFamily="18" charset="0"/>
                    <a:ea typeface="SimSun" panose="02010600030101010101" pitchFamily="2" charset="-122"/>
                  </a:rPr>
                  <a:t>(Θ | 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with subject to Θ. Note that 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will become current parameter at the next iteration (the (</a:t>
                </a:r>
                <a:r>
                  <a:rPr lang="en-US" sz="2400" i="1" dirty="0">
                    <a:effectLst/>
                    <a:latin typeface="Times New Roman" panose="02020603050405020304" pitchFamily="18" charset="0"/>
                    <a:ea typeface="SimSun" panose="02010600030101010101" pitchFamily="2" charset="-122"/>
                  </a:rPr>
                  <a:t>t</a:t>
                </a:r>
                <a:r>
                  <a:rPr lang="en-US" sz="2400" dirty="0">
                    <a:effectLst/>
                    <a:latin typeface="Times New Roman" panose="02020603050405020304" pitchFamily="18" charset="0"/>
                    <a:ea typeface="SimSun" panose="02010600030101010101" pitchFamily="2" charset="-122"/>
                  </a:rPr>
                  <a:t>+1)</a:t>
                </a:r>
                <a:r>
                  <a:rPr lang="en-US" sz="2400" baseline="30000" dirty="0" err="1">
                    <a:effectLst/>
                    <a:latin typeface="Times New Roman" panose="02020603050405020304" pitchFamily="18" charset="0"/>
                    <a:ea typeface="SimSun" panose="02010600030101010101" pitchFamily="2" charset="-122"/>
                  </a:rPr>
                  <a:t>th</a:t>
                </a:r>
                <a:r>
                  <a:rPr lang="en-US" sz="2400" dirty="0">
                    <a:effectLst/>
                    <a:latin typeface="Times New Roman" panose="02020603050405020304" pitchFamily="18" charset="0"/>
                    <a:ea typeface="SimSun" panose="02010600030101010101" pitchFamily="2" charset="-122"/>
                  </a:rPr>
                  <a:t> iteration). DLR proved that GEM algorithm converges at some </a:t>
                </a:r>
                <a:r>
                  <a:rPr lang="en-US" sz="2400" i="1" dirty="0" err="1">
                    <a:effectLst/>
                    <a:latin typeface="Times New Roman" panose="02020603050405020304" pitchFamily="18" charset="0"/>
                    <a:ea typeface="SimSun" panose="02010600030101010101" pitchFamily="2" charset="-122"/>
                  </a:rPr>
                  <a:t>t</a:t>
                </a:r>
                <a:r>
                  <a:rPr lang="en-US" sz="2400" baseline="30000" dirty="0" err="1">
                    <a:effectLst/>
                    <a:latin typeface="Times New Roman" panose="02020603050405020304" pitchFamily="18" charset="0"/>
                    <a:ea typeface="SimSun" panose="02010600030101010101" pitchFamily="2" charset="-122"/>
                  </a:rPr>
                  <a:t>th</a:t>
                </a:r>
                <a:r>
                  <a:rPr lang="en-US" sz="2400" dirty="0">
                    <a:effectLst/>
                    <a:latin typeface="Times New Roman" panose="02020603050405020304" pitchFamily="18" charset="0"/>
                    <a:ea typeface="SimSun" panose="02010600030101010101" pitchFamily="2" charset="-122"/>
                  </a:rPr>
                  <a:t> iteration. At that time, Θ</a:t>
                </a:r>
                <a:r>
                  <a:rPr lang="en-US" sz="2400" i="1"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 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 Θ</a:t>
                </a:r>
                <a:r>
                  <a:rPr lang="en-US" sz="2400" baseline="300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t</a:t>
                </a:r>
                <a:r>
                  <a:rPr lang="en-US" sz="2400" baseline="30000"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is the optimal estimate of EM process.</a:t>
                </a:r>
                <a:endParaRPr lang="en-US" sz="2400" dirty="0"/>
              </a:p>
            </p:txBody>
          </p:sp>
        </mc:Choice>
        <mc:Fallback xmlns="">
          <p:sp>
            <p:nvSpPr>
              <p:cNvPr id="3" name="Content Placeholder 2">
                <a:extLst>
                  <a:ext uri="{FF2B5EF4-FFF2-40B4-BE49-F238E27FC236}">
                    <a16:creationId xmlns:a16="http://schemas.microsoft.com/office/drawing/2014/main" id="{81C2E55D-01BF-415E-BC70-A859F10FEDC8}"/>
                  </a:ext>
                </a:extLst>
              </p:cNvPr>
              <p:cNvSpPr>
                <a:spLocks noGrp="1" noRot="1" noChangeAspect="1" noMove="1" noResize="1" noEditPoints="1" noAdjustHandles="1" noChangeArrowheads="1" noChangeShapeType="1" noTextEdit="1"/>
              </p:cNvSpPr>
              <p:nvPr>
                <p:ph idx="1"/>
              </p:nvPr>
            </p:nvSpPr>
            <p:spPr>
              <a:blipFill>
                <a:blip r:embed="rId2"/>
                <a:stretch>
                  <a:fillRect l="-928"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52CEA6-E92F-42CE-8DDD-7CDAF9C5C96A}"/>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96DFA175-2A73-4AAC-A83E-3A5D72201E08}"/>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4584B64E-8FBE-4DC2-AAB5-0BB4F5856B9D}"/>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427886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BFCE-F4B0-48B6-AB32-7492EB79DDE6}"/>
              </a:ext>
            </a:extLst>
          </p:cNvPr>
          <p:cNvSpPr>
            <a:spLocks noGrp="1"/>
          </p:cNvSpPr>
          <p:nvPr>
            <p:ph type="title"/>
          </p:nvPr>
        </p:nvSpPr>
        <p:spPr/>
        <p:txBody>
          <a:bodyPr/>
          <a:lstStyle/>
          <a:p>
            <a:r>
              <a:rPr lang="en-US" dirty="0"/>
              <a:t>1. Introduction to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47FDB5-43AE-4882-BD81-D794576B21B7}"/>
                  </a:ext>
                </a:extLst>
              </p:cNvPr>
              <p:cNvSpPr>
                <a:spLocks noGrp="1"/>
              </p:cNvSpPr>
              <p:nvPr>
                <p:ph idx="1"/>
              </p:nvPr>
            </p:nvSpPr>
            <p:spPr/>
            <p:txBody>
              <a:bodyPr>
                <a:noAutofit/>
              </a:bodyPr>
              <a:lstStyle/>
              <a:p>
                <a:pPr marL="0" indent="0">
                  <a:buNone/>
                </a:pPr>
                <a:r>
                  <a:rPr lang="en-US" sz="1900" dirty="0">
                    <a:effectLst/>
                    <a:ea typeface="SimSun" panose="02010600030101010101" pitchFamily="2" charset="-122"/>
                  </a:rPr>
                  <a:t>In practice, if </a:t>
                </a:r>
                <a:r>
                  <a:rPr lang="en-US" sz="1900" i="1" dirty="0">
                    <a:effectLst/>
                    <a:ea typeface="SimSun" panose="02010600030101010101" pitchFamily="2" charset="-122"/>
                  </a:rPr>
                  <a:t>Y</a:t>
                </a:r>
                <a:r>
                  <a:rPr lang="en-US" sz="1900" dirty="0">
                    <a:effectLst/>
                    <a:ea typeface="SimSun" panose="02010600030101010101" pitchFamily="2" charset="-122"/>
                  </a:rPr>
                  <a:t> is observed as particular </a:t>
                </a:r>
                <a:r>
                  <a:rPr lang="en-US" sz="1900" i="1" dirty="0">
                    <a:effectLst/>
                    <a:ea typeface="SimSun" panose="02010600030101010101" pitchFamily="2" charset="-122"/>
                  </a:rPr>
                  <a:t>N</a:t>
                </a:r>
                <a:r>
                  <a:rPr lang="en-US" sz="1900" dirty="0">
                    <a:effectLst/>
                    <a:ea typeface="SimSun" panose="02010600030101010101" pitchFamily="2" charset="-122"/>
                  </a:rPr>
                  <a:t> observations </a:t>
                </a:r>
                <a:r>
                  <a:rPr lang="en-US" sz="1900" i="1" dirty="0">
                    <a:effectLst/>
                    <a:ea typeface="SimSun" panose="02010600030101010101" pitchFamily="2" charset="-122"/>
                  </a:rPr>
                  <a:t>Y</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i="1" baseline="-25000" dirty="0">
                    <a:effectLst/>
                    <a:ea typeface="SimSun" panose="02010600030101010101" pitchFamily="2" charset="-122"/>
                  </a:rPr>
                  <a:t>N</a:t>
                </a:r>
                <a:r>
                  <a:rPr lang="en-US" sz="1900" dirty="0">
                    <a:effectLst/>
                    <a:ea typeface="SimSun" panose="02010600030101010101" pitchFamily="2" charset="-122"/>
                  </a:rPr>
                  <a:t>. Let </a:t>
                </a:r>
                <a14:m>
                  <m:oMath xmlns:m="http://schemas.openxmlformats.org/officeDocument/2006/math">
                    <m:r>
                      <a:rPr lang="en-US" sz="1900" i="1">
                        <a:effectLst/>
                        <a:latin typeface="Cambria Math" panose="02040503050406030204" pitchFamily="18" charset="0"/>
                        <a:ea typeface="SimSun" panose="02010600030101010101" pitchFamily="2" charset="-122"/>
                      </a:rPr>
                      <m:t>𝒴</m:t>
                    </m:r>
                  </m:oMath>
                </a14:m>
                <a:r>
                  <a:rPr lang="en-US" sz="1900" dirty="0">
                    <a:effectLst/>
                    <a:ea typeface="SimSun" panose="02010600030101010101" pitchFamily="2" charset="-122"/>
                  </a:rPr>
                  <a:t> = {</a:t>
                </a:r>
                <a:r>
                  <a:rPr lang="en-US" sz="1900" i="1" dirty="0">
                    <a:effectLst/>
                    <a:ea typeface="SimSun" panose="02010600030101010101" pitchFamily="2" charset="-122"/>
                  </a:rPr>
                  <a:t>Y</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i="1" baseline="-25000" dirty="0">
                    <a:effectLst/>
                    <a:ea typeface="SimSun" panose="02010600030101010101" pitchFamily="2" charset="-122"/>
                  </a:rPr>
                  <a:t>N</a:t>
                </a:r>
                <a:r>
                  <a:rPr lang="en-US" sz="1900" dirty="0">
                    <a:effectLst/>
                    <a:ea typeface="SimSun" panose="02010600030101010101" pitchFamily="2" charset="-122"/>
                  </a:rPr>
                  <a:t>} be the observed sample of size </a:t>
                </a:r>
                <a:r>
                  <a:rPr lang="en-US" sz="1900" i="1" dirty="0">
                    <a:effectLst/>
                    <a:ea typeface="SimSun" panose="02010600030101010101" pitchFamily="2" charset="-122"/>
                  </a:rPr>
                  <a:t>N</a:t>
                </a:r>
                <a:r>
                  <a:rPr lang="en-US" sz="1900" dirty="0">
                    <a:effectLst/>
                    <a:ea typeface="SimSun" panose="02010600030101010101" pitchFamily="2" charset="-122"/>
                  </a:rPr>
                  <a:t> with note that all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dirty="0">
                    <a:effectLst/>
                    <a:ea typeface="SimSun" panose="02010600030101010101" pitchFamily="2" charset="-122"/>
                  </a:rPr>
                  <a:t> (s) are mutually independent and identically distributed (</a:t>
                </a:r>
                <a:r>
                  <a:rPr lang="en-US" sz="1900" dirty="0" err="1">
                    <a:effectLst/>
                    <a:ea typeface="SimSun" panose="02010600030101010101" pitchFamily="2" charset="-122"/>
                  </a:rPr>
                  <a:t>iid</a:t>
                </a:r>
                <a:r>
                  <a:rPr lang="en-US" sz="1900" dirty="0">
                    <a:effectLst/>
                    <a:ea typeface="SimSun" panose="02010600030101010101" pitchFamily="2" charset="-122"/>
                  </a:rPr>
                  <a:t>). </a:t>
                </a:r>
                <a:r>
                  <a:rPr lang="en-US" sz="1900" dirty="0"/>
                  <a:t>The conditional expectation </a:t>
                </a:r>
                <a:r>
                  <a:rPr lang="en-US" sz="1900" i="1" dirty="0"/>
                  <a:t>Q</a:t>
                </a:r>
                <a:r>
                  <a:rPr lang="en-US" sz="1900" dirty="0"/>
                  <a:t>(Θ’ | Θ) given sample </a:t>
                </a:r>
                <a14:m>
                  <m:oMath xmlns:m="http://schemas.openxmlformats.org/officeDocument/2006/math">
                    <m:r>
                      <a:rPr lang="en-US" sz="1900" i="1">
                        <a:latin typeface="Cambria Math" panose="02040503050406030204" pitchFamily="18" charset="0"/>
                        <a:ea typeface="SimSun" panose="02010600030101010101" pitchFamily="2" charset="-122"/>
                      </a:rPr>
                      <m:t>𝒴</m:t>
                    </m:r>
                  </m:oMath>
                </a14:m>
                <a:r>
                  <a:rPr lang="en-US" sz="1900" dirty="0"/>
                  <a:t> is re-written as follows: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nary>
                            <m:naryPr>
                              <m:limLoc m:val="undOvr"/>
                              <m:supHide m:val="on"/>
                              <m:ctrlPr>
                                <a:rPr lang="en-US" sz="1900" i="1">
                                  <a:effectLst/>
                                  <a:latin typeface="Cambria Math" panose="02040503050406030204" pitchFamily="18" charset="0"/>
                                </a:rPr>
                              </m:ctrlPr>
                            </m:naryPr>
                            <m:sub>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e>
                              </m:d>
                            </m:sub>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r>
                                    <a:rPr lang="en-US" sz="1900">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e>
                      </m:nary>
                      <m:r>
                        <a:rPr lang="en-US" sz="1900" b="0" i="1" smtClean="0">
                          <a:effectLst/>
                          <a:latin typeface="Cambria Math" panose="02040503050406030204" pitchFamily="18" charset="0"/>
                          <a:ea typeface="SimSun" panose="02010600030101010101" pitchFamily="2" charset="-122"/>
                        </a:rPr>
                        <m:t>    (1.5)</m:t>
                      </m:r>
                    </m:oMath>
                  </m:oMathPara>
                </a14:m>
                <a:endParaRPr lang="en-US" sz="1900" dirty="0"/>
              </a:p>
              <a:p>
                <a:pPr marL="0" indent="0">
                  <a:buNone/>
                </a:pPr>
                <a:r>
                  <a:rPr lang="en-US" sz="1900" dirty="0">
                    <a:effectLst/>
                    <a:ea typeface="SimSun" panose="02010600030101010101" pitchFamily="2" charset="-122"/>
                  </a:rPr>
                  <a:t>Eq. 1.5 is proved in (Nguyen, 2020, pp. 45-47). In case that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X</a:t>
                </a:r>
                <a:r>
                  <a:rPr lang="en-US" sz="1900" dirty="0">
                    <a:effectLst/>
                    <a:ea typeface="SimSun" panose="02010600030101010101" pitchFamily="2" charset="-122"/>
                  </a:rPr>
                  <a:t> | Θ) and </a:t>
                </a:r>
                <a:r>
                  <a:rPr lang="en-US" sz="1900" i="1" dirty="0">
                    <a:effectLst/>
                    <a:ea typeface="SimSun" panose="02010600030101010101" pitchFamily="2" charset="-122"/>
                  </a:rPr>
                  <a:t>k</a:t>
                </a:r>
                <a:r>
                  <a:rPr lang="en-US" sz="1900" dirty="0">
                    <a:effectLst/>
                    <a:ea typeface="SimSun" panose="02010600030101010101" pitchFamily="2" charset="-122"/>
                  </a:rPr>
                  <a:t>(</a:t>
                </a:r>
                <a:r>
                  <a:rPr lang="en-US" sz="1900" i="1" dirty="0">
                    <a:effectLst/>
                    <a:ea typeface="SimSun" panose="02010600030101010101" pitchFamily="2" charset="-122"/>
                  </a:rPr>
                  <a:t>X</a:t>
                </a:r>
                <a:r>
                  <a:rPr lang="en-US" sz="1900" dirty="0">
                    <a:effectLst/>
                    <a:ea typeface="SimSun" panose="02010600030101010101" pitchFamily="2" charset="-122"/>
                  </a:rPr>
                  <a:t> |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dirty="0">
                    <a:effectLst/>
                    <a:ea typeface="SimSun" panose="02010600030101010101" pitchFamily="2" charset="-122"/>
                  </a:rPr>
                  <a:t>, Θ) belong to exponential family, Eq. 1.5 becomes Eq. 1.6 as follows: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𝐸</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𝑏</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d>
                                    </m:e>
                                  </m:d>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e>
                          </m:nary>
                        </m:e>
                      </m:d>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sup>
                              <m:r>
                                <a:rPr lang="en-US" sz="1900" i="1">
                                  <a:effectLst/>
                                  <a:latin typeface="Cambria Math" panose="02040503050406030204" pitchFamily="18" charset="0"/>
                                  <a:ea typeface="SimSun" panose="02010600030101010101" pitchFamily="2" charset="-122"/>
                                </a:rPr>
                                <m:t>𝑇</m:t>
                              </m:r>
                            </m:sup>
                          </m:sSup>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𝜏</m:t>
                                  </m:r>
                                </m:e>
                                <m:sub>
                                  <m:r>
                                    <m:rPr>
                                      <m:sty m:val="p"/>
                                    </m:rPr>
                                    <a:rPr lang="en-US" sz="1900">
                                      <a:effectLst/>
                                      <a:latin typeface="Cambria Math" panose="02040503050406030204" pitchFamily="18" charset="0"/>
                                      <a:ea typeface="SimSun" panose="02010600030101010101" pitchFamily="2" charset="-122"/>
                                    </a:rPr>
                                    <m:t>Θ</m:t>
                                  </m:r>
                                  <m:r>
                                    <a:rPr lang="en-US" sz="1900">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sub>
                              </m:sSub>
                            </m:e>
                          </m:nary>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𝑁</m:t>
                      </m:r>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𝑎</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r>
                                    <a:rPr lang="en-US" sz="1900" i="1">
                                      <a:effectLst/>
                                      <a:latin typeface="Cambria Math" panose="02040503050406030204" pitchFamily="18" charset="0"/>
                                      <a:ea typeface="SimSun" panose="02010600030101010101" pitchFamily="2" charset="-122"/>
                                    </a:rPr>
                                    <m:t>′</m:t>
                                  </m:r>
                                </m:sup>
                              </m:sSup>
                            </m:e>
                          </m:d>
                        </m:e>
                      </m:d>
                      <m:r>
                        <a:rPr lang="en-US" sz="1900" b="0" i="1" smtClean="0">
                          <a:effectLst/>
                          <a:latin typeface="Cambria Math" panose="02040503050406030204" pitchFamily="18" charset="0"/>
                          <a:ea typeface="SimSun" panose="02010600030101010101" pitchFamily="2" charset="-122"/>
                        </a:rPr>
                        <m:t>    (1.6)</m:t>
                      </m:r>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𝐸</m:t>
                      </m:r>
                      <m:d>
                        <m:dPr>
                          <m:ctrlPr>
                            <a:rPr lang="en-US" sz="1900" i="1">
                              <a:effectLst/>
                              <a:latin typeface="Cambria Math" panose="02040503050406030204" pitchFamily="18" charset="0"/>
                              <a:ea typeface="SimSun" panose="02010600030101010101" pitchFamily="2" charset="-122"/>
                            </a:rPr>
                          </m:ctrlPr>
                        </m:dPr>
                        <m:e>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𝑏</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d>
                            </m:e>
                          </m:d>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e>
                          </m:d>
                        </m:sub>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𝑏</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d>
                            </m:e>
                          </m:d>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oMath>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𝜏</m:t>
                          </m:r>
                        </m:e>
                        <m:sub>
                          <m:r>
                            <m:rPr>
                              <m:sty m:val="p"/>
                            </m:rPr>
                            <a:rPr lang="en-US" sz="1900">
                              <a:effectLst/>
                              <a:latin typeface="Cambria Math" panose="02040503050406030204" pitchFamily="18" charset="0"/>
                              <a:ea typeface="SimSun" panose="02010600030101010101" pitchFamily="2" charset="-122"/>
                            </a:rPr>
                            <m:t>Θ</m:t>
                          </m:r>
                          <m:r>
                            <a:rPr lang="en-US" sz="1900">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𝐸</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𝜏</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d>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nary>
                        <m:naryPr>
                          <m:limLoc m:val="undOvr"/>
                          <m:supHide m:val="on"/>
                          <m:ctrlPr>
                            <a:rPr lang="en-US" sz="1900" i="1">
                              <a:effectLst/>
                              <a:latin typeface="Cambria Math" panose="02040503050406030204" pitchFamily="18" charset="0"/>
                              <a:ea typeface="SimSun" panose="02010600030101010101" pitchFamily="2" charset="-122"/>
                            </a:rPr>
                          </m:ctrlPr>
                        </m:naryPr>
                        <m:sub>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𝜑</m:t>
                              </m:r>
                            </m:e>
                            <m:sup>
                              <m:r>
                                <a:rPr lang="en-US" sz="1900" i="1">
                                  <a:effectLst/>
                                  <a:latin typeface="Cambria Math" panose="02040503050406030204" pitchFamily="18" charset="0"/>
                                  <a:ea typeface="SimSun" panose="02010600030101010101" pitchFamily="2" charset="-122"/>
                                </a:rPr>
                                <m:t>−1</m:t>
                              </m:r>
                            </m:sup>
                          </m:sSup>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e>
                          </m:d>
                        </m:sub>
                        <m:sup/>
                        <m:e>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𝜏</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𝑋</m:t>
                              </m:r>
                            </m:e>
                          </m:d>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oMath>
                  </m:oMathPara>
                </a14:m>
                <a:endParaRPr lang="en-US" sz="1900" dirty="0">
                  <a:effectLst/>
                  <a:ea typeface="SimSun" panose="02010600030101010101" pitchFamily="2" charset="-122"/>
                </a:endParaRPr>
              </a:p>
              <a:p>
                <a:pPr marL="0" indent="0">
                  <a:buNone/>
                </a:pPr>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1B47FDB5-43AE-4882-BD81-D794576B21B7}"/>
                  </a:ext>
                </a:extLst>
              </p:cNvPr>
              <p:cNvSpPr>
                <a:spLocks noGrp="1" noRot="1" noChangeAspect="1" noMove="1" noResize="1" noEditPoints="1" noAdjustHandles="1" noChangeArrowheads="1" noChangeShapeType="1" noTextEdit="1"/>
              </p:cNvSpPr>
              <p:nvPr>
                <p:ph idx="1"/>
              </p:nvPr>
            </p:nvSpPr>
            <p:spPr>
              <a:blipFill>
                <a:blip r:embed="rId2"/>
                <a:stretch>
                  <a:fillRect l="-580" t="-589" r="-522" b="-10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CCDDABF-10F8-4629-B40F-721713F17130}"/>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5AB9CBC2-FF5F-41C4-979D-D6CC5681042E}"/>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4FCFBC04-7140-465F-8918-C6CAF4E44112}"/>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18223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CBE0-377C-46CB-9531-581E9872111B}"/>
              </a:ext>
            </a:extLst>
          </p:cNvPr>
          <p:cNvSpPr>
            <a:spLocks noGrp="1"/>
          </p:cNvSpPr>
          <p:nvPr>
            <p:ph type="title"/>
          </p:nvPr>
        </p:nvSpPr>
        <p:spPr/>
        <p:txBody>
          <a:bodyPr/>
          <a:lstStyle/>
          <a:p>
            <a:r>
              <a:rPr lang="en-US" dirty="0"/>
              <a:t>1. Introduction to EM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2D0FE-1419-4D00-BCC8-251529DF761F}"/>
                  </a:ext>
                </a:extLst>
              </p:cNvPr>
              <p:cNvSpPr>
                <a:spLocks noGrp="1"/>
              </p:cNvSpPr>
              <p:nvPr>
                <p:ph idx="1"/>
              </p:nvPr>
            </p:nvSpPr>
            <p:spPr/>
            <p:txBody>
              <a:bodyPr>
                <a:noAutofit/>
              </a:bodyPr>
              <a:lstStyle/>
              <a:p>
                <a:pPr marL="0" indent="0">
                  <a:buNone/>
                </a:pPr>
                <a:r>
                  <a:rPr lang="en-US" sz="2000" dirty="0"/>
                  <a:t>DLR (Dempster, Laird, &amp; Rubin, 1977, p. 1) called </a:t>
                </a:r>
                <a:r>
                  <a:rPr lang="en-US" sz="2000" b="1" i="1" dirty="0"/>
                  <a:t>X</a:t>
                </a:r>
                <a:r>
                  <a:rPr lang="en-US" sz="2000" dirty="0"/>
                  <a:t> as </a:t>
                </a:r>
                <a:r>
                  <a:rPr lang="en-US" sz="2000" i="1" dirty="0"/>
                  <a:t>complete data</a:t>
                </a:r>
                <a:r>
                  <a:rPr lang="en-US" sz="2000" dirty="0"/>
                  <a:t> because the mapping </a:t>
                </a:r>
                <a:r>
                  <a:rPr lang="en-US" sz="2000" i="1" dirty="0"/>
                  <a:t>φ</a:t>
                </a:r>
                <a:r>
                  <a:rPr lang="en-US" sz="2000" dirty="0"/>
                  <a:t>: </a:t>
                </a:r>
                <a:r>
                  <a:rPr lang="en-US" sz="2000" b="1" i="1" dirty="0"/>
                  <a:t>X</a:t>
                </a:r>
                <a:r>
                  <a:rPr lang="en-US" sz="2000" dirty="0"/>
                  <a:t> → </a:t>
                </a:r>
                <a:r>
                  <a:rPr lang="en-US" sz="2000" b="1" i="1" dirty="0"/>
                  <a:t>Y</a:t>
                </a:r>
                <a:r>
                  <a:rPr lang="en-US" sz="2000" dirty="0"/>
                  <a:t> is many-one function. There is a very popular case in practice that the complete space </a:t>
                </a:r>
                <a:r>
                  <a:rPr lang="en-US" sz="2000" b="1" i="1" dirty="0"/>
                  <a:t>Z</a:t>
                </a:r>
                <a:r>
                  <a:rPr lang="en-US" sz="2000" dirty="0"/>
                  <a:t> consists of hidden space </a:t>
                </a:r>
                <a:r>
                  <a:rPr lang="en-US" sz="2000" b="1" i="1" dirty="0"/>
                  <a:t>X</a:t>
                </a:r>
                <a:r>
                  <a:rPr lang="en-US" sz="2000" dirty="0"/>
                  <a:t> and observed space </a:t>
                </a:r>
                <a:r>
                  <a:rPr lang="en-US" sz="2000" b="1" i="1" dirty="0"/>
                  <a:t>Y</a:t>
                </a:r>
                <a:r>
                  <a:rPr lang="en-US" sz="2000" dirty="0"/>
                  <a:t> with note that </a:t>
                </a:r>
                <a:r>
                  <a:rPr lang="en-US" sz="2000" b="1" i="1" dirty="0"/>
                  <a:t>X</a:t>
                </a:r>
                <a:r>
                  <a:rPr lang="en-US" sz="2000" dirty="0"/>
                  <a:t> and </a:t>
                </a:r>
                <a:r>
                  <a:rPr lang="en-US" sz="2000" b="1" i="1" dirty="0"/>
                  <a:t>Y</a:t>
                </a:r>
                <a:r>
                  <a:rPr lang="en-US" sz="2000" dirty="0"/>
                  <a:t> are separated. There is no explicit mapping </a:t>
                </a:r>
                <a:r>
                  <a:rPr lang="en-US" sz="2000" i="1" dirty="0"/>
                  <a:t>φ</a:t>
                </a:r>
                <a:r>
                  <a:rPr lang="en-US" sz="2000" dirty="0"/>
                  <a:t> from </a:t>
                </a:r>
                <a:r>
                  <a:rPr lang="en-US" sz="2000" b="1" i="1" dirty="0"/>
                  <a:t>X</a:t>
                </a:r>
                <a:r>
                  <a:rPr lang="en-US" sz="2000" dirty="0"/>
                  <a:t> and </a:t>
                </a:r>
                <a:r>
                  <a:rPr lang="en-US" sz="2000" b="1" i="1" dirty="0"/>
                  <a:t>Y</a:t>
                </a:r>
                <a:r>
                  <a:rPr lang="en-US" sz="2000" dirty="0"/>
                  <a:t> but there exists a PDF of </a:t>
                </a:r>
                <a14:m>
                  <m:oMath xmlns:m="http://schemas.openxmlformats.org/officeDocument/2006/math">
                    <m:r>
                      <a:rPr lang="en-US" sz="2000" i="1">
                        <a:latin typeface="Cambria Math" panose="02040503050406030204" pitchFamily="18" charset="0"/>
                      </a:rPr>
                      <m:t>𝑍</m:t>
                    </m:r>
                    <m:r>
                      <a:rPr lang="en-US" sz="2000" i="1">
                        <a:latin typeface="Cambria Math" panose="02040503050406030204" pitchFamily="18" charset="0"/>
                      </a:rPr>
                      <m:t>∈</m:t>
                    </m:r>
                    <m:r>
                      <a:rPr lang="en-US" sz="2000" b="1" i="1">
                        <a:latin typeface="Cambria Math" panose="02040503050406030204" pitchFamily="18" charset="0"/>
                      </a:rPr>
                      <m:t>𝒁</m:t>
                    </m:r>
                  </m:oMath>
                </a14:m>
                <a:r>
                  <a:rPr lang="en-US" sz="2000" dirty="0"/>
                  <a:t> as the joint PDF of </a:t>
                </a:r>
                <a14:m>
                  <m:oMath xmlns:m="http://schemas.openxmlformats.org/officeDocument/2006/math">
                    <m:r>
                      <a:rPr lang="en-US" sz="2000" i="1">
                        <a:latin typeface="Cambria Math" panose="02040503050406030204" pitchFamily="18" charset="0"/>
                      </a:rPr>
                      <m:t>𝑋</m:t>
                    </m:r>
                    <m:r>
                      <a:rPr lang="en-US" sz="2000" i="1">
                        <a:latin typeface="Cambria Math" panose="02040503050406030204" pitchFamily="18" charset="0"/>
                      </a:rPr>
                      <m:t>∈</m:t>
                    </m:r>
                    <m:r>
                      <a:rPr lang="en-US" sz="2000" b="1" i="1">
                        <a:latin typeface="Cambria Math" panose="02040503050406030204" pitchFamily="18" charset="0"/>
                      </a:rPr>
                      <m:t>𝑿</m:t>
                    </m:r>
                  </m:oMath>
                </a14:m>
                <a:r>
                  <a:rPr lang="en-US" sz="2000" dirty="0"/>
                  <a:t> and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r>
                      <a:rPr lang="en-US" sz="2000" b="1" i="1">
                        <a:latin typeface="Cambria Math" panose="02040503050406030204" pitchFamily="18" charset="0"/>
                      </a:rPr>
                      <m:t>𝒀</m:t>
                    </m:r>
                  </m:oMath>
                </a14:m>
                <a:r>
                  <a:rPr lang="en-US" sz="2000" dirty="0"/>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𝑍</m:t>
                          </m:r>
                        </m:e>
                        <m:e>
                          <m:r>
                            <m:rPr>
                              <m:sty m:val="p"/>
                            </m:rPr>
                            <a:rPr lang="en-US" sz="2000">
                              <a:latin typeface="Cambria Math" panose="02040503050406030204" pitchFamily="18" charset="0"/>
                            </a:rPr>
                            <m:t>Θ</m:t>
                          </m:r>
                        </m:e>
                      </m:d>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𝑌</m:t>
                          </m:r>
                        </m:e>
                        <m:e>
                          <m:r>
                            <m:rPr>
                              <m:sty m:val="p"/>
                            </m:rPr>
                            <a:rPr lang="en-US" sz="2000">
                              <a:latin typeface="Cambria Math" panose="02040503050406030204" pitchFamily="18" charset="0"/>
                            </a:rPr>
                            <m:t>Θ</m:t>
                          </m:r>
                        </m:e>
                      </m:d>
                    </m:oMath>
                  </m:oMathPara>
                </a14:m>
                <a:endParaRPr lang="en-US" sz="2000" dirty="0"/>
              </a:p>
              <a:p>
                <a:pPr marL="0" indent="0">
                  <a:buNone/>
                </a:pPr>
                <a:r>
                  <a:rPr lang="en-US" sz="2000" dirty="0"/>
                  <a:t> </a:t>
                </a:r>
                <a:r>
                  <a:rPr lang="en-US" sz="2000" dirty="0">
                    <a:effectLst/>
                    <a:ea typeface="SimSun" panose="02010600030101010101" pitchFamily="2" charset="-122"/>
                  </a:rPr>
                  <a:t>Eq. 1.7 specifies </a:t>
                </a:r>
                <a:r>
                  <a:rPr lang="en-US" sz="2000" i="1" dirty="0">
                    <a:effectLst/>
                    <a:ea typeface="SimSun" panose="02010600030101010101" pitchFamily="2" charset="-122"/>
                  </a:rPr>
                  <a:t>Q</a:t>
                </a:r>
                <a:r>
                  <a:rPr lang="en-US" sz="2000" dirty="0">
                    <a:effectLst/>
                    <a:ea typeface="SimSun" panose="02010600030101010101" pitchFamily="2" charset="-122"/>
                  </a:rPr>
                  <a:t>(Θ’ | Θ) in this case:</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𝑄</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e>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m:t>
                      </m:r>
                      <m:nary>
                        <m:naryPr>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𝑍</m:t>
                              </m:r>
                            </m:e>
                            <m:e>
                              <m:r>
                                <a:rPr lang="en-US" sz="2000" i="1">
                                  <a:effectLst/>
                                  <a:latin typeface="Cambria Math" panose="02040503050406030204" pitchFamily="18" charset="0"/>
                                  <a:ea typeface="SimSun" panose="02010600030101010101" pitchFamily="2" charset="-122"/>
                                </a:rPr>
                                <m:t>𝑌</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m:rPr>
                              <m:sty m:val="p"/>
                            </m:rPr>
                            <a:rPr lang="en-US" sz="2000">
                              <a:effectLst/>
                              <a:latin typeface="Cambria Math" panose="02040503050406030204" pitchFamily="18" charset="0"/>
                              <a:ea typeface="SimSun" panose="02010600030101010101" pitchFamily="2" charset="-122"/>
                            </a:rPr>
                            <m:t>log</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𝑍</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d>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𝑋</m:t>
                          </m:r>
                        </m:e>
                      </m:nary>
                      <m:r>
                        <a:rPr lang="en-US" sz="2000" i="1">
                          <a:effectLst/>
                          <a:latin typeface="Cambria Math" panose="02040503050406030204" pitchFamily="18" charset="0"/>
                          <a:ea typeface="SimSun" panose="02010600030101010101" pitchFamily="2" charset="-122"/>
                        </a:rPr>
                        <m:t>=</m:t>
                      </m:r>
                      <m:nary>
                        <m:naryPr>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e>
                            <m:e>
                              <m:r>
                                <a:rPr lang="en-US" sz="2000" i="1">
                                  <a:effectLst/>
                                  <a:latin typeface="Cambria Math" panose="02040503050406030204" pitchFamily="18" charset="0"/>
                                  <a:ea typeface="SimSun" panose="02010600030101010101" pitchFamily="2" charset="-122"/>
                                </a:rPr>
                                <m:t>𝑌</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m:rPr>
                              <m:sty m:val="p"/>
                            </m:rPr>
                            <a:rPr lang="en-US" sz="2000">
                              <a:effectLst/>
                              <a:latin typeface="Cambria Math" panose="02040503050406030204" pitchFamily="18" charset="0"/>
                              <a:ea typeface="SimSun" panose="02010600030101010101" pitchFamily="2" charset="-122"/>
                            </a:rPr>
                            <m:t>log</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𝑌</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d>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𝑋</m:t>
                          </m:r>
                        </m:e>
                      </m:nary>
                      <m:r>
                        <a:rPr lang="en-US" sz="2000" b="0" i="1" smtClean="0">
                          <a:effectLst/>
                          <a:latin typeface="Cambria Math" panose="02040503050406030204" pitchFamily="18" charset="0"/>
                          <a:ea typeface="SimSun" panose="02010600030101010101" pitchFamily="2" charset="-122"/>
                        </a:rPr>
                        <m:t>    (1.7)</m:t>
                      </m:r>
                    </m:oMath>
                  </m:oMathPara>
                </a14:m>
                <a:endParaRPr lang="en-US" sz="2000" dirty="0"/>
              </a:p>
              <a:p>
                <a:pPr marL="0" indent="0">
                  <a:buNone/>
                </a:pPr>
                <a:endParaRPr lang="en-US" sz="2000" dirty="0"/>
              </a:p>
              <a:p>
                <a:pPr marL="0" marR="0" indent="0" algn="just">
                  <a:spcBef>
                    <a:spcPts val="0"/>
                  </a:spcBef>
                  <a:spcAft>
                    <a:spcPts val="0"/>
                  </a:spcAft>
                  <a:buNone/>
                </a:pPr>
                <a:r>
                  <a:rPr lang="en-US" sz="200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e>
                        <m:e>
                          <m:r>
                            <a:rPr lang="en-US" sz="2000" i="1">
                              <a:effectLst/>
                              <a:latin typeface="Cambria Math" panose="02040503050406030204" pitchFamily="18" charset="0"/>
                              <a:ea typeface="SimSun" panose="02010600030101010101" pitchFamily="2" charset="-122"/>
                            </a:rPr>
                            <m:t>𝑌</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𝑌</m:t>
                              </m:r>
                            </m:e>
                            <m:e>
                              <m:r>
                                <m:rPr>
                                  <m:sty m:val="p"/>
                                </m:rPr>
                                <a:rPr lang="en-US" sz="2000">
                                  <a:effectLst/>
                                  <a:latin typeface="Cambria Math" panose="02040503050406030204" pitchFamily="18" charset="0"/>
                                  <a:ea typeface="SimSun" panose="02010600030101010101" pitchFamily="2" charset="-122"/>
                                </a:rPr>
                                <m:t>Θ</m:t>
                              </m:r>
                            </m:e>
                          </m:d>
                        </m:num>
                        <m:den>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𝑌</m:t>
                              </m:r>
                            </m:e>
                            <m:e>
                              <m:r>
                                <m:rPr>
                                  <m:sty m:val="p"/>
                                </m:rPr>
                                <a:rPr lang="en-US" sz="2000">
                                  <a:effectLst/>
                                  <a:latin typeface="Cambria Math" panose="02040503050406030204" pitchFamily="18" charset="0"/>
                                  <a:ea typeface="SimSun" panose="02010600030101010101" pitchFamily="2" charset="-122"/>
                                </a:rPr>
                                <m:t>Θ</m:t>
                              </m:r>
                            </m:e>
                          </m:d>
                        </m:den>
                      </m:f>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𝑌</m:t>
                              </m:r>
                            </m:e>
                            <m:e>
                              <m:r>
                                <m:rPr>
                                  <m:sty m:val="p"/>
                                </m:rPr>
                                <a:rPr lang="en-US" sz="2000">
                                  <a:effectLst/>
                                  <a:latin typeface="Cambria Math" panose="02040503050406030204" pitchFamily="18" charset="0"/>
                                  <a:ea typeface="SimSun" panose="02010600030101010101" pitchFamily="2" charset="-122"/>
                                </a:rPr>
                                <m:t>Θ</m:t>
                              </m:r>
                            </m:e>
                          </m:d>
                        </m:num>
                        <m:den>
                          <m:nary>
                            <m:naryPr>
                              <m:limLoc m:val="undOvr"/>
                              <m:supHide m:val="on"/>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𝑌</m:t>
                                  </m:r>
                                </m:e>
                                <m:e>
                                  <m:r>
                                    <m:rPr>
                                      <m:sty m:val="p"/>
                                    </m:rPr>
                                    <a:rPr lang="en-US" sz="2000">
                                      <a:effectLst/>
                                      <a:latin typeface="Cambria Math" panose="02040503050406030204" pitchFamily="18" charset="0"/>
                                      <a:ea typeface="SimSun" panose="02010600030101010101" pitchFamily="2" charset="-122"/>
                                    </a:rPr>
                                    <m:t>Θ</m:t>
                                  </m:r>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𝑋</m:t>
                              </m:r>
                            </m:e>
                          </m:nary>
                        </m:den>
                      </m:f>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If </a:t>
                </a:r>
                <a:r>
                  <a:rPr lang="en-US" sz="2000" i="1" dirty="0">
                    <a:effectLst/>
                    <a:ea typeface="SimSun" panose="02010600030101010101" pitchFamily="2" charset="-122"/>
                  </a:rPr>
                  <a:t>X</a:t>
                </a:r>
                <a:r>
                  <a:rPr lang="en-US" sz="2000" dirty="0">
                    <a:effectLst/>
                    <a:ea typeface="SimSun" panose="02010600030101010101" pitchFamily="2" charset="-122"/>
                  </a:rPr>
                  <a:t> and </a:t>
                </a:r>
                <a:r>
                  <a:rPr lang="en-US" sz="2000" i="1" dirty="0">
                    <a:effectLst/>
                    <a:ea typeface="SimSun" panose="02010600030101010101" pitchFamily="2" charset="-122"/>
                  </a:rPr>
                  <a:t>Y</a:t>
                </a:r>
                <a:r>
                  <a:rPr lang="en-US" sz="2000" dirty="0">
                    <a:effectLst/>
                    <a:ea typeface="SimSun" panose="02010600030101010101" pitchFamily="2" charset="-122"/>
                  </a:rPr>
                  <a:t> are discrete, Eq. 1.7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𝑄</m:t>
                      </m:r>
                      <m:d>
                        <m:dPr>
                          <m:ctrlPr>
                            <a:rPr lang="en-US" sz="2000" i="1">
                              <a:effectLst/>
                              <a:latin typeface="Cambria Math" panose="02040503050406030204" pitchFamily="18" charset="0"/>
                              <a:ea typeface="SimSun" panose="02010600030101010101" pitchFamily="2" charset="-122"/>
                            </a:rPr>
                          </m:ctrlPr>
                        </m:dPr>
                        <m:e>
                          <m:sSup>
                            <m:sSupPr>
                              <m:ctrlPr>
                                <a:rPr lang="en-US" sz="2000" i="1">
                                  <a:effectLst/>
                                  <a:latin typeface="Cambria Math" panose="02040503050406030204" pitchFamily="18" charset="0"/>
                                  <a:ea typeface="SimSun" panose="02010600030101010101" pitchFamily="2" charset="-122"/>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e>
                          <m:r>
                            <m:rPr>
                              <m:sty m:val="p"/>
                            </m:rPr>
                            <a:rPr lang="en-US" sz="2000">
                              <a:effectLst/>
                              <a:latin typeface="Cambria Math" panose="02040503050406030204" pitchFamily="18" charset="0"/>
                              <a:ea typeface="SimSun" panose="02010600030101010101" pitchFamily="2" charset="-122"/>
                            </a:rPr>
                            <m:t>Θ</m:t>
                          </m:r>
                        </m:e>
                      </m:d>
                      <m:r>
                        <a:rPr lang="en-US" sz="2000" i="1">
                          <a:effectLst/>
                          <a:latin typeface="Cambria Math" panose="02040503050406030204" pitchFamily="18" charset="0"/>
                          <a:ea typeface="SimSun" panose="02010600030101010101" pitchFamily="2" charset="-122"/>
                        </a:rPr>
                        <m:t>=</m:t>
                      </m:r>
                      <m:nary>
                        <m:naryPr>
                          <m:chr m:val="∑"/>
                          <m:limLoc m:val="undOvr"/>
                          <m:supHide m:val="on"/>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e>
                            <m:e>
                              <m:r>
                                <a:rPr lang="en-US" sz="2000" i="1">
                                  <a:effectLst/>
                                  <a:latin typeface="Cambria Math" panose="02040503050406030204" pitchFamily="18" charset="0"/>
                                  <a:ea typeface="SimSun" panose="02010600030101010101" pitchFamily="2" charset="-122"/>
                                </a:rPr>
                                <m:t>𝑌</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Θ</m:t>
                              </m:r>
                            </m:e>
                          </m:d>
                          <m:r>
                            <m:rPr>
                              <m:sty m:val="p"/>
                            </m:rPr>
                            <a:rPr lang="en-US" sz="2000">
                              <a:effectLst/>
                              <a:latin typeface="Cambria Math" panose="02040503050406030204" pitchFamily="18" charset="0"/>
                              <a:ea typeface="SimSun" panose="02010600030101010101" pitchFamily="2" charset="-122"/>
                            </a:rPr>
                            <m:t>log</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𝑃</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𝑌</m:t>
                                  </m:r>
                                </m:e>
                                <m:e>
                                  <m:sSup>
                                    <m:sSupPr>
                                      <m:ctrlPr>
                                        <a:rPr lang="en-US" sz="2000" i="1">
                                          <a:effectLst/>
                                          <a:latin typeface="Cambria Math" panose="02040503050406030204" pitchFamily="18" charset="0"/>
                                          <a:ea typeface="SimSun" panose="02010600030101010101" pitchFamily="2" charset="-122"/>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e>
                              </m:d>
                            </m:e>
                          </m:d>
                        </m:e>
                      </m:nary>
                    </m:oMath>
                  </m:oMathPara>
                </a14:m>
                <a:endParaRPr lang="en-US" sz="2000" dirty="0">
                  <a:effectLst/>
                  <a:ea typeface="SimSun" panose="02010600030101010101" pitchFamily="2" charset="-122"/>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74D2D0FE-1419-4D00-BCC8-251529DF761F}"/>
                  </a:ext>
                </a:extLst>
              </p:cNvPr>
              <p:cNvSpPr>
                <a:spLocks noGrp="1" noRot="1" noChangeAspect="1" noMove="1" noResize="1" noEditPoints="1" noAdjustHandles="1" noChangeArrowheads="1" noChangeShapeType="1" noTextEdit="1"/>
              </p:cNvSpPr>
              <p:nvPr>
                <p:ph idx="1"/>
              </p:nvPr>
            </p:nvSpPr>
            <p:spPr>
              <a:blipFill>
                <a:blip r:embed="rId2"/>
                <a:stretch>
                  <a:fillRect l="-638"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C0C98F1-4872-41F1-B4B1-4FF59A3DD4C5}"/>
              </a:ext>
            </a:extLst>
          </p:cNvPr>
          <p:cNvSpPr>
            <a:spLocks noGrp="1"/>
          </p:cNvSpPr>
          <p:nvPr>
            <p:ph type="dt" sz="half" idx="10"/>
          </p:nvPr>
        </p:nvSpPr>
        <p:spPr/>
        <p:txBody>
          <a:bodyPr/>
          <a:lstStyle/>
          <a:p>
            <a:r>
              <a:rPr lang="en-US"/>
              <a:t>04/11/2022</a:t>
            </a:r>
          </a:p>
        </p:txBody>
      </p:sp>
      <p:sp>
        <p:nvSpPr>
          <p:cNvPr id="5" name="Footer Placeholder 4">
            <a:extLst>
              <a:ext uri="{FF2B5EF4-FFF2-40B4-BE49-F238E27FC236}">
                <a16:creationId xmlns:a16="http://schemas.microsoft.com/office/drawing/2014/main" id="{AC9E498F-14F6-41FA-A30F-6CB3B38A20EA}"/>
              </a:ext>
            </a:extLst>
          </p:cNvPr>
          <p:cNvSpPr>
            <a:spLocks noGrp="1"/>
          </p:cNvSpPr>
          <p:nvPr>
            <p:ph type="ftr" sz="quarter" idx="11"/>
          </p:nvPr>
        </p:nvSpPr>
        <p:spPr/>
        <p:txBody>
          <a:bodyPr/>
          <a:lstStyle/>
          <a:p>
            <a:r>
              <a:rPr lang="en-US"/>
              <a:t>Mixture model - Loc Nguyen</a:t>
            </a:r>
          </a:p>
        </p:txBody>
      </p:sp>
      <p:sp>
        <p:nvSpPr>
          <p:cNvPr id="6" name="Slide Number Placeholder 5">
            <a:extLst>
              <a:ext uri="{FF2B5EF4-FFF2-40B4-BE49-F238E27FC236}">
                <a16:creationId xmlns:a16="http://schemas.microsoft.com/office/drawing/2014/main" id="{CF0F0B7D-6C43-4172-B8B5-DB7F16F6F576}"/>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73822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TotalTime>
  <Words>7110</Words>
  <Application>Microsoft Office PowerPoint</Application>
  <PresentationFormat>Widescreen</PresentationFormat>
  <Paragraphs>365</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Times New Roman</vt:lpstr>
      <vt:lpstr>Office Theme</vt:lpstr>
      <vt:lpstr>   Finite mixture model with EM algorithm</vt:lpstr>
      <vt:lpstr>Abstract</vt:lpstr>
      <vt:lpstr>Table of contents</vt:lpstr>
      <vt:lpstr>1. Introduction to EM algorithm</vt:lpstr>
      <vt:lpstr>1. Introduction to EM algorithm</vt:lpstr>
      <vt:lpstr>1. Introduction to EM algorithm</vt:lpstr>
      <vt:lpstr>1. Introduction to EM algorithm</vt:lpstr>
      <vt:lpstr>1. Introduction to EM algorithm</vt:lpstr>
      <vt:lpstr>1. Introduction to EM algorithm</vt:lpstr>
      <vt:lpstr>1. Introduction to EM algorithm</vt:lpstr>
      <vt:lpstr>2. Finite mixture model</vt:lpstr>
      <vt:lpstr>2. Finite mixture model</vt:lpstr>
      <vt:lpstr>2. Finite mixture model</vt:lpstr>
      <vt:lpstr>2. Finite mixture model</vt:lpstr>
      <vt:lpstr>2. Finite mixture model</vt:lpstr>
      <vt:lpstr>2. Finite mixture model</vt:lpstr>
      <vt:lpstr>2. Finite mixture model</vt:lpstr>
      <vt:lpstr>2. Finite mixture model</vt:lpstr>
      <vt:lpstr>2. Finite mixture model</vt:lpstr>
      <vt:lpstr>2. Finite mixture model</vt:lpstr>
      <vt:lpstr>2. Finite mixture model</vt:lpstr>
      <vt:lpstr>2. Finite mixture model</vt:lpstr>
      <vt:lpstr>2. Finite mixture model</vt:lpstr>
      <vt:lpstr>2. Finite mixture model</vt:lpstr>
      <vt:lpstr>3. Mixture model with dyadic data</vt:lpstr>
      <vt:lpstr>4. Mixture regression model</vt:lpstr>
      <vt:lpstr>4. Mixture regression model</vt:lpstr>
      <vt:lpstr>4. Mixture regression model</vt:lpstr>
      <vt:lpstr>4. Mixture regression model</vt:lpstr>
      <vt:lpstr>4. Mixture regression model</vt:lpstr>
      <vt:lpstr>4. Mixture regression model</vt:lpstr>
      <vt:lpstr>4. Mixture regression model</vt:lpstr>
      <vt:lpstr>4. Mixture regression model</vt:lpstr>
      <vt:lpstr>4. Mixture regression model</vt:lpstr>
      <vt:lpstr>4. Mixture regression model</vt:lpstr>
      <vt:lpstr>4. Mixture regression model</vt:lpstr>
      <vt:lpstr>4. Mixture regression model</vt:lpstr>
      <vt:lpstr>4. Mixture regression model</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460</cp:revision>
  <dcterms:created xsi:type="dcterms:W3CDTF">2017-06-28T03:43:04Z</dcterms:created>
  <dcterms:modified xsi:type="dcterms:W3CDTF">2022-04-13T11:32:47Z</dcterms:modified>
</cp:coreProperties>
</file>