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39" r:id="rId3"/>
    <p:sldId id="314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38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A3D5FF-0CEC-49D8-BF8A-0B00BB65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A447-B21B-4FBA-A3C9-575D56E9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30CB-839A-47A6-9532-260122BEAE9C}" type="datetimeFigureOut">
              <a:rPr lang="en-US" smtClean="0"/>
              <a:t>30/05/2022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E0C6A-F00E-45DE-9607-30984D640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0529-25A5-4112-9369-21C35E3F7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F5EF-899D-4A93-BF6E-10CBE4B2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30/05/2022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30/05/2022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dirty="0"/>
              <a:t>Tutorial on EM algorithm – Part 2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Dr. Loc Nguyen, PhD, </a:t>
            </a:r>
            <a:r>
              <a:rPr lang="en-US" dirty="0" err="1"/>
              <a:t>PostDoc</a:t>
            </a:r>
            <a:endParaRPr lang="en-US" dirty="0"/>
          </a:p>
          <a:p>
            <a:r>
              <a:rPr lang="en-US" dirty="0"/>
              <a:t>Founder of Loc Nguyen’s Academic Network, Vietnam</a:t>
            </a:r>
          </a:p>
          <a:p>
            <a:r>
              <a:rPr lang="en-US" dirty="0"/>
              <a:t>Email: ng_phloc@yahoo.com</a:t>
            </a:r>
          </a:p>
          <a:p>
            <a:r>
              <a:rPr lang="en-US" dirty="0"/>
              <a:t>Homepage: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A9A6-C0FA-3210-53DF-C9ACA81D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82"/>
            <a:ext cx="10515600" cy="660486"/>
          </a:xfrm>
        </p:spPr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055D0-056B-B78C-294F-68AF97DCA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45" y="801855"/>
                <a:ext cx="11887200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ea typeface="SimSun" panose="02010600030101010101" pitchFamily="2" charset="-122"/>
                  </a:rPr>
                  <a:t>EM algorithm stops if two successive estimates are equal, Θ</a:t>
                </a:r>
                <a:r>
                  <a:rPr lang="en-US" sz="16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= Θ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= Θ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, at some </a:t>
                </a:r>
                <a:r>
                  <a:rPr lang="en-US" sz="1600" i="1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600" baseline="30000" dirty="0" err="1">
                    <a:effectLst/>
                    <a:ea typeface="SimSun" panose="02010600030101010101" pitchFamily="2" charset="-122"/>
                  </a:rPr>
                  <a:t>th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iteration. At that time, Θ</a:t>
                </a:r>
                <a:r>
                  <a:rPr lang="en-US" sz="16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is the optimal estimate of EM process, which is an optimizer of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(Θ)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>
                    <a:effectLst/>
                    <a:ea typeface="SimSun" panose="02010600030101010101" pitchFamily="2" charset="-122"/>
                  </a:rPr>
                  <a:t>. Going back example 1.1, given the </a:t>
                </a:r>
                <a:r>
                  <a:rPr lang="en-US" sz="1600" i="1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600" baseline="30000" dirty="0" err="1">
                    <a:effectLst/>
                    <a:ea typeface="SimSun" panose="02010600030101010101" pitchFamily="2" charset="-122"/>
                  </a:rPr>
                  <a:t>th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iteration, sufficient statistics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 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and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are estimated as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and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based on current parameter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6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in E-step according to equation 2.6.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𝑌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ea typeface="SimSun" panose="02010600030101010101" pitchFamily="2" charset="-122"/>
                  </a:rPr>
                  <a:t>Given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p</a:t>
                </a:r>
                <a:r>
                  <a:rPr lang="en-US" sz="1600" i="1" baseline="-25000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= 1/2 +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/4, which implies that: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𝑌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effectLst/>
                    <a:ea typeface="SimSun" panose="02010600030101010101" pitchFamily="2" charset="-122"/>
                  </a:rPr>
                  <a:t>. Because the probability of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is 1/2 +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/4 and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is sum of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and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600" dirty="0">
                    <a:effectLst/>
                    <a:ea typeface="SimSun" panose="02010600030101010101" pitchFamily="2" charset="-122"/>
                  </a:rPr>
                  <a:t> be conditional probability of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given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600" dirty="0">
                    <a:effectLst/>
                    <a:ea typeface="SimSun" panose="02010600030101010101" pitchFamily="2" charset="-122"/>
                  </a:rPr>
                  <a:t> be conditional probability of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given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 such that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f>
                                  <m:fPr>
                                    <m:type m:val="li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4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f>
                                  <m:fPr>
                                    <m:type m:val="li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4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ea typeface="SimSun" panose="02010600030101010101" pitchFamily="2" charset="-122"/>
                  </a:rPr>
                  <a:t>Where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P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) and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P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) are joint probabilities of (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) and (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), respectively. We can select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P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) = 1/2 and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P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6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16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1600" dirty="0">
                    <a:effectLst/>
                    <a:ea typeface="SimSun" panose="02010600030101010101" pitchFamily="2" charset="-122"/>
                  </a:rPr>
                  <a:t>/4, which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𝑌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6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𝑌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6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ea typeface="SimSun" panose="02010600030101010101" pitchFamily="2" charset="-122"/>
                  </a:rPr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055D0-056B-B78C-294F-68AF97DCA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45" y="801855"/>
                <a:ext cx="11887200" cy="5176066"/>
              </a:xfrm>
              <a:blipFill>
                <a:blip r:embed="rId2"/>
                <a:stretch>
                  <a:fillRect l="-256" t="-353" r="-308" b="-6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BE74-1265-85C1-D5CD-98775E6D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64CD-609E-F1C4-042B-F6075FC7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1475-D2B8-0313-44E9-F51EB1D6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23FB-B948-0DD4-00E5-124120FF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46"/>
            <a:ext cx="10515600" cy="660486"/>
          </a:xfrm>
        </p:spPr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51CA6-0F9D-709C-D3E8-2C3EFD4C9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812" y="689311"/>
                <a:ext cx="11859065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Note, we can select alternately as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(1/2 +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/4) / 2, for example but fixing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as 1/2 is better because the next estimate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known later depends only on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When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evaluated as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125, we obtain:</a:t>
                </a:r>
              </a:p>
              <a:p>
                <a:pPr marL="0" marR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=125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5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=125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5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expectation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gets value 125 when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evaluated as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125 and the probability corresponding to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gets maximal as 1/2 +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/4 = 1. Essentially, equation 2.3 specifying M-step is result of maximizing the log-likelihood function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(Θ). This log-likelihood function is:</a:t>
                </a:r>
              </a:p>
              <a:p>
                <a:pPr marL="0" marR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5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5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5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5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5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5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first-order derivative of log(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5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dlog</m:t>
                        </m:r>
                        <m:d>
                          <m:d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5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  <m:r>
                      <a:rPr lang="en-US" sz="15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Because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18,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20,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34 and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approximated by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5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𝜕𝜃</m:t>
                        </m:r>
                      </m:den>
                    </m:f>
                    <m:r>
                      <a:rPr lang="en-US" sz="15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+34−</m:t>
                        </m:r>
                        <m:d>
                          <m:d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5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+72</m:t>
                            </m:r>
                          </m:e>
                        </m:d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As a maximizer of log(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the next estimate </a:t>
                </a:r>
                <a:r>
                  <a:rPr lang="en-US" sz="15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5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5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solution of the following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5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𝜕𝜃</m:t>
                        </m:r>
                      </m:den>
                    </m:f>
                    <m:r>
                      <a:rPr lang="en-US" sz="15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So we have:</a:t>
                </a:r>
              </a:p>
              <a:p>
                <a:pPr marL="0" marR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+34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+72</m:t>
                          </m:r>
                        </m:den>
                      </m:f>
                    </m:oMath>
                  </m:oMathPara>
                </a14:m>
                <a:endParaRPr lang="en-US" sz="15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5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=125</m:t>
                    </m:r>
                    <m:f>
                      <m:fPr>
                        <m:ctrlP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5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5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15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endParaRPr lang="en-US" sz="15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5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51CA6-0F9D-709C-D3E8-2C3EFD4C9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812" y="689311"/>
                <a:ext cx="11859065" cy="5176066"/>
              </a:xfrm>
              <a:blipFill>
                <a:blip r:embed="rId2"/>
                <a:stretch>
                  <a:fillRect l="-257" r="-206" b="-2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1340-F8E0-C966-B3DD-098DEB4F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EE5D-466F-1E8B-24F8-2FB4035E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BEEE-2FCE-A602-4768-E845D9BF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B3B2-5E93-C034-7FED-8C21ACD5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453D1-E2A9-635B-66B0-5A7912043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example, given the initial </a:t>
                </a:r>
                <a:r>
                  <a:rPr lang="en-US" sz="3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3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3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0.5, at the first iteration,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125</m:t>
                      </m:r>
                      <m:f>
                        <m:f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125∗0.5/4</m:t>
                          </m:r>
                        </m:num>
                        <m:den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0.5+0.5/4</m:t>
                          </m:r>
                        </m:den>
                      </m:f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=25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+34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+72</m:t>
                          </m:r>
                        </m:den>
                      </m:f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25+34</m:t>
                          </m:r>
                        </m:num>
                        <m:den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25+72</m:t>
                          </m:r>
                        </m:den>
                      </m:f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0.6082</m:t>
                      </m:r>
                    </m:oMath>
                  </m:oMathPara>
                </a14:m>
                <a:endParaRPr lang="en-US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After five iterations we gets the optimal estimate </a:t>
                </a:r>
                <a:r>
                  <a:rPr lang="en-US" sz="3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3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3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p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=0.6268</m:t>
                      </m:r>
                    </m:oMath>
                  </m:oMathPara>
                </a14:m>
                <a:endParaRPr lang="en-US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Table 1.3 (Dempster, Laird, &amp; Rubin, 1977, p. 3) show resulted estimation 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453D1-E2A9-635B-66B0-5A7912043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531" r="-1333" b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3DF2-B31B-B011-00E4-32407900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C8BC-2566-CD14-36FE-3E55EAED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8566-98A6-AA9D-1532-A8E81E90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3892-F5D9-616B-0B59-9489349B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F94-4A18-BEB6-9C67-CEDE180D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6CDF-E4C8-0222-86A2-E9F59799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6C09-E8F0-0D0B-25F0-857E7557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6E7C-95AC-DB6A-0663-D1477C95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0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Thank you for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83C-42FA-8E02-CB1D-3CBEF717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2105-7082-38D2-F288-BCFEADE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3245-C7DD-D25C-2D15-586BE539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A73D-42F2-6917-319F-1C1F3DC1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C546-1F8B-4966-249E-D3546FB2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report focuses on EM description in detail.</a:t>
            </a:r>
          </a:p>
          <a:p>
            <a:pPr marL="514350" indent="-514350">
              <a:buAutoNum type="arabicPeriod"/>
            </a:pPr>
            <a:r>
              <a:rPr lang="en-US" dirty="0"/>
              <a:t>Traditional EM algorithm</a:t>
            </a:r>
          </a:p>
          <a:p>
            <a:pPr marL="514350" indent="-514350">
              <a:buAutoNum type="arabicPeriod"/>
            </a:pPr>
            <a:r>
              <a:rPr lang="en-US" dirty="0"/>
              <a:t>Practical EM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480C-7136-8022-D471-FCCD23EE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4DC71-26EF-BD85-0E5D-8A5487DA3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" y="914399"/>
                <a:ext cx="11718388" cy="5176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effectLst/>
                    <a:ea typeface="SimSun" panose="02010600030101010101" pitchFamily="2" charset="-122"/>
                  </a:rPr>
                  <a:t>Expectation maximization (EM) algorithm has many iterations and each iteration has two steps in which expectation step (E-step) calculates sufficient statistic of hidden data based on observed data and current parameter whereas maximization step (M-step) re-estimates parameter. When DLR proposed EM algorithm (Dempster, Laird, &amp; Rubin, 1977), they firstly concerned that the PDF 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f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| Θ) of hidden space belongs to exponential family. E-step and M-step at the </a:t>
                </a:r>
                <a:r>
                  <a:rPr lang="en-US" sz="1800" i="1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 err="1">
                    <a:effectLst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iteration are described in table 2.1 (Dempster, Laird, &amp; Rubin, 1977, p. 4), in which the current estimate is Θ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, with note that 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f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| Θ) belongs to regular exponential family.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Table 2.1.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E-step and M-step of EM algorithm given regular exponential PDF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|Θ)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ea typeface="SimSun" panose="02010600030101010101" pitchFamily="2" charset="-122"/>
                  </a:rPr>
                  <a:t>EM algorithm stops if two successive estimates are equal, Θ</a:t>
                </a:r>
                <a:r>
                  <a:rPr lang="en-US" sz="18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= Θ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= Θ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, at some </a:t>
                </a:r>
                <a:r>
                  <a:rPr lang="en-US" sz="1800" i="1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 err="1">
                    <a:effectLst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iteration. At that time we conclude that Θ</a:t>
                </a:r>
                <a:r>
                  <a:rPr lang="en-US" sz="18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is the optimal estimate of EM process. Please see table 1.2 to know how to calculate 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E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τ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) | Θ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) and 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E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τ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) | </a:t>
                </a:r>
                <a:r>
                  <a:rPr lang="en-US" sz="18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, Θ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). As a convention, the estimate of parameter Θ resulted from EM process is denoted Θ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sz="1800" dirty="0">
                    <a:effectLst/>
                    <a:ea typeface="SimSun" panose="02010600030101010101" pitchFamily="2" charset="-122"/>
                  </a:rPr>
                  <a:t> in order to emphasize that Θ</a:t>
                </a:r>
                <a:r>
                  <a:rPr lang="en-US" sz="18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ea typeface="SimSun" panose="02010600030101010101" pitchFamily="2" charset="-122"/>
                  </a:rPr>
                  <a:t> is solution of optimization problem.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4DC71-26EF-BD85-0E5D-8A5487DA3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914399"/>
                <a:ext cx="11718388" cy="5176066"/>
              </a:xfrm>
              <a:blipFill>
                <a:blip r:embed="rId2"/>
                <a:stretch>
                  <a:fillRect l="-468" t="-589"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403B-DD45-8648-68A4-26E00693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5707-24AB-1716-8A61-4BF072B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08E7-7787-9C74-F715-DFB3AFD3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0BD5EB2-9152-43AE-054E-E100083289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83631"/>
                  </p:ext>
                </p:extLst>
              </p:nvPr>
            </p:nvGraphicFramePr>
            <p:xfrm>
              <a:off x="262597" y="2663910"/>
              <a:ext cx="11666806" cy="179622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666806">
                      <a:extLst>
                        <a:ext uri="{9D8B030D-6E8A-4147-A177-3AD203B41FA5}">
                          <a16:colId xmlns:a16="http://schemas.microsoft.com/office/drawing/2014/main" val="1303619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E-step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: We calculate current value 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τ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of the sufficient statistic 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τ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 from observed 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and current parameter Θ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according to equation 2.6: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  <m:d>
                                      <m:dPr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8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M-step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: Basing on 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τ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we determine the next parameter Θ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+1)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as solution of equation 2.3: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  <m:d>
                                      <m:dPr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Note, Θ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+1)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will become current parameter at the next iteration ((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+1)</a:t>
                          </a:r>
                          <a:r>
                            <a:rPr lang="en-US" sz="1800" kern="1200" baseline="300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iteration).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3503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0BD5EB2-9152-43AE-054E-E100083289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83631"/>
                  </p:ext>
                </p:extLst>
              </p:nvPr>
            </p:nvGraphicFramePr>
            <p:xfrm>
              <a:off x="262597" y="2663910"/>
              <a:ext cx="11666806" cy="179622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666806">
                      <a:extLst>
                        <a:ext uri="{9D8B030D-6E8A-4147-A177-3AD203B41FA5}">
                          <a16:colId xmlns:a16="http://schemas.microsoft.com/office/drawing/2014/main" val="1303619145"/>
                        </a:ext>
                      </a:extLst>
                    </a:gridCol>
                  </a:tblGrid>
                  <a:tr h="179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" t="-1689" r="-157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350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59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57F7-965B-A9DE-8633-E21464E4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E084F9-73E3-4C68-FFF5-0E9AB7BAD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57" y="914399"/>
                <a:ext cx="11521440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is necessary to explain E-step and M-step as well as convergence of EM algorithm. Essentially, the two steps aim to maximize log-likelihood function of Θ, denoted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(Θ), with respect to observation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Note that log(.) denotes logarithm function. Therefore, EM algorithm is an extension of maximum likelihood estimation (MLE) method. In fact, let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be log-likelihood function of Θ with respect to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(2.1)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referring to table 1.2, the first-order derivative of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dlog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(2.2)</m:t>
                      </m:r>
                    </m:oMath>
                  </m:oMathPara>
                </a14:m>
                <a:endParaRPr lang="en-US" sz="22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set the first-order derivative of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to be zero with expectation that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will be maximized. Therefore, the optimal estimate 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solution of the following equation which is specified in M-step.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E084F9-73E3-4C68-FFF5-0E9AB7BAD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57" y="914399"/>
                <a:ext cx="11521440" cy="5176066"/>
              </a:xfrm>
              <a:blipFill>
                <a:blip r:embed="rId2"/>
                <a:stretch>
                  <a:fillRect l="-688" t="-82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2E7D-7D0C-B86F-41AE-F62C7EBB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F3BB-1281-8B31-4B94-99D2DA8E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0548-ED35-A615-B55B-0DFAA4D4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B839-8000-2F73-14C7-50E4F291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8D394-34A0-90F0-1944-C3680AB29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expression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| Θ) is function of Θ but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still dependent on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Let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be value of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at the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iteration of EM process, candidate for the best estimate of Θ is solution of equation 2.3 according to M-step.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(2.3)</m:t>
                      </m:r>
                    </m:oMath>
                  </m:oMathPara>
                </a14:m>
                <a:endParaRPr lang="en-US" sz="18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p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nary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Thus, we will calculate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by maximizing the log-likelihood function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given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Recall that maximizing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is the ultimate purpose of EM algorithm.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(2.4)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Θ) belongs to exponential family,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log-likelihood function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is reduced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8D394-34A0-90F0-1944-C3680AB29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89" r="-464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E4FA-1302-CEF5-30F3-F6EE9FF8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DA11-F042-B03D-F7F6-C6BD5135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9C85-B9D4-CC55-F785-F2E06A0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6252-4B63-9318-A79F-F06FB75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713CD-BDA7-8585-90E0-890A0922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9"/>
                <a:ext cx="11718387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referring to table 1.2, the first-order derivative of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900" b="1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(2.5)</m:t>
                      </m:r>
                    </m:oMath>
                  </m:oMathPara>
                </a14:m>
                <a:endParaRPr lang="en-US" sz="19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set the first-order derivative of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to be zero with expectation that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will be maximized,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900" b="1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 </a:t>
                </a:r>
                <a14:m>
                  <m:oMath xmlns:m="http://schemas.openxmlformats.org/officeDocument/2006/math"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sz="19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19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9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be the current estimate at some </a:t>
                </a:r>
                <a:r>
                  <a:rPr lang="en-US" sz="19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iteration of EM process. Derived from the equality above, the value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calculated as seen in equation 2.6.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𝜏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𝑌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𝛩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(2.6)</m:t>
                      </m:r>
                    </m:oMath>
                  </m:oMathPara>
                </a14:m>
                <a:endParaRPr lang="en-US" sz="19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900" b="1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b="1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900" b="1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b="1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Equation 2.6 specifies the E-step of EM process. After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iterations we will obtain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|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|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|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|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when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solution of equation 2.3 (Dempster, Laird, &amp; Rubin, 1977, p. 5). This means that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optimal estimate of EM process because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solution of the equation: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9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Thus, we conclude that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optimal estimate of EM process.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713CD-BDA7-8585-90E0-890A0922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9"/>
                <a:ext cx="11718387" cy="5176066"/>
              </a:xfrm>
              <a:blipFill>
                <a:blip r:embed="rId2"/>
                <a:stretch>
                  <a:fillRect l="-468" t="-589" r="-468" b="-6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BAA0-ADB8-072D-B684-70F1ED24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B058-C6BE-74FE-4E2D-907866E6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9E6D-203C-6ACF-F0B1-909C4B44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8C4A-6703-9DDD-257E-B6648679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910AE-22CA-45CE-DE89-BAF39AFAC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EM algorithm shown in table 2.1 is totally exact with assumption that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|Θ) belongs to regular exponential family. If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|Θ) is not regular, the maximal point (maximizer) of the log-likelihood function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is not always the stationary point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that the first-order derivative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is zero,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’(Θ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0. However, if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|Θ) belongs to curved exponential family, the M-step of the EM algorithm shown in table 2.1 is modified as follows (Dempster, Laird, &amp; Rubin, 1977, p. 5):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(2.7)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calculated by equation 2.6 in E-step. This means that, in more general manner, the maximizer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be found by some way. Recall that if Θ lies in a curved sub-manifold Ω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of Ω where Ω is the domain of Θ then,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Θ) belongs to curved exponential family.</a:t>
                </a:r>
              </a:p>
              <a:p>
                <a:pPr marL="0" indent="22860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general, given exponential family, within simple EM algorithm, E-step aims to calculate the current sufficient statistic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the log-likelihood function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gets maximal with such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at current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given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whereas M-step aims to maximize the log-likelihood function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given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seem in table 2.2. Note, in table 2.2,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|Θ) belongs to curved exponential family but it is not necessary to be regular. Next slide will show table 2.2.</a:t>
                </a:r>
                <a:endParaRPr lang="en-US" sz="2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910AE-22CA-45CE-DE89-BAF39AFAC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707" r="-638" b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DD85-E57E-56C9-328D-65EDC134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DE7E-C466-9692-4D9B-CFAD2C96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2A1B-C4D8-C924-E0EA-824F464A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9EBE-6BB4-EF3E-8A92-07531A62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82"/>
            <a:ext cx="10515600" cy="660486"/>
          </a:xfrm>
        </p:spPr>
        <p:txBody>
          <a:bodyPr/>
          <a:lstStyle/>
          <a:p>
            <a:r>
              <a:rPr lang="en-US" dirty="0"/>
              <a:t>1. Traditional 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1EE49-BC01-9ACA-BAEF-3A191DBA0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85" y="801855"/>
                <a:ext cx="11648049" cy="5176066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i="1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E-step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Given observed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current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current value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the sufficient statistic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the value that the log-likelihood function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gets maximal with such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Concretely, suppose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be a maximizer of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given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is specified by equation 2.4.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formulated as function of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for instance,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with note that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not evaluated because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not evaluated. Thus, the equation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is only symbolic formula. Let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be a value of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such that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)).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d>
                          <m:d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with note that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replaced by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If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is invertible,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–1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).</a:t>
                </a:r>
              </a:p>
              <a:p>
                <a:pPr marL="212725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the PDF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 belongs to regular exponential family,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calculated more easily according to equation 2.6, given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p>
                          <m:d>
                            <m:dPr>
                              <m:ctrlP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pHide m:val="on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sub>
                      <m:sup/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nary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i="1" u="sn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M-step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Basing on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determine the next parameter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by maximizing the log-likelihood function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given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where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is specified by equation 2.1. Actually, the sufficient statistic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calculated in E-step is substituted for unobserved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so that it is possible to maximize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with subject to Θ.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the PDF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 belongs to regular exponential family,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solution of equation 2.3 given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pHide m:val="on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nary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If the PDF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 belongs to curved exponential family, Θ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determined by equation 2.7 given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τ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1EE49-BC01-9ACA-BAEF-3A191DBA0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801855"/>
                <a:ext cx="11648049" cy="5176066"/>
              </a:xfrm>
              <a:blipFill>
                <a:blip r:embed="rId2"/>
                <a:stretch>
                  <a:fillRect l="-261" t="-235" r="-209" b="-2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795E-C87A-2713-AE7C-C7DCACF3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C50A-247A-F2EB-CB44-BF1EF109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P2 -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92D6-5F10-D7E6-DB49-DF1EAAE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8E54C-25B0-201D-2365-481F8FF5313B}"/>
              </a:ext>
            </a:extLst>
          </p:cNvPr>
          <p:cNvSpPr txBox="1"/>
          <p:nvPr/>
        </p:nvSpPr>
        <p:spPr>
          <a:xfrm>
            <a:off x="2813538" y="6043508"/>
            <a:ext cx="730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2.2.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E-step and M-step of EM algorithm given exponential PDF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|Θ)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2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2578</Words>
  <Application>Microsoft Office PowerPoint</Application>
  <PresentationFormat>Widescreen</PresentationFormat>
  <Paragraphs>153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Tutorial on EM algorithm – Part 2</vt:lpstr>
      <vt:lpstr>Abstract</vt:lpstr>
      <vt:lpstr>Table of contents</vt:lpstr>
      <vt:lpstr>1. Traditional EM algorithm</vt:lpstr>
      <vt:lpstr>1. Traditional EM algorithm</vt:lpstr>
      <vt:lpstr>1. Traditional EM algorithm</vt:lpstr>
      <vt:lpstr>1. Traditional EM algorithm</vt:lpstr>
      <vt:lpstr>1. Traditional EM algorithm</vt:lpstr>
      <vt:lpstr>1. Traditional EM algorithm</vt:lpstr>
      <vt:lpstr>1. Traditional EM algorithm</vt:lpstr>
      <vt:lpstr>1. Traditional EM algorithm</vt:lpstr>
      <vt:lpstr>1. Traditional EM algorithm</vt:lpstr>
      <vt:lpstr>References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471</cp:revision>
  <dcterms:created xsi:type="dcterms:W3CDTF">2017-06-28T03:43:04Z</dcterms:created>
  <dcterms:modified xsi:type="dcterms:W3CDTF">2022-05-30T07:13:56Z</dcterms:modified>
</cp:coreProperties>
</file>