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14" r:id="rId2"/>
    <p:sldId id="313" r:id="rId3"/>
    <p:sldId id="31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045" autoAdjust="0"/>
  </p:normalViewPr>
  <p:slideViewPr>
    <p:cSldViewPr snapToGrid="0">
      <p:cViewPr varScale="1">
        <p:scale>
          <a:sx n="60" d="100"/>
          <a:sy n="60" d="100"/>
        </p:scale>
        <p:origin x="114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04/08/2022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04/08/2022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Maximum likelihood estimation (MLE) is a popular method for parameter estimation in both applied probability and statistics but MLE cannot solve the problem of incomplete data or hidden data because it is impossible to maximize likelihood function from hidden data. Expectation maximization (EM) algorithm is a powerful mathematical tool for solving this problem if there is a relationship between hidden data and observed data. Such hinting relationship is specified by a mapping from hidden data to observed data or by a joint probability between hidden data and observed data (</a:t>
            </a:r>
            <a:r>
              <a:rPr lang="en-US" sz="1200" i="1" dirty="0">
                <a:effectLst/>
                <a:latin typeface="Times New Roman" panose="02020603050405020304" pitchFamily="18" charset="0"/>
                <a:ea typeface="SimSun" panose="02010600030101010101" pitchFamily="2" charset="-122"/>
              </a:rPr>
              <a:t>showing MLE, EM, and practical EM, hidden info implies the hinting relationship</a:t>
            </a:r>
            <a:r>
              <a:rPr lang="en-US" sz="1200" dirty="0">
                <a:effectLst/>
                <a:latin typeface="Times New Roman" panose="02020603050405020304" pitchFamily="18" charset="0"/>
                <a:ea typeface="SimSun" panose="02010600030101010101" pitchFamily="2" charset="-122"/>
              </a:rPr>
              <a:t>).</a:t>
            </a:r>
          </a:p>
          <a:p>
            <a:endParaRPr lang="en-US" sz="1200" dirty="0">
              <a:effectLst/>
              <a:latin typeface="Times New Roman" panose="02020603050405020304" pitchFamily="18" charset="0"/>
              <a:ea typeface="SimSun" panose="02010600030101010101" pitchFamily="2" charset="-122"/>
            </a:endParaRPr>
          </a:p>
          <a:p>
            <a:r>
              <a:rPr lang="en-US" sz="1200" dirty="0">
                <a:effectLst/>
                <a:latin typeface="Times New Roman" panose="02020603050405020304" pitchFamily="18" charset="0"/>
                <a:ea typeface="SimSun" panose="02010600030101010101" pitchFamily="2" charset="-122"/>
              </a:rPr>
              <a:t>The essential ideology of EM is to maximize the expectation of likelihood function over observed data based on the hinting relationship instead of maximizing directly the likelihood function of hidden data (</a:t>
            </a:r>
            <a:r>
              <a:rPr lang="en-US" sz="1200" i="1" dirty="0">
                <a:effectLst/>
                <a:latin typeface="Times New Roman" panose="02020603050405020304" pitchFamily="18" charset="0"/>
                <a:ea typeface="SimSun" panose="02010600030101010101" pitchFamily="2" charset="-122"/>
              </a:rPr>
              <a:t>showing the full EM with proof along with two steps</a:t>
            </a:r>
            <a:r>
              <a:rPr lang="en-US" sz="1200" dirty="0">
                <a:effectLst/>
                <a:latin typeface="Times New Roman" panose="02020603050405020304" pitchFamily="18" charset="0"/>
                <a:ea typeface="SimSun" panose="02010600030101010101" pitchFamily="2" charset="-122"/>
              </a:rPr>
              <a:t>).</a:t>
            </a:r>
          </a:p>
          <a:p>
            <a:endParaRPr lang="en-US" sz="1200" dirty="0">
              <a:effectLst/>
              <a:latin typeface="Times New Roman" panose="02020603050405020304" pitchFamily="18" charset="0"/>
              <a:ea typeface="SimSun" panose="02010600030101010101" pitchFamily="2" charset="-122"/>
            </a:endParaRPr>
          </a:p>
          <a:p>
            <a:r>
              <a:rPr lang="en-US" sz="1200" dirty="0">
                <a:ea typeface="SimSun" panose="02010600030101010101" pitchFamily="2" charset="-122"/>
              </a:rPr>
              <a:t>An important application of EM is (finite) mixture model which in turn is developed towards two trends such as infinite mixture model and semiparametric mixture model. Especially, in semiparametric mixture model, component probabilistic density functions are not parameterized. Semiparametric mixture model is interesting and potential for other applications where probabilistic components are not easy to be specified (</a:t>
            </a:r>
            <a:r>
              <a:rPr lang="en-US" sz="1200" i="1" dirty="0">
                <a:ea typeface="SimSun" panose="02010600030101010101" pitchFamily="2" charset="-122"/>
              </a:rPr>
              <a:t>showing mixture models</a:t>
            </a:r>
            <a:r>
              <a:rPr lang="en-US" sz="1200" dirty="0">
                <a:ea typeface="SimSun" panose="02010600030101010101" pitchFamily="2" charset="-122"/>
              </a:rPr>
              <a:t>).</a:t>
            </a:r>
          </a:p>
          <a:p>
            <a:endParaRPr lang="en-US" sz="1200" dirty="0">
              <a:ea typeface="SimSun" panose="02010600030101010101" pitchFamily="2" charset="-122"/>
            </a:endParaRPr>
          </a:p>
          <a:p>
            <a:r>
              <a:rPr lang="en-US" sz="1200" dirty="0">
                <a:ea typeface="SimSun" panose="02010600030101010101" pitchFamily="2" charset="-122"/>
              </a:rPr>
              <a:t>I raise a question that whether it is possible to backward discover semiparametric EM from semiparametric mixture model. I hope that this question will open a new trend or new extension for EM algorithm (</a:t>
            </a:r>
            <a:r>
              <a:rPr lang="en-US" sz="1200" i="1" dirty="0">
                <a:ea typeface="SimSun" panose="02010600030101010101" pitchFamily="2" charset="-122"/>
              </a:rPr>
              <a:t>showing the question</a:t>
            </a:r>
            <a:r>
              <a:rPr lang="en-US" sz="1200" dirty="0">
                <a:ea typeface="SimSun" panose="02010600030101010101" pitchFamily="2" charset="-122"/>
              </a:rPr>
              <a:t>). </a:t>
            </a:r>
            <a:endParaRPr lang="en-US" sz="1200" dirty="0"/>
          </a:p>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70731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DA464AE-66DC-4CD8-9716-95BA9A21AE05}" type="datetime1">
              <a:rPr lang="en-US" smtClean="0"/>
              <a:t>04/08/2022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08F3AA0-CD29-4F7D-97CD-435FD7DA39B4}" type="datetime1">
              <a:rPr lang="en-US" smtClean="0"/>
              <a:t>04/08/2022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42C8770-221A-4AF7-ABF5-F7B6D2620554}" type="datetime1">
              <a:rPr lang="en-US" smtClean="0"/>
              <a:t>04/08/2022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7837878-F0B4-4DAF-8F6B-A163456C4BFF}" type="datetime1">
              <a:rPr lang="en-US" smtClean="0"/>
              <a:t>04/08/2022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F087427-C145-4C98-8891-09B1A4FDD24C}" type="datetime1">
              <a:rPr lang="en-US" smtClean="0"/>
              <a:t>04/08/2022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72A5BDB-3B1F-48FB-A42F-227F6ECDEF6B}" type="datetime1">
              <a:rPr lang="en-US" smtClean="0"/>
              <a:t>04/08/2022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B1779F5-C4FD-47A5-A482-D3423B97B46C}" type="datetime1">
              <a:rPr lang="en-US" smtClean="0"/>
              <a:t>04/08/2022</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844A8B0-14D5-402C-B535-163C9B2F8057}" type="datetime1">
              <a:rPr lang="en-US" smtClean="0"/>
              <a:t>04/08/2022</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D1C7B5-CCEE-4EEC-B57B-391C76900FA0}" type="datetime1">
              <a:rPr lang="en-US" smtClean="0"/>
              <a:t>04/08/2022</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0646FDF-A621-429C-AB9E-D110A6C46FA4}" type="datetime1">
              <a:rPr lang="en-US" smtClean="0"/>
              <a:t>04/08/2022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39822B3-CC6B-481E-B50C-D14765607D10}" type="datetime1">
              <a:rPr lang="en-US" smtClean="0"/>
              <a:t>04/08/2022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286A8CE3-E151-4FCA-8CCA-715519B75CE4}" type="datetime1">
              <a:rPr lang="en-US" smtClean="0"/>
              <a:t>04/08/2022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A814-3DFA-557F-7C2A-349C7A453EE4}"/>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4689E24C-4E86-177E-1B84-AA0FDB068A13}"/>
              </a:ext>
            </a:extLst>
          </p:cNvPr>
          <p:cNvSpPr>
            <a:spLocks noGrp="1"/>
          </p:cNvSpPr>
          <p:nvPr>
            <p:ph idx="1"/>
          </p:nvPr>
        </p:nvSpPr>
        <p:spPr/>
        <p:txBody>
          <a:bodyPr>
            <a:normAutofit/>
          </a:bodyPr>
          <a:lstStyle/>
          <a:p>
            <a:r>
              <a:rPr lang="en-US" sz="1800" dirty="0">
                <a:effectLst/>
                <a:latin typeface="Times New Roman" panose="02020603050405020304" pitchFamily="18" charset="0"/>
                <a:ea typeface="SimSun" panose="02010600030101010101" pitchFamily="2" charset="-122"/>
              </a:rPr>
              <a:t>Maximum likelihood estimation (MLE) is a popular method for parameter estimation in both applied probability and statistics but MLE cannot solve the problem of incomplete data or hidden data because it is impossible to maximize likelihood function from hidden data. Expectation maximum (EM) algorithm is a powerful mathematical tool for solving this problem if there is a relationship between hidden data and observed data. Such hinting relationship is specified by a mapping from hidden data to observed data or by a joint probability between hidden data and observed data (</a:t>
            </a:r>
            <a:r>
              <a:rPr lang="en-US" sz="1800" i="1" dirty="0">
                <a:effectLst/>
                <a:latin typeface="Times New Roman" panose="02020603050405020304" pitchFamily="18" charset="0"/>
                <a:ea typeface="SimSun" panose="02010600030101010101" pitchFamily="2" charset="-122"/>
              </a:rPr>
              <a:t>showing MLE, EM, and practical EM, hidden info implies the hinting relationship</a:t>
            </a:r>
            <a:r>
              <a:rPr lang="en-US" sz="1800" dirty="0">
                <a:effectLst/>
                <a:latin typeface="Times New Roman" panose="02020603050405020304" pitchFamily="18" charset="0"/>
                <a:ea typeface="SimSun" panose="02010600030101010101" pitchFamily="2" charset="-122"/>
              </a:rPr>
              <a:t>).</a:t>
            </a:r>
          </a:p>
          <a:p>
            <a:r>
              <a:rPr lang="en-US" sz="1800" dirty="0">
                <a:effectLst/>
                <a:latin typeface="Times New Roman" panose="02020603050405020304" pitchFamily="18" charset="0"/>
                <a:ea typeface="SimSun" panose="02010600030101010101" pitchFamily="2" charset="-122"/>
              </a:rPr>
              <a:t>The essential ideology of EM is to maximize the expectation of likelihood function over observed data based on the hinting relationship instead of maximizing directly the likelihood function of hidden data (</a:t>
            </a:r>
            <a:r>
              <a:rPr lang="en-US" sz="1800" i="1" dirty="0">
                <a:effectLst/>
                <a:latin typeface="Times New Roman" panose="02020603050405020304" pitchFamily="18" charset="0"/>
                <a:ea typeface="SimSun" panose="02010600030101010101" pitchFamily="2" charset="-122"/>
              </a:rPr>
              <a:t>showing the full EM with proof along with two steps</a:t>
            </a:r>
            <a:r>
              <a:rPr lang="en-US" sz="1800" dirty="0">
                <a:effectLst/>
                <a:latin typeface="Times New Roman" panose="02020603050405020304" pitchFamily="18" charset="0"/>
                <a:ea typeface="SimSun" panose="02010600030101010101" pitchFamily="2" charset="-122"/>
              </a:rPr>
              <a:t>).</a:t>
            </a:r>
          </a:p>
          <a:p>
            <a:r>
              <a:rPr lang="en-US" sz="1800" dirty="0">
                <a:ea typeface="SimSun" panose="02010600030101010101" pitchFamily="2" charset="-122"/>
              </a:rPr>
              <a:t>An important application of EM is (finite) mixture model which in turn is developed towards two trends such as infinite mixture model and semiparametric mixture model. Especially, in semiparametric mixture model, component probabilistic density functions are not parameterized. Semiparametric mixture model is interesting and potential for other applications where probabilistic components are not easy to be specified (</a:t>
            </a:r>
            <a:r>
              <a:rPr lang="en-US" sz="1800" i="1" dirty="0">
                <a:ea typeface="SimSun" panose="02010600030101010101" pitchFamily="2" charset="-122"/>
              </a:rPr>
              <a:t>showing mixture models</a:t>
            </a:r>
            <a:r>
              <a:rPr lang="en-US" sz="1800" dirty="0">
                <a:ea typeface="SimSun" panose="02010600030101010101" pitchFamily="2" charset="-122"/>
              </a:rPr>
              <a:t>).</a:t>
            </a:r>
          </a:p>
          <a:p>
            <a:r>
              <a:rPr lang="en-US" sz="1800" dirty="0">
                <a:ea typeface="SimSun" panose="02010600030101010101" pitchFamily="2" charset="-122"/>
              </a:rPr>
              <a:t>I raise a question that whether it is possible to backward discover semiparametric EM from semiparametric mixture model. I hope that this question will open a new trend or new extension for EM algorithm (</a:t>
            </a:r>
            <a:r>
              <a:rPr lang="en-US" sz="1800" i="1" dirty="0">
                <a:ea typeface="SimSun" panose="02010600030101010101" pitchFamily="2" charset="-122"/>
              </a:rPr>
              <a:t>showing the question</a:t>
            </a:r>
            <a:r>
              <a:rPr lang="en-US" sz="1800" dirty="0">
                <a:ea typeface="SimSun" panose="02010600030101010101" pitchFamily="2" charset="-122"/>
              </a:rPr>
              <a:t>). </a:t>
            </a:r>
            <a:endParaRPr lang="en-US" sz="1800" dirty="0"/>
          </a:p>
        </p:txBody>
      </p:sp>
    </p:spTree>
    <p:extLst>
      <p:ext uri="{BB962C8B-B14F-4D97-AF65-F5344CB8AC3E}">
        <p14:creationId xmlns:p14="http://schemas.microsoft.com/office/powerpoint/2010/main" val="226317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16F7053-F78F-6819-DB89-05794FF9DB29}"/>
                  </a:ext>
                </a:extLst>
              </p:cNvPr>
              <p:cNvSpPr txBox="1"/>
              <p:nvPr/>
            </p:nvSpPr>
            <p:spPr>
              <a:xfrm>
                <a:off x="3778352" y="249904"/>
                <a:ext cx="4926038" cy="1148263"/>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Maximum likelihood estimation (MLE), MAP</a:t>
                </a:r>
              </a:p>
              <a:p>
                <a:pPr algn="ctr"/>
                <a14:m>
                  <m:oMathPara xmlns:m="http://schemas.openxmlformats.org/officeDocument/2006/math">
                    <m:oMathParaPr>
                      <m:jc m:val="centerGroup"/>
                    </m:oMathParaPr>
                    <m:oMath xmlns:m="http://schemas.openxmlformats.org/officeDocument/2006/math">
                      <m:acc>
                        <m:accPr>
                          <m:chr m:val="̂"/>
                          <m:ctrlPr>
                            <a:rPr lang="en-US" i="1" smtClean="0">
                              <a:effectLst/>
                              <a:latin typeface="Cambria Math" panose="02040503050406030204" pitchFamily="18" charset="0"/>
                              <a:cs typeface="Times New Roman" panose="02020603050405020304" pitchFamily="18" charset="0"/>
                            </a:rPr>
                          </m:ctrlPr>
                        </m:acc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acc>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i="1">
                              <a:effectLst/>
                              <a:latin typeface="Cambria Math" panose="02040503050406030204" pitchFamily="18" charset="0"/>
                              <a:cs typeface="Times New Roman" panose="02020603050405020304" pitchFamily="18" charset="0"/>
                            </a:rPr>
                          </m:ctrlPr>
                        </m:funcPr>
                        <m:fName>
                          <m:limLow>
                            <m:limLowPr>
                              <m:ctrlPr>
                                <a:rPr lang="en-US"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i="1">
                                  <a:effectLst/>
                                  <a:latin typeface="Cambria Math" panose="02040503050406030204" pitchFamily="18" charset="0"/>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func>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i="1">
                              <a:effectLst/>
                              <a:latin typeface="Cambria Math" panose="02040503050406030204" pitchFamily="18" charset="0"/>
                              <a:cs typeface="Times New Roman" panose="02020603050405020304" pitchFamily="18" charset="0"/>
                            </a:rPr>
                          </m:ctrlPr>
                        </m:funcPr>
                        <m:fName>
                          <m:limLow>
                            <m:limLowPr>
                              <m:ctrlPr>
                                <a:rPr lang="en-US"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lim>
                          </m:limLow>
                        </m:fName>
                        <m:e>
                          <m:nary>
                            <m:naryPr>
                              <m:chr m:val="∑"/>
                              <m:limLoc m:val="undOvr"/>
                              <m:ctrlPr>
                                <a:rPr lang="en-US"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e>
                          </m:nary>
                        </m:e>
                      </m:fun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316F7053-F78F-6819-DB89-05794FF9DB29}"/>
                  </a:ext>
                </a:extLst>
              </p:cNvPr>
              <p:cNvSpPr txBox="1">
                <a:spLocks noRot="1" noChangeAspect="1" noMove="1" noResize="1" noEditPoints="1" noAdjustHandles="1" noChangeArrowheads="1" noChangeShapeType="1" noTextEdit="1"/>
              </p:cNvSpPr>
              <p:nvPr/>
            </p:nvSpPr>
            <p:spPr>
              <a:xfrm>
                <a:off x="3778352" y="249904"/>
                <a:ext cx="4926038" cy="1148263"/>
              </a:xfrm>
              <a:prstGeom prst="rect">
                <a:avLst/>
              </a:prstGeom>
              <a:blipFill>
                <a:blip r:embed="rId5"/>
                <a:stretch>
                  <a:fillRect t="-2073"/>
                </a:stretch>
              </a:blipFill>
              <a:ln w="317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090A97-250F-F210-E261-98CF6335225E}"/>
                  </a:ext>
                </a:extLst>
              </p:cNvPr>
              <p:cNvSpPr txBox="1"/>
              <p:nvPr/>
            </p:nvSpPr>
            <p:spPr>
              <a:xfrm>
                <a:off x="1594343" y="1814547"/>
                <a:ext cx="4473526" cy="1139799"/>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Expectation Maximization (EM)</a:t>
                </a:r>
              </a:p>
              <a:p>
                <a:pPr algn="ct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rPr>
                          </m:ctrlPr>
                        </m:naryPr>
                        <m:sub>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3090A97-250F-F210-E261-98CF6335225E}"/>
                  </a:ext>
                </a:extLst>
              </p:cNvPr>
              <p:cNvSpPr txBox="1">
                <a:spLocks noRot="1" noChangeAspect="1" noMove="1" noResize="1" noEditPoints="1" noAdjustHandles="1" noChangeArrowheads="1" noChangeShapeType="1" noTextEdit="1"/>
              </p:cNvSpPr>
              <p:nvPr/>
            </p:nvSpPr>
            <p:spPr>
              <a:xfrm>
                <a:off x="1594343" y="1814547"/>
                <a:ext cx="4473526" cy="1139799"/>
              </a:xfrm>
              <a:prstGeom prst="rect">
                <a:avLst/>
              </a:prstGeom>
              <a:blipFill>
                <a:blip r:embed="rId6"/>
                <a:stretch>
                  <a:fillRect t="-2083"/>
                </a:stretch>
              </a:blipFill>
              <a:ln w="31750">
                <a:solidFill>
                  <a:schemeClr val="tx1"/>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FD777E6-5A50-566B-A80B-3451FF10DB67}"/>
              </a:ext>
            </a:extLst>
          </p:cNvPr>
          <p:cNvCxnSpPr>
            <a:cxnSpLocks/>
            <a:stCxn id="11" idx="2"/>
            <a:endCxn id="12" idx="0"/>
          </p:cNvCxnSpPr>
          <p:nvPr/>
        </p:nvCxnSpPr>
        <p:spPr>
          <a:xfrm flipH="1">
            <a:off x="3831106" y="1398167"/>
            <a:ext cx="2410265" cy="416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9E0B128-8CB8-5923-F920-2857A2E294F4}"/>
                  </a:ext>
                </a:extLst>
              </p:cNvPr>
              <p:cNvSpPr txBox="1"/>
              <p:nvPr/>
            </p:nvSpPr>
            <p:spPr>
              <a:xfrm>
                <a:off x="6414873" y="1814547"/>
                <a:ext cx="4473526" cy="1143000"/>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Practical EM</a:t>
                </a:r>
              </a:p>
              <a:p>
                <a:pPr algn="ct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9E0B128-8CB8-5923-F920-2857A2E294F4}"/>
                  </a:ext>
                </a:extLst>
              </p:cNvPr>
              <p:cNvSpPr txBox="1">
                <a:spLocks noRot="1" noChangeAspect="1" noMove="1" noResize="1" noEditPoints="1" noAdjustHandles="1" noChangeArrowheads="1" noChangeShapeType="1" noTextEdit="1"/>
              </p:cNvSpPr>
              <p:nvPr/>
            </p:nvSpPr>
            <p:spPr>
              <a:xfrm>
                <a:off x="6414873" y="1814547"/>
                <a:ext cx="4473526" cy="1143000"/>
              </a:xfrm>
              <a:prstGeom prst="rect">
                <a:avLst/>
              </a:prstGeom>
              <a:blipFill>
                <a:blip r:embed="rId7"/>
                <a:stretch>
                  <a:fillRect t="-2083"/>
                </a:stretch>
              </a:blipFill>
              <a:ln w="317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9FFA30-A924-D043-06DF-D11E145D38B8}"/>
                  </a:ext>
                </a:extLst>
              </p:cNvPr>
              <p:cNvSpPr txBox="1"/>
              <p:nvPr/>
            </p:nvSpPr>
            <p:spPr>
              <a:xfrm>
                <a:off x="3668741" y="3377630"/>
                <a:ext cx="5145260" cy="2026389"/>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Full EM</a:t>
                </a:r>
              </a:p>
              <a:p>
                <a:pPr algn="just"/>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i="1">
                                      <a:effectLst/>
                                      <a:latin typeface="Cambria Math" panose="02040503050406030204" pitchFamily="18" charset="0"/>
                                    </a:rPr>
                                  </m:ctrlPr>
                                </m:dPr>
                                <m:e>
                                  <m:r>
                                    <a:rPr lang="en-US" b="0" i="1" smtClean="0">
                                      <a:effectLst/>
                                      <a:latin typeface="Cambria Math" panose="02040503050406030204" pitchFamily="18" charset="0"/>
                                    </a:rPr>
                                    <m:t>𝑋</m:t>
                                  </m:r>
                                </m:e>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i="1">
                                  <a:latin typeface="Cambria Math" panose="02040503050406030204" pitchFamily="18" charset="0"/>
                                  <a:ea typeface="SimSun" panose="02010600030101010101" pitchFamily="2" charset="-122"/>
                                  <a:cs typeface="Times New Roman" panose="02020603050405020304" pitchFamily="18" charset="0"/>
                                </a:rPr>
                                <m:t>𝑋</m:t>
                              </m:r>
                            </m:e>
                          </m:nary>
                        </m:e>
                      </m:nary>
                    </m:oMath>
                  </m:oMathPara>
                </a14:m>
                <a:endParaRPr lang="en-US"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6B9FFA30-A924-D043-06DF-D11E145D38B8}"/>
                  </a:ext>
                </a:extLst>
              </p:cNvPr>
              <p:cNvSpPr txBox="1">
                <a:spLocks noRot="1" noChangeAspect="1" noMove="1" noResize="1" noEditPoints="1" noAdjustHandles="1" noChangeArrowheads="1" noChangeShapeType="1" noTextEdit="1"/>
              </p:cNvSpPr>
              <p:nvPr/>
            </p:nvSpPr>
            <p:spPr>
              <a:xfrm>
                <a:off x="3668741" y="3377630"/>
                <a:ext cx="5145260" cy="2026389"/>
              </a:xfrm>
              <a:prstGeom prst="rect">
                <a:avLst/>
              </a:prstGeom>
              <a:blipFill>
                <a:blip r:embed="rId8"/>
                <a:stretch>
                  <a:fillRect t="-890"/>
                </a:stretch>
              </a:blipFill>
              <a:ln w="31750">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E3BE6EB2-14A8-52D1-E164-742D98BB03DF}"/>
              </a:ext>
            </a:extLst>
          </p:cNvPr>
          <p:cNvCxnSpPr>
            <a:stCxn id="12" idx="3"/>
            <a:endCxn id="16" idx="1"/>
          </p:cNvCxnSpPr>
          <p:nvPr/>
        </p:nvCxnSpPr>
        <p:spPr>
          <a:xfrm>
            <a:off x="6067869" y="2384447"/>
            <a:ext cx="347004" cy="16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58D941-36F5-EC9D-6A8C-83D3326DF33B}"/>
              </a:ext>
            </a:extLst>
          </p:cNvPr>
          <p:cNvCxnSpPr>
            <a:stCxn id="11" idx="2"/>
            <a:endCxn id="16" idx="0"/>
          </p:cNvCxnSpPr>
          <p:nvPr/>
        </p:nvCxnSpPr>
        <p:spPr>
          <a:xfrm>
            <a:off x="6241371" y="1398167"/>
            <a:ext cx="2410265" cy="416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4409CD8-2464-1DE3-35C1-87D3184D0A31}"/>
              </a:ext>
            </a:extLst>
          </p:cNvPr>
          <p:cNvCxnSpPr>
            <a:stCxn id="12" idx="2"/>
            <a:endCxn id="17" idx="0"/>
          </p:cNvCxnSpPr>
          <p:nvPr/>
        </p:nvCxnSpPr>
        <p:spPr>
          <a:xfrm>
            <a:off x="3831106" y="2954346"/>
            <a:ext cx="2410265" cy="42328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DAC1FE-8491-F312-018D-5557B43913E4}"/>
              </a:ext>
            </a:extLst>
          </p:cNvPr>
          <p:cNvCxnSpPr>
            <a:stCxn id="16" idx="2"/>
            <a:endCxn id="17" idx="0"/>
          </p:cNvCxnSpPr>
          <p:nvPr/>
        </p:nvCxnSpPr>
        <p:spPr>
          <a:xfrm flipH="1">
            <a:off x="6241371" y="2957547"/>
            <a:ext cx="2410265" cy="4200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ylinder 40">
            <a:extLst>
              <a:ext uri="{FF2B5EF4-FFF2-40B4-BE49-F238E27FC236}">
                <a16:creationId xmlns:a16="http://schemas.microsoft.com/office/drawing/2014/main" id="{83A92E41-C64F-F7E2-2022-2C95A8E262A1}"/>
              </a:ext>
            </a:extLst>
          </p:cNvPr>
          <p:cNvSpPr/>
          <p:nvPr/>
        </p:nvSpPr>
        <p:spPr>
          <a:xfrm>
            <a:off x="9275303" y="467261"/>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sp>
        <p:nvSpPr>
          <p:cNvPr id="42" name="Cylinder 41">
            <a:extLst>
              <a:ext uri="{FF2B5EF4-FFF2-40B4-BE49-F238E27FC236}">
                <a16:creationId xmlns:a16="http://schemas.microsoft.com/office/drawing/2014/main" id="{DA5F15AD-26A3-B363-7C85-1F3840662B25}"/>
              </a:ext>
            </a:extLst>
          </p:cNvPr>
          <p:cNvSpPr/>
          <p:nvPr/>
        </p:nvSpPr>
        <p:spPr>
          <a:xfrm>
            <a:off x="2208633" y="467261"/>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cxnSp>
        <p:nvCxnSpPr>
          <p:cNvPr id="44" name="Straight Arrow Connector 43">
            <a:extLst>
              <a:ext uri="{FF2B5EF4-FFF2-40B4-BE49-F238E27FC236}">
                <a16:creationId xmlns:a16="http://schemas.microsoft.com/office/drawing/2014/main" id="{BE819C31-0FEB-713A-6B97-D1DCCF9A1932}"/>
              </a:ext>
            </a:extLst>
          </p:cNvPr>
          <p:cNvCxnSpPr>
            <a:stCxn id="41" idx="2"/>
            <a:endCxn id="11" idx="3"/>
          </p:cNvCxnSpPr>
          <p:nvPr/>
        </p:nvCxnSpPr>
        <p:spPr>
          <a:xfrm flipH="1">
            <a:off x="8704390" y="818953"/>
            <a:ext cx="570913" cy="5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0F27D6E-551D-DF87-4532-7BF510379CAF}"/>
              </a:ext>
            </a:extLst>
          </p:cNvPr>
          <p:cNvCxnSpPr>
            <a:stCxn id="42" idx="3"/>
            <a:endCxn id="12" idx="0"/>
          </p:cNvCxnSpPr>
          <p:nvPr/>
        </p:nvCxnSpPr>
        <p:spPr>
          <a:xfrm>
            <a:off x="2708036" y="1170645"/>
            <a:ext cx="1123070" cy="643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58A4AB-A1CD-5C77-A657-67BFF17F70AE}"/>
              </a:ext>
            </a:extLst>
          </p:cNvPr>
          <p:cNvCxnSpPr>
            <a:stCxn id="41" idx="3"/>
            <a:endCxn id="16" idx="0"/>
          </p:cNvCxnSpPr>
          <p:nvPr/>
        </p:nvCxnSpPr>
        <p:spPr>
          <a:xfrm flipH="1">
            <a:off x="8651636" y="1170645"/>
            <a:ext cx="1123070" cy="643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ylinder 52">
            <a:extLst>
              <a:ext uri="{FF2B5EF4-FFF2-40B4-BE49-F238E27FC236}">
                <a16:creationId xmlns:a16="http://schemas.microsoft.com/office/drawing/2014/main" id="{1E7BCF5E-29CB-9BCD-F89C-38E1554D8B4A}"/>
              </a:ext>
            </a:extLst>
          </p:cNvPr>
          <p:cNvSpPr/>
          <p:nvPr/>
        </p:nvSpPr>
        <p:spPr>
          <a:xfrm>
            <a:off x="2270765" y="4910676"/>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cxnSp>
        <p:nvCxnSpPr>
          <p:cNvPr id="56" name="Straight Arrow Connector 55">
            <a:extLst>
              <a:ext uri="{FF2B5EF4-FFF2-40B4-BE49-F238E27FC236}">
                <a16:creationId xmlns:a16="http://schemas.microsoft.com/office/drawing/2014/main" id="{3AD9C98E-97FC-8E1E-6444-0994C162205D}"/>
              </a:ext>
            </a:extLst>
          </p:cNvPr>
          <p:cNvCxnSpPr>
            <a:cxnSpLocks/>
            <a:stCxn id="2" idx="0"/>
            <a:endCxn id="16" idx="2"/>
          </p:cNvCxnSpPr>
          <p:nvPr/>
        </p:nvCxnSpPr>
        <p:spPr>
          <a:xfrm flipH="1" flipV="1">
            <a:off x="8651636" y="2957547"/>
            <a:ext cx="1616610" cy="28857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CD1D12D-738B-2408-EB27-CC589F818130}"/>
              </a:ext>
            </a:extLst>
          </p:cNvPr>
          <p:cNvCxnSpPr>
            <a:cxnSpLocks/>
            <a:stCxn id="43" idx="0"/>
            <a:endCxn id="12" idx="2"/>
          </p:cNvCxnSpPr>
          <p:nvPr/>
        </p:nvCxnSpPr>
        <p:spPr>
          <a:xfrm flipV="1">
            <a:off x="2658800" y="2954346"/>
            <a:ext cx="1172306" cy="2885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3605E4-F0E2-196C-9C56-82E9F4CEDD8A}"/>
              </a:ext>
            </a:extLst>
          </p:cNvPr>
          <p:cNvCxnSpPr>
            <a:cxnSpLocks/>
            <a:stCxn id="43" idx="6"/>
            <a:endCxn id="17" idx="1"/>
          </p:cNvCxnSpPr>
          <p:nvPr/>
        </p:nvCxnSpPr>
        <p:spPr>
          <a:xfrm>
            <a:off x="3269571" y="3492159"/>
            <a:ext cx="399170" cy="8986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418A4E8-0102-7801-8040-F608005D2E23}"/>
              </a:ext>
            </a:extLst>
          </p:cNvPr>
          <p:cNvCxnSpPr>
            <a:stCxn id="53" idx="4"/>
            <a:endCxn id="17" idx="1"/>
          </p:cNvCxnSpPr>
          <p:nvPr/>
        </p:nvCxnSpPr>
        <p:spPr>
          <a:xfrm flipV="1">
            <a:off x="3269571" y="4390825"/>
            <a:ext cx="399170" cy="871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7DCE09B-47E5-C1A7-E41C-B59D500509DC}"/>
              </a:ext>
            </a:extLst>
          </p:cNvPr>
          <p:cNvSpPr txBox="1"/>
          <p:nvPr/>
        </p:nvSpPr>
        <p:spPr>
          <a:xfrm>
            <a:off x="9107968" y="3966849"/>
            <a:ext cx="1554480" cy="369332"/>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Mixture model</a:t>
            </a:r>
          </a:p>
        </p:txBody>
      </p:sp>
      <p:cxnSp>
        <p:nvCxnSpPr>
          <p:cNvPr id="65" name="Straight Arrow Connector 64">
            <a:extLst>
              <a:ext uri="{FF2B5EF4-FFF2-40B4-BE49-F238E27FC236}">
                <a16:creationId xmlns:a16="http://schemas.microsoft.com/office/drawing/2014/main" id="{E95B39E4-9BAA-1262-ACE4-FF3C088EDAF8}"/>
              </a:ext>
            </a:extLst>
          </p:cNvPr>
          <p:cNvCxnSpPr>
            <a:cxnSpLocks/>
            <a:endCxn id="63" idx="1"/>
          </p:cNvCxnSpPr>
          <p:nvPr/>
        </p:nvCxnSpPr>
        <p:spPr>
          <a:xfrm>
            <a:off x="8814001" y="4151515"/>
            <a:ext cx="29396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47785BD-6337-84F0-DD92-3A33DD1D362A}"/>
              </a:ext>
            </a:extLst>
          </p:cNvPr>
          <p:cNvSpPr txBox="1"/>
          <p:nvPr/>
        </p:nvSpPr>
        <p:spPr>
          <a:xfrm>
            <a:off x="4948909" y="5824102"/>
            <a:ext cx="2584923"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Semiparametric EM ?</a:t>
            </a:r>
          </a:p>
        </p:txBody>
      </p:sp>
      <p:cxnSp>
        <p:nvCxnSpPr>
          <p:cNvPr id="72" name="Straight Arrow Connector 71">
            <a:extLst>
              <a:ext uri="{FF2B5EF4-FFF2-40B4-BE49-F238E27FC236}">
                <a16:creationId xmlns:a16="http://schemas.microsoft.com/office/drawing/2014/main" id="{D82BB074-66D3-B2E1-6A96-A73359F9A54B}"/>
              </a:ext>
            </a:extLst>
          </p:cNvPr>
          <p:cNvCxnSpPr>
            <a:stCxn id="17" idx="2"/>
            <a:endCxn id="70" idx="0"/>
          </p:cNvCxnSpPr>
          <p:nvPr/>
        </p:nvCxnSpPr>
        <p:spPr>
          <a:xfrm>
            <a:off x="6241371" y="5404019"/>
            <a:ext cx="0" cy="4200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D02CB16-AC30-2521-86E2-624492867CD7}"/>
              </a:ext>
            </a:extLst>
          </p:cNvPr>
          <p:cNvSpPr txBox="1"/>
          <p:nvPr/>
        </p:nvSpPr>
        <p:spPr>
          <a:xfrm>
            <a:off x="6276540" y="5435044"/>
            <a:ext cx="2602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t>
            </a:r>
            <a:endParaRPr lang="en-US" dirty="0"/>
          </a:p>
        </p:txBody>
      </p:sp>
      <p:sp>
        <p:nvSpPr>
          <p:cNvPr id="77" name="TextBox 76">
            <a:extLst>
              <a:ext uri="{FF2B5EF4-FFF2-40B4-BE49-F238E27FC236}">
                <a16:creationId xmlns:a16="http://schemas.microsoft.com/office/drawing/2014/main" id="{194B4B2B-5F70-6922-30B5-8C7BF99EF308}"/>
              </a:ext>
            </a:extLst>
          </p:cNvPr>
          <p:cNvSpPr txBox="1"/>
          <p:nvPr/>
        </p:nvSpPr>
        <p:spPr>
          <a:xfrm>
            <a:off x="5838096" y="2855741"/>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9111A34-50C5-E93D-B48D-6049C03E80BF}"/>
                  </a:ext>
                </a:extLst>
              </p:cNvPr>
              <p:cNvSpPr txBox="1"/>
              <p:nvPr/>
            </p:nvSpPr>
            <p:spPr>
              <a:xfrm>
                <a:off x="365691" y="4063766"/>
                <a:ext cx="3237809" cy="726609"/>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E-step: Determine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r>
                  <a:rPr lang="en-US" sz="1600" dirty="0">
                    <a:latin typeface="Times New Roman" panose="02020603050405020304" pitchFamily="18" charset="0"/>
                    <a:ea typeface="SimSun" panose="02010600030101010101" pitchFamily="2" charset="-122"/>
                    <a:cs typeface="Times New Roman" panose="02020603050405020304" pitchFamily="18" charset="0"/>
                  </a:rPr>
                  <a:t>M-step: </a:t>
                </a:r>
                <a14:m>
                  <m:oMath xmlns:m="http://schemas.openxmlformats.org/officeDocument/2006/math">
                    <m:sSup>
                      <m:sSupPr>
                        <m:ctrlPr>
                          <a:rPr lang="en-US" sz="1600" i="1" smtClean="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l-GR" sz="1600" i="1" smtClean="0">
                            <a:effectLst/>
                            <a:latin typeface="Cambria Math" panose="02040503050406030204" pitchFamily="18" charset="0"/>
                            <a:ea typeface="Cambria Math" panose="02040503050406030204" pitchFamily="18" charset="0"/>
                            <a:cs typeface="Times New Roman" panose="02020603050405020304" pitchFamily="18" charset="0"/>
                          </a:rPr>
                          <m:t>Θ</m:t>
                        </m:r>
                      </m:e>
                      <m:sup>
                        <m:d>
                          <m:dPr>
                            <m:ctrlPr>
                              <a:rPr lang="en-US" sz="160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𝑡</m:t>
                            </m:r>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cs typeface="Times New Roman" panose="02020603050405020304" pitchFamily="18" charset="0"/>
                          </a:rPr>
                        </m:ctrlPr>
                      </m:funcPr>
                      <m:fName>
                        <m:limLow>
                          <m:limLowPr>
                            <m:ctrlPr>
                              <a:rPr lang="en-US" sz="1600" i="1">
                                <a:effectLst/>
                                <a:latin typeface="Cambria Math" panose="02040503050406030204" pitchFamily="18" charset="0"/>
                                <a:cs typeface="Times New Roman" panose="020206030504050203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l-GR" sz="1600" b="0" i="1" smtClean="0">
                                <a:effectLst/>
                                <a:latin typeface="Cambria Math" panose="02040503050406030204" pitchFamily="18" charset="0"/>
                                <a:ea typeface="Cambria Math" panose="02040503050406030204" pitchFamily="18" charset="0"/>
                                <a:cs typeface="Times New Roman" panose="02020603050405020304" pitchFamily="18" charset="0"/>
                              </a:rPr>
                              <m:t>Θ</m:t>
                            </m:r>
                          </m:e>
                          <m:e>
                            <m:sSup>
                              <m:sSup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l-GR" sz="1600" b="0" i="1" smtClean="0">
                                    <a:effectLst/>
                                    <a:latin typeface="Cambria Math" panose="02040503050406030204" pitchFamily="18" charset="0"/>
                                    <a:ea typeface="Cambria Math" panose="02040503050406030204" pitchFamily="18" charset="0"/>
                                    <a:cs typeface="Times New Roman" panose="02020603050405020304" pitchFamily="18" charset="0"/>
                                  </a:rPr>
                                  <m:t>Θ</m:t>
                                </m:r>
                              </m:e>
                              <m:sup>
                                <m:d>
                                  <m:d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B9111A34-50C5-E93D-B48D-6049C03E80BF}"/>
                  </a:ext>
                </a:extLst>
              </p:cNvPr>
              <p:cNvSpPr txBox="1">
                <a:spLocks noRot="1" noChangeAspect="1" noMove="1" noResize="1" noEditPoints="1" noAdjustHandles="1" noChangeArrowheads="1" noChangeShapeType="1" noTextEdit="1"/>
              </p:cNvSpPr>
              <p:nvPr/>
            </p:nvSpPr>
            <p:spPr>
              <a:xfrm>
                <a:off x="365691" y="4063766"/>
                <a:ext cx="3237809" cy="726609"/>
              </a:xfrm>
              <a:prstGeom prst="rect">
                <a:avLst/>
              </a:prstGeom>
              <a:blipFill>
                <a:blip r:embed="rId9"/>
                <a:stretch>
                  <a:fillRect l="-1130" t="-2521"/>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E2CF07C-8FC9-DFB2-5225-87472B5FC26B}"/>
              </a:ext>
            </a:extLst>
          </p:cNvPr>
          <p:cNvSpPr txBox="1"/>
          <p:nvPr/>
        </p:nvSpPr>
        <p:spPr>
          <a:xfrm>
            <a:off x="201038" y="2122836"/>
            <a:ext cx="1426994"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Require mapping</a:t>
            </a:r>
          </a:p>
          <a:p>
            <a:r>
              <a:rPr lang="en-US" sz="1400" i="1" dirty="0">
                <a:latin typeface="Times New Roman" panose="02020603050405020304" pitchFamily="18" charset="0"/>
                <a:cs typeface="Times New Roman" panose="02020603050405020304" pitchFamily="18" charset="0"/>
              </a:rPr>
              <a:t>Y</a:t>
            </a:r>
            <a:r>
              <a:rPr lang="en-US" sz="1400" dirty="0">
                <a:latin typeface="Times New Roman" panose="02020603050405020304" pitchFamily="18" charset="0"/>
                <a:cs typeface="Times New Roman" panose="02020603050405020304" pitchFamily="18" charset="0"/>
              </a:rPr>
              <a:t> = </a:t>
            </a:r>
            <a:r>
              <a:rPr lang="el-GR" sz="1400" i="1" dirty="0">
                <a:latin typeface="Times New Roman" panose="02020603050405020304" pitchFamily="18" charset="0"/>
                <a:cs typeface="Times New Roman" panose="02020603050405020304" pitchFamily="18" charset="0"/>
              </a:rPr>
              <a:t>φ</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 </a:t>
            </a:r>
          </a:p>
        </p:txBody>
      </p:sp>
      <p:sp>
        <p:nvSpPr>
          <p:cNvPr id="87" name="TextBox 86">
            <a:extLst>
              <a:ext uri="{FF2B5EF4-FFF2-40B4-BE49-F238E27FC236}">
                <a16:creationId xmlns:a16="http://schemas.microsoft.com/office/drawing/2014/main" id="{A4196775-A56D-3BEA-876D-837215A5A5C8}"/>
              </a:ext>
            </a:extLst>
          </p:cNvPr>
          <p:cNvSpPr txBox="1"/>
          <p:nvPr/>
        </p:nvSpPr>
        <p:spPr>
          <a:xfrm>
            <a:off x="10879017" y="2122836"/>
            <a:ext cx="1127232"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Require PDF</a:t>
            </a:r>
          </a:p>
          <a:p>
            <a:r>
              <a:rPr lang="en-US" sz="1400" i="1" dirty="0">
                <a:latin typeface="Times New Roman" panose="02020603050405020304" pitchFamily="18" charset="0"/>
                <a:cs typeface="Times New Roman" panose="02020603050405020304" pitchFamily="18" charset="0"/>
              </a:rPr>
              <a:t>f</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Y | </a:t>
            </a:r>
            <a:r>
              <a:rPr lang="el-GR" sz="1400" dirty="0">
                <a:latin typeface="Times New Roman" panose="02020603050405020304" pitchFamily="18" charset="0"/>
                <a:cs typeface="Times New Roman" panose="02020603050405020304" pitchFamily="18" charset="0"/>
              </a:rPr>
              <a:t>ϴ</a:t>
            </a:r>
            <a:r>
              <a:rPr lang="en-US" sz="14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ED18791D-47C4-4244-DB9A-75B576823A6B}"/>
              </a:ext>
            </a:extLst>
          </p:cNvPr>
          <p:cNvSpPr txBox="1"/>
          <p:nvPr/>
        </p:nvSpPr>
        <p:spPr>
          <a:xfrm>
            <a:off x="8190774" y="5910185"/>
            <a:ext cx="2602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t>
            </a:r>
            <a:endParaRPr lang="en-US" dirty="0"/>
          </a:p>
        </p:txBody>
      </p:sp>
      <p:sp>
        <p:nvSpPr>
          <p:cNvPr id="98" name="TextBox 97">
            <a:extLst>
              <a:ext uri="{FF2B5EF4-FFF2-40B4-BE49-F238E27FC236}">
                <a16:creationId xmlns:a16="http://schemas.microsoft.com/office/drawing/2014/main" id="{D56348EC-BF29-E565-C024-A77CA643CBD0}"/>
              </a:ext>
            </a:extLst>
          </p:cNvPr>
          <p:cNvSpPr txBox="1"/>
          <p:nvPr/>
        </p:nvSpPr>
        <p:spPr>
          <a:xfrm>
            <a:off x="201038" y="6401087"/>
            <a:ext cx="689772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Tutorial on EM </a:t>
            </a:r>
            <a:r>
              <a:rPr lang="en-US" sz="1400">
                <a:latin typeface="Times New Roman" panose="02020603050405020304" pitchFamily="18" charset="0"/>
                <a:cs typeface="Times New Roman" panose="02020603050405020304" pitchFamily="18" charset="0"/>
              </a:rPr>
              <a:t>algorithm – Loc </a:t>
            </a:r>
            <a:r>
              <a:rPr lang="en-US" sz="1400" dirty="0">
                <a:latin typeface="Times New Roman" panose="02020603050405020304" pitchFamily="18" charset="0"/>
                <a:cs typeface="Times New Roman" panose="02020603050405020304" pitchFamily="18" charset="0"/>
              </a:rPr>
              <a:t>Nguyen (ng_phloc@yahoo.com) – http://www.locnguyen.net</a:t>
            </a:r>
          </a:p>
        </p:txBody>
      </p:sp>
      <p:sp>
        <p:nvSpPr>
          <p:cNvPr id="35" name="TextBox 34">
            <a:extLst>
              <a:ext uri="{FF2B5EF4-FFF2-40B4-BE49-F238E27FC236}">
                <a16:creationId xmlns:a16="http://schemas.microsoft.com/office/drawing/2014/main" id="{AE5E1828-9DF6-8884-84E3-F1B7743F9E94}"/>
              </a:ext>
            </a:extLst>
          </p:cNvPr>
          <p:cNvSpPr txBox="1"/>
          <p:nvPr/>
        </p:nvSpPr>
        <p:spPr>
          <a:xfrm>
            <a:off x="9107968" y="5547103"/>
            <a:ext cx="1554480" cy="640080"/>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Semiparametric</a:t>
            </a:r>
          </a:p>
          <a:p>
            <a:pPr algn="ctr"/>
            <a:r>
              <a:rPr lang="en-US" dirty="0">
                <a:latin typeface="Times New Roman" panose="02020603050405020304" pitchFamily="18" charset="0"/>
                <a:cs typeface="Times New Roman" panose="02020603050405020304" pitchFamily="18" charset="0"/>
              </a:rPr>
              <a:t>mixture model</a:t>
            </a:r>
          </a:p>
        </p:txBody>
      </p:sp>
      <p:sp>
        <p:nvSpPr>
          <p:cNvPr id="39" name="TextBox 38">
            <a:extLst>
              <a:ext uri="{FF2B5EF4-FFF2-40B4-BE49-F238E27FC236}">
                <a16:creationId xmlns:a16="http://schemas.microsoft.com/office/drawing/2014/main" id="{FE55A61F-0821-BF69-CF79-11702F6B7CD8}"/>
              </a:ext>
            </a:extLst>
          </p:cNvPr>
          <p:cNvSpPr txBox="1"/>
          <p:nvPr/>
        </p:nvSpPr>
        <p:spPr>
          <a:xfrm>
            <a:off x="10274109" y="4616037"/>
            <a:ext cx="1554480" cy="640080"/>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Infinite</a:t>
            </a:r>
          </a:p>
          <a:p>
            <a:pPr algn="ctr"/>
            <a:r>
              <a:rPr lang="en-US" dirty="0">
                <a:latin typeface="Times New Roman" panose="02020603050405020304" pitchFamily="18" charset="0"/>
                <a:cs typeface="Times New Roman" panose="02020603050405020304" pitchFamily="18" charset="0"/>
              </a:rPr>
              <a:t>mixture model</a:t>
            </a:r>
          </a:p>
        </p:txBody>
      </p:sp>
      <p:cxnSp>
        <p:nvCxnSpPr>
          <p:cNvPr id="6" name="Straight Arrow Connector 5">
            <a:extLst>
              <a:ext uri="{FF2B5EF4-FFF2-40B4-BE49-F238E27FC236}">
                <a16:creationId xmlns:a16="http://schemas.microsoft.com/office/drawing/2014/main" id="{9BC6EAD2-0AB3-7C84-ADA7-0E425FDCFFBF}"/>
              </a:ext>
            </a:extLst>
          </p:cNvPr>
          <p:cNvCxnSpPr>
            <a:stCxn id="63" idx="2"/>
            <a:endCxn id="39" idx="0"/>
          </p:cNvCxnSpPr>
          <p:nvPr/>
        </p:nvCxnSpPr>
        <p:spPr>
          <a:xfrm>
            <a:off x="9885208" y="4336181"/>
            <a:ext cx="1166141" cy="279856"/>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A700C2-76AE-1E3A-43F3-5EB134E25CB8}"/>
              </a:ext>
            </a:extLst>
          </p:cNvPr>
          <p:cNvCxnSpPr>
            <a:stCxn id="63" idx="2"/>
            <a:endCxn id="35" idx="0"/>
          </p:cNvCxnSpPr>
          <p:nvPr/>
        </p:nvCxnSpPr>
        <p:spPr>
          <a:xfrm>
            <a:off x="9885208" y="4336181"/>
            <a:ext cx="0" cy="121092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3A0D96-5410-C496-D21D-0D918329444A}"/>
              </a:ext>
            </a:extLst>
          </p:cNvPr>
          <p:cNvCxnSpPr>
            <a:cxnSpLocks/>
            <a:stCxn id="35" idx="1"/>
          </p:cNvCxnSpPr>
          <p:nvPr/>
        </p:nvCxnSpPr>
        <p:spPr>
          <a:xfrm flipH="1">
            <a:off x="7533832" y="5867143"/>
            <a:ext cx="157413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F74A63C-8CF6-48B4-E807-7DF376221F32}"/>
              </a:ext>
            </a:extLst>
          </p:cNvPr>
          <p:cNvSpPr/>
          <p:nvPr/>
        </p:nvSpPr>
        <p:spPr>
          <a:xfrm>
            <a:off x="9657474" y="3246120"/>
            <a:ext cx="1221543" cy="49842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Hidden info</a:t>
            </a:r>
          </a:p>
        </p:txBody>
      </p:sp>
      <p:sp>
        <p:nvSpPr>
          <p:cNvPr id="43" name="Oval 42">
            <a:extLst>
              <a:ext uri="{FF2B5EF4-FFF2-40B4-BE49-F238E27FC236}">
                <a16:creationId xmlns:a16="http://schemas.microsoft.com/office/drawing/2014/main" id="{2ED1A462-8372-E0CB-8AC2-C64FE8DE18B4}"/>
              </a:ext>
            </a:extLst>
          </p:cNvPr>
          <p:cNvSpPr/>
          <p:nvPr/>
        </p:nvSpPr>
        <p:spPr>
          <a:xfrm>
            <a:off x="2048028" y="3242944"/>
            <a:ext cx="1221543" cy="49842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Hidden info</a:t>
            </a:r>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3" name="Footer Placeholder 2"/>
          <p:cNvSpPr>
            <a:spLocks noGrp="1"/>
          </p:cNvSpPr>
          <p:nvPr>
            <p:ph type="ftr" sz="quarter" idx="11"/>
          </p:nvPr>
        </p:nvSpPr>
        <p:spPr/>
        <p:txBody>
          <a:bodyPr/>
          <a:lstStyle/>
          <a:p>
            <a:r>
              <a:rPr lang="en-US"/>
              <a:t>Conditional mixture model for modeling attributed dyadic data</a:t>
            </a:r>
          </a:p>
        </p:txBody>
      </p:sp>
      <p:sp>
        <p:nvSpPr>
          <p:cNvPr id="5" name="Date Placeholder 4"/>
          <p:cNvSpPr>
            <a:spLocks noGrp="1"/>
          </p:cNvSpPr>
          <p:nvPr>
            <p:ph type="dt" sz="half" idx="10"/>
          </p:nvPr>
        </p:nvSpPr>
        <p:spPr/>
        <p:txBody>
          <a:bodyPr/>
          <a:lstStyle/>
          <a:p>
            <a:r>
              <a:rPr lang="en-US"/>
              <a:t>16/09/2021</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661</Words>
  <Application>Microsoft Office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Cambria Math</vt:lpstr>
      <vt:lpstr>Times New Roman</vt:lpstr>
      <vt:lpstr>Office Theme</vt:lpstr>
      <vt:lpstr>Presentation</vt:lpstr>
      <vt:lpstr>PowerPoint Presentation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407</cp:revision>
  <dcterms:created xsi:type="dcterms:W3CDTF">2017-06-28T03:43:04Z</dcterms:created>
  <dcterms:modified xsi:type="dcterms:W3CDTF">2022-08-04T07:33:05Z</dcterms:modified>
</cp:coreProperties>
</file>