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56" r:id="rId2"/>
    <p:sldId id="439" r:id="rId3"/>
    <p:sldId id="314" r:id="rId4"/>
    <p:sldId id="440" r:id="rId5"/>
    <p:sldId id="441" r:id="rId6"/>
    <p:sldId id="442" r:id="rId7"/>
    <p:sldId id="443" r:id="rId8"/>
    <p:sldId id="444" r:id="rId9"/>
    <p:sldId id="445" r:id="rId10"/>
    <p:sldId id="446" r:id="rId11"/>
    <p:sldId id="447" r:id="rId12"/>
    <p:sldId id="448" r:id="rId13"/>
    <p:sldId id="449" r:id="rId14"/>
    <p:sldId id="450" r:id="rId15"/>
    <p:sldId id="451" r:id="rId16"/>
    <p:sldId id="452" r:id="rId17"/>
    <p:sldId id="453" r:id="rId18"/>
    <p:sldId id="454" r:id="rId19"/>
    <p:sldId id="455" r:id="rId20"/>
    <p:sldId id="456" r:id="rId21"/>
    <p:sldId id="457" r:id="rId22"/>
    <p:sldId id="458" r:id="rId23"/>
    <p:sldId id="459" r:id="rId24"/>
    <p:sldId id="460" r:id="rId25"/>
    <p:sldId id="461" r:id="rId26"/>
    <p:sldId id="462" r:id="rId27"/>
    <p:sldId id="463" r:id="rId28"/>
    <p:sldId id="464" r:id="rId29"/>
    <p:sldId id="465" r:id="rId30"/>
    <p:sldId id="466" r:id="rId31"/>
    <p:sldId id="467" r:id="rId32"/>
    <p:sldId id="468" r:id="rId33"/>
    <p:sldId id="469" r:id="rId34"/>
    <p:sldId id="470" r:id="rId35"/>
    <p:sldId id="471" r:id="rId36"/>
    <p:sldId id="472" r:id="rId37"/>
    <p:sldId id="473" r:id="rId38"/>
    <p:sldId id="474" r:id="rId39"/>
    <p:sldId id="438" r:id="rId40"/>
    <p:sldId id="31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533" autoAdjust="0"/>
  </p:normalViewPr>
  <p:slideViewPr>
    <p:cSldViewPr snapToGrid="0">
      <p:cViewPr varScale="1">
        <p:scale>
          <a:sx n="68" d="100"/>
          <a:sy n="68" d="100"/>
        </p:scale>
        <p:origin x="81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A3D5FF-0CEC-49D8-BF8A-0B00BB6525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ADA447-B21B-4FBA-A3C9-575D56E9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6B30CB-839A-47A6-9532-260122BEAE9C}" type="datetimeFigureOut">
              <a:rPr lang="en-US" smtClean="0"/>
              <a:t>03/06/2022</a:t>
            </a:fld>
            <a:endParaRPr lang="en-US"/>
          </a:p>
        </p:txBody>
      </p:sp>
      <p:sp>
        <p:nvSpPr>
          <p:cNvPr id="4" name="Footer Placeholder 3">
            <a:extLst>
              <a:ext uri="{FF2B5EF4-FFF2-40B4-BE49-F238E27FC236}">
                <a16:creationId xmlns:a16="http://schemas.microsoft.com/office/drawing/2014/main" id="{003E0C6A-F00E-45DE-9607-30984D6402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8D0529-25A5-4112-9369-21C35E3F78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4DF5EF-899D-4A93-BF6E-10CBE4B2D858}" type="slidenum">
              <a:rPr lang="en-US" smtClean="0"/>
              <a:t>‹#›</a:t>
            </a:fld>
            <a:endParaRPr lang="en-US"/>
          </a:p>
        </p:txBody>
      </p:sp>
    </p:spTree>
    <p:extLst>
      <p:ext uri="{BB962C8B-B14F-4D97-AF65-F5344CB8AC3E}">
        <p14:creationId xmlns:p14="http://schemas.microsoft.com/office/powerpoint/2010/main" val="1489358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03/06/2022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40</a:t>
            </a:fld>
            <a:endParaRPr lang="en-US"/>
          </a:p>
        </p:txBody>
      </p:sp>
    </p:spTree>
    <p:extLst>
      <p:ext uri="{BB962C8B-B14F-4D97-AF65-F5344CB8AC3E}">
        <p14:creationId xmlns:p14="http://schemas.microsoft.com/office/powerpoint/2010/main" val="396290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30/05/2022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EM Tutorial P2 - Loc Nguyen</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30/05/2022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EM Tutorial P2 - Loc Nguyen</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30/05/2022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EM Tutorial P2 - Loc Nguyen</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30/05/2022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EM Tutorial P2 - Loc Nguyen</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30/05/2022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EM Tutorial P2 - Loc Nguyen</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30/05/2022</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EM Tutorial P2 - Loc Nguyen</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30/05/2022</a:t>
            </a:r>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EM Tutorial P2 - Loc Nguyen</a:t>
            </a:r>
            <a:endParaRPr lang="en-US"/>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30/05/2022</a:t>
            </a:r>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EM Tutorial P2 - Loc Nguyen</a:t>
            </a:r>
            <a:endParaRPr lang="en-US"/>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30/05/2022</a:t>
            </a:r>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EM Tutorial P2 - Loc Nguyen</a:t>
            </a:r>
            <a:endParaRPr lang="en-US"/>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30/05/2022</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EM Tutorial P2 - Loc Nguyen</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30/05/2022</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EM Tutorial P2 - Loc Nguyen</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30/05/2022</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pt-BR"/>
              <a:t>EM Tutorial P2 - Loc Nguyen</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210.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en-US" sz="4500" b="1" dirty="0"/>
              <a:t>Tutorial on EM algorithm – Part 2</a:t>
            </a:r>
            <a:endParaRPr lang="en-US" sz="4500" dirty="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a:t>Prof. Dr. Loc Nguyen, PhD, </a:t>
            </a:r>
            <a:r>
              <a:rPr lang="en-US" dirty="0" err="1"/>
              <a:t>PostDoc</a:t>
            </a:r>
            <a:endParaRPr lang="en-US" dirty="0"/>
          </a:p>
          <a:p>
            <a:r>
              <a:rPr lang="en-US" dirty="0"/>
              <a:t>Founder of Loc Nguyen’s Academic Network, Vietnam</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pt-BR"/>
              <a:t>EM Tutorial P2 - Loc Nguyen</a:t>
            </a:r>
            <a:endParaRPr lang="en-US"/>
          </a:p>
        </p:txBody>
      </p:sp>
      <p:sp>
        <p:nvSpPr>
          <p:cNvPr id="6" name="Date Placeholder 5"/>
          <p:cNvSpPr>
            <a:spLocks noGrp="1"/>
          </p:cNvSpPr>
          <p:nvPr>
            <p:ph type="dt" sz="half" idx="10"/>
          </p:nvPr>
        </p:nvSpPr>
        <p:spPr/>
        <p:txBody>
          <a:bodyPr/>
          <a:lstStyle/>
          <a:p>
            <a:r>
              <a:rPr lang="en-US"/>
              <a:t>30/05/2022</a:t>
            </a:r>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Tree>
    <p:extLst>
      <p:ext uri="{BB962C8B-B14F-4D97-AF65-F5344CB8AC3E}">
        <p14:creationId xmlns:p14="http://schemas.microsoft.com/office/powerpoint/2010/main" val="64680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DA9A6-C0FA-3210-53DF-C9ACA81DF208}"/>
              </a:ext>
            </a:extLst>
          </p:cNvPr>
          <p:cNvSpPr>
            <a:spLocks noGrp="1"/>
          </p:cNvSpPr>
          <p:nvPr>
            <p:ph type="title"/>
          </p:nvPr>
        </p:nvSpPr>
        <p:spPr>
          <a:xfrm>
            <a:off x="838200" y="75782"/>
            <a:ext cx="10515600" cy="660486"/>
          </a:xfrm>
        </p:spPr>
        <p:txBody>
          <a:bodyPr/>
          <a:lstStyle/>
          <a:p>
            <a:r>
              <a:rPr lang="en-US" dirty="0"/>
              <a:t>1. Traditional EM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5055D0-056B-B78C-294F-68AF97DCA732}"/>
                  </a:ext>
                </a:extLst>
              </p:cNvPr>
              <p:cNvSpPr>
                <a:spLocks noGrp="1"/>
              </p:cNvSpPr>
              <p:nvPr>
                <p:ph idx="1"/>
              </p:nvPr>
            </p:nvSpPr>
            <p:spPr>
              <a:xfrm>
                <a:off x="154745" y="801855"/>
                <a:ext cx="11887200" cy="5176066"/>
              </a:xfrm>
            </p:spPr>
            <p:txBody>
              <a:bodyPr>
                <a:noAutofit/>
              </a:bodyPr>
              <a:lstStyle/>
              <a:p>
                <a:pPr marL="0" marR="0" indent="0" algn="just">
                  <a:spcBef>
                    <a:spcPts val="0"/>
                  </a:spcBef>
                  <a:spcAft>
                    <a:spcPts val="0"/>
                  </a:spcAft>
                  <a:buNone/>
                </a:pPr>
                <a:r>
                  <a:rPr lang="en-US" sz="1600" dirty="0">
                    <a:effectLst/>
                    <a:ea typeface="SimSun" panose="02010600030101010101" pitchFamily="2" charset="-122"/>
                  </a:rPr>
                  <a:t>EM algorithm stops if two successive estimates are equal, Θ</a:t>
                </a:r>
                <a:r>
                  <a:rPr lang="en-US" sz="1600" i="1" baseline="30000" dirty="0">
                    <a:effectLst/>
                    <a:ea typeface="SimSun" panose="02010600030101010101" pitchFamily="2" charset="-122"/>
                  </a:rPr>
                  <a:t>*</a:t>
                </a:r>
                <a:r>
                  <a:rPr lang="en-US" sz="1600" dirty="0">
                    <a:effectLst/>
                    <a:ea typeface="SimSun" panose="02010600030101010101" pitchFamily="2" charset="-122"/>
                  </a:rPr>
                  <a:t> = Θ</a:t>
                </a:r>
                <a:r>
                  <a:rPr lang="en-US" sz="1600" baseline="30000" dirty="0">
                    <a:effectLst/>
                    <a:ea typeface="SimSun" panose="02010600030101010101" pitchFamily="2" charset="-122"/>
                  </a:rPr>
                  <a:t>(</a:t>
                </a:r>
                <a:r>
                  <a:rPr lang="en-US" sz="1600" i="1" baseline="30000" dirty="0">
                    <a:effectLst/>
                    <a:ea typeface="SimSun" panose="02010600030101010101" pitchFamily="2" charset="-122"/>
                  </a:rPr>
                  <a:t>t</a:t>
                </a:r>
                <a:r>
                  <a:rPr lang="en-US" sz="1600" baseline="30000" dirty="0">
                    <a:effectLst/>
                    <a:ea typeface="SimSun" panose="02010600030101010101" pitchFamily="2" charset="-122"/>
                  </a:rPr>
                  <a:t>)</a:t>
                </a:r>
                <a:r>
                  <a:rPr lang="en-US" sz="1600" dirty="0">
                    <a:effectLst/>
                    <a:ea typeface="SimSun" panose="02010600030101010101" pitchFamily="2" charset="-122"/>
                  </a:rPr>
                  <a:t> = Θ</a:t>
                </a:r>
                <a:r>
                  <a:rPr lang="en-US" sz="1600" baseline="30000" dirty="0">
                    <a:effectLst/>
                    <a:ea typeface="SimSun" panose="02010600030101010101" pitchFamily="2" charset="-122"/>
                  </a:rPr>
                  <a:t>(</a:t>
                </a:r>
                <a:r>
                  <a:rPr lang="en-US" sz="1600" i="1" baseline="30000" dirty="0">
                    <a:effectLst/>
                    <a:ea typeface="SimSun" panose="02010600030101010101" pitchFamily="2" charset="-122"/>
                  </a:rPr>
                  <a:t>t</a:t>
                </a:r>
                <a:r>
                  <a:rPr lang="en-US" sz="1600" baseline="30000" dirty="0">
                    <a:effectLst/>
                    <a:ea typeface="SimSun" panose="02010600030101010101" pitchFamily="2" charset="-122"/>
                  </a:rPr>
                  <a:t>+1)</a:t>
                </a:r>
                <a:r>
                  <a:rPr lang="en-US" sz="1600" dirty="0">
                    <a:effectLst/>
                    <a:ea typeface="SimSun" panose="02010600030101010101" pitchFamily="2" charset="-122"/>
                  </a:rPr>
                  <a:t>, at some </a:t>
                </a:r>
                <a:r>
                  <a:rPr lang="en-US" sz="1600" i="1" dirty="0" err="1">
                    <a:effectLst/>
                    <a:ea typeface="SimSun" panose="02010600030101010101" pitchFamily="2" charset="-122"/>
                  </a:rPr>
                  <a:t>t</a:t>
                </a:r>
                <a:r>
                  <a:rPr lang="en-US" sz="1600" baseline="30000" dirty="0" err="1">
                    <a:effectLst/>
                    <a:ea typeface="SimSun" panose="02010600030101010101" pitchFamily="2" charset="-122"/>
                  </a:rPr>
                  <a:t>th</a:t>
                </a:r>
                <a:r>
                  <a:rPr lang="en-US" sz="1600" dirty="0">
                    <a:effectLst/>
                    <a:ea typeface="SimSun" panose="02010600030101010101" pitchFamily="2" charset="-122"/>
                  </a:rPr>
                  <a:t> iteration. At that time, Θ</a:t>
                </a:r>
                <a:r>
                  <a:rPr lang="en-US" sz="1600" i="1" baseline="30000" dirty="0">
                    <a:effectLst/>
                    <a:ea typeface="SimSun" panose="02010600030101010101" pitchFamily="2" charset="-122"/>
                  </a:rPr>
                  <a:t>*</a:t>
                </a:r>
                <a:r>
                  <a:rPr lang="en-US" sz="1600" dirty="0">
                    <a:effectLst/>
                    <a:ea typeface="SimSun" panose="02010600030101010101" pitchFamily="2" charset="-122"/>
                  </a:rPr>
                  <a:t> is the optimal estimate of EM process, which is an optimizer of </a:t>
                </a:r>
                <a:r>
                  <a:rPr lang="en-US" sz="1600" i="1" dirty="0">
                    <a:effectLst/>
                    <a:ea typeface="SimSun" panose="02010600030101010101" pitchFamily="2" charset="-122"/>
                  </a:rPr>
                  <a:t>L</a:t>
                </a:r>
                <a:r>
                  <a:rPr lang="en-US" sz="1600" dirty="0">
                    <a:effectLst/>
                    <a:ea typeface="SimSun" panose="02010600030101010101" pitchFamily="2" charset="-122"/>
                  </a:rPr>
                  <a:t>(Θ) as </a:t>
                </a:r>
                <a14:m>
                  <m:oMath xmlns:m="http://schemas.openxmlformats.org/officeDocument/2006/math">
                    <m:sSup>
                      <m:sSupPr>
                        <m:ctrlPr>
                          <a:rPr lang="en-US" sz="1600" i="1">
                            <a:effectLst/>
                            <a:latin typeface="Cambria Math" panose="02040503050406030204" pitchFamily="18" charset="0"/>
                            <a:ea typeface="SimSun" panose="02010600030101010101" pitchFamily="2" charset="-122"/>
                          </a:rPr>
                        </m:ctrlPr>
                      </m:sSupPr>
                      <m:e>
                        <m:r>
                          <m:rPr>
                            <m:sty m:val="p"/>
                          </m:rPr>
                          <a:rPr lang="en-US" sz="1600">
                            <a:effectLst/>
                            <a:latin typeface="Cambria Math" panose="02040503050406030204" pitchFamily="18" charset="0"/>
                            <a:ea typeface="SimSun" panose="02010600030101010101" pitchFamily="2" charset="-122"/>
                          </a:rPr>
                          <m:t>Θ</m:t>
                        </m:r>
                      </m:e>
                      <m:sup>
                        <m:r>
                          <a:rPr lang="en-US" sz="1600" i="1">
                            <a:effectLst/>
                            <a:latin typeface="Cambria Math" panose="02040503050406030204" pitchFamily="18" charset="0"/>
                            <a:ea typeface="SimSun" panose="02010600030101010101" pitchFamily="2" charset="-122"/>
                          </a:rPr>
                          <m:t>∗</m:t>
                        </m:r>
                      </m:sup>
                    </m:sSup>
                    <m:r>
                      <a:rPr lang="en-US" sz="1600" i="1">
                        <a:effectLst/>
                        <a:latin typeface="Cambria Math" panose="02040503050406030204" pitchFamily="18" charset="0"/>
                        <a:ea typeface="SimSun" panose="02010600030101010101" pitchFamily="2" charset="-122"/>
                      </a:rPr>
                      <m:t>=</m:t>
                    </m:r>
                    <m:func>
                      <m:funcPr>
                        <m:ctrlPr>
                          <a:rPr lang="en-US" sz="1600" i="1">
                            <a:effectLst/>
                            <a:latin typeface="Cambria Math" panose="02040503050406030204" pitchFamily="18" charset="0"/>
                            <a:ea typeface="SimSun" panose="02010600030101010101" pitchFamily="2" charset="-122"/>
                          </a:rPr>
                        </m:ctrlPr>
                      </m:funcPr>
                      <m:fName>
                        <m:limLow>
                          <m:limLowPr>
                            <m:ctrlPr>
                              <a:rPr lang="en-US" sz="1600" i="1">
                                <a:effectLst/>
                                <a:latin typeface="Cambria Math" panose="02040503050406030204" pitchFamily="18" charset="0"/>
                                <a:ea typeface="SimSun" panose="02010600030101010101" pitchFamily="2" charset="-122"/>
                              </a:rPr>
                            </m:ctrlPr>
                          </m:limLowPr>
                          <m:e>
                            <m:r>
                              <m:rPr>
                                <m:sty m:val="p"/>
                              </m:rPr>
                              <a:rPr lang="en-US" sz="1600">
                                <a:effectLst/>
                                <a:latin typeface="Cambria Math" panose="02040503050406030204" pitchFamily="18" charset="0"/>
                                <a:ea typeface="SimSun" panose="02010600030101010101" pitchFamily="2" charset="-122"/>
                              </a:rPr>
                              <m:t>argmax</m:t>
                            </m:r>
                          </m:e>
                          <m:lim>
                            <m:r>
                              <m:rPr>
                                <m:sty m:val="p"/>
                              </m:rPr>
                              <a:rPr lang="en-US" sz="1600">
                                <a:effectLst/>
                                <a:latin typeface="Cambria Math" panose="02040503050406030204" pitchFamily="18" charset="0"/>
                                <a:ea typeface="SimSun" panose="02010600030101010101" pitchFamily="2" charset="-122"/>
                              </a:rPr>
                              <m:t>Θ</m:t>
                            </m:r>
                          </m:lim>
                        </m:limLow>
                      </m:fName>
                      <m:e>
                        <m:r>
                          <a:rPr lang="en-US" sz="1600" i="1">
                            <a:effectLst/>
                            <a:latin typeface="Cambria Math" panose="02040503050406030204" pitchFamily="18" charset="0"/>
                            <a:ea typeface="SimSun" panose="02010600030101010101" pitchFamily="2" charset="-122"/>
                          </a:rPr>
                          <m:t>𝐿</m:t>
                        </m:r>
                        <m:d>
                          <m:dPr>
                            <m:ctrlPr>
                              <a:rPr lang="en-US" sz="1600" i="1">
                                <a:effectLst/>
                                <a:latin typeface="Cambria Math" panose="02040503050406030204" pitchFamily="18" charset="0"/>
                                <a:ea typeface="SimSun" panose="02010600030101010101" pitchFamily="2" charset="-122"/>
                              </a:rPr>
                            </m:ctrlPr>
                          </m:dPr>
                          <m:e>
                            <m:r>
                              <m:rPr>
                                <m:sty m:val="p"/>
                              </m:rPr>
                              <a:rPr lang="en-US" sz="1600">
                                <a:effectLst/>
                                <a:latin typeface="Cambria Math" panose="02040503050406030204" pitchFamily="18" charset="0"/>
                                <a:ea typeface="SimSun" panose="02010600030101010101" pitchFamily="2" charset="-122"/>
                              </a:rPr>
                              <m:t>Θ</m:t>
                            </m:r>
                          </m:e>
                        </m:d>
                      </m:e>
                    </m:func>
                  </m:oMath>
                </a14:m>
                <a:r>
                  <a:rPr lang="en-US" sz="1600" dirty="0">
                    <a:effectLst/>
                    <a:ea typeface="SimSun" panose="02010600030101010101" pitchFamily="2" charset="-122"/>
                  </a:rPr>
                  <a:t>. Going back example 1.1, given the </a:t>
                </a:r>
                <a:r>
                  <a:rPr lang="en-US" sz="1600" i="1" dirty="0" err="1">
                    <a:effectLst/>
                    <a:ea typeface="SimSun" panose="02010600030101010101" pitchFamily="2" charset="-122"/>
                  </a:rPr>
                  <a:t>t</a:t>
                </a:r>
                <a:r>
                  <a:rPr lang="en-US" sz="1600" baseline="30000" dirty="0" err="1">
                    <a:effectLst/>
                    <a:ea typeface="SimSun" panose="02010600030101010101" pitchFamily="2" charset="-122"/>
                  </a:rPr>
                  <a:t>th</a:t>
                </a:r>
                <a:r>
                  <a:rPr lang="en-US" sz="1600" dirty="0">
                    <a:effectLst/>
                    <a:ea typeface="SimSun" panose="02010600030101010101" pitchFamily="2" charset="-122"/>
                  </a:rPr>
                  <a:t> iteration, sufficient statistics</a:t>
                </a:r>
                <a:r>
                  <a:rPr lang="en-US" sz="1600" i="1" dirty="0">
                    <a:effectLst/>
                    <a:ea typeface="SimSun" panose="02010600030101010101" pitchFamily="2" charset="-122"/>
                  </a:rPr>
                  <a:t> x</a:t>
                </a:r>
                <a:r>
                  <a:rPr lang="en-US" sz="1600" baseline="-25000" dirty="0">
                    <a:effectLst/>
                    <a:ea typeface="SimSun" panose="02010600030101010101" pitchFamily="2" charset="-122"/>
                  </a:rPr>
                  <a:t>1</a:t>
                </a:r>
                <a:r>
                  <a:rPr lang="en-US" sz="1600" dirty="0">
                    <a:effectLst/>
                    <a:ea typeface="SimSun" panose="02010600030101010101" pitchFamily="2" charset="-122"/>
                  </a:rPr>
                  <a:t> and </a:t>
                </a:r>
                <a:r>
                  <a:rPr lang="en-US" sz="1600" i="1" dirty="0">
                    <a:effectLst/>
                    <a:ea typeface="SimSun" panose="02010600030101010101" pitchFamily="2" charset="-122"/>
                  </a:rPr>
                  <a:t>x</a:t>
                </a:r>
                <a:r>
                  <a:rPr lang="en-US" sz="1600" baseline="-25000" dirty="0">
                    <a:effectLst/>
                    <a:ea typeface="SimSun" panose="02010600030101010101" pitchFamily="2" charset="-122"/>
                  </a:rPr>
                  <a:t>2</a:t>
                </a:r>
                <a:r>
                  <a:rPr lang="en-US" sz="1600" dirty="0">
                    <a:effectLst/>
                    <a:ea typeface="SimSun" panose="02010600030101010101" pitchFamily="2" charset="-122"/>
                  </a:rPr>
                  <a:t> are estimated as </a:t>
                </a:r>
                <a:r>
                  <a:rPr lang="en-US" sz="1600" i="1" dirty="0">
                    <a:effectLst/>
                    <a:ea typeface="SimSun" panose="02010600030101010101" pitchFamily="2" charset="-122"/>
                  </a:rPr>
                  <a:t>x</a:t>
                </a:r>
                <a:r>
                  <a:rPr lang="en-US" sz="1600" baseline="-25000" dirty="0">
                    <a:effectLst/>
                    <a:ea typeface="SimSun" panose="02010600030101010101" pitchFamily="2" charset="-122"/>
                  </a:rPr>
                  <a:t>1</a:t>
                </a:r>
                <a:r>
                  <a:rPr lang="en-US" sz="1600" baseline="30000" dirty="0">
                    <a:effectLst/>
                    <a:ea typeface="SimSun" panose="02010600030101010101" pitchFamily="2" charset="-122"/>
                  </a:rPr>
                  <a:t>(</a:t>
                </a:r>
                <a:r>
                  <a:rPr lang="en-US" sz="1600" i="1" baseline="30000" dirty="0">
                    <a:effectLst/>
                    <a:ea typeface="SimSun" panose="02010600030101010101" pitchFamily="2" charset="-122"/>
                  </a:rPr>
                  <a:t>t</a:t>
                </a:r>
                <a:r>
                  <a:rPr lang="en-US" sz="1600" baseline="30000" dirty="0">
                    <a:effectLst/>
                    <a:ea typeface="SimSun" panose="02010600030101010101" pitchFamily="2" charset="-122"/>
                  </a:rPr>
                  <a:t>)</a:t>
                </a:r>
                <a:r>
                  <a:rPr lang="en-US" sz="1600" dirty="0">
                    <a:effectLst/>
                    <a:ea typeface="SimSun" panose="02010600030101010101" pitchFamily="2" charset="-122"/>
                  </a:rPr>
                  <a:t> and </a:t>
                </a:r>
                <a:r>
                  <a:rPr lang="en-US" sz="1600" i="1" dirty="0">
                    <a:effectLst/>
                    <a:ea typeface="SimSun" panose="02010600030101010101" pitchFamily="2" charset="-122"/>
                  </a:rPr>
                  <a:t>x</a:t>
                </a:r>
                <a:r>
                  <a:rPr lang="en-US" sz="1600" baseline="-25000" dirty="0">
                    <a:effectLst/>
                    <a:ea typeface="SimSun" panose="02010600030101010101" pitchFamily="2" charset="-122"/>
                  </a:rPr>
                  <a:t>2</a:t>
                </a:r>
                <a:r>
                  <a:rPr lang="en-US" sz="1600" baseline="30000" dirty="0">
                    <a:effectLst/>
                    <a:ea typeface="SimSun" panose="02010600030101010101" pitchFamily="2" charset="-122"/>
                  </a:rPr>
                  <a:t>(</a:t>
                </a:r>
                <a:r>
                  <a:rPr lang="en-US" sz="1600" i="1" baseline="30000" dirty="0">
                    <a:effectLst/>
                    <a:ea typeface="SimSun" panose="02010600030101010101" pitchFamily="2" charset="-122"/>
                  </a:rPr>
                  <a:t>t</a:t>
                </a:r>
                <a:r>
                  <a:rPr lang="en-US" sz="1600" baseline="30000" dirty="0">
                    <a:effectLst/>
                    <a:ea typeface="SimSun" panose="02010600030101010101" pitchFamily="2" charset="-122"/>
                  </a:rPr>
                  <a:t>)</a:t>
                </a:r>
                <a:r>
                  <a:rPr lang="en-US" sz="1600" dirty="0">
                    <a:effectLst/>
                    <a:ea typeface="SimSun" panose="02010600030101010101" pitchFamily="2" charset="-122"/>
                  </a:rPr>
                  <a:t> based on current parameter </a:t>
                </a:r>
                <a:r>
                  <a:rPr lang="en-US" sz="1600" i="1" dirty="0">
                    <a:effectLst/>
                    <a:ea typeface="SimSun" panose="02010600030101010101" pitchFamily="2" charset="-122"/>
                  </a:rPr>
                  <a:t>θ</a:t>
                </a:r>
                <a:r>
                  <a:rPr lang="en-US" sz="1600" baseline="30000" dirty="0">
                    <a:effectLst/>
                    <a:ea typeface="SimSun" panose="02010600030101010101" pitchFamily="2" charset="-122"/>
                  </a:rPr>
                  <a:t>(</a:t>
                </a:r>
                <a:r>
                  <a:rPr lang="en-US" sz="1600" i="1" baseline="30000" dirty="0">
                    <a:effectLst/>
                    <a:ea typeface="SimSun" panose="02010600030101010101" pitchFamily="2" charset="-122"/>
                  </a:rPr>
                  <a:t>t</a:t>
                </a:r>
                <a:r>
                  <a:rPr lang="en-US" sz="1600" baseline="30000" dirty="0">
                    <a:effectLst/>
                    <a:ea typeface="SimSun" panose="02010600030101010101" pitchFamily="2" charset="-122"/>
                  </a:rPr>
                  <a:t>)</a:t>
                </a:r>
                <a:r>
                  <a:rPr lang="en-US" sz="1600" dirty="0">
                    <a:effectLst/>
                    <a:ea typeface="SimSun" panose="02010600030101010101" pitchFamily="2" charset="-122"/>
                  </a:rPr>
                  <a:t> in E-step according to equation 2.6.</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600" i="1">
                              <a:effectLst/>
                              <a:latin typeface="Cambria Math" panose="02040503050406030204" pitchFamily="18" charset="0"/>
                              <a:ea typeface="SimSun" panose="02010600030101010101" pitchFamily="2" charset="-122"/>
                            </a:rPr>
                          </m:ctrlPr>
                        </m:sSubSupPr>
                        <m:e>
                          <m:r>
                            <a:rPr lang="en-US" sz="1600" i="1">
                              <a:effectLst/>
                              <a:latin typeface="Cambria Math" panose="02040503050406030204" pitchFamily="18" charset="0"/>
                              <a:ea typeface="SimSun" panose="02010600030101010101" pitchFamily="2" charset="-122"/>
                            </a:rPr>
                            <m:t>𝑥</m:t>
                          </m:r>
                        </m:e>
                        <m:sub>
                          <m:r>
                            <a:rPr lang="en-US" sz="1600" i="1">
                              <a:effectLst/>
                              <a:latin typeface="Cambria Math" panose="02040503050406030204" pitchFamily="18" charset="0"/>
                              <a:ea typeface="SimSun" panose="02010600030101010101" pitchFamily="2" charset="-122"/>
                            </a:rPr>
                            <m:t>1</m:t>
                          </m:r>
                        </m:sub>
                        <m:sup>
                          <m:d>
                            <m:dPr>
                              <m:ctrlPr>
                                <a:rPr lang="en-US" sz="1600" i="1">
                                  <a:effectLst/>
                                  <a:latin typeface="Cambria Math" panose="02040503050406030204" pitchFamily="18" charset="0"/>
                                  <a:ea typeface="SimSun" panose="02010600030101010101" pitchFamily="2" charset="-122"/>
                                </a:rPr>
                              </m:ctrlPr>
                            </m:dPr>
                            <m:e>
                              <m:r>
                                <a:rPr lang="en-US" sz="1600" i="1">
                                  <a:effectLst/>
                                  <a:latin typeface="Cambria Math" panose="02040503050406030204" pitchFamily="18" charset="0"/>
                                  <a:ea typeface="SimSun" panose="02010600030101010101" pitchFamily="2" charset="-122"/>
                                </a:rPr>
                                <m:t>𝑡</m:t>
                              </m:r>
                            </m:e>
                          </m:d>
                        </m:sup>
                      </m:sSubSup>
                      <m:r>
                        <a:rPr lang="en-US" sz="1600" i="1">
                          <a:effectLst/>
                          <a:latin typeface="Cambria Math" panose="02040503050406030204" pitchFamily="18" charset="0"/>
                          <a:ea typeface="SimSun" panose="02010600030101010101" pitchFamily="2" charset="-122"/>
                        </a:rPr>
                        <m:t>+</m:t>
                      </m:r>
                      <m:sSubSup>
                        <m:sSubSupPr>
                          <m:ctrlPr>
                            <a:rPr lang="en-US" sz="1600" i="1">
                              <a:effectLst/>
                              <a:latin typeface="Cambria Math" panose="02040503050406030204" pitchFamily="18" charset="0"/>
                              <a:ea typeface="SimSun" panose="02010600030101010101" pitchFamily="2" charset="-122"/>
                            </a:rPr>
                          </m:ctrlPr>
                        </m:sSubSupPr>
                        <m:e>
                          <m:r>
                            <a:rPr lang="en-US" sz="1600" i="1">
                              <a:effectLst/>
                              <a:latin typeface="Cambria Math" panose="02040503050406030204" pitchFamily="18" charset="0"/>
                              <a:ea typeface="SimSun" panose="02010600030101010101" pitchFamily="2" charset="-122"/>
                            </a:rPr>
                            <m:t>𝑥</m:t>
                          </m:r>
                        </m:e>
                        <m:sub>
                          <m:r>
                            <a:rPr lang="en-US" sz="1600" i="1">
                              <a:effectLst/>
                              <a:latin typeface="Cambria Math" panose="02040503050406030204" pitchFamily="18" charset="0"/>
                              <a:ea typeface="SimSun" panose="02010600030101010101" pitchFamily="2" charset="-122"/>
                            </a:rPr>
                            <m:t>2</m:t>
                          </m:r>
                        </m:sub>
                        <m:sup>
                          <m:d>
                            <m:dPr>
                              <m:ctrlPr>
                                <a:rPr lang="en-US" sz="1600" i="1">
                                  <a:effectLst/>
                                  <a:latin typeface="Cambria Math" panose="02040503050406030204" pitchFamily="18" charset="0"/>
                                  <a:ea typeface="SimSun" panose="02010600030101010101" pitchFamily="2" charset="-122"/>
                                </a:rPr>
                              </m:ctrlPr>
                            </m:dPr>
                            <m:e>
                              <m:r>
                                <a:rPr lang="en-US" sz="1600" i="1">
                                  <a:effectLst/>
                                  <a:latin typeface="Cambria Math" panose="02040503050406030204" pitchFamily="18" charset="0"/>
                                  <a:ea typeface="SimSun" panose="02010600030101010101" pitchFamily="2" charset="-122"/>
                                </a:rPr>
                                <m:t>𝑡</m:t>
                              </m:r>
                            </m:e>
                          </m:d>
                        </m:sup>
                      </m:sSubSup>
                      <m:r>
                        <a:rPr lang="en-US" sz="1600" i="1">
                          <a:effectLst/>
                          <a:latin typeface="Cambria Math" panose="02040503050406030204" pitchFamily="18" charset="0"/>
                          <a:ea typeface="SimSun" panose="02010600030101010101" pitchFamily="2" charset="-122"/>
                        </a:rPr>
                        <m:t>=</m:t>
                      </m:r>
                      <m:sSubSup>
                        <m:sSubSupPr>
                          <m:ctrlPr>
                            <a:rPr lang="en-US" sz="1600" i="1">
                              <a:effectLst/>
                              <a:latin typeface="Cambria Math" panose="02040503050406030204" pitchFamily="18" charset="0"/>
                              <a:ea typeface="SimSun" panose="02010600030101010101" pitchFamily="2" charset="-122"/>
                            </a:rPr>
                          </m:ctrlPr>
                        </m:sSubSupPr>
                        <m:e>
                          <m:r>
                            <a:rPr lang="en-US" sz="1600" i="1">
                              <a:effectLst/>
                              <a:latin typeface="Cambria Math" panose="02040503050406030204" pitchFamily="18" charset="0"/>
                              <a:ea typeface="SimSun" panose="02010600030101010101" pitchFamily="2" charset="-122"/>
                            </a:rPr>
                            <m:t>𝑦</m:t>
                          </m:r>
                        </m:e>
                        <m:sub>
                          <m:r>
                            <a:rPr lang="en-US" sz="1600" i="1">
                              <a:effectLst/>
                              <a:latin typeface="Cambria Math" panose="02040503050406030204" pitchFamily="18" charset="0"/>
                              <a:ea typeface="SimSun" panose="02010600030101010101" pitchFamily="2" charset="-122"/>
                            </a:rPr>
                            <m:t>1</m:t>
                          </m:r>
                        </m:sub>
                        <m:sup>
                          <m:d>
                            <m:dPr>
                              <m:ctrlPr>
                                <a:rPr lang="en-US" sz="1600" i="1">
                                  <a:effectLst/>
                                  <a:latin typeface="Cambria Math" panose="02040503050406030204" pitchFamily="18" charset="0"/>
                                  <a:ea typeface="SimSun" panose="02010600030101010101" pitchFamily="2" charset="-122"/>
                                </a:rPr>
                              </m:ctrlPr>
                            </m:dPr>
                            <m:e>
                              <m:r>
                                <a:rPr lang="en-US" sz="1600" i="1">
                                  <a:effectLst/>
                                  <a:latin typeface="Cambria Math" panose="02040503050406030204" pitchFamily="18" charset="0"/>
                                  <a:ea typeface="SimSun" panose="02010600030101010101" pitchFamily="2" charset="-122"/>
                                </a:rPr>
                                <m:t>𝑡</m:t>
                              </m:r>
                            </m:e>
                          </m:d>
                        </m:sup>
                      </m:sSubSup>
                      <m:r>
                        <a:rPr lang="en-US" sz="1600" i="1">
                          <a:effectLst/>
                          <a:latin typeface="Cambria Math" panose="02040503050406030204" pitchFamily="18" charset="0"/>
                          <a:ea typeface="SimSun" panose="02010600030101010101" pitchFamily="2" charset="-122"/>
                        </a:rPr>
                        <m:t>=</m:t>
                      </m:r>
                      <m:r>
                        <a:rPr lang="en-US" sz="1600" i="1">
                          <a:effectLst/>
                          <a:latin typeface="Cambria Math" panose="02040503050406030204" pitchFamily="18" charset="0"/>
                          <a:ea typeface="SimSun" panose="02010600030101010101" pitchFamily="2" charset="-122"/>
                        </a:rPr>
                        <m:t>𝐸</m:t>
                      </m:r>
                      <m:d>
                        <m:dPr>
                          <m:ctrlPr>
                            <a:rPr lang="en-US" sz="1600" i="1">
                              <a:effectLst/>
                              <a:latin typeface="Cambria Math" panose="02040503050406030204" pitchFamily="18" charset="0"/>
                              <a:ea typeface="SimSun" panose="02010600030101010101" pitchFamily="2" charset="-122"/>
                            </a:rPr>
                          </m:ctrlPr>
                        </m:dPr>
                        <m:e>
                          <m:sSub>
                            <m:sSubPr>
                              <m:ctrlPr>
                                <a:rPr lang="en-US"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𝑦</m:t>
                              </m:r>
                            </m:e>
                            <m:sub>
                              <m:r>
                                <a:rPr lang="en-US" sz="1600" i="1">
                                  <a:effectLst/>
                                  <a:latin typeface="Cambria Math" panose="02040503050406030204" pitchFamily="18" charset="0"/>
                                  <a:ea typeface="SimSun" panose="02010600030101010101" pitchFamily="2" charset="-122"/>
                                </a:rPr>
                                <m:t>1</m:t>
                              </m:r>
                            </m:sub>
                          </m:sSub>
                        </m:e>
                        <m:e>
                          <m:r>
                            <a:rPr lang="en-US" sz="1600" i="1">
                              <a:effectLst/>
                              <a:latin typeface="Cambria Math" panose="02040503050406030204" pitchFamily="18" charset="0"/>
                              <a:ea typeface="SimSun" panose="02010600030101010101" pitchFamily="2" charset="-122"/>
                            </a:rPr>
                            <m:t>𝑌</m:t>
                          </m:r>
                          <m:r>
                            <a:rPr lang="en-US" sz="1600" i="1">
                              <a:effectLst/>
                              <a:latin typeface="Cambria Math" panose="02040503050406030204" pitchFamily="18" charset="0"/>
                              <a:ea typeface="SimSun" panose="02010600030101010101" pitchFamily="2" charset="-122"/>
                            </a:rPr>
                            <m:t>,</m:t>
                          </m:r>
                          <m:sSup>
                            <m:sSupPr>
                              <m:ctrlPr>
                                <a:rPr lang="en-US" sz="1600" i="1">
                                  <a:effectLst/>
                                  <a:latin typeface="Cambria Math" panose="02040503050406030204" pitchFamily="18" charset="0"/>
                                  <a:ea typeface="SimSun" panose="02010600030101010101" pitchFamily="2" charset="-122"/>
                                </a:rPr>
                              </m:ctrlPr>
                            </m:sSupPr>
                            <m:e>
                              <m:r>
                                <a:rPr lang="en-US" sz="1600" i="1">
                                  <a:effectLst/>
                                  <a:latin typeface="Cambria Math" panose="02040503050406030204" pitchFamily="18" charset="0"/>
                                  <a:ea typeface="SimSun" panose="02010600030101010101" pitchFamily="2" charset="-122"/>
                                </a:rPr>
                                <m:t>𝜃</m:t>
                              </m:r>
                            </m:e>
                            <m:sup>
                              <m:d>
                                <m:dPr>
                                  <m:ctrlPr>
                                    <a:rPr lang="en-US" sz="1600" i="1">
                                      <a:effectLst/>
                                      <a:latin typeface="Cambria Math" panose="02040503050406030204" pitchFamily="18" charset="0"/>
                                      <a:ea typeface="SimSun" panose="02010600030101010101" pitchFamily="2" charset="-122"/>
                                    </a:rPr>
                                  </m:ctrlPr>
                                </m:dPr>
                                <m:e>
                                  <m:r>
                                    <a:rPr lang="en-US" sz="1600" i="1">
                                      <a:effectLst/>
                                      <a:latin typeface="Cambria Math" panose="02040503050406030204" pitchFamily="18" charset="0"/>
                                      <a:ea typeface="SimSun" panose="02010600030101010101" pitchFamily="2" charset="-122"/>
                                    </a:rPr>
                                    <m:t>𝑡</m:t>
                                  </m:r>
                                </m:e>
                              </m:d>
                            </m:sup>
                          </m:sSup>
                        </m:e>
                      </m:d>
                    </m:oMath>
                  </m:oMathPara>
                </a14:m>
                <a:endParaRPr lang="en-US" sz="1600" dirty="0">
                  <a:effectLst/>
                  <a:ea typeface="SimSun" panose="02010600030101010101" pitchFamily="2" charset="-122"/>
                </a:endParaRPr>
              </a:p>
              <a:p>
                <a:pPr marL="0" marR="0" indent="0" algn="just">
                  <a:spcBef>
                    <a:spcPts val="0"/>
                  </a:spcBef>
                  <a:spcAft>
                    <a:spcPts val="0"/>
                  </a:spcAft>
                  <a:buNone/>
                </a:pPr>
                <a:r>
                  <a:rPr lang="en-US" sz="1600" dirty="0">
                    <a:effectLst/>
                    <a:ea typeface="SimSun" panose="02010600030101010101" pitchFamily="2" charset="-122"/>
                  </a:rPr>
                  <a:t>Given </a:t>
                </a:r>
                <a:r>
                  <a:rPr lang="en-US" sz="1600" i="1" dirty="0">
                    <a:effectLst/>
                    <a:ea typeface="SimSun" panose="02010600030101010101" pitchFamily="2" charset="-122"/>
                  </a:rPr>
                  <a:t>p</a:t>
                </a:r>
                <a:r>
                  <a:rPr lang="en-US" sz="1600" i="1" baseline="-25000" dirty="0">
                    <a:effectLst/>
                    <a:ea typeface="SimSun" panose="02010600030101010101" pitchFamily="2" charset="-122"/>
                  </a:rPr>
                  <a:t>y</a:t>
                </a:r>
                <a:r>
                  <a:rPr lang="en-US" sz="1600" baseline="-25000" dirty="0">
                    <a:effectLst/>
                    <a:ea typeface="SimSun" panose="02010600030101010101" pitchFamily="2" charset="-122"/>
                  </a:rPr>
                  <a:t>1</a:t>
                </a:r>
                <a:r>
                  <a:rPr lang="en-US" sz="1600" dirty="0">
                    <a:effectLst/>
                    <a:ea typeface="SimSun" panose="02010600030101010101" pitchFamily="2" charset="-122"/>
                  </a:rPr>
                  <a:t> = 1/2 + </a:t>
                </a:r>
                <a:r>
                  <a:rPr lang="en-US" sz="1600" i="1" dirty="0">
                    <a:effectLst/>
                    <a:ea typeface="SimSun" panose="02010600030101010101" pitchFamily="2" charset="-122"/>
                  </a:rPr>
                  <a:t>θ</a:t>
                </a:r>
                <a:r>
                  <a:rPr lang="en-US" sz="1600" dirty="0">
                    <a:effectLst/>
                    <a:ea typeface="SimSun" panose="02010600030101010101" pitchFamily="2" charset="-122"/>
                  </a:rPr>
                  <a:t>/4, which implies that: </a:t>
                </a:r>
                <a14:m>
                  <m:oMath xmlns:m="http://schemas.openxmlformats.org/officeDocument/2006/math">
                    <m:sSubSup>
                      <m:sSubSupPr>
                        <m:ctrlPr>
                          <a:rPr lang="en-US" sz="1600" i="1">
                            <a:effectLst/>
                            <a:latin typeface="Cambria Math" panose="02040503050406030204" pitchFamily="18" charset="0"/>
                            <a:ea typeface="SimSun" panose="02010600030101010101" pitchFamily="2" charset="-122"/>
                          </a:rPr>
                        </m:ctrlPr>
                      </m:sSubSupPr>
                      <m:e>
                        <m:r>
                          <a:rPr lang="en-US" sz="1600" i="1">
                            <a:effectLst/>
                            <a:latin typeface="Cambria Math" panose="02040503050406030204" pitchFamily="18" charset="0"/>
                            <a:ea typeface="SimSun" panose="02010600030101010101" pitchFamily="2" charset="-122"/>
                          </a:rPr>
                          <m:t>𝑥</m:t>
                        </m:r>
                      </m:e>
                      <m:sub>
                        <m:r>
                          <a:rPr lang="en-US" sz="1600" i="1">
                            <a:effectLst/>
                            <a:latin typeface="Cambria Math" panose="02040503050406030204" pitchFamily="18" charset="0"/>
                            <a:ea typeface="SimSun" panose="02010600030101010101" pitchFamily="2" charset="-122"/>
                          </a:rPr>
                          <m:t>1</m:t>
                        </m:r>
                      </m:sub>
                      <m:sup>
                        <m:d>
                          <m:dPr>
                            <m:ctrlPr>
                              <a:rPr lang="en-US" sz="1600" i="1">
                                <a:effectLst/>
                                <a:latin typeface="Cambria Math" panose="02040503050406030204" pitchFamily="18" charset="0"/>
                                <a:ea typeface="SimSun" panose="02010600030101010101" pitchFamily="2" charset="-122"/>
                              </a:rPr>
                            </m:ctrlPr>
                          </m:dPr>
                          <m:e>
                            <m:r>
                              <a:rPr lang="en-US" sz="1600" i="1">
                                <a:effectLst/>
                                <a:latin typeface="Cambria Math" panose="02040503050406030204" pitchFamily="18" charset="0"/>
                                <a:ea typeface="SimSun" panose="02010600030101010101" pitchFamily="2" charset="-122"/>
                              </a:rPr>
                              <m:t>𝑡</m:t>
                            </m:r>
                          </m:e>
                        </m:d>
                      </m:sup>
                    </m:sSubSup>
                    <m:r>
                      <a:rPr lang="en-US" sz="1600" i="1">
                        <a:effectLst/>
                        <a:latin typeface="Cambria Math" panose="02040503050406030204" pitchFamily="18" charset="0"/>
                        <a:ea typeface="SimSun" panose="02010600030101010101" pitchFamily="2" charset="-122"/>
                      </a:rPr>
                      <m:t>+</m:t>
                    </m:r>
                    <m:sSubSup>
                      <m:sSubSupPr>
                        <m:ctrlPr>
                          <a:rPr lang="en-US" sz="1600" i="1">
                            <a:effectLst/>
                            <a:latin typeface="Cambria Math" panose="02040503050406030204" pitchFamily="18" charset="0"/>
                            <a:ea typeface="SimSun" panose="02010600030101010101" pitchFamily="2" charset="-122"/>
                          </a:rPr>
                        </m:ctrlPr>
                      </m:sSubSupPr>
                      <m:e>
                        <m:r>
                          <a:rPr lang="en-US" sz="1600" i="1">
                            <a:effectLst/>
                            <a:latin typeface="Cambria Math" panose="02040503050406030204" pitchFamily="18" charset="0"/>
                            <a:ea typeface="SimSun" panose="02010600030101010101" pitchFamily="2" charset="-122"/>
                          </a:rPr>
                          <m:t>𝑥</m:t>
                        </m:r>
                      </m:e>
                      <m:sub>
                        <m:r>
                          <a:rPr lang="en-US" sz="1600" i="1">
                            <a:effectLst/>
                            <a:latin typeface="Cambria Math" panose="02040503050406030204" pitchFamily="18" charset="0"/>
                            <a:ea typeface="SimSun" panose="02010600030101010101" pitchFamily="2" charset="-122"/>
                          </a:rPr>
                          <m:t>2</m:t>
                        </m:r>
                      </m:sub>
                      <m:sup>
                        <m:d>
                          <m:dPr>
                            <m:ctrlPr>
                              <a:rPr lang="en-US" sz="1600" i="1">
                                <a:effectLst/>
                                <a:latin typeface="Cambria Math" panose="02040503050406030204" pitchFamily="18" charset="0"/>
                                <a:ea typeface="SimSun" panose="02010600030101010101" pitchFamily="2" charset="-122"/>
                              </a:rPr>
                            </m:ctrlPr>
                          </m:dPr>
                          <m:e>
                            <m:r>
                              <a:rPr lang="en-US" sz="1600" i="1">
                                <a:effectLst/>
                                <a:latin typeface="Cambria Math" panose="02040503050406030204" pitchFamily="18" charset="0"/>
                                <a:ea typeface="SimSun" panose="02010600030101010101" pitchFamily="2" charset="-122"/>
                              </a:rPr>
                              <m:t>𝑡</m:t>
                            </m:r>
                          </m:e>
                        </m:d>
                      </m:sup>
                    </m:sSubSup>
                    <m:r>
                      <a:rPr lang="en-US" sz="1600" i="1">
                        <a:effectLst/>
                        <a:latin typeface="Cambria Math" panose="02040503050406030204" pitchFamily="18" charset="0"/>
                        <a:ea typeface="SimSun" panose="02010600030101010101" pitchFamily="2" charset="-122"/>
                      </a:rPr>
                      <m:t>=</m:t>
                    </m:r>
                    <m:r>
                      <a:rPr lang="en-US" sz="1600" i="1">
                        <a:effectLst/>
                        <a:latin typeface="Cambria Math" panose="02040503050406030204" pitchFamily="18" charset="0"/>
                        <a:ea typeface="SimSun" panose="02010600030101010101" pitchFamily="2" charset="-122"/>
                      </a:rPr>
                      <m:t>𝐸</m:t>
                    </m:r>
                    <m:d>
                      <m:dPr>
                        <m:ctrlPr>
                          <a:rPr lang="en-US" sz="1600" i="1">
                            <a:effectLst/>
                            <a:latin typeface="Cambria Math" panose="02040503050406030204" pitchFamily="18" charset="0"/>
                            <a:ea typeface="SimSun" panose="02010600030101010101" pitchFamily="2" charset="-122"/>
                          </a:rPr>
                        </m:ctrlPr>
                      </m:dPr>
                      <m:e>
                        <m:sSub>
                          <m:sSubPr>
                            <m:ctrlPr>
                              <a:rPr lang="en-US"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𝑦</m:t>
                            </m:r>
                          </m:e>
                          <m:sub>
                            <m:r>
                              <a:rPr lang="en-US" sz="1600" i="1">
                                <a:effectLst/>
                                <a:latin typeface="Cambria Math" panose="02040503050406030204" pitchFamily="18" charset="0"/>
                                <a:ea typeface="SimSun" panose="02010600030101010101" pitchFamily="2" charset="-122"/>
                              </a:rPr>
                              <m:t>1</m:t>
                            </m:r>
                          </m:sub>
                        </m:sSub>
                      </m:e>
                      <m:e>
                        <m:r>
                          <a:rPr lang="en-US" sz="1600" i="1">
                            <a:effectLst/>
                            <a:latin typeface="Cambria Math" panose="02040503050406030204" pitchFamily="18" charset="0"/>
                            <a:ea typeface="SimSun" panose="02010600030101010101" pitchFamily="2" charset="-122"/>
                          </a:rPr>
                          <m:t>𝑌</m:t>
                        </m:r>
                        <m:r>
                          <a:rPr lang="en-US" sz="1600" i="1">
                            <a:effectLst/>
                            <a:latin typeface="Cambria Math" panose="02040503050406030204" pitchFamily="18" charset="0"/>
                            <a:ea typeface="SimSun" panose="02010600030101010101" pitchFamily="2" charset="-122"/>
                          </a:rPr>
                          <m:t>,</m:t>
                        </m:r>
                        <m:sSup>
                          <m:sSupPr>
                            <m:ctrlPr>
                              <a:rPr lang="en-US" sz="1600" i="1">
                                <a:effectLst/>
                                <a:latin typeface="Cambria Math" panose="02040503050406030204" pitchFamily="18" charset="0"/>
                                <a:ea typeface="SimSun" panose="02010600030101010101" pitchFamily="2" charset="-122"/>
                              </a:rPr>
                            </m:ctrlPr>
                          </m:sSupPr>
                          <m:e>
                            <m:r>
                              <a:rPr lang="en-US" sz="1600" i="1">
                                <a:effectLst/>
                                <a:latin typeface="Cambria Math" panose="02040503050406030204" pitchFamily="18" charset="0"/>
                                <a:ea typeface="SimSun" panose="02010600030101010101" pitchFamily="2" charset="-122"/>
                              </a:rPr>
                              <m:t>𝜃</m:t>
                            </m:r>
                          </m:e>
                          <m:sup>
                            <m:d>
                              <m:dPr>
                                <m:ctrlPr>
                                  <a:rPr lang="en-US" sz="1600" i="1">
                                    <a:effectLst/>
                                    <a:latin typeface="Cambria Math" panose="02040503050406030204" pitchFamily="18" charset="0"/>
                                    <a:ea typeface="SimSun" panose="02010600030101010101" pitchFamily="2" charset="-122"/>
                                  </a:rPr>
                                </m:ctrlPr>
                              </m:dPr>
                              <m:e>
                                <m:r>
                                  <a:rPr lang="en-US" sz="1600" i="1">
                                    <a:effectLst/>
                                    <a:latin typeface="Cambria Math" panose="02040503050406030204" pitchFamily="18" charset="0"/>
                                    <a:ea typeface="SimSun" panose="02010600030101010101" pitchFamily="2" charset="-122"/>
                                  </a:rPr>
                                  <m:t>𝑡</m:t>
                                </m:r>
                              </m:e>
                            </m:d>
                          </m:sup>
                        </m:sSup>
                      </m:e>
                    </m:d>
                    <m:r>
                      <a:rPr lang="en-US" sz="1600" i="1">
                        <a:effectLst/>
                        <a:latin typeface="Cambria Math" panose="02040503050406030204" pitchFamily="18" charset="0"/>
                        <a:ea typeface="SimSun" panose="02010600030101010101" pitchFamily="2" charset="-122"/>
                      </a:rPr>
                      <m:t>=</m:t>
                    </m:r>
                    <m:sSub>
                      <m:sSubPr>
                        <m:ctrlPr>
                          <a:rPr lang="en-US"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𝑦</m:t>
                        </m:r>
                      </m:e>
                      <m:sub>
                        <m:r>
                          <a:rPr lang="en-US" sz="1600" i="1">
                            <a:effectLst/>
                            <a:latin typeface="Cambria Math" panose="02040503050406030204" pitchFamily="18" charset="0"/>
                            <a:ea typeface="SimSun" panose="02010600030101010101" pitchFamily="2" charset="-122"/>
                          </a:rPr>
                          <m:t>1</m:t>
                        </m:r>
                      </m:sub>
                    </m:sSub>
                    <m:sSub>
                      <m:sSubPr>
                        <m:ctrlPr>
                          <a:rPr lang="en-US"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𝑝</m:t>
                        </m:r>
                      </m:e>
                      <m:sub>
                        <m:sSub>
                          <m:sSubPr>
                            <m:ctrlPr>
                              <a:rPr lang="en-US"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𝑦</m:t>
                            </m:r>
                          </m:e>
                          <m:sub>
                            <m:r>
                              <a:rPr lang="en-US" sz="1600" i="1">
                                <a:effectLst/>
                                <a:latin typeface="Cambria Math" panose="02040503050406030204" pitchFamily="18" charset="0"/>
                                <a:ea typeface="SimSun" panose="02010600030101010101" pitchFamily="2" charset="-122"/>
                              </a:rPr>
                              <m:t>1</m:t>
                            </m:r>
                          </m:sub>
                        </m:sSub>
                      </m:sub>
                    </m:sSub>
                    <m:r>
                      <a:rPr lang="en-US" sz="1600" i="1">
                        <a:effectLst/>
                        <a:latin typeface="Cambria Math" panose="02040503050406030204" pitchFamily="18" charset="0"/>
                        <a:ea typeface="SimSun" panose="02010600030101010101" pitchFamily="2" charset="-122"/>
                      </a:rPr>
                      <m:t>=</m:t>
                    </m:r>
                    <m:sSub>
                      <m:sSubPr>
                        <m:ctrlPr>
                          <a:rPr lang="en-US"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𝑦</m:t>
                        </m:r>
                      </m:e>
                      <m:sub>
                        <m:r>
                          <a:rPr lang="en-US" sz="1600" i="1">
                            <a:effectLst/>
                            <a:latin typeface="Cambria Math" panose="02040503050406030204" pitchFamily="18" charset="0"/>
                            <a:ea typeface="SimSun" panose="02010600030101010101" pitchFamily="2" charset="-122"/>
                          </a:rPr>
                          <m:t>1</m:t>
                        </m:r>
                      </m:sub>
                    </m:sSub>
                    <m:d>
                      <m:dPr>
                        <m:ctrlPr>
                          <a:rPr lang="en-US" sz="1600" i="1">
                            <a:effectLst/>
                            <a:latin typeface="Cambria Math" panose="02040503050406030204" pitchFamily="18" charset="0"/>
                            <a:ea typeface="SimSun" panose="02010600030101010101" pitchFamily="2" charset="-122"/>
                          </a:rPr>
                        </m:ctrlPr>
                      </m:dPr>
                      <m:e>
                        <m:f>
                          <m:fPr>
                            <m:ctrlPr>
                              <a:rPr lang="en-US" sz="1600" i="1">
                                <a:effectLst/>
                                <a:latin typeface="Cambria Math" panose="02040503050406030204" pitchFamily="18" charset="0"/>
                                <a:ea typeface="SimSun" panose="02010600030101010101" pitchFamily="2" charset="-122"/>
                              </a:rPr>
                            </m:ctrlPr>
                          </m:fPr>
                          <m:num>
                            <m:r>
                              <a:rPr lang="en-US" sz="1600" i="1">
                                <a:effectLst/>
                                <a:latin typeface="Cambria Math" panose="02040503050406030204" pitchFamily="18" charset="0"/>
                                <a:ea typeface="SimSun" panose="02010600030101010101" pitchFamily="2" charset="-122"/>
                              </a:rPr>
                              <m:t>1</m:t>
                            </m:r>
                          </m:num>
                          <m:den>
                            <m:r>
                              <a:rPr lang="en-US" sz="1600" i="1">
                                <a:effectLst/>
                                <a:latin typeface="Cambria Math" panose="02040503050406030204" pitchFamily="18" charset="0"/>
                                <a:ea typeface="SimSun" panose="02010600030101010101" pitchFamily="2" charset="-122"/>
                              </a:rPr>
                              <m:t>2</m:t>
                            </m:r>
                          </m:den>
                        </m:f>
                        <m:r>
                          <a:rPr lang="en-US" sz="1600" i="1">
                            <a:effectLst/>
                            <a:latin typeface="Cambria Math" panose="02040503050406030204" pitchFamily="18" charset="0"/>
                            <a:ea typeface="SimSun" panose="02010600030101010101" pitchFamily="2" charset="-122"/>
                          </a:rPr>
                          <m:t>+</m:t>
                        </m:r>
                        <m:f>
                          <m:fPr>
                            <m:ctrlPr>
                              <a:rPr lang="en-US" sz="1600" i="1">
                                <a:effectLst/>
                                <a:latin typeface="Cambria Math" panose="02040503050406030204" pitchFamily="18" charset="0"/>
                                <a:ea typeface="SimSun" panose="02010600030101010101" pitchFamily="2" charset="-122"/>
                              </a:rPr>
                            </m:ctrlPr>
                          </m:fPr>
                          <m:num>
                            <m:sSup>
                              <m:sSupPr>
                                <m:ctrlPr>
                                  <a:rPr lang="en-US" sz="1600" i="1">
                                    <a:effectLst/>
                                    <a:latin typeface="Cambria Math" panose="02040503050406030204" pitchFamily="18" charset="0"/>
                                    <a:ea typeface="SimSun" panose="02010600030101010101" pitchFamily="2" charset="-122"/>
                                  </a:rPr>
                                </m:ctrlPr>
                              </m:sSupPr>
                              <m:e>
                                <m:r>
                                  <a:rPr lang="en-US" sz="1600" i="1">
                                    <a:effectLst/>
                                    <a:latin typeface="Cambria Math" panose="02040503050406030204" pitchFamily="18" charset="0"/>
                                    <a:ea typeface="SimSun" panose="02010600030101010101" pitchFamily="2" charset="-122"/>
                                  </a:rPr>
                                  <m:t>𝜃</m:t>
                                </m:r>
                              </m:e>
                              <m:sup>
                                <m:d>
                                  <m:dPr>
                                    <m:ctrlPr>
                                      <a:rPr lang="en-US" sz="1600" i="1">
                                        <a:effectLst/>
                                        <a:latin typeface="Cambria Math" panose="02040503050406030204" pitchFamily="18" charset="0"/>
                                        <a:ea typeface="SimSun" panose="02010600030101010101" pitchFamily="2" charset="-122"/>
                                      </a:rPr>
                                    </m:ctrlPr>
                                  </m:dPr>
                                  <m:e>
                                    <m:r>
                                      <a:rPr lang="en-US" sz="1600" i="1">
                                        <a:effectLst/>
                                        <a:latin typeface="Cambria Math" panose="02040503050406030204" pitchFamily="18" charset="0"/>
                                        <a:ea typeface="SimSun" panose="02010600030101010101" pitchFamily="2" charset="-122"/>
                                      </a:rPr>
                                      <m:t>𝑡</m:t>
                                    </m:r>
                                  </m:e>
                                </m:d>
                              </m:sup>
                            </m:sSup>
                          </m:num>
                          <m:den>
                            <m:r>
                              <a:rPr lang="en-US" sz="1600" i="1">
                                <a:effectLst/>
                                <a:latin typeface="Cambria Math" panose="02040503050406030204" pitchFamily="18" charset="0"/>
                                <a:ea typeface="SimSun" panose="02010600030101010101" pitchFamily="2" charset="-122"/>
                              </a:rPr>
                              <m:t>4</m:t>
                            </m:r>
                          </m:den>
                        </m:f>
                      </m:e>
                    </m:d>
                  </m:oMath>
                </a14:m>
                <a:r>
                  <a:rPr lang="en-US" sz="1600" dirty="0">
                    <a:effectLst/>
                    <a:ea typeface="SimSun" panose="02010600030101010101" pitchFamily="2" charset="-122"/>
                  </a:rPr>
                  <a:t>. Because the probability of </a:t>
                </a:r>
                <a:r>
                  <a:rPr lang="en-US" sz="1600" i="1" dirty="0">
                    <a:effectLst/>
                    <a:ea typeface="SimSun" panose="02010600030101010101" pitchFamily="2" charset="-122"/>
                  </a:rPr>
                  <a:t>y</a:t>
                </a:r>
                <a:r>
                  <a:rPr lang="en-US" sz="1600" baseline="-25000" dirty="0">
                    <a:effectLst/>
                    <a:ea typeface="SimSun" panose="02010600030101010101" pitchFamily="2" charset="-122"/>
                  </a:rPr>
                  <a:t>1</a:t>
                </a:r>
                <a:r>
                  <a:rPr lang="en-US" sz="1600" dirty="0">
                    <a:effectLst/>
                    <a:ea typeface="SimSun" panose="02010600030101010101" pitchFamily="2" charset="-122"/>
                  </a:rPr>
                  <a:t> is 1/2 + </a:t>
                </a:r>
                <a:r>
                  <a:rPr lang="en-US" sz="1600" i="1" dirty="0">
                    <a:effectLst/>
                    <a:ea typeface="SimSun" panose="02010600030101010101" pitchFamily="2" charset="-122"/>
                  </a:rPr>
                  <a:t>θ</a:t>
                </a:r>
                <a:r>
                  <a:rPr lang="en-US" sz="1600" dirty="0">
                    <a:effectLst/>
                    <a:ea typeface="SimSun" panose="02010600030101010101" pitchFamily="2" charset="-122"/>
                  </a:rPr>
                  <a:t>/4 and </a:t>
                </a:r>
                <a:r>
                  <a:rPr lang="en-US" sz="1600" i="1" dirty="0">
                    <a:effectLst/>
                    <a:ea typeface="SimSun" panose="02010600030101010101" pitchFamily="2" charset="-122"/>
                  </a:rPr>
                  <a:t>y</a:t>
                </a:r>
                <a:r>
                  <a:rPr lang="en-US" sz="1600" baseline="-25000" dirty="0">
                    <a:effectLst/>
                    <a:ea typeface="SimSun" panose="02010600030101010101" pitchFamily="2" charset="-122"/>
                  </a:rPr>
                  <a:t>1</a:t>
                </a:r>
                <a:r>
                  <a:rPr lang="en-US" sz="1600" dirty="0">
                    <a:effectLst/>
                    <a:ea typeface="SimSun" panose="02010600030101010101" pitchFamily="2" charset="-122"/>
                  </a:rPr>
                  <a:t> is sum of </a:t>
                </a:r>
                <a:r>
                  <a:rPr lang="en-US" sz="1600" i="1" dirty="0">
                    <a:effectLst/>
                    <a:ea typeface="SimSun" panose="02010600030101010101" pitchFamily="2" charset="-122"/>
                  </a:rPr>
                  <a:t>x</a:t>
                </a:r>
                <a:r>
                  <a:rPr lang="en-US" sz="1600" baseline="-25000" dirty="0">
                    <a:effectLst/>
                    <a:ea typeface="SimSun" panose="02010600030101010101" pitchFamily="2" charset="-122"/>
                  </a:rPr>
                  <a:t>1</a:t>
                </a:r>
                <a:r>
                  <a:rPr lang="en-US" sz="1600" dirty="0">
                    <a:effectLst/>
                    <a:ea typeface="SimSun" panose="02010600030101010101" pitchFamily="2" charset="-122"/>
                  </a:rPr>
                  <a:t> and </a:t>
                </a:r>
                <a:r>
                  <a:rPr lang="en-US" sz="1600" i="1" dirty="0">
                    <a:effectLst/>
                    <a:ea typeface="SimSun" panose="02010600030101010101" pitchFamily="2" charset="-122"/>
                  </a:rPr>
                  <a:t>x</a:t>
                </a:r>
                <a:r>
                  <a:rPr lang="en-US" sz="1600" baseline="-25000" dirty="0">
                    <a:effectLst/>
                    <a:ea typeface="SimSun" panose="02010600030101010101" pitchFamily="2" charset="-122"/>
                  </a:rPr>
                  <a:t>2</a:t>
                </a:r>
                <a:r>
                  <a:rPr lang="en-US" sz="1600" dirty="0">
                    <a:effectLst/>
                    <a:ea typeface="SimSun" panose="02010600030101010101" pitchFamily="2" charset="-122"/>
                  </a:rPr>
                  <a:t>, let </a:t>
                </a:r>
                <a14:m>
                  <m:oMath xmlns:m="http://schemas.openxmlformats.org/officeDocument/2006/math">
                    <m:sSub>
                      <m:sSubPr>
                        <m:ctrlPr>
                          <a:rPr lang="en-US"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𝑝</m:t>
                        </m:r>
                      </m:e>
                      <m:sub>
                        <m:sSub>
                          <m:sSubPr>
                            <m:ctrlPr>
                              <a:rPr lang="en-US"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𝑥</m:t>
                            </m:r>
                          </m:e>
                          <m:sub>
                            <m:r>
                              <a:rPr lang="en-US" sz="1600" i="1">
                                <a:effectLst/>
                                <a:latin typeface="Cambria Math" panose="02040503050406030204" pitchFamily="18" charset="0"/>
                                <a:ea typeface="SimSun" panose="02010600030101010101" pitchFamily="2" charset="-122"/>
                              </a:rPr>
                              <m:t>1</m:t>
                            </m:r>
                          </m:sub>
                        </m:sSub>
                        <m:d>
                          <m:dPr>
                            <m:begChr m:val="|"/>
                            <m:endChr m:val=""/>
                            <m:ctrlPr>
                              <a:rPr lang="en-US" sz="1600" i="1">
                                <a:effectLst/>
                                <a:latin typeface="Cambria Math" panose="02040503050406030204" pitchFamily="18" charset="0"/>
                                <a:ea typeface="SimSun" panose="02010600030101010101" pitchFamily="2" charset="-122"/>
                              </a:rPr>
                            </m:ctrlPr>
                          </m:dPr>
                          <m:e>
                            <m:sSub>
                              <m:sSubPr>
                                <m:ctrlPr>
                                  <a:rPr lang="en-US"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𝑦</m:t>
                                </m:r>
                              </m:e>
                              <m:sub>
                                <m:r>
                                  <a:rPr lang="en-US" sz="1600" i="1">
                                    <a:effectLst/>
                                    <a:latin typeface="Cambria Math" panose="02040503050406030204" pitchFamily="18" charset="0"/>
                                    <a:ea typeface="SimSun" panose="02010600030101010101" pitchFamily="2" charset="-122"/>
                                  </a:rPr>
                                  <m:t>1</m:t>
                                </m:r>
                              </m:sub>
                            </m:sSub>
                          </m:e>
                        </m:d>
                      </m:sub>
                    </m:sSub>
                  </m:oMath>
                </a14:m>
                <a:r>
                  <a:rPr lang="en-US" sz="1600" dirty="0">
                    <a:effectLst/>
                    <a:ea typeface="SimSun" panose="02010600030101010101" pitchFamily="2" charset="-122"/>
                  </a:rPr>
                  <a:t> be conditional probability of </a:t>
                </a:r>
                <a:r>
                  <a:rPr lang="en-US" sz="1600" i="1" dirty="0">
                    <a:effectLst/>
                    <a:ea typeface="SimSun" panose="02010600030101010101" pitchFamily="2" charset="-122"/>
                  </a:rPr>
                  <a:t>x</a:t>
                </a:r>
                <a:r>
                  <a:rPr lang="en-US" sz="1600" baseline="-25000" dirty="0">
                    <a:effectLst/>
                    <a:ea typeface="SimSun" panose="02010600030101010101" pitchFamily="2" charset="-122"/>
                  </a:rPr>
                  <a:t>1</a:t>
                </a:r>
                <a:r>
                  <a:rPr lang="en-US" sz="1600" dirty="0">
                    <a:effectLst/>
                    <a:ea typeface="SimSun" panose="02010600030101010101" pitchFamily="2" charset="-122"/>
                  </a:rPr>
                  <a:t> given </a:t>
                </a:r>
                <a:r>
                  <a:rPr lang="en-US" sz="1600" i="1" dirty="0">
                    <a:effectLst/>
                    <a:ea typeface="SimSun" panose="02010600030101010101" pitchFamily="2" charset="-122"/>
                  </a:rPr>
                  <a:t>y</a:t>
                </a:r>
                <a:r>
                  <a:rPr lang="en-US" sz="1600" baseline="-25000" dirty="0">
                    <a:effectLst/>
                    <a:ea typeface="SimSun" panose="02010600030101010101" pitchFamily="2" charset="-122"/>
                  </a:rPr>
                  <a:t>1</a:t>
                </a:r>
                <a:r>
                  <a:rPr lang="en-US" sz="1600" dirty="0">
                    <a:effectLst/>
                    <a:ea typeface="SimSun" panose="02010600030101010101" pitchFamily="2" charset="-122"/>
                  </a:rPr>
                  <a:t> and let </a:t>
                </a:r>
                <a14:m>
                  <m:oMath xmlns:m="http://schemas.openxmlformats.org/officeDocument/2006/math">
                    <m:sSub>
                      <m:sSubPr>
                        <m:ctrlPr>
                          <a:rPr lang="en-US"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𝑝</m:t>
                        </m:r>
                      </m:e>
                      <m:sub>
                        <m:sSub>
                          <m:sSubPr>
                            <m:ctrlPr>
                              <a:rPr lang="en-US"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𝑥</m:t>
                            </m:r>
                          </m:e>
                          <m:sub>
                            <m:r>
                              <a:rPr lang="en-US" sz="1600" i="1">
                                <a:effectLst/>
                                <a:latin typeface="Cambria Math" panose="02040503050406030204" pitchFamily="18" charset="0"/>
                                <a:ea typeface="SimSun" panose="02010600030101010101" pitchFamily="2" charset="-122"/>
                              </a:rPr>
                              <m:t>2</m:t>
                            </m:r>
                          </m:sub>
                        </m:sSub>
                        <m:d>
                          <m:dPr>
                            <m:begChr m:val="|"/>
                            <m:endChr m:val=""/>
                            <m:ctrlPr>
                              <a:rPr lang="en-US" sz="1600" i="1">
                                <a:effectLst/>
                                <a:latin typeface="Cambria Math" panose="02040503050406030204" pitchFamily="18" charset="0"/>
                                <a:ea typeface="SimSun" panose="02010600030101010101" pitchFamily="2" charset="-122"/>
                              </a:rPr>
                            </m:ctrlPr>
                          </m:dPr>
                          <m:e>
                            <m:sSub>
                              <m:sSubPr>
                                <m:ctrlPr>
                                  <a:rPr lang="en-US"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𝑦</m:t>
                                </m:r>
                              </m:e>
                              <m:sub>
                                <m:r>
                                  <a:rPr lang="en-US" sz="1600" i="1">
                                    <a:effectLst/>
                                    <a:latin typeface="Cambria Math" panose="02040503050406030204" pitchFamily="18" charset="0"/>
                                    <a:ea typeface="SimSun" panose="02010600030101010101" pitchFamily="2" charset="-122"/>
                                  </a:rPr>
                                  <m:t>1</m:t>
                                </m:r>
                              </m:sub>
                            </m:sSub>
                          </m:e>
                        </m:d>
                      </m:sub>
                    </m:sSub>
                  </m:oMath>
                </a14:m>
                <a:r>
                  <a:rPr lang="en-US" sz="1600" dirty="0">
                    <a:effectLst/>
                    <a:ea typeface="SimSun" panose="02010600030101010101" pitchFamily="2" charset="-122"/>
                  </a:rPr>
                  <a:t> be conditional probability of </a:t>
                </a:r>
                <a:r>
                  <a:rPr lang="en-US" sz="1600" i="1" dirty="0">
                    <a:effectLst/>
                    <a:ea typeface="SimSun" panose="02010600030101010101" pitchFamily="2" charset="-122"/>
                  </a:rPr>
                  <a:t>x</a:t>
                </a:r>
                <a:r>
                  <a:rPr lang="en-US" sz="1600" baseline="-25000" dirty="0">
                    <a:effectLst/>
                    <a:ea typeface="SimSun" panose="02010600030101010101" pitchFamily="2" charset="-122"/>
                  </a:rPr>
                  <a:t>2</a:t>
                </a:r>
                <a:r>
                  <a:rPr lang="en-US" sz="1600" dirty="0">
                    <a:effectLst/>
                    <a:ea typeface="SimSun" panose="02010600030101010101" pitchFamily="2" charset="-122"/>
                  </a:rPr>
                  <a:t> given </a:t>
                </a:r>
                <a:r>
                  <a:rPr lang="en-US" sz="1600" i="1" dirty="0">
                    <a:effectLst/>
                    <a:ea typeface="SimSun" panose="02010600030101010101" pitchFamily="2" charset="-122"/>
                  </a:rPr>
                  <a:t>y</a:t>
                </a:r>
                <a:r>
                  <a:rPr lang="en-US" sz="1600" baseline="-25000" dirty="0">
                    <a:effectLst/>
                    <a:ea typeface="SimSun" panose="02010600030101010101" pitchFamily="2" charset="-122"/>
                  </a:rPr>
                  <a:t>1</a:t>
                </a:r>
                <a:r>
                  <a:rPr lang="en-US" sz="1600" dirty="0">
                    <a:effectLst/>
                    <a:ea typeface="SimSun" panose="02010600030101010101" pitchFamily="2" charset="-122"/>
                  </a:rPr>
                  <a:t> such that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600" i="1">
                              <a:effectLst/>
                              <a:latin typeface="Cambria Math" panose="02040503050406030204" pitchFamily="18" charset="0"/>
                              <a:ea typeface="SimSun" panose="02010600030101010101" pitchFamily="2" charset="-122"/>
                            </a:rPr>
                          </m:ctrlPr>
                        </m:mPr>
                        <m:mr>
                          <m:e>
                            <m:sSub>
                              <m:sSubPr>
                                <m:ctrlPr>
                                  <a:rPr lang="en-US"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𝑝</m:t>
                                </m:r>
                              </m:e>
                              <m:sub>
                                <m:sSub>
                                  <m:sSubPr>
                                    <m:ctrlPr>
                                      <a:rPr lang="en-US"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𝑥</m:t>
                                    </m:r>
                                  </m:e>
                                  <m:sub>
                                    <m:r>
                                      <a:rPr lang="en-US" sz="1600" i="1">
                                        <a:effectLst/>
                                        <a:latin typeface="Cambria Math" panose="02040503050406030204" pitchFamily="18" charset="0"/>
                                        <a:ea typeface="SimSun" panose="02010600030101010101" pitchFamily="2" charset="-122"/>
                                      </a:rPr>
                                      <m:t>1</m:t>
                                    </m:r>
                                  </m:sub>
                                </m:sSub>
                                <m:d>
                                  <m:dPr>
                                    <m:begChr m:val="|"/>
                                    <m:endChr m:val=""/>
                                    <m:ctrlPr>
                                      <a:rPr lang="en-US" sz="1600" i="1">
                                        <a:effectLst/>
                                        <a:latin typeface="Cambria Math" panose="02040503050406030204" pitchFamily="18" charset="0"/>
                                        <a:ea typeface="SimSun" panose="02010600030101010101" pitchFamily="2" charset="-122"/>
                                      </a:rPr>
                                    </m:ctrlPr>
                                  </m:dPr>
                                  <m:e>
                                    <m:sSub>
                                      <m:sSubPr>
                                        <m:ctrlPr>
                                          <a:rPr lang="en-US"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𝑦</m:t>
                                        </m:r>
                                      </m:e>
                                      <m:sub>
                                        <m:r>
                                          <a:rPr lang="en-US" sz="1600" i="1">
                                            <a:effectLst/>
                                            <a:latin typeface="Cambria Math" panose="02040503050406030204" pitchFamily="18" charset="0"/>
                                            <a:ea typeface="SimSun" panose="02010600030101010101" pitchFamily="2" charset="-122"/>
                                          </a:rPr>
                                          <m:t>1</m:t>
                                        </m:r>
                                      </m:sub>
                                    </m:sSub>
                                  </m:e>
                                </m:d>
                              </m:sub>
                            </m:sSub>
                            <m:r>
                              <a:rPr lang="en-US" sz="1600" i="1">
                                <a:effectLst/>
                                <a:latin typeface="Cambria Math" panose="02040503050406030204" pitchFamily="18" charset="0"/>
                                <a:ea typeface="SimSun" panose="02010600030101010101" pitchFamily="2" charset="-122"/>
                              </a:rPr>
                              <m:t>=</m:t>
                            </m:r>
                            <m:f>
                              <m:fPr>
                                <m:ctrlPr>
                                  <a:rPr lang="en-US" sz="1600" i="1">
                                    <a:effectLst/>
                                    <a:latin typeface="Cambria Math" panose="02040503050406030204" pitchFamily="18" charset="0"/>
                                    <a:ea typeface="SimSun" panose="02010600030101010101" pitchFamily="2" charset="-122"/>
                                  </a:rPr>
                                </m:ctrlPr>
                              </m:fPr>
                              <m:num>
                                <m:r>
                                  <a:rPr lang="en-US" sz="1600" i="1">
                                    <a:effectLst/>
                                    <a:latin typeface="Cambria Math" panose="02040503050406030204" pitchFamily="18" charset="0"/>
                                    <a:ea typeface="SimSun" panose="02010600030101010101" pitchFamily="2" charset="-122"/>
                                  </a:rPr>
                                  <m:t>𝑃</m:t>
                                </m:r>
                                <m:d>
                                  <m:dPr>
                                    <m:ctrlPr>
                                      <a:rPr lang="en-US" sz="1600" i="1">
                                        <a:effectLst/>
                                        <a:latin typeface="Cambria Math" panose="02040503050406030204" pitchFamily="18" charset="0"/>
                                        <a:ea typeface="SimSun" panose="02010600030101010101" pitchFamily="2" charset="-122"/>
                                      </a:rPr>
                                    </m:ctrlPr>
                                  </m:dPr>
                                  <m:e>
                                    <m:sSub>
                                      <m:sSubPr>
                                        <m:ctrlPr>
                                          <a:rPr lang="en-US"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𝑥</m:t>
                                        </m:r>
                                      </m:e>
                                      <m:sub>
                                        <m:r>
                                          <a:rPr lang="en-US" sz="1600" i="1">
                                            <a:effectLst/>
                                            <a:latin typeface="Cambria Math" panose="02040503050406030204" pitchFamily="18" charset="0"/>
                                            <a:ea typeface="SimSun" panose="02010600030101010101" pitchFamily="2" charset="-122"/>
                                          </a:rPr>
                                          <m:t>1</m:t>
                                        </m:r>
                                      </m:sub>
                                    </m:sSub>
                                    <m:r>
                                      <a:rPr lang="en-US" sz="1600" i="1">
                                        <a:effectLst/>
                                        <a:latin typeface="Cambria Math" panose="02040503050406030204" pitchFamily="18" charset="0"/>
                                        <a:ea typeface="SimSun" panose="02010600030101010101" pitchFamily="2" charset="-122"/>
                                      </a:rPr>
                                      <m:t>,</m:t>
                                    </m:r>
                                    <m:sSub>
                                      <m:sSubPr>
                                        <m:ctrlPr>
                                          <a:rPr lang="en-US"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𝑦</m:t>
                                        </m:r>
                                      </m:e>
                                      <m:sub>
                                        <m:r>
                                          <a:rPr lang="en-US" sz="1600" i="1">
                                            <a:effectLst/>
                                            <a:latin typeface="Cambria Math" panose="02040503050406030204" pitchFamily="18" charset="0"/>
                                            <a:ea typeface="SimSun" panose="02010600030101010101" pitchFamily="2" charset="-122"/>
                                          </a:rPr>
                                          <m:t>1</m:t>
                                        </m:r>
                                      </m:sub>
                                    </m:sSub>
                                  </m:e>
                                </m:d>
                              </m:num>
                              <m:den>
                                <m:sSub>
                                  <m:sSubPr>
                                    <m:ctrlPr>
                                      <a:rPr lang="en-US"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𝑝</m:t>
                                    </m:r>
                                  </m:e>
                                  <m:sub>
                                    <m:sSub>
                                      <m:sSubPr>
                                        <m:ctrlPr>
                                          <a:rPr lang="en-US"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𝑦</m:t>
                                        </m:r>
                                      </m:e>
                                      <m:sub>
                                        <m:r>
                                          <a:rPr lang="en-US" sz="1600" i="1">
                                            <a:effectLst/>
                                            <a:latin typeface="Cambria Math" panose="02040503050406030204" pitchFamily="18" charset="0"/>
                                            <a:ea typeface="SimSun" panose="02010600030101010101" pitchFamily="2" charset="-122"/>
                                          </a:rPr>
                                          <m:t>1</m:t>
                                        </m:r>
                                      </m:sub>
                                    </m:sSub>
                                  </m:sub>
                                </m:sSub>
                              </m:den>
                            </m:f>
                            <m:r>
                              <a:rPr lang="en-US" sz="1600" i="1">
                                <a:effectLst/>
                                <a:latin typeface="Cambria Math" panose="02040503050406030204" pitchFamily="18" charset="0"/>
                                <a:ea typeface="SimSun" panose="02010600030101010101" pitchFamily="2" charset="-122"/>
                              </a:rPr>
                              <m:t>=</m:t>
                            </m:r>
                            <m:f>
                              <m:fPr>
                                <m:ctrlPr>
                                  <a:rPr lang="en-US" sz="1600" i="1">
                                    <a:effectLst/>
                                    <a:latin typeface="Cambria Math" panose="02040503050406030204" pitchFamily="18" charset="0"/>
                                    <a:ea typeface="SimSun" panose="02010600030101010101" pitchFamily="2" charset="-122"/>
                                  </a:rPr>
                                </m:ctrlPr>
                              </m:fPr>
                              <m:num>
                                <m:r>
                                  <a:rPr lang="en-US" sz="1600" i="1">
                                    <a:effectLst/>
                                    <a:latin typeface="Cambria Math" panose="02040503050406030204" pitchFamily="18" charset="0"/>
                                    <a:ea typeface="SimSun" panose="02010600030101010101" pitchFamily="2" charset="-122"/>
                                  </a:rPr>
                                  <m:t>𝑃</m:t>
                                </m:r>
                                <m:d>
                                  <m:dPr>
                                    <m:ctrlPr>
                                      <a:rPr lang="en-US" sz="1600" i="1">
                                        <a:effectLst/>
                                        <a:latin typeface="Cambria Math" panose="02040503050406030204" pitchFamily="18" charset="0"/>
                                        <a:ea typeface="SimSun" panose="02010600030101010101" pitchFamily="2" charset="-122"/>
                                      </a:rPr>
                                    </m:ctrlPr>
                                  </m:dPr>
                                  <m:e>
                                    <m:sSub>
                                      <m:sSubPr>
                                        <m:ctrlPr>
                                          <a:rPr lang="en-US"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𝑥</m:t>
                                        </m:r>
                                      </m:e>
                                      <m:sub>
                                        <m:r>
                                          <a:rPr lang="en-US" sz="1600" i="1">
                                            <a:effectLst/>
                                            <a:latin typeface="Cambria Math" panose="02040503050406030204" pitchFamily="18" charset="0"/>
                                            <a:ea typeface="SimSun" panose="02010600030101010101" pitchFamily="2" charset="-122"/>
                                          </a:rPr>
                                          <m:t>1</m:t>
                                        </m:r>
                                      </m:sub>
                                    </m:sSub>
                                    <m:r>
                                      <a:rPr lang="en-US" sz="1600" i="1">
                                        <a:effectLst/>
                                        <a:latin typeface="Cambria Math" panose="02040503050406030204" pitchFamily="18" charset="0"/>
                                        <a:ea typeface="SimSun" panose="02010600030101010101" pitchFamily="2" charset="-122"/>
                                      </a:rPr>
                                      <m:t>,</m:t>
                                    </m:r>
                                    <m:sSub>
                                      <m:sSubPr>
                                        <m:ctrlPr>
                                          <a:rPr lang="en-US"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𝑦</m:t>
                                        </m:r>
                                      </m:e>
                                      <m:sub>
                                        <m:r>
                                          <a:rPr lang="en-US" sz="1600" i="1">
                                            <a:effectLst/>
                                            <a:latin typeface="Cambria Math" panose="02040503050406030204" pitchFamily="18" charset="0"/>
                                            <a:ea typeface="SimSun" panose="02010600030101010101" pitchFamily="2" charset="-122"/>
                                          </a:rPr>
                                          <m:t>1</m:t>
                                        </m:r>
                                      </m:sub>
                                    </m:sSub>
                                  </m:e>
                                </m:d>
                              </m:num>
                              <m:den>
                                <m:f>
                                  <m:fPr>
                                    <m:type m:val="lin"/>
                                    <m:ctrlPr>
                                      <a:rPr lang="en-US" sz="1600" i="1">
                                        <a:effectLst/>
                                        <a:latin typeface="Cambria Math" panose="02040503050406030204" pitchFamily="18" charset="0"/>
                                        <a:ea typeface="SimSun" panose="02010600030101010101" pitchFamily="2" charset="-122"/>
                                      </a:rPr>
                                    </m:ctrlPr>
                                  </m:fPr>
                                  <m:num>
                                    <m:r>
                                      <a:rPr lang="en-US" sz="1600" i="1">
                                        <a:effectLst/>
                                        <a:latin typeface="Cambria Math" panose="02040503050406030204" pitchFamily="18" charset="0"/>
                                        <a:ea typeface="SimSun" panose="02010600030101010101" pitchFamily="2" charset="-122"/>
                                      </a:rPr>
                                      <m:t>1</m:t>
                                    </m:r>
                                  </m:num>
                                  <m:den>
                                    <m:r>
                                      <a:rPr lang="en-US" sz="1600" i="1">
                                        <a:effectLst/>
                                        <a:latin typeface="Cambria Math" panose="02040503050406030204" pitchFamily="18" charset="0"/>
                                        <a:ea typeface="SimSun" panose="02010600030101010101" pitchFamily="2" charset="-122"/>
                                      </a:rPr>
                                      <m:t>2</m:t>
                                    </m:r>
                                  </m:den>
                                </m:f>
                                <m:r>
                                  <a:rPr lang="en-US" sz="1600" i="1">
                                    <a:effectLst/>
                                    <a:latin typeface="Cambria Math" panose="02040503050406030204" pitchFamily="18" charset="0"/>
                                    <a:ea typeface="SimSun" panose="02010600030101010101" pitchFamily="2" charset="-122"/>
                                  </a:rPr>
                                  <m:t>+</m:t>
                                </m:r>
                                <m:f>
                                  <m:fPr>
                                    <m:type m:val="lin"/>
                                    <m:ctrlPr>
                                      <a:rPr lang="en-US" sz="1600" i="1">
                                        <a:effectLst/>
                                        <a:latin typeface="Cambria Math" panose="02040503050406030204" pitchFamily="18" charset="0"/>
                                        <a:ea typeface="SimSun" panose="02010600030101010101" pitchFamily="2" charset="-122"/>
                                      </a:rPr>
                                    </m:ctrlPr>
                                  </m:fPr>
                                  <m:num>
                                    <m:r>
                                      <a:rPr lang="en-US" sz="1600" i="1">
                                        <a:effectLst/>
                                        <a:latin typeface="Cambria Math" panose="02040503050406030204" pitchFamily="18" charset="0"/>
                                        <a:ea typeface="SimSun" panose="02010600030101010101" pitchFamily="2" charset="-122"/>
                                      </a:rPr>
                                      <m:t>𝜃</m:t>
                                    </m:r>
                                  </m:num>
                                  <m:den>
                                    <m:r>
                                      <a:rPr lang="en-US" sz="1600" i="1">
                                        <a:effectLst/>
                                        <a:latin typeface="Cambria Math" panose="02040503050406030204" pitchFamily="18" charset="0"/>
                                        <a:ea typeface="SimSun" panose="02010600030101010101" pitchFamily="2" charset="-122"/>
                                      </a:rPr>
                                      <m:t>4</m:t>
                                    </m:r>
                                  </m:den>
                                </m:f>
                              </m:den>
                            </m:f>
                          </m:e>
                        </m:mr>
                        <m:mr>
                          <m:e>
                            <m:sSub>
                              <m:sSubPr>
                                <m:ctrlPr>
                                  <a:rPr lang="en-US"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𝑝</m:t>
                                </m:r>
                              </m:e>
                              <m:sub>
                                <m:sSub>
                                  <m:sSubPr>
                                    <m:ctrlPr>
                                      <a:rPr lang="en-US"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𝑥</m:t>
                                    </m:r>
                                  </m:e>
                                  <m:sub>
                                    <m:r>
                                      <a:rPr lang="en-US" sz="1600" i="1">
                                        <a:effectLst/>
                                        <a:latin typeface="Cambria Math" panose="02040503050406030204" pitchFamily="18" charset="0"/>
                                        <a:ea typeface="SimSun" panose="02010600030101010101" pitchFamily="2" charset="-122"/>
                                      </a:rPr>
                                      <m:t>2</m:t>
                                    </m:r>
                                  </m:sub>
                                </m:sSub>
                                <m:d>
                                  <m:dPr>
                                    <m:begChr m:val="|"/>
                                    <m:endChr m:val=""/>
                                    <m:ctrlPr>
                                      <a:rPr lang="en-US" sz="1600" i="1">
                                        <a:effectLst/>
                                        <a:latin typeface="Cambria Math" panose="02040503050406030204" pitchFamily="18" charset="0"/>
                                        <a:ea typeface="SimSun" panose="02010600030101010101" pitchFamily="2" charset="-122"/>
                                      </a:rPr>
                                    </m:ctrlPr>
                                  </m:dPr>
                                  <m:e>
                                    <m:sSub>
                                      <m:sSubPr>
                                        <m:ctrlPr>
                                          <a:rPr lang="en-US"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𝑦</m:t>
                                        </m:r>
                                      </m:e>
                                      <m:sub>
                                        <m:r>
                                          <a:rPr lang="en-US" sz="1600" i="1">
                                            <a:effectLst/>
                                            <a:latin typeface="Cambria Math" panose="02040503050406030204" pitchFamily="18" charset="0"/>
                                            <a:ea typeface="SimSun" panose="02010600030101010101" pitchFamily="2" charset="-122"/>
                                          </a:rPr>
                                          <m:t>1</m:t>
                                        </m:r>
                                      </m:sub>
                                    </m:sSub>
                                  </m:e>
                                </m:d>
                              </m:sub>
                            </m:sSub>
                            <m:r>
                              <a:rPr lang="en-US" sz="1600" i="1">
                                <a:effectLst/>
                                <a:latin typeface="Cambria Math" panose="02040503050406030204" pitchFamily="18" charset="0"/>
                                <a:ea typeface="SimSun" panose="02010600030101010101" pitchFamily="2" charset="-122"/>
                              </a:rPr>
                              <m:t>=</m:t>
                            </m:r>
                            <m:f>
                              <m:fPr>
                                <m:ctrlPr>
                                  <a:rPr lang="en-US" sz="1600" i="1">
                                    <a:effectLst/>
                                    <a:latin typeface="Cambria Math" panose="02040503050406030204" pitchFamily="18" charset="0"/>
                                    <a:ea typeface="SimSun" panose="02010600030101010101" pitchFamily="2" charset="-122"/>
                                  </a:rPr>
                                </m:ctrlPr>
                              </m:fPr>
                              <m:num>
                                <m:r>
                                  <a:rPr lang="en-US" sz="1600" i="1">
                                    <a:effectLst/>
                                    <a:latin typeface="Cambria Math" panose="02040503050406030204" pitchFamily="18" charset="0"/>
                                    <a:ea typeface="SimSun" panose="02010600030101010101" pitchFamily="2" charset="-122"/>
                                  </a:rPr>
                                  <m:t>𝑃</m:t>
                                </m:r>
                                <m:d>
                                  <m:dPr>
                                    <m:ctrlPr>
                                      <a:rPr lang="en-US" sz="1600" i="1">
                                        <a:effectLst/>
                                        <a:latin typeface="Cambria Math" panose="02040503050406030204" pitchFamily="18" charset="0"/>
                                        <a:ea typeface="SimSun" panose="02010600030101010101" pitchFamily="2" charset="-122"/>
                                      </a:rPr>
                                    </m:ctrlPr>
                                  </m:dPr>
                                  <m:e>
                                    <m:sSub>
                                      <m:sSubPr>
                                        <m:ctrlPr>
                                          <a:rPr lang="en-US"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𝑥</m:t>
                                        </m:r>
                                      </m:e>
                                      <m:sub>
                                        <m:r>
                                          <a:rPr lang="en-US" sz="1600" i="1">
                                            <a:effectLst/>
                                            <a:latin typeface="Cambria Math" panose="02040503050406030204" pitchFamily="18" charset="0"/>
                                            <a:ea typeface="SimSun" panose="02010600030101010101" pitchFamily="2" charset="-122"/>
                                          </a:rPr>
                                          <m:t>2</m:t>
                                        </m:r>
                                      </m:sub>
                                    </m:sSub>
                                    <m:r>
                                      <a:rPr lang="en-US" sz="1600" i="1">
                                        <a:effectLst/>
                                        <a:latin typeface="Cambria Math" panose="02040503050406030204" pitchFamily="18" charset="0"/>
                                        <a:ea typeface="SimSun" panose="02010600030101010101" pitchFamily="2" charset="-122"/>
                                      </a:rPr>
                                      <m:t>,</m:t>
                                    </m:r>
                                    <m:sSub>
                                      <m:sSubPr>
                                        <m:ctrlPr>
                                          <a:rPr lang="en-US"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𝑦</m:t>
                                        </m:r>
                                      </m:e>
                                      <m:sub>
                                        <m:r>
                                          <a:rPr lang="en-US" sz="1600" i="1">
                                            <a:effectLst/>
                                            <a:latin typeface="Cambria Math" panose="02040503050406030204" pitchFamily="18" charset="0"/>
                                            <a:ea typeface="SimSun" panose="02010600030101010101" pitchFamily="2" charset="-122"/>
                                          </a:rPr>
                                          <m:t>1</m:t>
                                        </m:r>
                                      </m:sub>
                                    </m:sSub>
                                  </m:e>
                                </m:d>
                              </m:num>
                              <m:den>
                                <m:sSub>
                                  <m:sSubPr>
                                    <m:ctrlPr>
                                      <a:rPr lang="en-US"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𝑝</m:t>
                                    </m:r>
                                  </m:e>
                                  <m:sub>
                                    <m:sSub>
                                      <m:sSubPr>
                                        <m:ctrlPr>
                                          <a:rPr lang="en-US"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𝑦</m:t>
                                        </m:r>
                                      </m:e>
                                      <m:sub>
                                        <m:r>
                                          <a:rPr lang="en-US" sz="1600" i="1">
                                            <a:effectLst/>
                                            <a:latin typeface="Cambria Math" panose="02040503050406030204" pitchFamily="18" charset="0"/>
                                            <a:ea typeface="SimSun" panose="02010600030101010101" pitchFamily="2" charset="-122"/>
                                          </a:rPr>
                                          <m:t>1</m:t>
                                        </m:r>
                                      </m:sub>
                                    </m:sSub>
                                  </m:sub>
                                </m:sSub>
                              </m:den>
                            </m:f>
                            <m:r>
                              <a:rPr lang="en-US" sz="1600" i="1">
                                <a:effectLst/>
                                <a:latin typeface="Cambria Math" panose="02040503050406030204" pitchFamily="18" charset="0"/>
                                <a:ea typeface="SimSun" panose="02010600030101010101" pitchFamily="2" charset="-122"/>
                              </a:rPr>
                              <m:t>=</m:t>
                            </m:r>
                            <m:f>
                              <m:fPr>
                                <m:ctrlPr>
                                  <a:rPr lang="en-US" sz="1600" i="1">
                                    <a:effectLst/>
                                    <a:latin typeface="Cambria Math" panose="02040503050406030204" pitchFamily="18" charset="0"/>
                                    <a:ea typeface="SimSun" panose="02010600030101010101" pitchFamily="2" charset="-122"/>
                                  </a:rPr>
                                </m:ctrlPr>
                              </m:fPr>
                              <m:num>
                                <m:r>
                                  <a:rPr lang="en-US" sz="1600" i="1">
                                    <a:effectLst/>
                                    <a:latin typeface="Cambria Math" panose="02040503050406030204" pitchFamily="18" charset="0"/>
                                    <a:ea typeface="SimSun" panose="02010600030101010101" pitchFamily="2" charset="-122"/>
                                  </a:rPr>
                                  <m:t>𝑃</m:t>
                                </m:r>
                                <m:d>
                                  <m:dPr>
                                    <m:ctrlPr>
                                      <a:rPr lang="en-US" sz="1600" i="1">
                                        <a:effectLst/>
                                        <a:latin typeface="Cambria Math" panose="02040503050406030204" pitchFamily="18" charset="0"/>
                                        <a:ea typeface="SimSun" panose="02010600030101010101" pitchFamily="2" charset="-122"/>
                                      </a:rPr>
                                    </m:ctrlPr>
                                  </m:dPr>
                                  <m:e>
                                    <m:sSub>
                                      <m:sSubPr>
                                        <m:ctrlPr>
                                          <a:rPr lang="en-US"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𝑥</m:t>
                                        </m:r>
                                      </m:e>
                                      <m:sub>
                                        <m:r>
                                          <a:rPr lang="en-US" sz="1600" i="1">
                                            <a:effectLst/>
                                            <a:latin typeface="Cambria Math" panose="02040503050406030204" pitchFamily="18" charset="0"/>
                                            <a:ea typeface="SimSun" panose="02010600030101010101" pitchFamily="2" charset="-122"/>
                                          </a:rPr>
                                          <m:t>2</m:t>
                                        </m:r>
                                      </m:sub>
                                    </m:sSub>
                                    <m:r>
                                      <a:rPr lang="en-US" sz="1600" i="1">
                                        <a:effectLst/>
                                        <a:latin typeface="Cambria Math" panose="02040503050406030204" pitchFamily="18" charset="0"/>
                                        <a:ea typeface="SimSun" panose="02010600030101010101" pitchFamily="2" charset="-122"/>
                                      </a:rPr>
                                      <m:t>,</m:t>
                                    </m:r>
                                    <m:sSub>
                                      <m:sSubPr>
                                        <m:ctrlPr>
                                          <a:rPr lang="en-US"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𝑦</m:t>
                                        </m:r>
                                      </m:e>
                                      <m:sub>
                                        <m:r>
                                          <a:rPr lang="en-US" sz="1600" i="1">
                                            <a:effectLst/>
                                            <a:latin typeface="Cambria Math" panose="02040503050406030204" pitchFamily="18" charset="0"/>
                                            <a:ea typeface="SimSun" panose="02010600030101010101" pitchFamily="2" charset="-122"/>
                                          </a:rPr>
                                          <m:t>1</m:t>
                                        </m:r>
                                      </m:sub>
                                    </m:sSub>
                                  </m:e>
                                </m:d>
                              </m:num>
                              <m:den>
                                <m:f>
                                  <m:fPr>
                                    <m:type m:val="lin"/>
                                    <m:ctrlPr>
                                      <a:rPr lang="en-US" sz="1600" i="1">
                                        <a:effectLst/>
                                        <a:latin typeface="Cambria Math" panose="02040503050406030204" pitchFamily="18" charset="0"/>
                                        <a:ea typeface="SimSun" panose="02010600030101010101" pitchFamily="2" charset="-122"/>
                                      </a:rPr>
                                    </m:ctrlPr>
                                  </m:fPr>
                                  <m:num>
                                    <m:r>
                                      <a:rPr lang="en-US" sz="1600" i="1">
                                        <a:effectLst/>
                                        <a:latin typeface="Cambria Math" panose="02040503050406030204" pitchFamily="18" charset="0"/>
                                        <a:ea typeface="SimSun" panose="02010600030101010101" pitchFamily="2" charset="-122"/>
                                      </a:rPr>
                                      <m:t>1</m:t>
                                    </m:r>
                                  </m:num>
                                  <m:den>
                                    <m:r>
                                      <a:rPr lang="en-US" sz="1600" i="1">
                                        <a:effectLst/>
                                        <a:latin typeface="Cambria Math" panose="02040503050406030204" pitchFamily="18" charset="0"/>
                                        <a:ea typeface="SimSun" panose="02010600030101010101" pitchFamily="2" charset="-122"/>
                                      </a:rPr>
                                      <m:t>2</m:t>
                                    </m:r>
                                  </m:den>
                                </m:f>
                                <m:r>
                                  <a:rPr lang="en-US" sz="1600" i="1">
                                    <a:effectLst/>
                                    <a:latin typeface="Cambria Math" panose="02040503050406030204" pitchFamily="18" charset="0"/>
                                    <a:ea typeface="SimSun" panose="02010600030101010101" pitchFamily="2" charset="-122"/>
                                  </a:rPr>
                                  <m:t>+</m:t>
                                </m:r>
                                <m:f>
                                  <m:fPr>
                                    <m:type m:val="lin"/>
                                    <m:ctrlPr>
                                      <a:rPr lang="en-US" sz="1600" i="1">
                                        <a:effectLst/>
                                        <a:latin typeface="Cambria Math" panose="02040503050406030204" pitchFamily="18" charset="0"/>
                                        <a:ea typeface="SimSun" panose="02010600030101010101" pitchFamily="2" charset="-122"/>
                                      </a:rPr>
                                    </m:ctrlPr>
                                  </m:fPr>
                                  <m:num>
                                    <m:r>
                                      <a:rPr lang="en-US" sz="1600" i="1">
                                        <a:effectLst/>
                                        <a:latin typeface="Cambria Math" panose="02040503050406030204" pitchFamily="18" charset="0"/>
                                        <a:ea typeface="SimSun" panose="02010600030101010101" pitchFamily="2" charset="-122"/>
                                      </a:rPr>
                                      <m:t>𝜃</m:t>
                                    </m:r>
                                  </m:num>
                                  <m:den>
                                    <m:r>
                                      <a:rPr lang="en-US" sz="1600" i="1">
                                        <a:effectLst/>
                                        <a:latin typeface="Cambria Math" panose="02040503050406030204" pitchFamily="18" charset="0"/>
                                        <a:ea typeface="SimSun" panose="02010600030101010101" pitchFamily="2" charset="-122"/>
                                      </a:rPr>
                                      <m:t>4</m:t>
                                    </m:r>
                                  </m:den>
                                </m:f>
                              </m:den>
                            </m:f>
                          </m:e>
                        </m:mr>
                        <m:mr>
                          <m:e>
                            <m:sSub>
                              <m:sSubPr>
                                <m:ctrlPr>
                                  <a:rPr lang="en-US"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𝑝</m:t>
                                </m:r>
                              </m:e>
                              <m:sub>
                                <m:sSub>
                                  <m:sSubPr>
                                    <m:ctrlPr>
                                      <a:rPr lang="en-US"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𝑥</m:t>
                                    </m:r>
                                  </m:e>
                                  <m:sub>
                                    <m:r>
                                      <a:rPr lang="en-US" sz="1600" i="1">
                                        <a:effectLst/>
                                        <a:latin typeface="Cambria Math" panose="02040503050406030204" pitchFamily="18" charset="0"/>
                                        <a:ea typeface="SimSun" panose="02010600030101010101" pitchFamily="2" charset="-122"/>
                                      </a:rPr>
                                      <m:t>1</m:t>
                                    </m:r>
                                  </m:sub>
                                </m:sSub>
                                <m:d>
                                  <m:dPr>
                                    <m:begChr m:val="|"/>
                                    <m:endChr m:val=""/>
                                    <m:ctrlPr>
                                      <a:rPr lang="en-US" sz="1600" i="1">
                                        <a:effectLst/>
                                        <a:latin typeface="Cambria Math" panose="02040503050406030204" pitchFamily="18" charset="0"/>
                                        <a:ea typeface="SimSun" panose="02010600030101010101" pitchFamily="2" charset="-122"/>
                                      </a:rPr>
                                    </m:ctrlPr>
                                  </m:dPr>
                                  <m:e>
                                    <m:sSub>
                                      <m:sSubPr>
                                        <m:ctrlPr>
                                          <a:rPr lang="en-US"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𝑦</m:t>
                                        </m:r>
                                      </m:e>
                                      <m:sub>
                                        <m:r>
                                          <a:rPr lang="en-US" sz="1600" i="1">
                                            <a:effectLst/>
                                            <a:latin typeface="Cambria Math" panose="02040503050406030204" pitchFamily="18" charset="0"/>
                                            <a:ea typeface="SimSun" panose="02010600030101010101" pitchFamily="2" charset="-122"/>
                                          </a:rPr>
                                          <m:t>1</m:t>
                                        </m:r>
                                      </m:sub>
                                    </m:sSub>
                                  </m:e>
                                </m:d>
                              </m:sub>
                            </m:sSub>
                            <m:r>
                              <a:rPr lang="en-US" sz="1600" i="1">
                                <a:effectLst/>
                                <a:latin typeface="Cambria Math" panose="02040503050406030204" pitchFamily="18" charset="0"/>
                                <a:ea typeface="SimSun" panose="02010600030101010101" pitchFamily="2" charset="-122"/>
                              </a:rPr>
                              <m:t>+</m:t>
                            </m:r>
                            <m:sSub>
                              <m:sSubPr>
                                <m:ctrlPr>
                                  <a:rPr lang="en-US"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𝑝</m:t>
                                </m:r>
                              </m:e>
                              <m:sub>
                                <m:sSub>
                                  <m:sSubPr>
                                    <m:ctrlPr>
                                      <a:rPr lang="en-US"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𝑥</m:t>
                                    </m:r>
                                  </m:e>
                                  <m:sub>
                                    <m:r>
                                      <a:rPr lang="en-US" sz="1600" i="1">
                                        <a:effectLst/>
                                        <a:latin typeface="Cambria Math" panose="02040503050406030204" pitchFamily="18" charset="0"/>
                                        <a:ea typeface="SimSun" panose="02010600030101010101" pitchFamily="2" charset="-122"/>
                                      </a:rPr>
                                      <m:t>2</m:t>
                                    </m:r>
                                  </m:sub>
                                </m:sSub>
                                <m:d>
                                  <m:dPr>
                                    <m:begChr m:val="|"/>
                                    <m:endChr m:val=""/>
                                    <m:ctrlPr>
                                      <a:rPr lang="en-US" sz="1600" i="1">
                                        <a:effectLst/>
                                        <a:latin typeface="Cambria Math" panose="02040503050406030204" pitchFamily="18" charset="0"/>
                                        <a:ea typeface="SimSun" panose="02010600030101010101" pitchFamily="2" charset="-122"/>
                                      </a:rPr>
                                    </m:ctrlPr>
                                  </m:dPr>
                                  <m:e>
                                    <m:sSub>
                                      <m:sSubPr>
                                        <m:ctrlPr>
                                          <a:rPr lang="en-US"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𝑦</m:t>
                                        </m:r>
                                      </m:e>
                                      <m:sub>
                                        <m:r>
                                          <a:rPr lang="en-US" sz="1600" i="1">
                                            <a:effectLst/>
                                            <a:latin typeface="Cambria Math" panose="02040503050406030204" pitchFamily="18" charset="0"/>
                                            <a:ea typeface="SimSun" panose="02010600030101010101" pitchFamily="2" charset="-122"/>
                                          </a:rPr>
                                          <m:t>1</m:t>
                                        </m:r>
                                      </m:sub>
                                    </m:sSub>
                                  </m:e>
                                </m:d>
                              </m:sub>
                            </m:sSub>
                            <m:r>
                              <a:rPr lang="en-US" sz="1600" i="1">
                                <a:effectLst/>
                                <a:latin typeface="Cambria Math" panose="02040503050406030204" pitchFamily="18" charset="0"/>
                                <a:ea typeface="SimSun" panose="02010600030101010101" pitchFamily="2" charset="-122"/>
                              </a:rPr>
                              <m:t>=1</m:t>
                            </m:r>
                          </m:e>
                        </m:mr>
                      </m:m>
                    </m:oMath>
                  </m:oMathPara>
                </a14:m>
                <a:endParaRPr lang="en-US" sz="1600" dirty="0">
                  <a:effectLst/>
                  <a:ea typeface="SimSun" panose="02010600030101010101" pitchFamily="2" charset="-122"/>
                </a:endParaRPr>
              </a:p>
              <a:p>
                <a:pPr marL="0" marR="0" indent="0" algn="just">
                  <a:spcBef>
                    <a:spcPts val="0"/>
                  </a:spcBef>
                  <a:spcAft>
                    <a:spcPts val="0"/>
                  </a:spcAft>
                  <a:buNone/>
                </a:pPr>
                <a:r>
                  <a:rPr lang="en-US" sz="1600" dirty="0">
                    <a:effectLst/>
                    <a:ea typeface="SimSun" panose="02010600030101010101" pitchFamily="2" charset="-122"/>
                  </a:rPr>
                  <a:t>Where </a:t>
                </a:r>
                <a:r>
                  <a:rPr lang="en-US" sz="1600" i="1" dirty="0">
                    <a:effectLst/>
                    <a:ea typeface="SimSun" panose="02010600030101010101" pitchFamily="2" charset="-122"/>
                  </a:rPr>
                  <a:t>P</a:t>
                </a:r>
                <a:r>
                  <a:rPr lang="en-US" sz="1600" dirty="0">
                    <a:effectLst/>
                    <a:ea typeface="SimSun" panose="02010600030101010101" pitchFamily="2" charset="-122"/>
                  </a:rPr>
                  <a:t>(</a:t>
                </a:r>
                <a:r>
                  <a:rPr lang="en-US" sz="1600" i="1" dirty="0">
                    <a:effectLst/>
                    <a:ea typeface="SimSun" panose="02010600030101010101" pitchFamily="2" charset="-122"/>
                  </a:rPr>
                  <a:t>x</a:t>
                </a:r>
                <a:r>
                  <a:rPr lang="en-US" sz="1600" baseline="-25000" dirty="0">
                    <a:effectLst/>
                    <a:ea typeface="SimSun" panose="02010600030101010101" pitchFamily="2" charset="-122"/>
                  </a:rPr>
                  <a:t>1</a:t>
                </a:r>
                <a:r>
                  <a:rPr lang="en-US" sz="1600" dirty="0">
                    <a:effectLst/>
                    <a:ea typeface="SimSun" panose="02010600030101010101" pitchFamily="2" charset="-122"/>
                  </a:rPr>
                  <a:t>, </a:t>
                </a:r>
                <a:r>
                  <a:rPr lang="en-US" sz="1600" i="1" dirty="0">
                    <a:effectLst/>
                    <a:ea typeface="SimSun" panose="02010600030101010101" pitchFamily="2" charset="-122"/>
                  </a:rPr>
                  <a:t>y</a:t>
                </a:r>
                <a:r>
                  <a:rPr lang="en-US" sz="1600" baseline="-25000" dirty="0">
                    <a:effectLst/>
                    <a:ea typeface="SimSun" panose="02010600030101010101" pitchFamily="2" charset="-122"/>
                  </a:rPr>
                  <a:t>1</a:t>
                </a:r>
                <a:r>
                  <a:rPr lang="en-US" sz="1600" dirty="0">
                    <a:effectLst/>
                    <a:ea typeface="SimSun" panose="02010600030101010101" pitchFamily="2" charset="-122"/>
                  </a:rPr>
                  <a:t>) and </a:t>
                </a:r>
                <a:r>
                  <a:rPr lang="en-US" sz="1600" i="1" dirty="0">
                    <a:effectLst/>
                    <a:ea typeface="SimSun" panose="02010600030101010101" pitchFamily="2" charset="-122"/>
                  </a:rPr>
                  <a:t>P</a:t>
                </a:r>
                <a:r>
                  <a:rPr lang="en-US" sz="1600" dirty="0">
                    <a:effectLst/>
                    <a:ea typeface="SimSun" panose="02010600030101010101" pitchFamily="2" charset="-122"/>
                  </a:rPr>
                  <a:t>(</a:t>
                </a:r>
                <a:r>
                  <a:rPr lang="en-US" sz="1600" i="1" dirty="0">
                    <a:effectLst/>
                    <a:ea typeface="SimSun" panose="02010600030101010101" pitchFamily="2" charset="-122"/>
                  </a:rPr>
                  <a:t>x</a:t>
                </a:r>
                <a:r>
                  <a:rPr lang="en-US" sz="1600" baseline="-25000" dirty="0">
                    <a:effectLst/>
                    <a:ea typeface="SimSun" panose="02010600030101010101" pitchFamily="2" charset="-122"/>
                  </a:rPr>
                  <a:t>2</a:t>
                </a:r>
                <a:r>
                  <a:rPr lang="en-US" sz="1600" dirty="0">
                    <a:effectLst/>
                    <a:ea typeface="SimSun" panose="02010600030101010101" pitchFamily="2" charset="-122"/>
                  </a:rPr>
                  <a:t>, </a:t>
                </a:r>
                <a:r>
                  <a:rPr lang="en-US" sz="1600" i="1" dirty="0">
                    <a:effectLst/>
                    <a:ea typeface="SimSun" panose="02010600030101010101" pitchFamily="2" charset="-122"/>
                  </a:rPr>
                  <a:t>y</a:t>
                </a:r>
                <a:r>
                  <a:rPr lang="en-US" sz="1600" baseline="-25000" dirty="0">
                    <a:effectLst/>
                    <a:ea typeface="SimSun" panose="02010600030101010101" pitchFamily="2" charset="-122"/>
                  </a:rPr>
                  <a:t>1</a:t>
                </a:r>
                <a:r>
                  <a:rPr lang="en-US" sz="1600" dirty="0">
                    <a:effectLst/>
                    <a:ea typeface="SimSun" panose="02010600030101010101" pitchFamily="2" charset="-122"/>
                  </a:rPr>
                  <a:t>) are joint probabilities of (</a:t>
                </a:r>
                <a:r>
                  <a:rPr lang="en-US" sz="1600" i="1" dirty="0">
                    <a:effectLst/>
                    <a:ea typeface="SimSun" panose="02010600030101010101" pitchFamily="2" charset="-122"/>
                  </a:rPr>
                  <a:t>x</a:t>
                </a:r>
                <a:r>
                  <a:rPr lang="en-US" sz="1600" baseline="-25000" dirty="0">
                    <a:effectLst/>
                    <a:ea typeface="SimSun" panose="02010600030101010101" pitchFamily="2" charset="-122"/>
                  </a:rPr>
                  <a:t>1</a:t>
                </a:r>
                <a:r>
                  <a:rPr lang="en-US" sz="1600" dirty="0">
                    <a:effectLst/>
                    <a:ea typeface="SimSun" panose="02010600030101010101" pitchFamily="2" charset="-122"/>
                  </a:rPr>
                  <a:t>, </a:t>
                </a:r>
                <a:r>
                  <a:rPr lang="en-US" sz="1600" i="1" dirty="0">
                    <a:effectLst/>
                    <a:ea typeface="SimSun" panose="02010600030101010101" pitchFamily="2" charset="-122"/>
                  </a:rPr>
                  <a:t>y</a:t>
                </a:r>
                <a:r>
                  <a:rPr lang="en-US" sz="1600" baseline="-25000" dirty="0">
                    <a:effectLst/>
                    <a:ea typeface="SimSun" panose="02010600030101010101" pitchFamily="2" charset="-122"/>
                  </a:rPr>
                  <a:t>1</a:t>
                </a:r>
                <a:r>
                  <a:rPr lang="en-US" sz="1600" dirty="0">
                    <a:effectLst/>
                    <a:ea typeface="SimSun" panose="02010600030101010101" pitchFamily="2" charset="-122"/>
                  </a:rPr>
                  <a:t>) and (</a:t>
                </a:r>
                <a:r>
                  <a:rPr lang="en-US" sz="1600" i="1" dirty="0">
                    <a:effectLst/>
                    <a:ea typeface="SimSun" panose="02010600030101010101" pitchFamily="2" charset="-122"/>
                  </a:rPr>
                  <a:t>x</a:t>
                </a:r>
                <a:r>
                  <a:rPr lang="en-US" sz="1600" baseline="-25000" dirty="0">
                    <a:effectLst/>
                    <a:ea typeface="SimSun" panose="02010600030101010101" pitchFamily="2" charset="-122"/>
                  </a:rPr>
                  <a:t>2</a:t>
                </a:r>
                <a:r>
                  <a:rPr lang="en-US" sz="1600" dirty="0">
                    <a:effectLst/>
                    <a:ea typeface="SimSun" panose="02010600030101010101" pitchFamily="2" charset="-122"/>
                  </a:rPr>
                  <a:t>, </a:t>
                </a:r>
                <a:r>
                  <a:rPr lang="en-US" sz="1600" i="1" dirty="0">
                    <a:effectLst/>
                    <a:ea typeface="SimSun" panose="02010600030101010101" pitchFamily="2" charset="-122"/>
                  </a:rPr>
                  <a:t>y</a:t>
                </a:r>
                <a:r>
                  <a:rPr lang="en-US" sz="1600" baseline="-25000" dirty="0">
                    <a:effectLst/>
                    <a:ea typeface="SimSun" panose="02010600030101010101" pitchFamily="2" charset="-122"/>
                  </a:rPr>
                  <a:t>1</a:t>
                </a:r>
                <a:r>
                  <a:rPr lang="en-US" sz="1600" dirty="0">
                    <a:effectLst/>
                    <a:ea typeface="SimSun" panose="02010600030101010101" pitchFamily="2" charset="-122"/>
                  </a:rPr>
                  <a:t>), respectively. We can select </a:t>
                </a:r>
                <a:r>
                  <a:rPr lang="en-US" sz="1600" i="1" dirty="0">
                    <a:effectLst/>
                    <a:ea typeface="SimSun" panose="02010600030101010101" pitchFamily="2" charset="-122"/>
                  </a:rPr>
                  <a:t>P</a:t>
                </a:r>
                <a:r>
                  <a:rPr lang="en-US" sz="1600" dirty="0">
                    <a:effectLst/>
                    <a:ea typeface="SimSun" panose="02010600030101010101" pitchFamily="2" charset="-122"/>
                  </a:rPr>
                  <a:t>(</a:t>
                </a:r>
                <a:r>
                  <a:rPr lang="en-US" sz="1600" i="1" dirty="0">
                    <a:effectLst/>
                    <a:ea typeface="SimSun" panose="02010600030101010101" pitchFamily="2" charset="-122"/>
                  </a:rPr>
                  <a:t>x</a:t>
                </a:r>
                <a:r>
                  <a:rPr lang="en-US" sz="1600" baseline="-25000" dirty="0">
                    <a:effectLst/>
                    <a:ea typeface="SimSun" panose="02010600030101010101" pitchFamily="2" charset="-122"/>
                  </a:rPr>
                  <a:t>1</a:t>
                </a:r>
                <a:r>
                  <a:rPr lang="en-US" sz="1600" dirty="0">
                    <a:effectLst/>
                    <a:ea typeface="SimSun" panose="02010600030101010101" pitchFamily="2" charset="-122"/>
                  </a:rPr>
                  <a:t>, </a:t>
                </a:r>
                <a:r>
                  <a:rPr lang="en-US" sz="1600" i="1" dirty="0">
                    <a:effectLst/>
                    <a:ea typeface="SimSun" panose="02010600030101010101" pitchFamily="2" charset="-122"/>
                  </a:rPr>
                  <a:t>y</a:t>
                </a:r>
                <a:r>
                  <a:rPr lang="en-US" sz="1600" baseline="-25000" dirty="0">
                    <a:effectLst/>
                    <a:ea typeface="SimSun" panose="02010600030101010101" pitchFamily="2" charset="-122"/>
                  </a:rPr>
                  <a:t>1</a:t>
                </a:r>
                <a:r>
                  <a:rPr lang="en-US" sz="1600" dirty="0">
                    <a:effectLst/>
                    <a:ea typeface="SimSun" panose="02010600030101010101" pitchFamily="2" charset="-122"/>
                  </a:rPr>
                  <a:t>) = 1/2 and </a:t>
                </a:r>
                <a:r>
                  <a:rPr lang="en-US" sz="1600" i="1" dirty="0">
                    <a:effectLst/>
                    <a:ea typeface="SimSun" panose="02010600030101010101" pitchFamily="2" charset="-122"/>
                  </a:rPr>
                  <a:t>P</a:t>
                </a:r>
                <a:r>
                  <a:rPr lang="en-US" sz="1600" dirty="0">
                    <a:effectLst/>
                    <a:ea typeface="SimSun" panose="02010600030101010101" pitchFamily="2" charset="-122"/>
                  </a:rPr>
                  <a:t>(</a:t>
                </a:r>
                <a:r>
                  <a:rPr lang="en-US" sz="1600" i="1" dirty="0">
                    <a:effectLst/>
                    <a:ea typeface="SimSun" panose="02010600030101010101" pitchFamily="2" charset="-122"/>
                  </a:rPr>
                  <a:t>x</a:t>
                </a:r>
                <a:r>
                  <a:rPr lang="en-US" sz="1600" baseline="-25000" dirty="0">
                    <a:effectLst/>
                    <a:ea typeface="SimSun" panose="02010600030101010101" pitchFamily="2" charset="-122"/>
                  </a:rPr>
                  <a:t>2</a:t>
                </a:r>
                <a:r>
                  <a:rPr lang="en-US" sz="1600" dirty="0">
                    <a:effectLst/>
                    <a:ea typeface="SimSun" panose="02010600030101010101" pitchFamily="2" charset="-122"/>
                  </a:rPr>
                  <a:t>, </a:t>
                </a:r>
                <a:r>
                  <a:rPr lang="en-US" sz="1600" i="1" dirty="0">
                    <a:effectLst/>
                    <a:ea typeface="SimSun" panose="02010600030101010101" pitchFamily="2" charset="-122"/>
                  </a:rPr>
                  <a:t>y</a:t>
                </a:r>
                <a:r>
                  <a:rPr lang="en-US" sz="1600" baseline="-25000" dirty="0">
                    <a:effectLst/>
                    <a:ea typeface="SimSun" panose="02010600030101010101" pitchFamily="2" charset="-122"/>
                  </a:rPr>
                  <a:t>1</a:t>
                </a:r>
                <a:r>
                  <a:rPr lang="en-US" sz="1600" dirty="0">
                    <a:effectLst/>
                    <a:ea typeface="SimSun" panose="02010600030101010101" pitchFamily="2" charset="-122"/>
                  </a:rPr>
                  <a:t>) = </a:t>
                </a:r>
                <a:r>
                  <a:rPr lang="en-US" sz="1600" i="1" dirty="0">
                    <a:effectLst/>
                    <a:ea typeface="SimSun" panose="02010600030101010101" pitchFamily="2" charset="-122"/>
                  </a:rPr>
                  <a:t>θ</a:t>
                </a:r>
                <a:r>
                  <a:rPr lang="en-US" sz="1600" dirty="0">
                    <a:effectLst/>
                    <a:ea typeface="SimSun" panose="02010600030101010101" pitchFamily="2" charset="-122"/>
                  </a:rPr>
                  <a:t>/4, which implies: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600" i="1">
                              <a:effectLst/>
                              <a:latin typeface="Cambria Math" panose="02040503050406030204" pitchFamily="18" charset="0"/>
                              <a:ea typeface="SimSun" panose="02010600030101010101" pitchFamily="2" charset="-122"/>
                            </a:rPr>
                          </m:ctrlPr>
                        </m:sSubSupPr>
                        <m:e>
                          <m:r>
                            <a:rPr lang="en-US" sz="1600" i="1">
                              <a:effectLst/>
                              <a:latin typeface="Cambria Math" panose="02040503050406030204" pitchFamily="18" charset="0"/>
                              <a:ea typeface="SimSun" panose="02010600030101010101" pitchFamily="2" charset="-122"/>
                            </a:rPr>
                            <m:t>𝑥</m:t>
                          </m:r>
                        </m:e>
                        <m:sub>
                          <m:r>
                            <a:rPr lang="en-US" sz="1600" i="1">
                              <a:effectLst/>
                              <a:latin typeface="Cambria Math" panose="02040503050406030204" pitchFamily="18" charset="0"/>
                              <a:ea typeface="SimSun" panose="02010600030101010101" pitchFamily="2" charset="-122"/>
                            </a:rPr>
                            <m:t>1</m:t>
                          </m:r>
                        </m:sub>
                        <m:sup>
                          <m:d>
                            <m:dPr>
                              <m:ctrlPr>
                                <a:rPr lang="en-US" sz="1600" i="1">
                                  <a:effectLst/>
                                  <a:latin typeface="Cambria Math" panose="02040503050406030204" pitchFamily="18" charset="0"/>
                                  <a:ea typeface="SimSun" panose="02010600030101010101" pitchFamily="2" charset="-122"/>
                                </a:rPr>
                              </m:ctrlPr>
                            </m:dPr>
                            <m:e>
                              <m:r>
                                <a:rPr lang="en-US" sz="1600" i="1">
                                  <a:effectLst/>
                                  <a:latin typeface="Cambria Math" panose="02040503050406030204" pitchFamily="18" charset="0"/>
                                  <a:ea typeface="SimSun" panose="02010600030101010101" pitchFamily="2" charset="-122"/>
                                </a:rPr>
                                <m:t>𝑡</m:t>
                              </m:r>
                            </m:e>
                          </m:d>
                        </m:sup>
                      </m:sSubSup>
                      <m:r>
                        <a:rPr lang="en-US" sz="1600" i="1">
                          <a:effectLst/>
                          <a:latin typeface="Cambria Math" panose="02040503050406030204" pitchFamily="18" charset="0"/>
                          <a:ea typeface="SimSun" panose="02010600030101010101" pitchFamily="2" charset="-122"/>
                        </a:rPr>
                        <m:t>=</m:t>
                      </m:r>
                      <m:r>
                        <a:rPr lang="en-US" sz="1600" i="1">
                          <a:effectLst/>
                          <a:latin typeface="Cambria Math" panose="02040503050406030204" pitchFamily="18" charset="0"/>
                          <a:ea typeface="SimSun" panose="02010600030101010101" pitchFamily="2" charset="-122"/>
                        </a:rPr>
                        <m:t>𝐸</m:t>
                      </m:r>
                      <m:d>
                        <m:dPr>
                          <m:ctrlPr>
                            <a:rPr lang="en-US" sz="1600" i="1">
                              <a:effectLst/>
                              <a:latin typeface="Cambria Math" panose="02040503050406030204" pitchFamily="18" charset="0"/>
                              <a:ea typeface="SimSun" panose="02010600030101010101" pitchFamily="2" charset="-122"/>
                            </a:rPr>
                          </m:ctrlPr>
                        </m:dPr>
                        <m:e>
                          <m:sSub>
                            <m:sSubPr>
                              <m:ctrlPr>
                                <a:rPr lang="en-US"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𝑥</m:t>
                              </m:r>
                            </m:e>
                            <m:sub>
                              <m:r>
                                <a:rPr lang="en-US" sz="1600" i="1">
                                  <a:effectLst/>
                                  <a:latin typeface="Cambria Math" panose="02040503050406030204" pitchFamily="18" charset="0"/>
                                  <a:ea typeface="SimSun" panose="02010600030101010101" pitchFamily="2" charset="-122"/>
                                </a:rPr>
                                <m:t>1</m:t>
                              </m:r>
                            </m:sub>
                          </m:sSub>
                        </m:e>
                        <m:e>
                          <m:r>
                            <a:rPr lang="en-US" sz="1600" i="1">
                              <a:effectLst/>
                              <a:latin typeface="Cambria Math" panose="02040503050406030204" pitchFamily="18" charset="0"/>
                              <a:ea typeface="SimSun" panose="02010600030101010101" pitchFamily="2" charset="-122"/>
                            </a:rPr>
                            <m:t>𝑌</m:t>
                          </m:r>
                          <m:r>
                            <a:rPr lang="en-US" sz="1600" i="1">
                              <a:effectLst/>
                              <a:latin typeface="Cambria Math" panose="02040503050406030204" pitchFamily="18" charset="0"/>
                              <a:ea typeface="SimSun" panose="02010600030101010101" pitchFamily="2" charset="-122"/>
                            </a:rPr>
                            <m:t>,</m:t>
                          </m:r>
                          <m:sSup>
                            <m:sSupPr>
                              <m:ctrlPr>
                                <a:rPr lang="en-US" sz="1600" i="1">
                                  <a:effectLst/>
                                  <a:latin typeface="Cambria Math" panose="02040503050406030204" pitchFamily="18" charset="0"/>
                                  <a:ea typeface="SimSun" panose="02010600030101010101" pitchFamily="2" charset="-122"/>
                                </a:rPr>
                              </m:ctrlPr>
                            </m:sSupPr>
                            <m:e>
                              <m:r>
                                <a:rPr lang="en-US" sz="1600" i="1">
                                  <a:effectLst/>
                                  <a:latin typeface="Cambria Math" panose="02040503050406030204" pitchFamily="18" charset="0"/>
                                  <a:ea typeface="SimSun" panose="02010600030101010101" pitchFamily="2" charset="-122"/>
                                </a:rPr>
                                <m:t>𝜃</m:t>
                              </m:r>
                            </m:e>
                            <m:sup>
                              <m:d>
                                <m:dPr>
                                  <m:ctrlPr>
                                    <a:rPr lang="en-US" sz="1600" i="1">
                                      <a:effectLst/>
                                      <a:latin typeface="Cambria Math" panose="02040503050406030204" pitchFamily="18" charset="0"/>
                                      <a:ea typeface="SimSun" panose="02010600030101010101" pitchFamily="2" charset="-122"/>
                                    </a:rPr>
                                  </m:ctrlPr>
                                </m:dPr>
                                <m:e>
                                  <m:r>
                                    <a:rPr lang="en-US" sz="1600" i="1">
                                      <a:effectLst/>
                                      <a:latin typeface="Cambria Math" panose="02040503050406030204" pitchFamily="18" charset="0"/>
                                      <a:ea typeface="SimSun" panose="02010600030101010101" pitchFamily="2" charset="-122"/>
                                    </a:rPr>
                                    <m:t>𝑡</m:t>
                                  </m:r>
                                </m:e>
                              </m:d>
                            </m:sup>
                          </m:sSup>
                        </m:e>
                      </m:d>
                      <m:r>
                        <a:rPr lang="en-US" sz="1600" i="1">
                          <a:effectLst/>
                          <a:latin typeface="Cambria Math" panose="02040503050406030204" pitchFamily="18" charset="0"/>
                          <a:ea typeface="SimSun" panose="02010600030101010101" pitchFamily="2" charset="-122"/>
                        </a:rPr>
                        <m:t>=</m:t>
                      </m:r>
                      <m:sSubSup>
                        <m:sSubSupPr>
                          <m:ctrlPr>
                            <a:rPr lang="en-US" sz="1600" i="1">
                              <a:effectLst/>
                              <a:latin typeface="Cambria Math" panose="02040503050406030204" pitchFamily="18" charset="0"/>
                              <a:ea typeface="SimSun" panose="02010600030101010101" pitchFamily="2" charset="-122"/>
                            </a:rPr>
                          </m:ctrlPr>
                        </m:sSubSupPr>
                        <m:e>
                          <m:r>
                            <a:rPr lang="en-US" sz="1600" i="1">
                              <a:effectLst/>
                              <a:latin typeface="Cambria Math" panose="02040503050406030204" pitchFamily="18" charset="0"/>
                              <a:ea typeface="SimSun" panose="02010600030101010101" pitchFamily="2" charset="-122"/>
                            </a:rPr>
                            <m:t>𝑦</m:t>
                          </m:r>
                        </m:e>
                        <m:sub>
                          <m:r>
                            <a:rPr lang="en-US" sz="1600" i="1">
                              <a:effectLst/>
                              <a:latin typeface="Cambria Math" panose="02040503050406030204" pitchFamily="18" charset="0"/>
                              <a:ea typeface="SimSun" panose="02010600030101010101" pitchFamily="2" charset="-122"/>
                            </a:rPr>
                            <m:t>1</m:t>
                          </m:r>
                        </m:sub>
                        <m:sup>
                          <m:d>
                            <m:dPr>
                              <m:ctrlPr>
                                <a:rPr lang="en-US" sz="1600" i="1">
                                  <a:effectLst/>
                                  <a:latin typeface="Cambria Math" panose="02040503050406030204" pitchFamily="18" charset="0"/>
                                  <a:ea typeface="SimSun" panose="02010600030101010101" pitchFamily="2" charset="-122"/>
                                </a:rPr>
                              </m:ctrlPr>
                            </m:dPr>
                            <m:e>
                              <m:r>
                                <a:rPr lang="en-US" sz="1600" i="1">
                                  <a:effectLst/>
                                  <a:latin typeface="Cambria Math" panose="02040503050406030204" pitchFamily="18" charset="0"/>
                                  <a:ea typeface="SimSun" panose="02010600030101010101" pitchFamily="2" charset="-122"/>
                                </a:rPr>
                                <m:t>𝑡</m:t>
                              </m:r>
                            </m:e>
                          </m:d>
                        </m:sup>
                      </m:sSubSup>
                      <m:sSub>
                        <m:sSubPr>
                          <m:ctrlPr>
                            <a:rPr lang="en-US"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𝑝</m:t>
                          </m:r>
                        </m:e>
                        <m:sub>
                          <m:sSub>
                            <m:sSubPr>
                              <m:ctrlPr>
                                <a:rPr lang="en-US"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𝑥</m:t>
                              </m:r>
                            </m:e>
                            <m:sub>
                              <m:r>
                                <a:rPr lang="en-US" sz="1600" i="1">
                                  <a:effectLst/>
                                  <a:latin typeface="Cambria Math" panose="02040503050406030204" pitchFamily="18" charset="0"/>
                                  <a:ea typeface="SimSun" panose="02010600030101010101" pitchFamily="2" charset="-122"/>
                                </a:rPr>
                                <m:t>1</m:t>
                              </m:r>
                            </m:sub>
                          </m:sSub>
                          <m:d>
                            <m:dPr>
                              <m:begChr m:val="|"/>
                              <m:endChr m:val=""/>
                              <m:ctrlPr>
                                <a:rPr lang="en-US" sz="1600" i="1">
                                  <a:effectLst/>
                                  <a:latin typeface="Cambria Math" panose="02040503050406030204" pitchFamily="18" charset="0"/>
                                  <a:ea typeface="SimSun" panose="02010600030101010101" pitchFamily="2" charset="-122"/>
                                </a:rPr>
                              </m:ctrlPr>
                            </m:dPr>
                            <m:e>
                              <m:sSub>
                                <m:sSubPr>
                                  <m:ctrlPr>
                                    <a:rPr lang="en-US"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𝑦</m:t>
                                  </m:r>
                                </m:e>
                                <m:sub>
                                  <m:r>
                                    <a:rPr lang="en-US" sz="1600" i="1">
                                      <a:effectLst/>
                                      <a:latin typeface="Cambria Math" panose="02040503050406030204" pitchFamily="18" charset="0"/>
                                      <a:ea typeface="SimSun" panose="02010600030101010101" pitchFamily="2" charset="-122"/>
                                    </a:rPr>
                                    <m:t>1</m:t>
                                  </m:r>
                                </m:sub>
                              </m:sSub>
                            </m:e>
                          </m:d>
                        </m:sub>
                      </m:sSub>
                      <m:r>
                        <a:rPr lang="en-US" sz="1600" i="1">
                          <a:effectLst/>
                          <a:latin typeface="Cambria Math" panose="02040503050406030204" pitchFamily="18" charset="0"/>
                          <a:ea typeface="SimSun" panose="02010600030101010101" pitchFamily="2" charset="-122"/>
                        </a:rPr>
                        <m:t>=</m:t>
                      </m:r>
                      <m:sSubSup>
                        <m:sSubSupPr>
                          <m:ctrlPr>
                            <a:rPr lang="en-US" sz="1600" i="1">
                              <a:effectLst/>
                              <a:latin typeface="Cambria Math" panose="02040503050406030204" pitchFamily="18" charset="0"/>
                              <a:ea typeface="SimSun" panose="02010600030101010101" pitchFamily="2" charset="-122"/>
                            </a:rPr>
                          </m:ctrlPr>
                        </m:sSubSupPr>
                        <m:e>
                          <m:r>
                            <a:rPr lang="en-US" sz="1600" i="1">
                              <a:effectLst/>
                              <a:latin typeface="Cambria Math" panose="02040503050406030204" pitchFamily="18" charset="0"/>
                              <a:ea typeface="SimSun" panose="02010600030101010101" pitchFamily="2" charset="-122"/>
                            </a:rPr>
                            <m:t>𝑦</m:t>
                          </m:r>
                        </m:e>
                        <m:sub>
                          <m:r>
                            <a:rPr lang="en-US" sz="1600" i="1">
                              <a:effectLst/>
                              <a:latin typeface="Cambria Math" panose="02040503050406030204" pitchFamily="18" charset="0"/>
                              <a:ea typeface="SimSun" panose="02010600030101010101" pitchFamily="2" charset="-122"/>
                            </a:rPr>
                            <m:t>1</m:t>
                          </m:r>
                        </m:sub>
                        <m:sup>
                          <m:d>
                            <m:dPr>
                              <m:ctrlPr>
                                <a:rPr lang="en-US" sz="1600" i="1">
                                  <a:effectLst/>
                                  <a:latin typeface="Cambria Math" panose="02040503050406030204" pitchFamily="18" charset="0"/>
                                  <a:ea typeface="SimSun" panose="02010600030101010101" pitchFamily="2" charset="-122"/>
                                </a:rPr>
                              </m:ctrlPr>
                            </m:dPr>
                            <m:e>
                              <m:r>
                                <a:rPr lang="en-US" sz="1600" i="1">
                                  <a:effectLst/>
                                  <a:latin typeface="Cambria Math" panose="02040503050406030204" pitchFamily="18" charset="0"/>
                                  <a:ea typeface="SimSun" panose="02010600030101010101" pitchFamily="2" charset="-122"/>
                                </a:rPr>
                                <m:t>𝑡</m:t>
                              </m:r>
                            </m:e>
                          </m:d>
                        </m:sup>
                      </m:sSubSup>
                      <m:f>
                        <m:fPr>
                          <m:ctrlPr>
                            <a:rPr lang="en-US" sz="1600" i="1">
                              <a:effectLst/>
                              <a:latin typeface="Cambria Math" panose="02040503050406030204" pitchFamily="18" charset="0"/>
                              <a:ea typeface="SimSun" panose="02010600030101010101" pitchFamily="2" charset="-122"/>
                            </a:rPr>
                          </m:ctrlPr>
                        </m:fPr>
                        <m:num>
                          <m:f>
                            <m:fPr>
                              <m:type m:val="lin"/>
                              <m:ctrlPr>
                                <a:rPr lang="en-US" sz="1600" i="1">
                                  <a:effectLst/>
                                  <a:latin typeface="Cambria Math" panose="02040503050406030204" pitchFamily="18" charset="0"/>
                                  <a:ea typeface="SimSun" panose="02010600030101010101" pitchFamily="2" charset="-122"/>
                                </a:rPr>
                              </m:ctrlPr>
                            </m:fPr>
                            <m:num>
                              <m:r>
                                <a:rPr lang="en-US" sz="1600" i="1">
                                  <a:effectLst/>
                                  <a:latin typeface="Cambria Math" panose="02040503050406030204" pitchFamily="18" charset="0"/>
                                  <a:ea typeface="SimSun" panose="02010600030101010101" pitchFamily="2" charset="-122"/>
                                </a:rPr>
                                <m:t>1</m:t>
                              </m:r>
                            </m:num>
                            <m:den>
                              <m:r>
                                <a:rPr lang="en-US" sz="1600" i="1">
                                  <a:effectLst/>
                                  <a:latin typeface="Cambria Math" panose="02040503050406030204" pitchFamily="18" charset="0"/>
                                  <a:ea typeface="SimSun" panose="02010600030101010101" pitchFamily="2" charset="-122"/>
                                </a:rPr>
                                <m:t>2</m:t>
                              </m:r>
                            </m:den>
                          </m:f>
                        </m:num>
                        <m:den>
                          <m:f>
                            <m:fPr>
                              <m:type m:val="lin"/>
                              <m:ctrlPr>
                                <a:rPr lang="en-US" sz="1600" i="1">
                                  <a:effectLst/>
                                  <a:latin typeface="Cambria Math" panose="02040503050406030204" pitchFamily="18" charset="0"/>
                                  <a:ea typeface="SimSun" panose="02010600030101010101" pitchFamily="2" charset="-122"/>
                                </a:rPr>
                              </m:ctrlPr>
                            </m:fPr>
                            <m:num>
                              <m:r>
                                <a:rPr lang="en-US" sz="1600" i="1">
                                  <a:effectLst/>
                                  <a:latin typeface="Cambria Math" panose="02040503050406030204" pitchFamily="18" charset="0"/>
                                  <a:ea typeface="SimSun" panose="02010600030101010101" pitchFamily="2" charset="-122"/>
                                </a:rPr>
                                <m:t>1</m:t>
                              </m:r>
                            </m:num>
                            <m:den>
                              <m:r>
                                <a:rPr lang="en-US" sz="1600" i="1">
                                  <a:effectLst/>
                                  <a:latin typeface="Cambria Math" panose="02040503050406030204" pitchFamily="18" charset="0"/>
                                  <a:ea typeface="SimSun" panose="02010600030101010101" pitchFamily="2" charset="-122"/>
                                </a:rPr>
                                <m:t>2</m:t>
                              </m:r>
                            </m:den>
                          </m:f>
                          <m:r>
                            <a:rPr lang="en-US" sz="1600" i="1">
                              <a:effectLst/>
                              <a:latin typeface="Cambria Math" panose="02040503050406030204" pitchFamily="18" charset="0"/>
                              <a:ea typeface="SimSun" panose="02010600030101010101" pitchFamily="2" charset="-122"/>
                            </a:rPr>
                            <m:t>+</m:t>
                          </m:r>
                          <m:f>
                            <m:fPr>
                              <m:type m:val="lin"/>
                              <m:ctrlPr>
                                <a:rPr lang="en-US" sz="1600" i="1">
                                  <a:effectLst/>
                                  <a:latin typeface="Cambria Math" panose="02040503050406030204" pitchFamily="18" charset="0"/>
                                  <a:ea typeface="SimSun" panose="02010600030101010101" pitchFamily="2" charset="-122"/>
                                </a:rPr>
                              </m:ctrlPr>
                            </m:fPr>
                            <m:num>
                              <m:sSup>
                                <m:sSupPr>
                                  <m:ctrlPr>
                                    <a:rPr lang="en-US" sz="1600" i="1">
                                      <a:effectLst/>
                                      <a:latin typeface="Cambria Math" panose="02040503050406030204" pitchFamily="18" charset="0"/>
                                      <a:ea typeface="SimSun" panose="02010600030101010101" pitchFamily="2" charset="-122"/>
                                    </a:rPr>
                                  </m:ctrlPr>
                                </m:sSupPr>
                                <m:e>
                                  <m:r>
                                    <a:rPr lang="en-US" sz="1600" i="1">
                                      <a:effectLst/>
                                      <a:latin typeface="Cambria Math" panose="02040503050406030204" pitchFamily="18" charset="0"/>
                                      <a:ea typeface="SimSun" panose="02010600030101010101" pitchFamily="2" charset="-122"/>
                                    </a:rPr>
                                    <m:t>𝜃</m:t>
                                  </m:r>
                                </m:e>
                                <m:sup>
                                  <m:d>
                                    <m:dPr>
                                      <m:ctrlPr>
                                        <a:rPr lang="en-US" sz="1600" i="1">
                                          <a:effectLst/>
                                          <a:latin typeface="Cambria Math" panose="02040503050406030204" pitchFamily="18" charset="0"/>
                                          <a:ea typeface="SimSun" panose="02010600030101010101" pitchFamily="2" charset="-122"/>
                                        </a:rPr>
                                      </m:ctrlPr>
                                    </m:dPr>
                                    <m:e>
                                      <m:r>
                                        <a:rPr lang="en-US" sz="1600" i="1">
                                          <a:effectLst/>
                                          <a:latin typeface="Cambria Math" panose="02040503050406030204" pitchFamily="18" charset="0"/>
                                          <a:ea typeface="SimSun" panose="02010600030101010101" pitchFamily="2" charset="-122"/>
                                        </a:rPr>
                                        <m:t>𝑡</m:t>
                                      </m:r>
                                    </m:e>
                                  </m:d>
                                </m:sup>
                              </m:sSup>
                            </m:num>
                            <m:den>
                              <m:r>
                                <a:rPr lang="en-US" sz="1600" i="1">
                                  <a:effectLst/>
                                  <a:latin typeface="Cambria Math" panose="02040503050406030204" pitchFamily="18" charset="0"/>
                                  <a:ea typeface="SimSun" panose="02010600030101010101" pitchFamily="2" charset="-122"/>
                                </a:rPr>
                                <m:t>4</m:t>
                              </m:r>
                            </m:den>
                          </m:f>
                        </m:den>
                      </m:f>
                    </m:oMath>
                  </m:oMathPara>
                </a14:m>
                <a:endParaRPr lang="en-US" sz="1600" dirty="0">
                  <a:effectLst/>
                  <a:ea typeface="SimSun" panose="02010600030101010101" pitchFamily="2" charset="-122"/>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600" i="1">
                              <a:effectLst/>
                              <a:latin typeface="Cambria Math" panose="02040503050406030204" pitchFamily="18" charset="0"/>
                              <a:ea typeface="SimSun" panose="02010600030101010101" pitchFamily="2" charset="-122"/>
                            </a:rPr>
                          </m:ctrlPr>
                        </m:sSubSupPr>
                        <m:e>
                          <m:r>
                            <a:rPr lang="en-US" sz="1600" i="1">
                              <a:effectLst/>
                              <a:latin typeface="Cambria Math" panose="02040503050406030204" pitchFamily="18" charset="0"/>
                              <a:ea typeface="SimSun" panose="02010600030101010101" pitchFamily="2" charset="-122"/>
                            </a:rPr>
                            <m:t>𝑥</m:t>
                          </m:r>
                        </m:e>
                        <m:sub>
                          <m:r>
                            <a:rPr lang="en-US" sz="1600" i="1">
                              <a:effectLst/>
                              <a:latin typeface="Cambria Math" panose="02040503050406030204" pitchFamily="18" charset="0"/>
                              <a:ea typeface="SimSun" panose="02010600030101010101" pitchFamily="2" charset="-122"/>
                            </a:rPr>
                            <m:t>2</m:t>
                          </m:r>
                        </m:sub>
                        <m:sup>
                          <m:d>
                            <m:dPr>
                              <m:ctrlPr>
                                <a:rPr lang="en-US" sz="1600" i="1">
                                  <a:effectLst/>
                                  <a:latin typeface="Cambria Math" panose="02040503050406030204" pitchFamily="18" charset="0"/>
                                  <a:ea typeface="SimSun" panose="02010600030101010101" pitchFamily="2" charset="-122"/>
                                </a:rPr>
                              </m:ctrlPr>
                            </m:dPr>
                            <m:e>
                              <m:r>
                                <a:rPr lang="en-US" sz="1600" i="1">
                                  <a:effectLst/>
                                  <a:latin typeface="Cambria Math" panose="02040503050406030204" pitchFamily="18" charset="0"/>
                                  <a:ea typeface="SimSun" panose="02010600030101010101" pitchFamily="2" charset="-122"/>
                                </a:rPr>
                                <m:t>𝑡</m:t>
                              </m:r>
                            </m:e>
                          </m:d>
                        </m:sup>
                      </m:sSubSup>
                      <m:r>
                        <a:rPr lang="en-US" sz="1600" i="1">
                          <a:effectLst/>
                          <a:latin typeface="Cambria Math" panose="02040503050406030204" pitchFamily="18" charset="0"/>
                          <a:ea typeface="SimSun" panose="02010600030101010101" pitchFamily="2" charset="-122"/>
                        </a:rPr>
                        <m:t>=</m:t>
                      </m:r>
                      <m:r>
                        <a:rPr lang="en-US" sz="1600" i="1">
                          <a:effectLst/>
                          <a:latin typeface="Cambria Math" panose="02040503050406030204" pitchFamily="18" charset="0"/>
                          <a:ea typeface="SimSun" panose="02010600030101010101" pitchFamily="2" charset="-122"/>
                        </a:rPr>
                        <m:t>𝐸</m:t>
                      </m:r>
                      <m:d>
                        <m:dPr>
                          <m:ctrlPr>
                            <a:rPr lang="en-US" sz="1600" i="1">
                              <a:effectLst/>
                              <a:latin typeface="Cambria Math" panose="02040503050406030204" pitchFamily="18" charset="0"/>
                              <a:ea typeface="SimSun" panose="02010600030101010101" pitchFamily="2" charset="-122"/>
                            </a:rPr>
                          </m:ctrlPr>
                        </m:dPr>
                        <m:e>
                          <m:sSub>
                            <m:sSubPr>
                              <m:ctrlPr>
                                <a:rPr lang="en-US"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𝑥</m:t>
                              </m:r>
                            </m:e>
                            <m:sub>
                              <m:r>
                                <a:rPr lang="en-US" sz="1600" i="1">
                                  <a:effectLst/>
                                  <a:latin typeface="Cambria Math" panose="02040503050406030204" pitchFamily="18" charset="0"/>
                                  <a:ea typeface="SimSun" panose="02010600030101010101" pitchFamily="2" charset="-122"/>
                                </a:rPr>
                                <m:t>2</m:t>
                              </m:r>
                            </m:sub>
                          </m:sSub>
                        </m:e>
                        <m:e>
                          <m:r>
                            <a:rPr lang="en-US" sz="1600" i="1">
                              <a:effectLst/>
                              <a:latin typeface="Cambria Math" panose="02040503050406030204" pitchFamily="18" charset="0"/>
                              <a:ea typeface="SimSun" panose="02010600030101010101" pitchFamily="2" charset="-122"/>
                            </a:rPr>
                            <m:t>𝑌</m:t>
                          </m:r>
                          <m:r>
                            <a:rPr lang="en-US" sz="1600" i="1">
                              <a:effectLst/>
                              <a:latin typeface="Cambria Math" panose="02040503050406030204" pitchFamily="18" charset="0"/>
                              <a:ea typeface="SimSun" panose="02010600030101010101" pitchFamily="2" charset="-122"/>
                            </a:rPr>
                            <m:t>,</m:t>
                          </m:r>
                          <m:sSup>
                            <m:sSupPr>
                              <m:ctrlPr>
                                <a:rPr lang="en-US" sz="1600" i="1">
                                  <a:effectLst/>
                                  <a:latin typeface="Cambria Math" panose="02040503050406030204" pitchFamily="18" charset="0"/>
                                  <a:ea typeface="SimSun" panose="02010600030101010101" pitchFamily="2" charset="-122"/>
                                </a:rPr>
                              </m:ctrlPr>
                            </m:sSupPr>
                            <m:e>
                              <m:r>
                                <a:rPr lang="en-US" sz="1600" i="1">
                                  <a:effectLst/>
                                  <a:latin typeface="Cambria Math" panose="02040503050406030204" pitchFamily="18" charset="0"/>
                                  <a:ea typeface="SimSun" panose="02010600030101010101" pitchFamily="2" charset="-122"/>
                                </a:rPr>
                                <m:t>𝜃</m:t>
                              </m:r>
                            </m:e>
                            <m:sup>
                              <m:d>
                                <m:dPr>
                                  <m:ctrlPr>
                                    <a:rPr lang="en-US" sz="1600" i="1">
                                      <a:effectLst/>
                                      <a:latin typeface="Cambria Math" panose="02040503050406030204" pitchFamily="18" charset="0"/>
                                      <a:ea typeface="SimSun" panose="02010600030101010101" pitchFamily="2" charset="-122"/>
                                    </a:rPr>
                                  </m:ctrlPr>
                                </m:dPr>
                                <m:e>
                                  <m:r>
                                    <a:rPr lang="en-US" sz="1600" i="1">
                                      <a:effectLst/>
                                      <a:latin typeface="Cambria Math" panose="02040503050406030204" pitchFamily="18" charset="0"/>
                                      <a:ea typeface="SimSun" panose="02010600030101010101" pitchFamily="2" charset="-122"/>
                                    </a:rPr>
                                    <m:t>𝑡</m:t>
                                  </m:r>
                                </m:e>
                              </m:d>
                            </m:sup>
                          </m:sSup>
                        </m:e>
                      </m:d>
                      <m:r>
                        <a:rPr lang="en-US" sz="1600" i="1">
                          <a:effectLst/>
                          <a:latin typeface="Cambria Math" panose="02040503050406030204" pitchFamily="18" charset="0"/>
                          <a:ea typeface="SimSun" panose="02010600030101010101" pitchFamily="2" charset="-122"/>
                        </a:rPr>
                        <m:t>=</m:t>
                      </m:r>
                      <m:sSubSup>
                        <m:sSubSupPr>
                          <m:ctrlPr>
                            <a:rPr lang="en-US" sz="1600" i="1">
                              <a:effectLst/>
                              <a:latin typeface="Cambria Math" panose="02040503050406030204" pitchFamily="18" charset="0"/>
                              <a:ea typeface="SimSun" panose="02010600030101010101" pitchFamily="2" charset="-122"/>
                            </a:rPr>
                          </m:ctrlPr>
                        </m:sSubSupPr>
                        <m:e>
                          <m:r>
                            <a:rPr lang="en-US" sz="1600" i="1">
                              <a:effectLst/>
                              <a:latin typeface="Cambria Math" panose="02040503050406030204" pitchFamily="18" charset="0"/>
                              <a:ea typeface="SimSun" panose="02010600030101010101" pitchFamily="2" charset="-122"/>
                            </a:rPr>
                            <m:t>𝑦</m:t>
                          </m:r>
                        </m:e>
                        <m:sub>
                          <m:r>
                            <a:rPr lang="en-US" sz="1600" i="1">
                              <a:effectLst/>
                              <a:latin typeface="Cambria Math" panose="02040503050406030204" pitchFamily="18" charset="0"/>
                              <a:ea typeface="SimSun" panose="02010600030101010101" pitchFamily="2" charset="-122"/>
                            </a:rPr>
                            <m:t>1</m:t>
                          </m:r>
                        </m:sub>
                        <m:sup>
                          <m:d>
                            <m:dPr>
                              <m:ctrlPr>
                                <a:rPr lang="en-US" sz="1600" i="1">
                                  <a:effectLst/>
                                  <a:latin typeface="Cambria Math" panose="02040503050406030204" pitchFamily="18" charset="0"/>
                                  <a:ea typeface="SimSun" panose="02010600030101010101" pitchFamily="2" charset="-122"/>
                                </a:rPr>
                              </m:ctrlPr>
                            </m:dPr>
                            <m:e>
                              <m:r>
                                <a:rPr lang="en-US" sz="1600" i="1">
                                  <a:effectLst/>
                                  <a:latin typeface="Cambria Math" panose="02040503050406030204" pitchFamily="18" charset="0"/>
                                  <a:ea typeface="SimSun" panose="02010600030101010101" pitchFamily="2" charset="-122"/>
                                </a:rPr>
                                <m:t>𝑡</m:t>
                              </m:r>
                            </m:e>
                          </m:d>
                        </m:sup>
                      </m:sSubSup>
                      <m:sSub>
                        <m:sSubPr>
                          <m:ctrlPr>
                            <a:rPr lang="en-US"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𝑝</m:t>
                          </m:r>
                        </m:e>
                        <m:sub>
                          <m:sSub>
                            <m:sSubPr>
                              <m:ctrlPr>
                                <a:rPr lang="en-US"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𝑥</m:t>
                              </m:r>
                            </m:e>
                            <m:sub>
                              <m:r>
                                <a:rPr lang="en-US" sz="1600" i="1">
                                  <a:effectLst/>
                                  <a:latin typeface="Cambria Math" panose="02040503050406030204" pitchFamily="18" charset="0"/>
                                  <a:ea typeface="SimSun" panose="02010600030101010101" pitchFamily="2" charset="-122"/>
                                </a:rPr>
                                <m:t>2</m:t>
                              </m:r>
                            </m:sub>
                          </m:sSub>
                          <m:d>
                            <m:dPr>
                              <m:begChr m:val="|"/>
                              <m:endChr m:val=""/>
                              <m:ctrlPr>
                                <a:rPr lang="en-US" sz="1600" i="1">
                                  <a:effectLst/>
                                  <a:latin typeface="Cambria Math" panose="02040503050406030204" pitchFamily="18" charset="0"/>
                                  <a:ea typeface="SimSun" panose="02010600030101010101" pitchFamily="2" charset="-122"/>
                                </a:rPr>
                              </m:ctrlPr>
                            </m:dPr>
                            <m:e>
                              <m:sSub>
                                <m:sSubPr>
                                  <m:ctrlPr>
                                    <a:rPr lang="en-US"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𝑦</m:t>
                                  </m:r>
                                </m:e>
                                <m:sub>
                                  <m:r>
                                    <a:rPr lang="en-US" sz="1600" i="1">
                                      <a:effectLst/>
                                      <a:latin typeface="Cambria Math" panose="02040503050406030204" pitchFamily="18" charset="0"/>
                                      <a:ea typeface="SimSun" panose="02010600030101010101" pitchFamily="2" charset="-122"/>
                                    </a:rPr>
                                    <m:t>1</m:t>
                                  </m:r>
                                </m:sub>
                              </m:sSub>
                            </m:e>
                          </m:d>
                        </m:sub>
                      </m:sSub>
                      <m:r>
                        <a:rPr lang="en-US" sz="1600" i="1">
                          <a:effectLst/>
                          <a:latin typeface="Cambria Math" panose="02040503050406030204" pitchFamily="18" charset="0"/>
                          <a:ea typeface="SimSun" panose="02010600030101010101" pitchFamily="2" charset="-122"/>
                        </a:rPr>
                        <m:t>=</m:t>
                      </m:r>
                      <m:sSubSup>
                        <m:sSubSupPr>
                          <m:ctrlPr>
                            <a:rPr lang="en-US" sz="1600" i="1">
                              <a:effectLst/>
                              <a:latin typeface="Cambria Math" panose="02040503050406030204" pitchFamily="18" charset="0"/>
                              <a:ea typeface="SimSun" panose="02010600030101010101" pitchFamily="2" charset="-122"/>
                            </a:rPr>
                          </m:ctrlPr>
                        </m:sSubSupPr>
                        <m:e>
                          <m:r>
                            <a:rPr lang="en-US" sz="1600" i="1">
                              <a:effectLst/>
                              <a:latin typeface="Cambria Math" panose="02040503050406030204" pitchFamily="18" charset="0"/>
                              <a:ea typeface="SimSun" panose="02010600030101010101" pitchFamily="2" charset="-122"/>
                            </a:rPr>
                            <m:t>𝑦</m:t>
                          </m:r>
                        </m:e>
                        <m:sub>
                          <m:r>
                            <a:rPr lang="en-US" sz="1600" i="1">
                              <a:effectLst/>
                              <a:latin typeface="Cambria Math" panose="02040503050406030204" pitchFamily="18" charset="0"/>
                              <a:ea typeface="SimSun" panose="02010600030101010101" pitchFamily="2" charset="-122"/>
                            </a:rPr>
                            <m:t>1</m:t>
                          </m:r>
                        </m:sub>
                        <m:sup>
                          <m:d>
                            <m:dPr>
                              <m:ctrlPr>
                                <a:rPr lang="en-US" sz="1600" i="1">
                                  <a:effectLst/>
                                  <a:latin typeface="Cambria Math" panose="02040503050406030204" pitchFamily="18" charset="0"/>
                                  <a:ea typeface="SimSun" panose="02010600030101010101" pitchFamily="2" charset="-122"/>
                                </a:rPr>
                              </m:ctrlPr>
                            </m:dPr>
                            <m:e>
                              <m:r>
                                <a:rPr lang="en-US" sz="1600" i="1">
                                  <a:effectLst/>
                                  <a:latin typeface="Cambria Math" panose="02040503050406030204" pitchFamily="18" charset="0"/>
                                  <a:ea typeface="SimSun" panose="02010600030101010101" pitchFamily="2" charset="-122"/>
                                </a:rPr>
                                <m:t>𝑡</m:t>
                              </m:r>
                            </m:e>
                          </m:d>
                        </m:sup>
                      </m:sSubSup>
                      <m:f>
                        <m:fPr>
                          <m:ctrlPr>
                            <a:rPr lang="en-US" sz="1600" i="1">
                              <a:effectLst/>
                              <a:latin typeface="Cambria Math" panose="02040503050406030204" pitchFamily="18" charset="0"/>
                              <a:ea typeface="SimSun" panose="02010600030101010101" pitchFamily="2" charset="-122"/>
                            </a:rPr>
                          </m:ctrlPr>
                        </m:fPr>
                        <m:num>
                          <m:f>
                            <m:fPr>
                              <m:type m:val="lin"/>
                              <m:ctrlPr>
                                <a:rPr lang="en-US" sz="1600" i="1">
                                  <a:effectLst/>
                                  <a:latin typeface="Cambria Math" panose="02040503050406030204" pitchFamily="18" charset="0"/>
                                  <a:ea typeface="SimSun" panose="02010600030101010101" pitchFamily="2" charset="-122"/>
                                </a:rPr>
                              </m:ctrlPr>
                            </m:fPr>
                            <m:num>
                              <m:sSup>
                                <m:sSupPr>
                                  <m:ctrlPr>
                                    <a:rPr lang="en-US" sz="1600" i="1">
                                      <a:effectLst/>
                                      <a:latin typeface="Cambria Math" panose="02040503050406030204" pitchFamily="18" charset="0"/>
                                      <a:ea typeface="SimSun" panose="02010600030101010101" pitchFamily="2" charset="-122"/>
                                    </a:rPr>
                                  </m:ctrlPr>
                                </m:sSupPr>
                                <m:e>
                                  <m:r>
                                    <a:rPr lang="en-US" sz="1600" i="1">
                                      <a:effectLst/>
                                      <a:latin typeface="Cambria Math" panose="02040503050406030204" pitchFamily="18" charset="0"/>
                                      <a:ea typeface="SimSun" panose="02010600030101010101" pitchFamily="2" charset="-122"/>
                                    </a:rPr>
                                    <m:t>𝜃</m:t>
                                  </m:r>
                                </m:e>
                                <m:sup>
                                  <m:d>
                                    <m:dPr>
                                      <m:ctrlPr>
                                        <a:rPr lang="en-US" sz="1600" i="1">
                                          <a:effectLst/>
                                          <a:latin typeface="Cambria Math" panose="02040503050406030204" pitchFamily="18" charset="0"/>
                                          <a:ea typeface="SimSun" panose="02010600030101010101" pitchFamily="2" charset="-122"/>
                                        </a:rPr>
                                      </m:ctrlPr>
                                    </m:dPr>
                                    <m:e>
                                      <m:r>
                                        <a:rPr lang="en-US" sz="1600" i="1">
                                          <a:effectLst/>
                                          <a:latin typeface="Cambria Math" panose="02040503050406030204" pitchFamily="18" charset="0"/>
                                          <a:ea typeface="SimSun" panose="02010600030101010101" pitchFamily="2" charset="-122"/>
                                        </a:rPr>
                                        <m:t>𝑡</m:t>
                                      </m:r>
                                    </m:e>
                                  </m:d>
                                </m:sup>
                              </m:sSup>
                            </m:num>
                            <m:den>
                              <m:r>
                                <a:rPr lang="en-US" sz="1600" i="1">
                                  <a:effectLst/>
                                  <a:latin typeface="Cambria Math" panose="02040503050406030204" pitchFamily="18" charset="0"/>
                                  <a:ea typeface="SimSun" panose="02010600030101010101" pitchFamily="2" charset="-122"/>
                                </a:rPr>
                                <m:t>4</m:t>
                              </m:r>
                            </m:den>
                          </m:f>
                        </m:num>
                        <m:den>
                          <m:f>
                            <m:fPr>
                              <m:type m:val="lin"/>
                              <m:ctrlPr>
                                <a:rPr lang="en-US" sz="1600" i="1">
                                  <a:effectLst/>
                                  <a:latin typeface="Cambria Math" panose="02040503050406030204" pitchFamily="18" charset="0"/>
                                  <a:ea typeface="SimSun" panose="02010600030101010101" pitchFamily="2" charset="-122"/>
                                </a:rPr>
                              </m:ctrlPr>
                            </m:fPr>
                            <m:num>
                              <m:r>
                                <a:rPr lang="en-US" sz="1600" i="1">
                                  <a:effectLst/>
                                  <a:latin typeface="Cambria Math" panose="02040503050406030204" pitchFamily="18" charset="0"/>
                                  <a:ea typeface="SimSun" panose="02010600030101010101" pitchFamily="2" charset="-122"/>
                                </a:rPr>
                                <m:t>1</m:t>
                              </m:r>
                            </m:num>
                            <m:den>
                              <m:r>
                                <a:rPr lang="en-US" sz="1600" i="1">
                                  <a:effectLst/>
                                  <a:latin typeface="Cambria Math" panose="02040503050406030204" pitchFamily="18" charset="0"/>
                                  <a:ea typeface="SimSun" panose="02010600030101010101" pitchFamily="2" charset="-122"/>
                                </a:rPr>
                                <m:t>2</m:t>
                              </m:r>
                            </m:den>
                          </m:f>
                          <m:r>
                            <a:rPr lang="en-US" sz="1600" i="1">
                              <a:effectLst/>
                              <a:latin typeface="Cambria Math" panose="02040503050406030204" pitchFamily="18" charset="0"/>
                              <a:ea typeface="SimSun" panose="02010600030101010101" pitchFamily="2" charset="-122"/>
                            </a:rPr>
                            <m:t>+</m:t>
                          </m:r>
                          <m:f>
                            <m:fPr>
                              <m:type m:val="lin"/>
                              <m:ctrlPr>
                                <a:rPr lang="en-US" sz="1600" i="1">
                                  <a:effectLst/>
                                  <a:latin typeface="Cambria Math" panose="02040503050406030204" pitchFamily="18" charset="0"/>
                                  <a:ea typeface="SimSun" panose="02010600030101010101" pitchFamily="2" charset="-122"/>
                                </a:rPr>
                              </m:ctrlPr>
                            </m:fPr>
                            <m:num>
                              <m:sSup>
                                <m:sSupPr>
                                  <m:ctrlPr>
                                    <a:rPr lang="en-US" sz="1600" i="1">
                                      <a:effectLst/>
                                      <a:latin typeface="Cambria Math" panose="02040503050406030204" pitchFamily="18" charset="0"/>
                                      <a:ea typeface="SimSun" panose="02010600030101010101" pitchFamily="2" charset="-122"/>
                                    </a:rPr>
                                  </m:ctrlPr>
                                </m:sSupPr>
                                <m:e>
                                  <m:r>
                                    <a:rPr lang="en-US" sz="1600" i="1">
                                      <a:effectLst/>
                                      <a:latin typeface="Cambria Math" panose="02040503050406030204" pitchFamily="18" charset="0"/>
                                      <a:ea typeface="SimSun" panose="02010600030101010101" pitchFamily="2" charset="-122"/>
                                    </a:rPr>
                                    <m:t>𝜃</m:t>
                                  </m:r>
                                </m:e>
                                <m:sup>
                                  <m:d>
                                    <m:dPr>
                                      <m:ctrlPr>
                                        <a:rPr lang="en-US" sz="1600" i="1">
                                          <a:effectLst/>
                                          <a:latin typeface="Cambria Math" panose="02040503050406030204" pitchFamily="18" charset="0"/>
                                          <a:ea typeface="SimSun" panose="02010600030101010101" pitchFamily="2" charset="-122"/>
                                        </a:rPr>
                                      </m:ctrlPr>
                                    </m:dPr>
                                    <m:e>
                                      <m:r>
                                        <a:rPr lang="en-US" sz="1600" i="1">
                                          <a:effectLst/>
                                          <a:latin typeface="Cambria Math" panose="02040503050406030204" pitchFamily="18" charset="0"/>
                                          <a:ea typeface="SimSun" panose="02010600030101010101" pitchFamily="2" charset="-122"/>
                                        </a:rPr>
                                        <m:t>𝑡</m:t>
                                      </m:r>
                                    </m:e>
                                  </m:d>
                                </m:sup>
                              </m:sSup>
                            </m:num>
                            <m:den>
                              <m:r>
                                <a:rPr lang="en-US" sz="1600" i="1">
                                  <a:effectLst/>
                                  <a:latin typeface="Cambria Math" panose="02040503050406030204" pitchFamily="18" charset="0"/>
                                  <a:ea typeface="SimSun" panose="02010600030101010101" pitchFamily="2" charset="-122"/>
                                </a:rPr>
                                <m:t>4</m:t>
                              </m:r>
                            </m:den>
                          </m:f>
                        </m:den>
                      </m:f>
                    </m:oMath>
                  </m:oMathPara>
                </a14:m>
                <a:endParaRPr lang="en-US" sz="1600" dirty="0">
                  <a:effectLst/>
                  <a:ea typeface="SimSun" panose="02010600030101010101" pitchFamily="2" charset="-122"/>
                </a:endParaRPr>
              </a:p>
              <a:p>
                <a:pPr marL="0" marR="0" indent="0" algn="just">
                  <a:spcBef>
                    <a:spcPts val="0"/>
                  </a:spcBef>
                  <a:spcAft>
                    <a:spcPts val="0"/>
                  </a:spcAft>
                  <a:buNone/>
                </a:pPr>
                <a:r>
                  <a:rPr lang="en-US" sz="1600" dirty="0">
                    <a:effectLst/>
                    <a:ea typeface="SimSun" panose="02010600030101010101" pitchFamily="2" charset="-122"/>
                  </a:rPr>
                  <a:t>Such that</a:t>
                </a:r>
              </a:p>
              <a:p>
                <a:pPr marL="0" indent="0">
                  <a:buNone/>
                </a:pPr>
                <a14:m>
                  <m:oMathPara xmlns:m="http://schemas.openxmlformats.org/officeDocument/2006/math">
                    <m:oMathParaPr>
                      <m:jc m:val="centerGroup"/>
                    </m:oMathParaPr>
                    <m:oMath xmlns:m="http://schemas.openxmlformats.org/officeDocument/2006/math">
                      <m:sSubSup>
                        <m:sSubSupPr>
                          <m:ctrlPr>
                            <a:rPr lang="en-US" sz="1600" i="1">
                              <a:effectLst/>
                              <a:latin typeface="Cambria Math" panose="02040503050406030204" pitchFamily="18" charset="0"/>
                            </a:rPr>
                          </m:ctrlPr>
                        </m:sSubSupPr>
                        <m:e>
                          <m:r>
                            <a:rPr lang="en-US" sz="1600" i="1">
                              <a:effectLst/>
                              <a:latin typeface="Cambria Math" panose="02040503050406030204" pitchFamily="18" charset="0"/>
                              <a:ea typeface="SimSun" panose="02010600030101010101" pitchFamily="2" charset="-122"/>
                            </a:rPr>
                            <m:t>𝑥</m:t>
                          </m:r>
                        </m:e>
                        <m:sub>
                          <m:r>
                            <a:rPr lang="en-US" sz="1600" i="1">
                              <a:effectLst/>
                              <a:latin typeface="Cambria Math" panose="02040503050406030204" pitchFamily="18" charset="0"/>
                              <a:ea typeface="SimSun" panose="02010600030101010101" pitchFamily="2" charset="-122"/>
                            </a:rPr>
                            <m:t>1</m:t>
                          </m:r>
                        </m:sub>
                        <m:sup>
                          <m:d>
                            <m:dPr>
                              <m:ctrlPr>
                                <a:rPr lang="en-US" sz="1600" i="1">
                                  <a:effectLst/>
                                  <a:latin typeface="Cambria Math" panose="02040503050406030204" pitchFamily="18" charset="0"/>
                                </a:rPr>
                              </m:ctrlPr>
                            </m:dPr>
                            <m:e>
                              <m:r>
                                <a:rPr lang="en-US" sz="1600" i="1">
                                  <a:effectLst/>
                                  <a:latin typeface="Cambria Math" panose="02040503050406030204" pitchFamily="18" charset="0"/>
                                  <a:ea typeface="SimSun" panose="02010600030101010101" pitchFamily="2" charset="-122"/>
                                </a:rPr>
                                <m:t>𝑡</m:t>
                              </m:r>
                            </m:e>
                          </m:d>
                        </m:sup>
                      </m:sSubSup>
                      <m:r>
                        <a:rPr lang="en-US" sz="1600" i="1">
                          <a:effectLst/>
                          <a:latin typeface="Cambria Math" panose="02040503050406030204" pitchFamily="18" charset="0"/>
                          <a:ea typeface="SimSun" panose="02010600030101010101" pitchFamily="2" charset="-122"/>
                        </a:rPr>
                        <m:t>+</m:t>
                      </m:r>
                      <m:sSubSup>
                        <m:sSubSupPr>
                          <m:ctrlPr>
                            <a:rPr lang="en-US" sz="1600" i="1">
                              <a:effectLst/>
                              <a:latin typeface="Cambria Math" panose="02040503050406030204" pitchFamily="18" charset="0"/>
                            </a:rPr>
                          </m:ctrlPr>
                        </m:sSubSupPr>
                        <m:e>
                          <m:r>
                            <a:rPr lang="en-US" sz="1600" i="1">
                              <a:effectLst/>
                              <a:latin typeface="Cambria Math" panose="02040503050406030204" pitchFamily="18" charset="0"/>
                              <a:ea typeface="SimSun" panose="02010600030101010101" pitchFamily="2" charset="-122"/>
                            </a:rPr>
                            <m:t>𝑥</m:t>
                          </m:r>
                        </m:e>
                        <m:sub>
                          <m:r>
                            <a:rPr lang="en-US" sz="1600" i="1">
                              <a:effectLst/>
                              <a:latin typeface="Cambria Math" panose="02040503050406030204" pitchFamily="18" charset="0"/>
                              <a:ea typeface="SimSun" panose="02010600030101010101" pitchFamily="2" charset="-122"/>
                            </a:rPr>
                            <m:t>2</m:t>
                          </m:r>
                        </m:sub>
                        <m:sup>
                          <m:d>
                            <m:dPr>
                              <m:ctrlPr>
                                <a:rPr lang="en-US" sz="1600" i="1">
                                  <a:effectLst/>
                                  <a:latin typeface="Cambria Math" panose="02040503050406030204" pitchFamily="18" charset="0"/>
                                </a:rPr>
                              </m:ctrlPr>
                            </m:dPr>
                            <m:e>
                              <m:r>
                                <a:rPr lang="en-US" sz="1600" i="1">
                                  <a:effectLst/>
                                  <a:latin typeface="Cambria Math" panose="02040503050406030204" pitchFamily="18" charset="0"/>
                                  <a:ea typeface="SimSun" panose="02010600030101010101" pitchFamily="2" charset="-122"/>
                                </a:rPr>
                                <m:t>𝑡</m:t>
                              </m:r>
                            </m:e>
                          </m:d>
                        </m:sup>
                      </m:sSubSup>
                      <m:r>
                        <a:rPr lang="en-US" sz="1600" i="1">
                          <a:effectLst/>
                          <a:latin typeface="Cambria Math" panose="02040503050406030204" pitchFamily="18" charset="0"/>
                          <a:ea typeface="SimSun" panose="02010600030101010101" pitchFamily="2" charset="-122"/>
                        </a:rPr>
                        <m:t>=</m:t>
                      </m:r>
                      <m:sSubSup>
                        <m:sSubSupPr>
                          <m:ctrlPr>
                            <a:rPr lang="en-US" sz="1600" i="1">
                              <a:effectLst/>
                              <a:latin typeface="Cambria Math" panose="02040503050406030204" pitchFamily="18" charset="0"/>
                            </a:rPr>
                          </m:ctrlPr>
                        </m:sSubSupPr>
                        <m:e>
                          <m:r>
                            <a:rPr lang="en-US" sz="1600" i="1">
                              <a:effectLst/>
                              <a:latin typeface="Cambria Math" panose="02040503050406030204" pitchFamily="18" charset="0"/>
                              <a:ea typeface="SimSun" panose="02010600030101010101" pitchFamily="2" charset="-122"/>
                            </a:rPr>
                            <m:t>𝑦</m:t>
                          </m:r>
                        </m:e>
                        <m:sub>
                          <m:r>
                            <a:rPr lang="en-US" sz="1600" i="1">
                              <a:effectLst/>
                              <a:latin typeface="Cambria Math" panose="02040503050406030204" pitchFamily="18" charset="0"/>
                              <a:ea typeface="SimSun" panose="02010600030101010101" pitchFamily="2" charset="-122"/>
                            </a:rPr>
                            <m:t>1</m:t>
                          </m:r>
                        </m:sub>
                        <m:sup>
                          <m:d>
                            <m:dPr>
                              <m:ctrlPr>
                                <a:rPr lang="en-US" sz="1600" i="1">
                                  <a:effectLst/>
                                  <a:latin typeface="Cambria Math" panose="02040503050406030204" pitchFamily="18" charset="0"/>
                                </a:rPr>
                              </m:ctrlPr>
                            </m:dPr>
                            <m:e>
                              <m:r>
                                <a:rPr lang="en-US" sz="1600" i="1">
                                  <a:effectLst/>
                                  <a:latin typeface="Cambria Math" panose="02040503050406030204" pitchFamily="18" charset="0"/>
                                  <a:ea typeface="SimSun" panose="02010600030101010101" pitchFamily="2" charset="-122"/>
                                </a:rPr>
                                <m:t>𝑡</m:t>
                              </m:r>
                            </m:e>
                          </m:d>
                        </m:sup>
                      </m:sSubSup>
                    </m:oMath>
                  </m:oMathPara>
                </a14:m>
                <a:endParaRPr lang="en-US" sz="1600" dirty="0"/>
              </a:p>
            </p:txBody>
          </p:sp>
        </mc:Choice>
        <mc:Fallback xmlns="">
          <p:sp>
            <p:nvSpPr>
              <p:cNvPr id="3" name="Content Placeholder 2">
                <a:extLst>
                  <a:ext uri="{FF2B5EF4-FFF2-40B4-BE49-F238E27FC236}">
                    <a16:creationId xmlns:a16="http://schemas.microsoft.com/office/drawing/2014/main" id="{5B5055D0-056B-B78C-294F-68AF97DCA732}"/>
                  </a:ext>
                </a:extLst>
              </p:cNvPr>
              <p:cNvSpPr>
                <a:spLocks noGrp="1" noRot="1" noChangeAspect="1" noMove="1" noResize="1" noEditPoints="1" noAdjustHandles="1" noChangeArrowheads="1" noChangeShapeType="1" noTextEdit="1"/>
              </p:cNvSpPr>
              <p:nvPr>
                <p:ph idx="1"/>
              </p:nvPr>
            </p:nvSpPr>
            <p:spPr>
              <a:xfrm>
                <a:off x="154745" y="801855"/>
                <a:ext cx="11887200" cy="5176066"/>
              </a:xfrm>
              <a:blipFill>
                <a:blip r:embed="rId4"/>
                <a:stretch>
                  <a:fillRect l="-256" t="-353" r="-308" b="-659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655BE74-1265-85C1-D5CD-98775E6D3E84}"/>
              </a:ext>
            </a:extLst>
          </p:cNvPr>
          <p:cNvSpPr>
            <a:spLocks noGrp="1"/>
          </p:cNvSpPr>
          <p:nvPr>
            <p:ph type="dt" sz="half" idx="10"/>
          </p:nvPr>
        </p:nvSpPr>
        <p:spPr/>
        <p:txBody>
          <a:bodyPr/>
          <a:lstStyle/>
          <a:p>
            <a:r>
              <a:rPr lang="en-US"/>
              <a:t>30/05/2022</a:t>
            </a:r>
          </a:p>
        </p:txBody>
      </p:sp>
      <p:sp>
        <p:nvSpPr>
          <p:cNvPr id="5" name="Footer Placeholder 4">
            <a:extLst>
              <a:ext uri="{FF2B5EF4-FFF2-40B4-BE49-F238E27FC236}">
                <a16:creationId xmlns:a16="http://schemas.microsoft.com/office/drawing/2014/main" id="{020164CD-609E-F1C4-042B-F6075FC72ED8}"/>
              </a:ext>
            </a:extLst>
          </p:cNvPr>
          <p:cNvSpPr>
            <a:spLocks noGrp="1"/>
          </p:cNvSpPr>
          <p:nvPr>
            <p:ph type="ftr" sz="quarter" idx="11"/>
          </p:nvPr>
        </p:nvSpPr>
        <p:spPr/>
        <p:txBody>
          <a:bodyPr/>
          <a:lstStyle/>
          <a:p>
            <a:r>
              <a:rPr lang="pt-BR"/>
              <a:t>EM Tutorial P2 - Loc Nguyen</a:t>
            </a:r>
            <a:endParaRPr lang="en-US"/>
          </a:p>
        </p:txBody>
      </p:sp>
      <p:sp>
        <p:nvSpPr>
          <p:cNvPr id="6" name="Slide Number Placeholder 5">
            <a:extLst>
              <a:ext uri="{FF2B5EF4-FFF2-40B4-BE49-F238E27FC236}">
                <a16:creationId xmlns:a16="http://schemas.microsoft.com/office/drawing/2014/main" id="{05171475-D2B8-0313-44E9-F51EB1D68386}"/>
              </a:ext>
            </a:extLst>
          </p:cNvPr>
          <p:cNvSpPr>
            <a:spLocks noGrp="1"/>
          </p:cNvSpPr>
          <p:nvPr>
            <p:ph type="sldNum" sz="quarter" idx="12"/>
          </p:nvPr>
        </p:nvSpPr>
        <p:spPr/>
        <p:txBody>
          <a:bodyPr/>
          <a:lstStyle/>
          <a:p>
            <a:fld id="{5DB5036F-1FF2-46C4-8D2B-59C7E3B91952}" type="slidenum">
              <a:rPr lang="en-US" smtClean="0"/>
              <a:pPr/>
              <a:t>10</a:t>
            </a:fld>
            <a:endParaRPr lang="en-US"/>
          </a:p>
        </p:txBody>
      </p:sp>
    </p:spTree>
    <p:extLst>
      <p:ext uri="{BB962C8B-B14F-4D97-AF65-F5344CB8AC3E}">
        <p14:creationId xmlns:p14="http://schemas.microsoft.com/office/powerpoint/2010/main" val="385255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23FB-B948-0DD4-00E5-124120FFF348}"/>
              </a:ext>
            </a:extLst>
          </p:cNvPr>
          <p:cNvSpPr>
            <a:spLocks noGrp="1"/>
          </p:cNvSpPr>
          <p:nvPr>
            <p:ph type="title"/>
          </p:nvPr>
        </p:nvSpPr>
        <p:spPr>
          <a:xfrm>
            <a:off x="838200" y="47646"/>
            <a:ext cx="10515600" cy="660486"/>
          </a:xfrm>
        </p:spPr>
        <p:txBody>
          <a:bodyPr/>
          <a:lstStyle/>
          <a:p>
            <a:r>
              <a:rPr lang="en-US" dirty="0"/>
              <a:t>1. Traditional EM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C51CA6-0F9D-709C-D3E8-2C3EFD4C95C9}"/>
                  </a:ext>
                </a:extLst>
              </p:cNvPr>
              <p:cNvSpPr>
                <a:spLocks noGrp="1"/>
              </p:cNvSpPr>
              <p:nvPr>
                <p:ph idx="1"/>
              </p:nvPr>
            </p:nvSpPr>
            <p:spPr>
              <a:xfrm>
                <a:off x="168812" y="689311"/>
                <a:ext cx="11859065" cy="5176066"/>
              </a:xfrm>
            </p:spPr>
            <p:txBody>
              <a:bodyPr>
                <a:noAutofit/>
              </a:bodyPr>
              <a:lstStyle/>
              <a:p>
                <a:pPr marL="0" marR="0" indent="0" algn="just">
                  <a:lnSpc>
                    <a:spcPct val="120000"/>
                  </a:lnSpc>
                  <a:spcBef>
                    <a:spcPts val="0"/>
                  </a:spcBef>
                  <a:spcAft>
                    <a:spcPts val="0"/>
                  </a:spcAft>
                  <a:buNone/>
                </a:pPr>
                <a:r>
                  <a:rPr lang="en-US" sz="1550" dirty="0">
                    <a:effectLst/>
                    <a:latin typeface="Times New Roman" panose="02020603050405020304" pitchFamily="18" charset="0"/>
                    <a:ea typeface="SimSun" panose="02010600030101010101" pitchFamily="2" charset="-122"/>
                    <a:cs typeface="Times New Roman" panose="02020603050405020304" pitchFamily="18" charset="0"/>
                  </a:rPr>
                  <a:t>Note, we can select alternately as </a:t>
                </a:r>
                <a:r>
                  <a:rPr lang="en-US" sz="1550" i="1" dirty="0">
                    <a:effectLst/>
                    <a:latin typeface="Times New Roman" panose="02020603050405020304" pitchFamily="18" charset="0"/>
                    <a:ea typeface="SimSun" panose="02010600030101010101" pitchFamily="2" charset="-122"/>
                    <a:cs typeface="Times New Roman" panose="02020603050405020304" pitchFamily="18" charset="0"/>
                  </a:rPr>
                  <a:t>P</a:t>
                </a:r>
                <a:r>
                  <a:rPr lang="en-US" sz="155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55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55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55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55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155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55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550" i="1" dirty="0">
                    <a:effectLst/>
                    <a:latin typeface="Times New Roman" panose="02020603050405020304" pitchFamily="18" charset="0"/>
                    <a:ea typeface="SimSun" panose="02010600030101010101" pitchFamily="2" charset="-122"/>
                    <a:cs typeface="Times New Roman" panose="02020603050405020304" pitchFamily="18" charset="0"/>
                  </a:rPr>
                  <a:t>P</a:t>
                </a:r>
                <a:r>
                  <a:rPr lang="en-US" sz="155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55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55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55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55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155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550" dirty="0">
                    <a:effectLst/>
                    <a:latin typeface="Times New Roman" panose="02020603050405020304" pitchFamily="18" charset="0"/>
                    <a:ea typeface="SimSun" panose="02010600030101010101" pitchFamily="2" charset="-122"/>
                    <a:cs typeface="Times New Roman" panose="02020603050405020304" pitchFamily="18" charset="0"/>
                  </a:rPr>
                  <a:t>) = (1/2 + </a:t>
                </a:r>
                <a:r>
                  <a:rPr lang="en-US" sz="1550" i="1"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1550" dirty="0">
                    <a:effectLst/>
                    <a:latin typeface="Times New Roman" panose="02020603050405020304" pitchFamily="18" charset="0"/>
                    <a:ea typeface="SimSun" panose="02010600030101010101" pitchFamily="2" charset="-122"/>
                    <a:cs typeface="Times New Roman" panose="02020603050405020304" pitchFamily="18" charset="0"/>
                  </a:rPr>
                  <a:t>/4) / 2, for example but fixing </a:t>
                </a:r>
                <a:r>
                  <a:rPr lang="en-US" sz="1550" i="1" dirty="0">
                    <a:effectLst/>
                    <a:latin typeface="Times New Roman" panose="02020603050405020304" pitchFamily="18" charset="0"/>
                    <a:ea typeface="SimSun" panose="02010600030101010101" pitchFamily="2" charset="-122"/>
                    <a:cs typeface="Times New Roman" panose="02020603050405020304" pitchFamily="18" charset="0"/>
                  </a:rPr>
                  <a:t>P</a:t>
                </a:r>
                <a:r>
                  <a:rPr lang="en-US" sz="155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55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55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55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55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155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550" dirty="0">
                    <a:effectLst/>
                    <a:latin typeface="Times New Roman" panose="02020603050405020304" pitchFamily="18" charset="0"/>
                    <a:ea typeface="SimSun" panose="02010600030101010101" pitchFamily="2" charset="-122"/>
                    <a:cs typeface="Times New Roman" panose="02020603050405020304" pitchFamily="18" charset="0"/>
                  </a:rPr>
                  <a:t>) as 1/2 is better because the next estimate </a:t>
                </a:r>
                <a:r>
                  <a:rPr lang="en-US" sz="1550" i="1"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155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55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55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550" dirty="0">
                    <a:effectLst/>
                    <a:latin typeface="Times New Roman" panose="02020603050405020304" pitchFamily="18" charset="0"/>
                    <a:ea typeface="SimSun" panose="02010600030101010101" pitchFamily="2" charset="-122"/>
                    <a:cs typeface="Times New Roman" panose="02020603050405020304" pitchFamily="18" charset="0"/>
                  </a:rPr>
                  <a:t> known later depends only on </a:t>
                </a:r>
                <a:r>
                  <a:rPr lang="en-US" sz="155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55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55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55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55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550" dirty="0">
                    <a:effectLst/>
                    <a:latin typeface="Times New Roman" panose="02020603050405020304" pitchFamily="18" charset="0"/>
                    <a:ea typeface="SimSun" panose="02010600030101010101" pitchFamily="2" charset="-122"/>
                    <a:cs typeface="Times New Roman" panose="02020603050405020304" pitchFamily="18" charset="0"/>
                  </a:rPr>
                  <a:t>. When </a:t>
                </a:r>
                <a:r>
                  <a:rPr lang="en-US" sz="155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155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550" dirty="0">
                    <a:effectLst/>
                    <a:latin typeface="Times New Roman" panose="02020603050405020304" pitchFamily="18" charset="0"/>
                    <a:ea typeface="SimSun" panose="02010600030101010101" pitchFamily="2" charset="-122"/>
                    <a:cs typeface="Times New Roman" panose="02020603050405020304" pitchFamily="18" charset="0"/>
                  </a:rPr>
                  <a:t> is evaluated as </a:t>
                </a:r>
                <a:r>
                  <a:rPr lang="en-US" sz="155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155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550" dirty="0">
                    <a:effectLst/>
                    <a:latin typeface="Times New Roman" panose="02020603050405020304" pitchFamily="18" charset="0"/>
                    <a:ea typeface="SimSun" panose="02010600030101010101" pitchFamily="2" charset="-122"/>
                    <a:cs typeface="Times New Roman" panose="02020603050405020304" pitchFamily="18" charset="0"/>
                  </a:rPr>
                  <a:t> = 125, we obtain:</a:t>
                </a:r>
              </a:p>
              <a:p>
                <a:pPr marL="0" marR="0" indent="0" algn="just">
                  <a:lnSpc>
                    <a:spcPct val="120000"/>
                  </a:lnSpc>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55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550" i="1">
                              <a:effectLst/>
                              <a:latin typeface="Cambria Math" panose="02040503050406030204" pitchFamily="18" charset="0"/>
                              <a:ea typeface="SimSun" panose="02010600030101010101" pitchFamily="2" charset="-122"/>
                              <a:cs typeface="Times New Roman" panose="02020603050405020304" pitchFamily="18" charset="0"/>
                            </a:rPr>
                            <m:t>1</m:t>
                          </m:r>
                        </m:sub>
                        <m:sup>
                          <m:d>
                            <m:d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5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r>
                        <a:rPr lang="en-US" sz="1550" i="1">
                          <a:effectLst/>
                          <a:latin typeface="Cambria Math" panose="02040503050406030204" pitchFamily="18" charset="0"/>
                          <a:ea typeface="SimSun" panose="02010600030101010101" pitchFamily="2" charset="-122"/>
                          <a:cs typeface="Times New Roman" panose="02020603050405020304" pitchFamily="18" charset="0"/>
                        </a:rPr>
                        <m:t>=125</m:t>
                      </m:r>
                      <m:f>
                        <m:f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fPr>
                        <m:num>
                          <m:f>
                            <m:fPr>
                              <m:type m:val="lin"/>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5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550" i="1">
                                  <a:effectLst/>
                                  <a:latin typeface="Cambria Math" panose="02040503050406030204" pitchFamily="18" charset="0"/>
                                  <a:ea typeface="SimSun" panose="02010600030101010101" pitchFamily="2" charset="-122"/>
                                  <a:cs typeface="Times New Roman" panose="02020603050405020304" pitchFamily="18" charset="0"/>
                                </a:rPr>
                                <m:t>2</m:t>
                              </m:r>
                            </m:den>
                          </m:f>
                        </m:num>
                        <m:den>
                          <m:f>
                            <m:fPr>
                              <m:type m:val="lin"/>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5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550" i="1">
                                  <a:effectLst/>
                                  <a:latin typeface="Cambria Math" panose="02040503050406030204" pitchFamily="18" charset="0"/>
                                  <a:ea typeface="SimSun" panose="02010600030101010101" pitchFamily="2" charset="-122"/>
                                  <a:cs typeface="Times New Roman" panose="02020603050405020304" pitchFamily="18" charset="0"/>
                                </a:rPr>
                                <m:t>2</m:t>
                              </m:r>
                            </m:den>
                          </m:f>
                          <m:r>
                            <a:rPr lang="en-US" sz="1550" i="1">
                              <a:effectLst/>
                              <a:latin typeface="Cambria Math" panose="02040503050406030204" pitchFamily="18" charset="0"/>
                              <a:ea typeface="SimSun" panose="02010600030101010101" pitchFamily="2" charset="-122"/>
                              <a:cs typeface="Times New Roman" panose="02020603050405020304" pitchFamily="18" charset="0"/>
                            </a:rPr>
                            <m:t>+</m:t>
                          </m:r>
                          <m:f>
                            <m:fPr>
                              <m:type m:val="lin"/>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fPr>
                            <m:num>
                              <m:sSup>
                                <m:sSup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550" i="1">
                                      <a:effectLst/>
                                      <a:latin typeface="Cambria Math" panose="02040503050406030204" pitchFamily="18" charset="0"/>
                                      <a:ea typeface="SimSun" panose="02010600030101010101" pitchFamily="2" charset="-122"/>
                                      <a:cs typeface="Times New Roman" panose="02020603050405020304" pitchFamily="18" charset="0"/>
                                    </a:rPr>
                                    <m:t>𝜃</m:t>
                                  </m:r>
                                </m:e>
                                <m:sup>
                                  <m:d>
                                    <m:d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50" i="1">
                                          <a:effectLst/>
                                          <a:latin typeface="Cambria Math" panose="02040503050406030204" pitchFamily="18" charset="0"/>
                                          <a:ea typeface="SimSun" panose="02010600030101010101" pitchFamily="2" charset="-122"/>
                                          <a:cs typeface="Times New Roman" panose="02020603050405020304" pitchFamily="18" charset="0"/>
                                        </a:rPr>
                                        <m:t>𝑡</m:t>
                                      </m:r>
                                    </m:e>
                                  </m:d>
                                </m:sup>
                              </m:sSup>
                            </m:num>
                            <m:den>
                              <m:r>
                                <a:rPr lang="en-US" sz="1550" i="1">
                                  <a:effectLst/>
                                  <a:latin typeface="Cambria Math" panose="02040503050406030204" pitchFamily="18" charset="0"/>
                                  <a:ea typeface="SimSun" panose="02010600030101010101" pitchFamily="2" charset="-122"/>
                                  <a:cs typeface="Times New Roman" panose="02020603050405020304" pitchFamily="18" charset="0"/>
                                </a:rPr>
                                <m:t>4</m:t>
                              </m:r>
                            </m:den>
                          </m:f>
                        </m:den>
                      </m:f>
                    </m:oMath>
                  </m:oMathPara>
                </a14:m>
                <a:endParaRPr lang="en-US" sz="155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lnSpc>
                    <a:spcPct val="120000"/>
                  </a:lnSpc>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55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550" i="1">
                              <a:effectLst/>
                              <a:latin typeface="Cambria Math" panose="02040503050406030204" pitchFamily="18" charset="0"/>
                              <a:ea typeface="SimSun" panose="02010600030101010101" pitchFamily="2" charset="-122"/>
                              <a:cs typeface="Times New Roman" panose="02020603050405020304" pitchFamily="18" charset="0"/>
                            </a:rPr>
                            <m:t>2</m:t>
                          </m:r>
                        </m:sub>
                        <m:sup>
                          <m:d>
                            <m:d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5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r>
                        <a:rPr lang="en-US" sz="1550" i="1">
                          <a:effectLst/>
                          <a:latin typeface="Cambria Math" panose="02040503050406030204" pitchFamily="18" charset="0"/>
                          <a:ea typeface="SimSun" panose="02010600030101010101" pitchFamily="2" charset="-122"/>
                          <a:cs typeface="Times New Roman" panose="02020603050405020304" pitchFamily="18" charset="0"/>
                        </a:rPr>
                        <m:t>=125</m:t>
                      </m:r>
                      <m:f>
                        <m:f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fPr>
                        <m:num>
                          <m:f>
                            <m:fPr>
                              <m:type m:val="lin"/>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fPr>
                            <m:num>
                              <m:sSup>
                                <m:sSup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550" i="1">
                                      <a:effectLst/>
                                      <a:latin typeface="Cambria Math" panose="02040503050406030204" pitchFamily="18" charset="0"/>
                                      <a:ea typeface="SimSun" panose="02010600030101010101" pitchFamily="2" charset="-122"/>
                                      <a:cs typeface="Times New Roman" panose="02020603050405020304" pitchFamily="18" charset="0"/>
                                    </a:rPr>
                                    <m:t>𝜃</m:t>
                                  </m:r>
                                </m:e>
                                <m:sup>
                                  <m:d>
                                    <m:d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50" i="1">
                                          <a:effectLst/>
                                          <a:latin typeface="Cambria Math" panose="02040503050406030204" pitchFamily="18" charset="0"/>
                                          <a:ea typeface="SimSun" panose="02010600030101010101" pitchFamily="2" charset="-122"/>
                                          <a:cs typeface="Times New Roman" panose="02020603050405020304" pitchFamily="18" charset="0"/>
                                        </a:rPr>
                                        <m:t>𝑡</m:t>
                                      </m:r>
                                    </m:e>
                                  </m:d>
                                </m:sup>
                              </m:sSup>
                            </m:num>
                            <m:den>
                              <m:r>
                                <a:rPr lang="en-US" sz="1550" i="1">
                                  <a:effectLst/>
                                  <a:latin typeface="Cambria Math" panose="02040503050406030204" pitchFamily="18" charset="0"/>
                                  <a:ea typeface="SimSun" panose="02010600030101010101" pitchFamily="2" charset="-122"/>
                                  <a:cs typeface="Times New Roman" panose="02020603050405020304" pitchFamily="18" charset="0"/>
                                </a:rPr>
                                <m:t>4</m:t>
                              </m:r>
                            </m:den>
                          </m:f>
                        </m:num>
                        <m:den>
                          <m:f>
                            <m:fPr>
                              <m:type m:val="lin"/>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5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550" i="1">
                                  <a:effectLst/>
                                  <a:latin typeface="Cambria Math" panose="02040503050406030204" pitchFamily="18" charset="0"/>
                                  <a:ea typeface="SimSun" panose="02010600030101010101" pitchFamily="2" charset="-122"/>
                                  <a:cs typeface="Times New Roman" panose="02020603050405020304" pitchFamily="18" charset="0"/>
                                </a:rPr>
                                <m:t>2</m:t>
                              </m:r>
                            </m:den>
                          </m:f>
                          <m:r>
                            <a:rPr lang="en-US" sz="1550" i="1">
                              <a:effectLst/>
                              <a:latin typeface="Cambria Math" panose="02040503050406030204" pitchFamily="18" charset="0"/>
                              <a:ea typeface="SimSun" panose="02010600030101010101" pitchFamily="2" charset="-122"/>
                              <a:cs typeface="Times New Roman" panose="02020603050405020304" pitchFamily="18" charset="0"/>
                            </a:rPr>
                            <m:t>+</m:t>
                          </m:r>
                          <m:f>
                            <m:fPr>
                              <m:type m:val="lin"/>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fPr>
                            <m:num>
                              <m:sSup>
                                <m:sSup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550" i="1">
                                      <a:effectLst/>
                                      <a:latin typeface="Cambria Math" panose="02040503050406030204" pitchFamily="18" charset="0"/>
                                      <a:ea typeface="SimSun" panose="02010600030101010101" pitchFamily="2" charset="-122"/>
                                      <a:cs typeface="Times New Roman" panose="02020603050405020304" pitchFamily="18" charset="0"/>
                                    </a:rPr>
                                    <m:t>𝜃</m:t>
                                  </m:r>
                                </m:e>
                                <m:sup>
                                  <m:d>
                                    <m:d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50" i="1">
                                          <a:effectLst/>
                                          <a:latin typeface="Cambria Math" panose="02040503050406030204" pitchFamily="18" charset="0"/>
                                          <a:ea typeface="SimSun" panose="02010600030101010101" pitchFamily="2" charset="-122"/>
                                          <a:cs typeface="Times New Roman" panose="02020603050405020304" pitchFamily="18" charset="0"/>
                                        </a:rPr>
                                        <m:t>𝑡</m:t>
                                      </m:r>
                                    </m:e>
                                  </m:d>
                                </m:sup>
                              </m:sSup>
                            </m:num>
                            <m:den>
                              <m:r>
                                <a:rPr lang="en-US" sz="1550" i="1">
                                  <a:effectLst/>
                                  <a:latin typeface="Cambria Math" panose="02040503050406030204" pitchFamily="18" charset="0"/>
                                  <a:ea typeface="SimSun" panose="02010600030101010101" pitchFamily="2" charset="-122"/>
                                  <a:cs typeface="Times New Roman" panose="02020603050405020304" pitchFamily="18" charset="0"/>
                                </a:rPr>
                                <m:t>4</m:t>
                              </m:r>
                            </m:den>
                          </m:f>
                        </m:den>
                      </m:f>
                    </m:oMath>
                  </m:oMathPara>
                </a14:m>
                <a:endParaRPr lang="en-US" sz="155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lnSpc>
                    <a:spcPct val="120000"/>
                  </a:lnSpc>
                  <a:spcBef>
                    <a:spcPts val="0"/>
                  </a:spcBef>
                  <a:spcAft>
                    <a:spcPts val="0"/>
                  </a:spcAft>
                  <a:buNone/>
                </a:pPr>
                <a:r>
                  <a:rPr lang="en-US" sz="1550" dirty="0">
                    <a:effectLst/>
                    <a:latin typeface="Times New Roman" panose="02020603050405020304" pitchFamily="18" charset="0"/>
                    <a:ea typeface="SimSun" panose="02010600030101010101" pitchFamily="2" charset="-122"/>
                    <a:cs typeface="Times New Roman" panose="02020603050405020304" pitchFamily="18" charset="0"/>
                  </a:rPr>
                  <a:t>The expectation </a:t>
                </a:r>
                <a:r>
                  <a:rPr lang="en-US" sz="155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155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55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55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55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55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550" i="1" dirty="0">
                    <a:effectLst/>
                    <a:latin typeface="Times New Roman" panose="02020603050405020304" pitchFamily="18" charset="0"/>
                    <a:ea typeface="SimSun" panose="02010600030101010101" pitchFamily="2" charset="-122"/>
                    <a:cs typeface="Times New Roman" panose="02020603050405020304" pitchFamily="18" charset="0"/>
                  </a:rPr>
                  <a:t>E</a:t>
                </a:r>
                <a:r>
                  <a:rPr lang="en-US" sz="155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55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155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55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55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155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550" i="1"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155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55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55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550" dirty="0">
                    <a:effectLst/>
                    <a:latin typeface="Times New Roman" panose="02020603050405020304" pitchFamily="18" charset="0"/>
                    <a:ea typeface="SimSun" panose="02010600030101010101" pitchFamily="2" charset="-122"/>
                    <a:cs typeface="Times New Roman" panose="02020603050405020304" pitchFamily="18" charset="0"/>
                  </a:rPr>
                  <a:t>) gets value 125 when </a:t>
                </a:r>
                <a:r>
                  <a:rPr lang="en-US" sz="155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155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550" dirty="0">
                    <a:effectLst/>
                    <a:latin typeface="Times New Roman" panose="02020603050405020304" pitchFamily="18" charset="0"/>
                    <a:ea typeface="SimSun" panose="02010600030101010101" pitchFamily="2" charset="-122"/>
                    <a:cs typeface="Times New Roman" panose="02020603050405020304" pitchFamily="18" charset="0"/>
                  </a:rPr>
                  <a:t> is evaluated as </a:t>
                </a:r>
                <a:r>
                  <a:rPr lang="en-US" sz="155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155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550" dirty="0">
                    <a:effectLst/>
                    <a:latin typeface="Times New Roman" panose="02020603050405020304" pitchFamily="18" charset="0"/>
                    <a:ea typeface="SimSun" panose="02010600030101010101" pitchFamily="2" charset="-122"/>
                    <a:cs typeface="Times New Roman" panose="02020603050405020304" pitchFamily="18" charset="0"/>
                  </a:rPr>
                  <a:t> = 125 and the probability corresponding to </a:t>
                </a:r>
                <a:r>
                  <a:rPr lang="en-US" sz="155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155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550" dirty="0">
                    <a:effectLst/>
                    <a:latin typeface="Times New Roman" panose="02020603050405020304" pitchFamily="18" charset="0"/>
                    <a:ea typeface="SimSun" panose="02010600030101010101" pitchFamily="2" charset="-122"/>
                    <a:cs typeface="Times New Roman" panose="02020603050405020304" pitchFamily="18" charset="0"/>
                  </a:rPr>
                  <a:t> gets maximal as 1/2 + </a:t>
                </a:r>
                <a:r>
                  <a:rPr lang="en-US" sz="1550" i="1"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155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55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55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550" dirty="0">
                    <a:effectLst/>
                    <a:latin typeface="Times New Roman" panose="02020603050405020304" pitchFamily="18" charset="0"/>
                    <a:ea typeface="SimSun" panose="02010600030101010101" pitchFamily="2" charset="-122"/>
                    <a:cs typeface="Times New Roman" panose="02020603050405020304" pitchFamily="18" charset="0"/>
                  </a:rPr>
                  <a:t>/4 = 1. Essentially, equation 2.3 specifying M-step is result of maximizing the log-likelihood function </a:t>
                </a:r>
                <a:r>
                  <a:rPr lang="en-US" sz="155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1550" dirty="0">
                    <a:effectLst/>
                    <a:latin typeface="Times New Roman" panose="02020603050405020304" pitchFamily="18" charset="0"/>
                    <a:ea typeface="SimSun" panose="02010600030101010101" pitchFamily="2" charset="-122"/>
                    <a:cs typeface="Times New Roman" panose="02020603050405020304" pitchFamily="18" charset="0"/>
                  </a:rPr>
                  <a:t>(Θ). This log-likelihood function is:</a:t>
                </a:r>
              </a:p>
              <a:p>
                <a:pPr marL="0" marR="0" indent="0" algn="just">
                  <a:lnSpc>
                    <a:spcPct val="120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1550" i="1">
                          <a:effectLst/>
                          <a:latin typeface="Cambria Math" panose="02040503050406030204" pitchFamily="18" charset="0"/>
                          <a:ea typeface="SimSun" panose="02010600030101010101" pitchFamily="2" charset="-122"/>
                          <a:cs typeface="Times New Roman" panose="02020603050405020304" pitchFamily="18" charset="0"/>
                        </a:rPr>
                        <m:t>𝑙</m:t>
                      </m:r>
                      <m:d>
                        <m:d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1550">
                              <a:effectLst/>
                              <a:latin typeface="Cambria Math" panose="02040503050406030204" pitchFamily="18" charset="0"/>
                              <a:ea typeface="SimSun" panose="02010600030101010101" pitchFamily="2" charset="-122"/>
                              <a:cs typeface="Times New Roman" panose="02020603050405020304" pitchFamily="18" charset="0"/>
                            </a:rPr>
                            <m:t>Θ</m:t>
                          </m:r>
                        </m:e>
                      </m:d>
                      <m:r>
                        <a:rPr lang="en-US" sz="155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55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5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5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1550" i="1">
                                  <a:effectLst/>
                                  <a:latin typeface="Cambria Math" panose="02040503050406030204" pitchFamily="18" charset="0"/>
                                  <a:ea typeface="SimSun" panose="02010600030101010101" pitchFamily="2" charset="-122"/>
                                  <a:cs typeface="Times New Roman" panose="02020603050405020304" pitchFamily="18" charset="0"/>
                                </a:rPr>
                                <m:t>𝜃</m:t>
                              </m:r>
                            </m:e>
                          </m:d>
                        </m:e>
                      </m:d>
                      <m:r>
                        <a:rPr lang="en-US" sz="155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55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dPr>
                        <m:e>
                          <m:f>
                            <m:f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fPr>
                            <m:num>
                              <m:d>
                                <m:d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dPr>
                                <m:e>
                                  <m:nary>
                                    <m:naryPr>
                                      <m:chr m:val="∑"/>
                                      <m:limLoc m:val="undOv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550" i="1">
                                          <a:effectLst/>
                                          <a:latin typeface="Cambria Math" panose="02040503050406030204" pitchFamily="18" charset="0"/>
                                          <a:ea typeface="SimSun" panose="02010600030101010101" pitchFamily="2" charset="-122"/>
                                          <a:cs typeface="Times New Roman" panose="02020603050405020304" pitchFamily="18" charset="0"/>
                                        </a:rPr>
                                        <m:t>𝑖</m:t>
                                      </m:r>
                                      <m:r>
                                        <a:rPr lang="en-US" sz="155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550" i="1">
                                          <a:effectLst/>
                                          <a:latin typeface="Cambria Math" panose="02040503050406030204" pitchFamily="18" charset="0"/>
                                          <a:ea typeface="SimSun" panose="02010600030101010101" pitchFamily="2" charset="-122"/>
                                          <a:cs typeface="Times New Roman" panose="02020603050405020304" pitchFamily="18" charset="0"/>
                                        </a:rPr>
                                        <m:t>5</m:t>
                                      </m:r>
                                    </m:sup>
                                    <m:e>
                                      <m:sSub>
                                        <m:sSub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5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55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e>
                              </m:d>
                              <m:r>
                                <a:rPr lang="en-US" sz="1550" i="1">
                                  <a:effectLst/>
                                  <a:latin typeface="Cambria Math" panose="02040503050406030204" pitchFamily="18" charset="0"/>
                                  <a:ea typeface="SimSun" panose="02010600030101010101" pitchFamily="2" charset="-122"/>
                                  <a:cs typeface="Times New Roman" panose="02020603050405020304" pitchFamily="18" charset="0"/>
                                </a:rPr>
                                <m:t>!</m:t>
                              </m:r>
                            </m:num>
                            <m:den>
                              <m:nary>
                                <m:naryPr>
                                  <m:chr m:val="∏"/>
                                  <m:limLoc m:val="undOv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550" i="1">
                                      <a:effectLst/>
                                      <a:latin typeface="Cambria Math" panose="02040503050406030204" pitchFamily="18" charset="0"/>
                                      <a:ea typeface="SimSun" panose="02010600030101010101" pitchFamily="2" charset="-122"/>
                                      <a:cs typeface="Times New Roman" panose="02020603050405020304" pitchFamily="18" charset="0"/>
                                    </a:rPr>
                                    <m:t>𝑖</m:t>
                                  </m:r>
                                  <m:r>
                                    <a:rPr lang="en-US" sz="155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550" i="1">
                                      <a:effectLst/>
                                      <a:latin typeface="Cambria Math" panose="02040503050406030204" pitchFamily="18" charset="0"/>
                                      <a:ea typeface="SimSun" panose="02010600030101010101" pitchFamily="2" charset="-122"/>
                                      <a:cs typeface="Times New Roman" panose="02020603050405020304" pitchFamily="18" charset="0"/>
                                    </a:rPr>
                                    <m:t>5</m:t>
                                  </m:r>
                                </m:sup>
                                <m:e>
                                  <m:d>
                                    <m:d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5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5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550" i="1">
                                          <a:effectLst/>
                                          <a:latin typeface="Cambria Math" panose="02040503050406030204" pitchFamily="18" charset="0"/>
                                          <a:ea typeface="SimSun" panose="02010600030101010101" pitchFamily="2" charset="-122"/>
                                          <a:cs typeface="Times New Roman" panose="02020603050405020304" pitchFamily="18" charset="0"/>
                                        </a:rPr>
                                        <m:t>!</m:t>
                                      </m:r>
                                    </m:e>
                                  </m:d>
                                </m:e>
                              </m:nary>
                            </m:den>
                          </m:f>
                        </m:e>
                      </m:d>
                      <m:r>
                        <a:rPr lang="en-US" sz="155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5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55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50" i="1">
                              <a:effectLst/>
                              <a:latin typeface="Cambria Math" panose="02040503050406030204" pitchFamily="18" charset="0"/>
                              <a:ea typeface="SimSun" panose="02010600030101010101" pitchFamily="2" charset="-122"/>
                              <a:cs typeface="Times New Roman" panose="02020603050405020304" pitchFamily="18" charset="0"/>
                            </a:rPr>
                            <m:t>+2</m:t>
                          </m:r>
                          <m:sSub>
                            <m:sSub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5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55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50" i="1">
                              <a:effectLst/>
                              <a:latin typeface="Cambria Math" panose="02040503050406030204" pitchFamily="18" charset="0"/>
                              <a:ea typeface="SimSun" panose="02010600030101010101" pitchFamily="2" charset="-122"/>
                              <a:cs typeface="Times New Roman" panose="02020603050405020304" pitchFamily="18" charset="0"/>
                            </a:rPr>
                            <m:t>+2</m:t>
                          </m:r>
                          <m:sSub>
                            <m:sSub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5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55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1550" i="1">
                              <a:effectLst/>
                              <a:latin typeface="Cambria Math" panose="02040503050406030204" pitchFamily="18" charset="0"/>
                              <a:ea typeface="SimSun" panose="02010600030101010101" pitchFamily="2" charset="-122"/>
                              <a:cs typeface="Times New Roman" panose="02020603050405020304" pitchFamily="18" charset="0"/>
                            </a:rPr>
                            <m:t>+2</m:t>
                          </m:r>
                          <m:sSub>
                            <m:sSub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5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55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1550" i="1">
                              <a:effectLst/>
                              <a:latin typeface="Cambria Math" panose="02040503050406030204" pitchFamily="18" charset="0"/>
                              <a:ea typeface="SimSun" panose="02010600030101010101" pitchFamily="2" charset="-122"/>
                              <a:cs typeface="Times New Roman" panose="02020603050405020304" pitchFamily="18" charset="0"/>
                            </a:rPr>
                            <m:t>+2</m:t>
                          </m:r>
                          <m:sSub>
                            <m:sSub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5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550" i="1">
                                  <a:effectLst/>
                                  <a:latin typeface="Cambria Math" panose="02040503050406030204" pitchFamily="18" charset="0"/>
                                  <a:ea typeface="SimSun" panose="02010600030101010101" pitchFamily="2" charset="-122"/>
                                  <a:cs typeface="Times New Roman" panose="02020603050405020304" pitchFamily="18" charset="0"/>
                                </a:rPr>
                                <m:t>5</m:t>
                              </m:r>
                            </m:sub>
                          </m:sSub>
                        </m:e>
                      </m:d>
                      <m:r>
                        <m:rPr>
                          <m:sty m:val="p"/>
                        </m:rPr>
                        <a:rPr lang="en-US" sz="155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50" i="1">
                              <a:effectLst/>
                              <a:latin typeface="Cambria Math" panose="02040503050406030204" pitchFamily="18" charset="0"/>
                              <a:ea typeface="SimSun" panose="02010600030101010101" pitchFamily="2" charset="-122"/>
                              <a:cs typeface="Times New Roman" panose="02020603050405020304" pitchFamily="18" charset="0"/>
                            </a:rPr>
                            <m:t>2</m:t>
                          </m:r>
                        </m:e>
                      </m:d>
                      <m:r>
                        <a:rPr lang="en-US" sz="155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5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55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5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550" i="1">
                                  <a:effectLst/>
                                  <a:latin typeface="Cambria Math" panose="02040503050406030204" pitchFamily="18" charset="0"/>
                                  <a:ea typeface="SimSun" panose="02010600030101010101" pitchFamily="2" charset="-122"/>
                                  <a:cs typeface="Times New Roman" panose="02020603050405020304" pitchFamily="18" charset="0"/>
                                </a:rPr>
                                <m:t>5</m:t>
                              </m:r>
                            </m:sub>
                          </m:sSub>
                        </m:e>
                      </m:d>
                      <m:r>
                        <m:rPr>
                          <m:sty m:val="p"/>
                        </m:rPr>
                        <a:rPr lang="en-US" sz="155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50" i="1">
                              <a:effectLst/>
                              <a:latin typeface="Cambria Math" panose="02040503050406030204" pitchFamily="18" charset="0"/>
                              <a:ea typeface="SimSun" panose="02010600030101010101" pitchFamily="2" charset="-122"/>
                              <a:cs typeface="Times New Roman" panose="02020603050405020304" pitchFamily="18" charset="0"/>
                            </a:rPr>
                            <m:t>𝜃</m:t>
                          </m:r>
                        </m:e>
                      </m:d>
                      <m:r>
                        <a:rPr lang="en-US" sz="155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5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55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15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5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550" i="1">
                                  <a:effectLst/>
                                  <a:latin typeface="Cambria Math" panose="02040503050406030204" pitchFamily="18" charset="0"/>
                                  <a:ea typeface="SimSun" panose="02010600030101010101" pitchFamily="2" charset="-122"/>
                                  <a:cs typeface="Times New Roman" panose="02020603050405020304" pitchFamily="18" charset="0"/>
                                </a:rPr>
                                <m:t>4</m:t>
                              </m:r>
                            </m:sub>
                          </m:sSub>
                        </m:e>
                      </m:d>
                      <m:r>
                        <m:rPr>
                          <m:sty m:val="p"/>
                        </m:rPr>
                        <a:rPr lang="en-US" sz="155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50" i="1">
                              <a:effectLst/>
                              <a:latin typeface="Cambria Math" panose="02040503050406030204" pitchFamily="18" charset="0"/>
                              <a:ea typeface="SimSun" panose="02010600030101010101" pitchFamily="2" charset="-122"/>
                              <a:cs typeface="Times New Roman" panose="02020603050405020304" pitchFamily="18" charset="0"/>
                            </a:rPr>
                            <m:t>1−</m:t>
                          </m:r>
                          <m:r>
                            <a:rPr lang="en-US" sz="1550" i="1">
                              <a:effectLst/>
                              <a:latin typeface="Cambria Math" panose="02040503050406030204" pitchFamily="18" charset="0"/>
                              <a:ea typeface="SimSun" panose="02010600030101010101" pitchFamily="2" charset="-122"/>
                              <a:cs typeface="Times New Roman" panose="02020603050405020304" pitchFamily="18" charset="0"/>
                            </a:rPr>
                            <m:t>𝜃</m:t>
                          </m:r>
                        </m:e>
                      </m:d>
                    </m:oMath>
                  </m:oMathPara>
                </a14:m>
                <a:endParaRPr lang="en-US" sz="155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lnSpc>
                    <a:spcPct val="120000"/>
                  </a:lnSpc>
                  <a:spcBef>
                    <a:spcPts val="0"/>
                  </a:spcBef>
                  <a:spcAft>
                    <a:spcPts val="0"/>
                  </a:spcAft>
                  <a:buNone/>
                </a:pPr>
                <a:r>
                  <a:rPr lang="en-US" sz="1550" dirty="0">
                    <a:effectLst/>
                    <a:latin typeface="Times New Roman" panose="02020603050405020304" pitchFamily="18" charset="0"/>
                    <a:ea typeface="SimSun" panose="02010600030101010101" pitchFamily="2" charset="-122"/>
                    <a:cs typeface="Times New Roman" panose="02020603050405020304" pitchFamily="18" charset="0"/>
                  </a:rPr>
                  <a:t>The first-order derivative of log(</a:t>
                </a:r>
                <a:r>
                  <a:rPr lang="en-US" sz="155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155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55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55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550" i="1"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1550" dirty="0">
                    <a:effectLst/>
                    <a:latin typeface="Times New Roman" panose="02020603050405020304" pitchFamily="18" charset="0"/>
                    <a:ea typeface="SimSun" panose="02010600030101010101" pitchFamily="2" charset="-122"/>
                    <a:cs typeface="Times New Roman" panose="02020603050405020304" pitchFamily="18" charset="0"/>
                  </a:rPr>
                  <a:t>) is </a:t>
                </a:r>
                <a14:m>
                  <m:oMath xmlns:m="http://schemas.openxmlformats.org/officeDocument/2006/math">
                    <m:f>
                      <m:f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fPr>
                      <m:num>
                        <m:r>
                          <m:rPr>
                            <m:sty m:val="p"/>
                          </m:rPr>
                          <a:rPr lang="en-US" sz="1550">
                            <a:effectLst/>
                            <a:latin typeface="Cambria Math" panose="02040503050406030204" pitchFamily="18" charset="0"/>
                            <a:ea typeface="SimSun" panose="02010600030101010101" pitchFamily="2" charset="-122"/>
                            <a:cs typeface="Times New Roman" panose="02020603050405020304" pitchFamily="18" charset="0"/>
                          </a:rPr>
                          <m:t>dlog</m:t>
                        </m:r>
                        <m:d>
                          <m:d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5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5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1550" i="1">
                                    <a:effectLst/>
                                    <a:latin typeface="Cambria Math" panose="02040503050406030204" pitchFamily="18" charset="0"/>
                                    <a:ea typeface="SimSun" panose="02010600030101010101" pitchFamily="2" charset="-122"/>
                                    <a:cs typeface="Times New Roman" panose="02020603050405020304" pitchFamily="18" charset="0"/>
                                  </a:rPr>
                                  <m:t>𝜃</m:t>
                                </m:r>
                              </m:e>
                            </m:d>
                          </m:e>
                        </m:d>
                      </m:num>
                      <m:den>
                        <m:r>
                          <m:rPr>
                            <m:sty m:val="p"/>
                          </m:rPr>
                          <a:rPr lang="en-US" sz="1550">
                            <a:effectLst/>
                            <a:latin typeface="Cambria Math" panose="02040503050406030204" pitchFamily="18" charset="0"/>
                            <a:ea typeface="SimSun" panose="02010600030101010101" pitchFamily="2" charset="-122"/>
                            <a:cs typeface="Times New Roman" panose="02020603050405020304" pitchFamily="18" charset="0"/>
                          </a:rPr>
                          <m:t>d</m:t>
                        </m:r>
                        <m:r>
                          <a:rPr lang="en-US" sz="1550" i="1">
                            <a:effectLst/>
                            <a:latin typeface="Cambria Math" panose="02040503050406030204" pitchFamily="18" charset="0"/>
                            <a:ea typeface="SimSun" panose="02010600030101010101" pitchFamily="2" charset="-122"/>
                            <a:cs typeface="Times New Roman" panose="02020603050405020304" pitchFamily="18" charset="0"/>
                          </a:rPr>
                          <m:t>𝜃</m:t>
                        </m:r>
                      </m:den>
                    </m:f>
                    <m:r>
                      <a:rPr lang="en-US" sz="15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fPr>
                      <m:num>
                        <m:sSub>
                          <m:sSub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5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55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5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550" i="1">
                                <a:effectLst/>
                                <a:latin typeface="Cambria Math" panose="02040503050406030204" pitchFamily="18" charset="0"/>
                                <a:ea typeface="SimSun" panose="02010600030101010101" pitchFamily="2" charset="-122"/>
                                <a:cs typeface="Times New Roman" panose="02020603050405020304" pitchFamily="18" charset="0"/>
                              </a:rPr>
                              <m:t>5</m:t>
                            </m:r>
                          </m:sub>
                        </m:sSub>
                        <m:r>
                          <a:rPr lang="en-US" sz="155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5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55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5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55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15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5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55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15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5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550" i="1">
                                    <a:effectLst/>
                                    <a:latin typeface="Cambria Math" panose="02040503050406030204" pitchFamily="18" charset="0"/>
                                    <a:ea typeface="SimSun" panose="02010600030101010101" pitchFamily="2" charset="-122"/>
                                    <a:cs typeface="Times New Roman" panose="02020603050405020304" pitchFamily="18" charset="0"/>
                                  </a:rPr>
                                  <m:t>5</m:t>
                                </m:r>
                              </m:sub>
                            </m:sSub>
                          </m:e>
                        </m:d>
                        <m:r>
                          <a:rPr lang="en-US" sz="1550" i="1">
                            <a:effectLst/>
                            <a:latin typeface="Cambria Math" panose="02040503050406030204" pitchFamily="18" charset="0"/>
                            <a:ea typeface="SimSun" panose="02010600030101010101" pitchFamily="2" charset="-122"/>
                            <a:cs typeface="Times New Roman" panose="02020603050405020304" pitchFamily="18" charset="0"/>
                          </a:rPr>
                          <m:t>𝜃</m:t>
                        </m:r>
                      </m:num>
                      <m:den>
                        <m:r>
                          <a:rPr lang="en-US" sz="1550" i="1">
                            <a:effectLst/>
                            <a:latin typeface="Cambria Math" panose="02040503050406030204" pitchFamily="18" charset="0"/>
                            <a:ea typeface="SimSun" panose="02010600030101010101" pitchFamily="2" charset="-122"/>
                            <a:cs typeface="Times New Roman" panose="02020603050405020304" pitchFamily="18" charset="0"/>
                          </a:rPr>
                          <m:t>𝜃</m:t>
                        </m:r>
                        <m:d>
                          <m:d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50" i="1">
                                <a:effectLst/>
                                <a:latin typeface="Cambria Math" panose="02040503050406030204" pitchFamily="18" charset="0"/>
                                <a:ea typeface="SimSun" panose="02010600030101010101" pitchFamily="2" charset="-122"/>
                                <a:cs typeface="Times New Roman" panose="02020603050405020304" pitchFamily="18" charset="0"/>
                              </a:rPr>
                              <m:t>1−</m:t>
                            </m:r>
                            <m:r>
                              <a:rPr lang="en-US" sz="1550" i="1">
                                <a:effectLst/>
                                <a:latin typeface="Cambria Math" panose="02040503050406030204" pitchFamily="18" charset="0"/>
                                <a:ea typeface="SimSun" panose="02010600030101010101" pitchFamily="2" charset="-122"/>
                                <a:cs typeface="Times New Roman" panose="02020603050405020304" pitchFamily="18" charset="0"/>
                              </a:rPr>
                              <m:t>𝜃</m:t>
                            </m:r>
                          </m:e>
                        </m:d>
                      </m:den>
                    </m:f>
                  </m:oMath>
                </a14:m>
                <a:r>
                  <a:rPr lang="en-US" sz="1550" dirty="0">
                    <a:effectLst/>
                    <a:latin typeface="Times New Roman" panose="02020603050405020304" pitchFamily="18" charset="0"/>
                    <a:ea typeface="SimSun" panose="02010600030101010101" pitchFamily="2" charset="-122"/>
                    <a:cs typeface="Times New Roman" panose="02020603050405020304" pitchFamily="18" charset="0"/>
                  </a:rPr>
                  <a:t>. Because </a:t>
                </a:r>
                <a:r>
                  <a:rPr lang="en-US" sz="155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155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55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55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550" baseline="-25000" dirty="0">
                    <a:effectLst/>
                    <a:latin typeface="Times New Roman" panose="02020603050405020304" pitchFamily="18" charset="0"/>
                    <a:ea typeface="SimSun" panose="02010600030101010101" pitchFamily="2" charset="-122"/>
                    <a:cs typeface="Times New Roman" panose="02020603050405020304" pitchFamily="18" charset="0"/>
                  </a:rPr>
                  <a:t>3</a:t>
                </a:r>
                <a:r>
                  <a:rPr lang="en-US" sz="1550" dirty="0">
                    <a:effectLst/>
                    <a:latin typeface="Times New Roman" panose="02020603050405020304" pitchFamily="18" charset="0"/>
                    <a:ea typeface="SimSun" panose="02010600030101010101" pitchFamily="2" charset="-122"/>
                    <a:cs typeface="Times New Roman" panose="02020603050405020304" pitchFamily="18" charset="0"/>
                  </a:rPr>
                  <a:t> = 18, </a:t>
                </a:r>
                <a:r>
                  <a:rPr lang="en-US" sz="155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1550" baseline="-25000" dirty="0">
                    <a:effectLst/>
                    <a:latin typeface="Times New Roman" panose="02020603050405020304" pitchFamily="18" charset="0"/>
                    <a:ea typeface="SimSun" panose="02010600030101010101" pitchFamily="2" charset="-122"/>
                    <a:cs typeface="Times New Roman" panose="02020603050405020304" pitchFamily="18" charset="0"/>
                  </a:rPr>
                  <a:t>3</a:t>
                </a:r>
                <a:r>
                  <a:rPr lang="en-US" sz="155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55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550" baseline="-25000" dirty="0">
                    <a:effectLst/>
                    <a:latin typeface="Times New Roman" panose="02020603050405020304" pitchFamily="18" charset="0"/>
                    <a:ea typeface="SimSun" panose="02010600030101010101" pitchFamily="2" charset="-122"/>
                    <a:cs typeface="Times New Roman" panose="02020603050405020304" pitchFamily="18" charset="0"/>
                  </a:rPr>
                  <a:t>4</a:t>
                </a:r>
                <a:r>
                  <a:rPr lang="en-US" sz="1550" dirty="0">
                    <a:effectLst/>
                    <a:latin typeface="Times New Roman" panose="02020603050405020304" pitchFamily="18" charset="0"/>
                    <a:ea typeface="SimSun" panose="02010600030101010101" pitchFamily="2" charset="-122"/>
                    <a:cs typeface="Times New Roman" panose="02020603050405020304" pitchFamily="18" charset="0"/>
                  </a:rPr>
                  <a:t> = 20, </a:t>
                </a:r>
                <a:r>
                  <a:rPr lang="en-US" sz="155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1550" baseline="-25000" dirty="0">
                    <a:effectLst/>
                    <a:latin typeface="Times New Roman" panose="02020603050405020304" pitchFamily="18" charset="0"/>
                    <a:ea typeface="SimSun" panose="02010600030101010101" pitchFamily="2" charset="-122"/>
                    <a:cs typeface="Times New Roman" panose="02020603050405020304" pitchFamily="18" charset="0"/>
                  </a:rPr>
                  <a:t>4</a:t>
                </a:r>
                <a:r>
                  <a:rPr lang="en-US" sz="155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55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550" baseline="-25000" dirty="0">
                    <a:effectLst/>
                    <a:latin typeface="Times New Roman" panose="02020603050405020304" pitchFamily="18" charset="0"/>
                    <a:ea typeface="SimSun" panose="02010600030101010101" pitchFamily="2" charset="-122"/>
                    <a:cs typeface="Times New Roman" panose="02020603050405020304" pitchFamily="18" charset="0"/>
                  </a:rPr>
                  <a:t>5</a:t>
                </a:r>
                <a:r>
                  <a:rPr lang="en-US" sz="1550" dirty="0">
                    <a:effectLst/>
                    <a:latin typeface="Times New Roman" panose="02020603050405020304" pitchFamily="18" charset="0"/>
                    <a:ea typeface="SimSun" panose="02010600030101010101" pitchFamily="2" charset="-122"/>
                    <a:cs typeface="Times New Roman" panose="02020603050405020304" pitchFamily="18" charset="0"/>
                  </a:rPr>
                  <a:t> = 34 and </a:t>
                </a:r>
                <a:r>
                  <a:rPr lang="en-US" sz="155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55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550" dirty="0">
                    <a:effectLst/>
                    <a:latin typeface="Times New Roman" panose="02020603050405020304" pitchFamily="18" charset="0"/>
                    <a:ea typeface="SimSun" panose="02010600030101010101" pitchFamily="2" charset="-122"/>
                    <a:cs typeface="Times New Roman" panose="02020603050405020304" pitchFamily="18" charset="0"/>
                  </a:rPr>
                  <a:t> is approximated by </a:t>
                </a:r>
                <a:r>
                  <a:rPr lang="en-US" sz="155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55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55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55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55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550" dirty="0">
                    <a:effectLst/>
                    <a:latin typeface="Times New Roman" panose="02020603050405020304" pitchFamily="18" charset="0"/>
                    <a:ea typeface="SimSun" panose="02010600030101010101" pitchFamily="2" charset="-122"/>
                    <a:cs typeface="Times New Roman" panose="02020603050405020304" pitchFamily="18" charset="0"/>
                  </a:rPr>
                  <a:t>, we have </a:t>
                </a:r>
                <a14:m>
                  <m:oMath xmlns:m="http://schemas.openxmlformats.org/officeDocument/2006/math">
                    <m:f>
                      <m:f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55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55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5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5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1550" i="1">
                                    <a:effectLst/>
                                    <a:latin typeface="Cambria Math" panose="02040503050406030204" pitchFamily="18" charset="0"/>
                                    <a:ea typeface="SimSun" panose="02010600030101010101" pitchFamily="2" charset="-122"/>
                                    <a:cs typeface="Times New Roman" panose="02020603050405020304" pitchFamily="18" charset="0"/>
                                  </a:rPr>
                                  <m:t>𝜃</m:t>
                                </m:r>
                              </m:e>
                            </m:d>
                          </m:e>
                        </m:d>
                      </m:num>
                      <m:den>
                        <m:r>
                          <a:rPr lang="en-US" sz="1550" i="1">
                            <a:effectLst/>
                            <a:latin typeface="Cambria Math" panose="02040503050406030204" pitchFamily="18" charset="0"/>
                            <a:ea typeface="SimSun" panose="02010600030101010101" pitchFamily="2" charset="-122"/>
                            <a:cs typeface="Times New Roman" panose="02020603050405020304" pitchFamily="18" charset="0"/>
                          </a:rPr>
                          <m:t>𝜕𝜃</m:t>
                        </m:r>
                      </m:den>
                    </m:f>
                    <m:r>
                      <a:rPr lang="en-US" sz="15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fPr>
                      <m:num>
                        <m:sSubSup>
                          <m:sSubSup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55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550" i="1">
                                <a:effectLst/>
                                <a:latin typeface="Cambria Math" panose="02040503050406030204" pitchFamily="18" charset="0"/>
                                <a:ea typeface="SimSun" panose="02010600030101010101" pitchFamily="2" charset="-122"/>
                                <a:cs typeface="Times New Roman" panose="02020603050405020304" pitchFamily="18" charset="0"/>
                              </a:rPr>
                              <m:t>2</m:t>
                            </m:r>
                          </m:sub>
                          <m:sup>
                            <m:d>
                              <m:d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5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r>
                          <a:rPr lang="en-US" sz="1550" i="1">
                            <a:effectLst/>
                            <a:latin typeface="Cambria Math" panose="02040503050406030204" pitchFamily="18" charset="0"/>
                            <a:ea typeface="SimSun" panose="02010600030101010101" pitchFamily="2" charset="-122"/>
                            <a:cs typeface="Times New Roman" panose="02020603050405020304" pitchFamily="18" charset="0"/>
                          </a:rPr>
                          <m:t>+34−</m:t>
                        </m:r>
                        <m:d>
                          <m:d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55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550" i="1">
                                    <a:effectLst/>
                                    <a:latin typeface="Cambria Math" panose="02040503050406030204" pitchFamily="18" charset="0"/>
                                    <a:ea typeface="SimSun" panose="02010600030101010101" pitchFamily="2" charset="-122"/>
                                    <a:cs typeface="Times New Roman" panose="02020603050405020304" pitchFamily="18" charset="0"/>
                                  </a:rPr>
                                  <m:t>2</m:t>
                                </m:r>
                              </m:sub>
                              <m:sup>
                                <m:d>
                                  <m:d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5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r>
                              <a:rPr lang="en-US" sz="1550" i="1">
                                <a:effectLst/>
                                <a:latin typeface="Cambria Math" panose="02040503050406030204" pitchFamily="18" charset="0"/>
                                <a:ea typeface="SimSun" panose="02010600030101010101" pitchFamily="2" charset="-122"/>
                                <a:cs typeface="Times New Roman" panose="02020603050405020304" pitchFamily="18" charset="0"/>
                              </a:rPr>
                              <m:t>+72</m:t>
                            </m:r>
                          </m:e>
                        </m:d>
                        <m:r>
                          <a:rPr lang="en-US" sz="1550" i="1">
                            <a:effectLst/>
                            <a:latin typeface="Cambria Math" panose="02040503050406030204" pitchFamily="18" charset="0"/>
                            <a:ea typeface="SimSun" panose="02010600030101010101" pitchFamily="2" charset="-122"/>
                            <a:cs typeface="Times New Roman" panose="02020603050405020304" pitchFamily="18" charset="0"/>
                          </a:rPr>
                          <m:t>𝜃</m:t>
                        </m:r>
                      </m:num>
                      <m:den>
                        <m:r>
                          <a:rPr lang="en-US" sz="1550" i="1">
                            <a:effectLst/>
                            <a:latin typeface="Cambria Math" panose="02040503050406030204" pitchFamily="18" charset="0"/>
                            <a:ea typeface="SimSun" panose="02010600030101010101" pitchFamily="2" charset="-122"/>
                            <a:cs typeface="Times New Roman" panose="02020603050405020304" pitchFamily="18" charset="0"/>
                          </a:rPr>
                          <m:t>𝜃</m:t>
                        </m:r>
                        <m:d>
                          <m:d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50" i="1">
                                <a:effectLst/>
                                <a:latin typeface="Cambria Math" panose="02040503050406030204" pitchFamily="18" charset="0"/>
                                <a:ea typeface="SimSun" panose="02010600030101010101" pitchFamily="2" charset="-122"/>
                                <a:cs typeface="Times New Roman" panose="02020603050405020304" pitchFamily="18" charset="0"/>
                              </a:rPr>
                              <m:t>1−</m:t>
                            </m:r>
                            <m:r>
                              <a:rPr lang="en-US" sz="1550" i="1">
                                <a:effectLst/>
                                <a:latin typeface="Cambria Math" panose="02040503050406030204" pitchFamily="18" charset="0"/>
                                <a:ea typeface="SimSun" panose="02010600030101010101" pitchFamily="2" charset="-122"/>
                                <a:cs typeface="Times New Roman" panose="02020603050405020304" pitchFamily="18" charset="0"/>
                              </a:rPr>
                              <m:t>𝜃</m:t>
                            </m:r>
                          </m:e>
                        </m:d>
                      </m:den>
                    </m:f>
                  </m:oMath>
                </a14:m>
                <a:r>
                  <a:rPr lang="en-US" sz="1550" dirty="0">
                    <a:effectLst/>
                    <a:latin typeface="Times New Roman" panose="02020603050405020304" pitchFamily="18" charset="0"/>
                    <a:ea typeface="SimSun" panose="02010600030101010101" pitchFamily="2" charset="-122"/>
                    <a:cs typeface="Times New Roman" panose="02020603050405020304" pitchFamily="18" charset="0"/>
                  </a:rPr>
                  <a:t>. As a maximizer of log(</a:t>
                </a:r>
                <a:r>
                  <a:rPr lang="en-US" sz="155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155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55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55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550" i="1"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1550" dirty="0">
                    <a:effectLst/>
                    <a:latin typeface="Times New Roman" panose="02020603050405020304" pitchFamily="18" charset="0"/>
                    <a:ea typeface="SimSun" panose="02010600030101010101" pitchFamily="2" charset="-122"/>
                    <a:cs typeface="Times New Roman" panose="02020603050405020304" pitchFamily="18" charset="0"/>
                  </a:rPr>
                  <a:t>), the next estimate </a:t>
                </a:r>
                <a:r>
                  <a:rPr lang="en-US" sz="1550" i="1"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155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55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55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550" dirty="0">
                    <a:effectLst/>
                    <a:latin typeface="Times New Roman" panose="02020603050405020304" pitchFamily="18" charset="0"/>
                    <a:ea typeface="SimSun" panose="02010600030101010101" pitchFamily="2" charset="-122"/>
                    <a:cs typeface="Times New Roman" panose="02020603050405020304" pitchFamily="18" charset="0"/>
                  </a:rPr>
                  <a:t> is solution of the following equation </a:t>
                </a:r>
                <a14:m>
                  <m:oMath xmlns:m="http://schemas.openxmlformats.org/officeDocument/2006/math">
                    <m:f>
                      <m:f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55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55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5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5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1550" i="1">
                                    <a:effectLst/>
                                    <a:latin typeface="Cambria Math" panose="02040503050406030204" pitchFamily="18" charset="0"/>
                                    <a:ea typeface="SimSun" panose="02010600030101010101" pitchFamily="2" charset="-122"/>
                                    <a:cs typeface="Times New Roman" panose="02020603050405020304" pitchFamily="18" charset="0"/>
                                  </a:rPr>
                                  <m:t>𝜃</m:t>
                                </m:r>
                              </m:e>
                            </m:d>
                          </m:e>
                        </m:d>
                      </m:num>
                      <m:den>
                        <m:r>
                          <a:rPr lang="en-US" sz="1550" i="1">
                            <a:effectLst/>
                            <a:latin typeface="Cambria Math" panose="02040503050406030204" pitchFamily="18" charset="0"/>
                            <a:ea typeface="SimSun" panose="02010600030101010101" pitchFamily="2" charset="-122"/>
                            <a:cs typeface="Times New Roman" panose="02020603050405020304" pitchFamily="18" charset="0"/>
                          </a:rPr>
                          <m:t>𝜕𝜃</m:t>
                        </m:r>
                      </m:den>
                    </m:f>
                    <m:r>
                      <a:rPr lang="en-US" sz="1550" i="1">
                        <a:effectLst/>
                        <a:latin typeface="Cambria Math" panose="02040503050406030204" pitchFamily="18" charset="0"/>
                        <a:ea typeface="SimSun" panose="02010600030101010101" pitchFamily="2" charset="-122"/>
                        <a:cs typeface="Times New Roman" panose="02020603050405020304" pitchFamily="18" charset="0"/>
                      </a:rPr>
                      <m:t>=0</m:t>
                    </m:r>
                  </m:oMath>
                </a14:m>
                <a:r>
                  <a:rPr lang="en-US" sz="1550" dirty="0">
                    <a:effectLst/>
                    <a:latin typeface="Times New Roman" panose="02020603050405020304" pitchFamily="18" charset="0"/>
                    <a:ea typeface="SimSun" panose="02010600030101010101" pitchFamily="2" charset="-122"/>
                    <a:cs typeface="Times New Roman" panose="02020603050405020304" pitchFamily="18" charset="0"/>
                  </a:rPr>
                  <a:t>. So we have:</a:t>
                </a:r>
              </a:p>
              <a:p>
                <a:pPr marL="0" marR="0" indent="0" algn="just">
                  <a:lnSpc>
                    <a:spcPct val="120000"/>
                  </a:lnSpc>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550" i="1">
                              <a:effectLst/>
                              <a:latin typeface="Cambria Math" panose="02040503050406030204" pitchFamily="18" charset="0"/>
                              <a:ea typeface="SimSun" panose="02010600030101010101" pitchFamily="2" charset="-122"/>
                              <a:cs typeface="Times New Roman" panose="02020603050405020304" pitchFamily="18" charset="0"/>
                            </a:rPr>
                            <m:t>𝜃</m:t>
                          </m:r>
                        </m:e>
                        <m:sup>
                          <m:d>
                            <m:d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50" i="1">
                                  <a:effectLst/>
                                  <a:latin typeface="Cambria Math" panose="02040503050406030204" pitchFamily="18" charset="0"/>
                                  <a:ea typeface="SimSun" panose="02010600030101010101" pitchFamily="2" charset="-122"/>
                                  <a:cs typeface="Times New Roman" panose="02020603050405020304" pitchFamily="18" charset="0"/>
                                </a:rPr>
                                <m:t>𝑡</m:t>
                              </m:r>
                              <m:r>
                                <a:rPr lang="en-US" sz="1550" i="1">
                                  <a:effectLst/>
                                  <a:latin typeface="Cambria Math" panose="02040503050406030204" pitchFamily="18" charset="0"/>
                                  <a:ea typeface="SimSun" panose="02010600030101010101" pitchFamily="2" charset="-122"/>
                                  <a:cs typeface="Times New Roman" panose="02020603050405020304" pitchFamily="18" charset="0"/>
                                </a:rPr>
                                <m:t>+1</m:t>
                              </m:r>
                            </m:e>
                          </m:d>
                        </m:sup>
                      </m:sSup>
                      <m:r>
                        <a:rPr lang="en-US" sz="15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fPr>
                        <m:num>
                          <m:sSubSup>
                            <m:sSubSup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55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550" i="1">
                                  <a:effectLst/>
                                  <a:latin typeface="Cambria Math" panose="02040503050406030204" pitchFamily="18" charset="0"/>
                                  <a:ea typeface="SimSun" panose="02010600030101010101" pitchFamily="2" charset="-122"/>
                                  <a:cs typeface="Times New Roman" panose="02020603050405020304" pitchFamily="18" charset="0"/>
                                </a:rPr>
                                <m:t>2</m:t>
                              </m:r>
                            </m:sub>
                            <m:sup>
                              <m:d>
                                <m:d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5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r>
                            <a:rPr lang="en-US" sz="1550" i="1">
                              <a:effectLst/>
                              <a:latin typeface="Cambria Math" panose="02040503050406030204" pitchFamily="18" charset="0"/>
                              <a:ea typeface="SimSun" panose="02010600030101010101" pitchFamily="2" charset="-122"/>
                              <a:cs typeface="Times New Roman" panose="02020603050405020304" pitchFamily="18" charset="0"/>
                            </a:rPr>
                            <m:t>+34</m:t>
                          </m:r>
                        </m:num>
                        <m:den>
                          <m:sSubSup>
                            <m:sSubSup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55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550" i="1">
                                  <a:effectLst/>
                                  <a:latin typeface="Cambria Math" panose="02040503050406030204" pitchFamily="18" charset="0"/>
                                  <a:ea typeface="SimSun" panose="02010600030101010101" pitchFamily="2" charset="-122"/>
                                  <a:cs typeface="Times New Roman" panose="02020603050405020304" pitchFamily="18" charset="0"/>
                                </a:rPr>
                                <m:t>2</m:t>
                              </m:r>
                            </m:sub>
                            <m:sup>
                              <m:d>
                                <m:d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5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r>
                            <a:rPr lang="en-US" sz="1550" i="1">
                              <a:effectLst/>
                              <a:latin typeface="Cambria Math" panose="02040503050406030204" pitchFamily="18" charset="0"/>
                              <a:ea typeface="SimSun" panose="02010600030101010101" pitchFamily="2" charset="-122"/>
                              <a:cs typeface="Times New Roman" panose="02020603050405020304" pitchFamily="18" charset="0"/>
                            </a:rPr>
                            <m:t>+72</m:t>
                          </m:r>
                        </m:den>
                      </m:f>
                    </m:oMath>
                  </m:oMathPara>
                </a14:m>
                <a:endParaRPr lang="en-US" sz="155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l">
                  <a:lnSpc>
                    <a:spcPct val="120000"/>
                  </a:lnSpc>
                  <a:spcBef>
                    <a:spcPts val="0"/>
                  </a:spcBef>
                  <a:spcAft>
                    <a:spcPts val="0"/>
                  </a:spcAft>
                  <a:buNone/>
                </a:pPr>
                <a:r>
                  <a:rPr lang="en-US" sz="1550" dirty="0">
                    <a:effectLst/>
                    <a:latin typeface="Times New Roman" panose="02020603050405020304" pitchFamily="18" charset="0"/>
                    <a:ea typeface="SimSun" panose="02010600030101010101" pitchFamily="2" charset="-122"/>
                    <a:cs typeface="Times New Roman" panose="02020603050405020304" pitchFamily="18" charset="0"/>
                  </a:rPr>
                  <a:t>                                      Where, </a:t>
                </a:r>
                <a14:m>
                  <m:oMath xmlns:m="http://schemas.openxmlformats.org/officeDocument/2006/math">
                    <m:sSubSup>
                      <m:sSubSup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55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550" i="1">
                            <a:effectLst/>
                            <a:latin typeface="Cambria Math" panose="02040503050406030204" pitchFamily="18" charset="0"/>
                            <a:ea typeface="SimSun" panose="02010600030101010101" pitchFamily="2" charset="-122"/>
                            <a:cs typeface="Times New Roman" panose="02020603050405020304" pitchFamily="18" charset="0"/>
                          </a:rPr>
                          <m:t>2</m:t>
                        </m:r>
                      </m:sub>
                      <m:sup>
                        <m:d>
                          <m:d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5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r>
                      <a:rPr lang="en-US" sz="1550" i="1">
                        <a:effectLst/>
                        <a:latin typeface="Cambria Math" panose="02040503050406030204" pitchFamily="18" charset="0"/>
                        <a:ea typeface="SimSun" panose="02010600030101010101" pitchFamily="2" charset="-122"/>
                        <a:cs typeface="Times New Roman" panose="02020603050405020304" pitchFamily="18" charset="0"/>
                      </a:rPr>
                      <m:t>=125</m:t>
                    </m:r>
                    <m:f>
                      <m:f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fPr>
                      <m:num>
                        <m:f>
                          <m:fPr>
                            <m:type m:val="lin"/>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fPr>
                          <m:num>
                            <m:sSup>
                              <m:sSup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550" i="1">
                                    <a:effectLst/>
                                    <a:latin typeface="Cambria Math" panose="02040503050406030204" pitchFamily="18" charset="0"/>
                                    <a:ea typeface="SimSun" panose="02010600030101010101" pitchFamily="2" charset="-122"/>
                                    <a:cs typeface="Times New Roman" panose="02020603050405020304" pitchFamily="18" charset="0"/>
                                  </a:rPr>
                                  <m:t>𝜃</m:t>
                                </m:r>
                              </m:e>
                              <m:sup>
                                <m:d>
                                  <m:d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50" i="1">
                                        <a:effectLst/>
                                        <a:latin typeface="Cambria Math" panose="02040503050406030204" pitchFamily="18" charset="0"/>
                                        <a:ea typeface="SimSun" panose="02010600030101010101" pitchFamily="2" charset="-122"/>
                                        <a:cs typeface="Times New Roman" panose="02020603050405020304" pitchFamily="18" charset="0"/>
                                      </a:rPr>
                                      <m:t>𝑡</m:t>
                                    </m:r>
                                  </m:e>
                                </m:d>
                              </m:sup>
                            </m:sSup>
                          </m:num>
                          <m:den>
                            <m:r>
                              <a:rPr lang="en-US" sz="1550" i="1">
                                <a:effectLst/>
                                <a:latin typeface="Cambria Math" panose="02040503050406030204" pitchFamily="18" charset="0"/>
                                <a:ea typeface="SimSun" panose="02010600030101010101" pitchFamily="2" charset="-122"/>
                                <a:cs typeface="Times New Roman" panose="02020603050405020304" pitchFamily="18" charset="0"/>
                              </a:rPr>
                              <m:t>4</m:t>
                            </m:r>
                          </m:den>
                        </m:f>
                      </m:num>
                      <m:den>
                        <m:f>
                          <m:fPr>
                            <m:type m:val="lin"/>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5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550" i="1">
                                <a:effectLst/>
                                <a:latin typeface="Cambria Math" panose="02040503050406030204" pitchFamily="18" charset="0"/>
                                <a:ea typeface="SimSun" panose="02010600030101010101" pitchFamily="2" charset="-122"/>
                                <a:cs typeface="Times New Roman" panose="02020603050405020304" pitchFamily="18" charset="0"/>
                              </a:rPr>
                              <m:t>2</m:t>
                            </m:r>
                          </m:den>
                        </m:f>
                        <m:r>
                          <a:rPr lang="en-US" sz="1550" i="1">
                            <a:effectLst/>
                            <a:latin typeface="Cambria Math" panose="02040503050406030204" pitchFamily="18" charset="0"/>
                            <a:ea typeface="SimSun" panose="02010600030101010101" pitchFamily="2" charset="-122"/>
                            <a:cs typeface="Times New Roman" panose="02020603050405020304" pitchFamily="18" charset="0"/>
                          </a:rPr>
                          <m:t>+</m:t>
                        </m:r>
                        <m:f>
                          <m:fPr>
                            <m:type m:val="lin"/>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fPr>
                          <m:num>
                            <m:sSup>
                              <m:sSup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550" i="1">
                                    <a:effectLst/>
                                    <a:latin typeface="Cambria Math" panose="02040503050406030204" pitchFamily="18" charset="0"/>
                                    <a:ea typeface="SimSun" panose="02010600030101010101" pitchFamily="2" charset="-122"/>
                                    <a:cs typeface="Times New Roman" panose="02020603050405020304" pitchFamily="18" charset="0"/>
                                  </a:rPr>
                                  <m:t>𝜃</m:t>
                                </m:r>
                              </m:e>
                              <m:sup>
                                <m:d>
                                  <m:dPr>
                                    <m:ctrlPr>
                                      <a:rPr lang="en-US" sz="15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50" i="1">
                                        <a:effectLst/>
                                        <a:latin typeface="Cambria Math" panose="02040503050406030204" pitchFamily="18" charset="0"/>
                                        <a:ea typeface="SimSun" panose="02010600030101010101" pitchFamily="2" charset="-122"/>
                                        <a:cs typeface="Times New Roman" panose="02020603050405020304" pitchFamily="18" charset="0"/>
                                      </a:rPr>
                                      <m:t>𝑡</m:t>
                                    </m:r>
                                  </m:e>
                                </m:d>
                              </m:sup>
                            </m:sSup>
                          </m:num>
                          <m:den>
                            <m:r>
                              <a:rPr lang="en-US" sz="1550" i="1">
                                <a:effectLst/>
                                <a:latin typeface="Cambria Math" panose="02040503050406030204" pitchFamily="18" charset="0"/>
                                <a:ea typeface="SimSun" panose="02010600030101010101" pitchFamily="2" charset="-122"/>
                                <a:cs typeface="Times New Roman" panose="02020603050405020304" pitchFamily="18" charset="0"/>
                              </a:rPr>
                              <m:t>4</m:t>
                            </m:r>
                          </m:den>
                        </m:f>
                      </m:den>
                    </m:f>
                  </m:oMath>
                </a14:m>
                <a:endParaRPr lang="en-US" sz="155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nSpc>
                    <a:spcPct val="120000"/>
                  </a:lnSpc>
                  <a:buNone/>
                </a:pPr>
                <a:endParaRPr lang="en-US" sz="1550" dirty="0"/>
              </a:p>
            </p:txBody>
          </p:sp>
        </mc:Choice>
        <mc:Fallback xmlns="">
          <p:sp>
            <p:nvSpPr>
              <p:cNvPr id="3" name="Content Placeholder 2">
                <a:extLst>
                  <a:ext uri="{FF2B5EF4-FFF2-40B4-BE49-F238E27FC236}">
                    <a16:creationId xmlns:a16="http://schemas.microsoft.com/office/drawing/2014/main" id="{6EC51CA6-0F9D-709C-D3E8-2C3EFD4C95C9}"/>
                  </a:ext>
                </a:extLst>
              </p:cNvPr>
              <p:cNvSpPr>
                <a:spLocks noGrp="1" noRot="1" noChangeAspect="1" noMove="1" noResize="1" noEditPoints="1" noAdjustHandles="1" noChangeArrowheads="1" noChangeShapeType="1" noTextEdit="1"/>
              </p:cNvSpPr>
              <p:nvPr>
                <p:ph idx="1"/>
              </p:nvPr>
            </p:nvSpPr>
            <p:spPr>
              <a:xfrm>
                <a:off x="168812" y="689311"/>
                <a:ext cx="11859065" cy="5176066"/>
              </a:xfrm>
              <a:blipFill>
                <a:blip r:embed="rId4"/>
                <a:stretch>
                  <a:fillRect l="-257" r="-206" b="-2367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B961340-F8E0-C966-B3DD-098DEB4F1798}"/>
              </a:ext>
            </a:extLst>
          </p:cNvPr>
          <p:cNvSpPr>
            <a:spLocks noGrp="1"/>
          </p:cNvSpPr>
          <p:nvPr>
            <p:ph type="dt" sz="half" idx="10"/>
          </p:nvPr>
        </p:nvSpPr>
        <p:spPr/>
        <p:txBody>
          <a:bodyPr/>
          <a:lstStyle/>
          <a:p>
            <a:r>
              <a:rPr lang="en-US"/>
              <a:t>30/05/2022</a:t>
            </a:r>
          </a:p>
        </p:txBody>
      </p:sp>
      <p:sp>
        <p:nvSpPr>
          <p:cNvPr id="5" name="Footer Placeholder 4">
            <a:extLst>
              <a:ext uri="{FF2B5EF4-FFF2-40B4-BE49-F238E27FC236}">
                <a16:creationId xmlns:a16="http://schemas.microsoft.com/office/drawing/2014/main" id="{F58FEE5D-466F-1E8B-24F8-2FB4035E3769}"/>
              </a:ext>
            </a:extLst>
          </p:cNvPr>
          <p:cNvSpPr>
            <a:spLocks noGrp="1"/>
          </p:cNvSpPr>
          <p:nvPr>
            <p:ph type="ftr" sz="quarter" idx="11"/>
          </p:nvPr>
        </p:nvSpPr>
        <p:spPr/>
        <p:txBody>
          <a:bodyPr/>
          <a:lstStyle/>
          <a:p>
            <a:r>
              <a:rPr lang="pt-BR"/>
              <a:t>EM Tutorial P2 - Loc Nguyen</a:t>
            </a:r>
            <a:endParaRPr lang="en-US"/>
          </a:p>
        </p:txBody>
      </p:sp>
      <p:sp>
        <p:nvSpPr>
          <p:cNvPr id="6" name="Slide Number Placeholder 5">
            <a:extLst>
              <a:ext uri="{FF2B5EF4-FFF2-40B4-BE49-F238E27FC236}">
                <a16:creationId xmlns:a16="http://schemas.microsoft.com/office/drawing/2014/main" id="{6539BEEE-2FCE-A602-4768-E845D9BF0F4F}"/>
              </a:ext>
            </a:extLst>
          </p:cNvPr>
          <p:cNvSpPr>
            <a:spLocks noGrp="1"/>
          </p:cNvSpPr>
          <p:nvPr>
            <p:ph type="sldNum" sz="quarter" idx="12"/>
          </p:nvPr>
        </p:nvSpPr>
        <p:spPr/>
        <p:txBody>
          <a:bodyPr/>
          <a:lstStyle/>
          <a:p>
            <a:fld id="{5DB5036F-1FF2-46C4-8D2B-59C7E3B91952}" type="slidenum">
              <a:rPr lang="en-US" smtClean="0"/>
              <a:pPr/>
              <a:t>11</a:t>
            </a:fld>
            <a:endParaRPr lang="en-US"/>
          </a:p>
        </p:txBody>
      </p:sp>
    </p:spTree>
    <p:extLst>
      <p:ext uri="{BB962C8B-B14F-4D97-AF65-F5344CB8AC3E}">
        <p14:creationId xmlns:p14="http://schemas.microsoft.com/office/powerpoint/2010/main" val="360126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CB3B2-5E93-C034-7FED-8C21ACD503E3}"/>
              </a:ext>
            </a:extLst>
          </p:cNvPr>
          <p:cNvSpPr>
            <a:spLocks noGrp="1"/>
          </p:cNvSpPr>
          <p:nvPr>
            <p:ph type="title"/>
          </p:nvPr>
        </p:nvSpPr>
        <p:spPr/>
        <p:txBody>
          <a:bodyPr/>
          <a:lstStyle/>
          <a:p>
            <a:r>
              <a:rPr lang="en-US" dirty="0"/>
              <a:t>1. Traditional EM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0453D1-E2A9-635B-66B0-5A791204350B}"/>
                  </a:ext>
                </a:extLst>
              </p:cNvPr>
              <p:cNvSpPr>
                <a:spLocks noGrp="1"/>
              </p:cNvSpPr>
              <p:nvPr>
                <p:ph idx="1"/>
              </p:nvPr>
            </p:nvSpPr>
            <p:spPr/>
            <p:txBody>
              <a:bodyPr>
                <a:normAutofit/>
              </a:bodyPr>
              <a:lstStyle/>
              <a:p>
                <a:pPr marL="0" marR="0" indent="0" algn="just">
                  <a:spcBef>
                    <a:spcPts val="0"/>
                  </a:spcBef>
                  <a:spcAft>
                    <a:spcPts val="0"/>
                  </a:spcAft>
                  <a:buNone/>
                </a:pPr>
                <a:r>
                  <a:rPr lang="en-US" sz="3000" dirty="0">
                    <a:effectLst/>
                    <a:latin typeface="Times New Roman" panose="02020603050405020304" pitchFamily="18" charset="0"/>
                    <a:ea typeface="SimSun" panose="02010600030101010101" pitchFamily="2" charset="-122"/>
                    <a:cs typeface="Times New Roman" panose="02020603050405020304" pitchFamily="18" charset="0"/>
                  </a:rPr>
                  <a:t>For example, given the initial </a:t>
                </a:r>
                <a:r>
                  <a:rPr lang="en-US" sz="3000" i="1"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30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3000" dirty="0">
                    <a:effectLst/>
                    <a:latin typeface="Times New Roman" panose="02020603050405020304" pitchFamily="18" charset="0"/>
                    <a:ea typeface="SimSun" panose="02010600030101010101" pitchFamily="2" charset="-122"/>
                    <a:cs typeface="Times New Roman" panose="02020603050405020304" pitchFamily="18" charset="0"/>
                  </a:rPr>
                  <a:t> = 0.5, at the first iteration,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3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3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3000" i="1">
                              <a:effectLst/>
                              <a:latin typeface="Cambria Math" panose="02040503050406030204" pitchFamily="18" charset="0"/>
                              <a:ea typeface="SimSun" panose="02010600030101010101" pitchFamily="2" charset="-122"/>
                              <a:cs typeface="Times New Roman" panose="02020603050405020304" pitchFamily="18" charset="0"/>
                            </a:rPr>
                            <m:t>2</m:t>
                          </m:r>
                        </m:sub>
                        <m:sup>
                          <m:d>
                            <m:dPr>
                              <m:ctrlPr>
                                <a:rPr lang="en-US" sz="3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3000" i="1">
                                  <a:effectLst/>
                                  <a:latin typeface="Cambria Math" panose="02040503050406030204" pitchFamily="18" charset="0"/>
                                  <a:ea typeface="SimSun" panose="02010600030101010101" pitchFamily="2" charset="-122"/>
                                  <a:cs typeface="Times New Roman" panose="02020603050405020304" pitchFamily="18" charset="0"/>
                                </a:rPr>
                                <m:t>1</m:t>
                              </m:r>
                            </m:e>
                          </m:d>
                        </m:sup>
                      </m:sSubSup>
                      <m:r>
                        <m:rPr>
                          <m:aln/>
                        </m:rPr>
                        <a:rPr lang="en-US" sz="3000" i="1">
                          <a:effectLst/>
                          <a:latin typeface="Cambria Math" panose="02040503050406030204" pitchFamily="18" charset="0"/>
                          <a:ea typeface="SimSun" panose="02010600030101010101" pitchFamily="2" charset="-122"/>
                          <a:cs typeface="Times New Roman" panose="02020603050405020304" pitchFamily="18" charset="0"/>
                        </a:rPr>
                        <m:t>=</m:t>
                      </m:r>
                      <m:r>
                        <a:rPr lang="en-US" sz="3000" i="1">
                          <a:effectLst/>
                          <a:latin typeface="Cambria Math" panose="02040503050406030204" pitchFamily="18" charset="0"/>
                          <a:ea typeface="SimSun" panose="02010600030101010101" pitchFamily="2" charset="-122"/>
                          <a:cs typeface="Times New Roman" panose="02020603050405020304" pitchFamily="18" charset="0"/>
                        </a:rPr>
                        <m:t>125</m:t>
                      </m:r>
                      <m:f>
                        <m:fPr>
                          <m:ctrlPr>
                            <a:rPr lang="en-US" sz="3000" i="1">
                              <a:effectLst/>
                              <a:latin typeface="Cambria Math" panose="02040503050406030204" pitchFamily="18" charset="0"/>
                              <a:ea typeface="SimSun" panose="02010600030101010101" pitchFamily="2" charset="-122"/>
                              <a:cs typeface="Times New Roman" panose="02020603050405020304" pitchFamily="18" charset="0"/>
                            </a:rPr>
                          </m:ctrlPr>
                        </m:fPr>
                        <m:num>
                          <m:f>
                            <m:fPr>
                              <m:type m:val="lin"/>
                              <m:ctrlPr>
                                <a:rPr lang="en-US" sz="3000" i="1">
                                  <a:effectLst/>
                                  <a:latin typeface="Cambria Math" panose="02040503050406030204" pitchFamily="18" charset="0"/>
                                  <a:ea typeface="SimSun" panose="02010600030101010101" pitchFamily="2" charset="-122"/>
                                  <a:cs typeface="Times New Roman" panose="02020603050405020304" pitchFamily="18" charset="0"/>
                                </a:rPr>
                              </m:ctrlPr>
                            </m:fPr>
                            <m:num>
                              <m:sSup>
                                <m:sSupPr>
                                  <m:ctrlPr>
                                    <a:rPr lang="en-US" sz="3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3000" i="1">
                                      <a:effectLst/>
                                      <a:latin typeface="Cambria Math" panose="02040503050406030204" pitchFamily="18" charset="0"/>
                                      <a:ea typeface="SimSun" panose="02010600030101010101" pitchFamily="2" charset="-122"/>
                                      <a:cs typeface="Times New Roman" panose="02020603050405020304" pitchFamily="18" charset="0"/>
                                    </a:rPr>
                                    <m:t>𝜃</m:t>
                                  </m:r>
                                </m:e>
                                <m:sup>
                                  <m:d>
                                    <m:dPr>
                                      <m:ctrlPr>
                                        <a:rPr lang="en-US" sz="3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3000" i="1">
                                          <a:effectLst/>
                                          <a:latin typeface="Cambria Math" panose="02040503050406030204" pitchFamily="18" charset="0"/>
                                          <a:ea typeface="SimSun" panose="02010600030101010101" pitchFamily="2" charset="-122"/>
                                          <a:cs typeface="Times New Roman" panose="02020603050405020304" pitchFamily="18" charset="0"/>
                                        </a:rPr>
                                        <m:t>1</m:t>
                                      </m:r>
                                    </m:e>
                                  </m:d>
                                </m:sup>
                              </m:sSup>
                            </m:num>
                            <m:den>
                              <m:r>
                                <a:rPr lang="en-US" sz="3000" i="1">
                                  <a:effectLst/>
                                  <a:latin typeface="Cambria Math" panose="02040503050406030204" pitchFamily="18" charset="0"/>
                                  <a:ea typeface="SimSun" panose="02010600030101010101" pitchFamily="2" charset="-122"/>
                                  <a:cs typeface="Times New Roman" panose="02020603050405020304" pitchFamily="18" charset="0"/>
                                </a:rPr>
                                <m:t>4</m:t>
                              </m:r>
                            </m:den>
                          </m:f>
                        </m:num>
                        <m:den>
                          <m:f>
                            <m:fPr>
                              <m:type m:val="lin"/>
                              <m:ctrlPr>
                                <a:rPr lang="en-US" sz="30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30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3000" i="1">
                                  <a:effectLst/>
                                  <a:latin typeface="Cambria Math" panose="02040503050406030204" pitchFamily="18" charset="0"/>
                                  <a:ea typeface="SimSun" panose="02010600030101010101" pitchFamily="2" charset="-122"/>
                                  <a:cs typeface="Times New Roman" panose="02020603050405020304" pitchFamily="18" charset="0"/>
                                </a:rPr>
                                <m:t>2</m:t>
                              </m:r>
                            </m:den>
                          </m:f>
                          <m:r>
                            <a:rPr lang="en-US" sz="3000" i="1">
                              <a:effectLst/>
                              <a:latin typeface="Cambria Math" panose="02040503050406030204" pitchFamily="18" charset="0"/>
                              <a:ea typeface="SimSun" panose="02010600030101010101" pitchFamily="2" charset="-122"/>
                              <a:cs typeface="Times New Roman" panose="02020603050405020304" pitchFamily="18" charset="0"/>
                            </a:rPr>
                            <m:t>+</m:t>
                          </m:r>
                          <m:f>
                            <m:fPr>
                              <m:type m:val="lin"/>
                              <m:ctrlPr>
                                <a:rPr lang="en-US" sz="3000" i="1">
                                  <a:effectLst/>
                                  <a:latin typeface="Cambria Math" panose="02040503050406030204" pitchFamily="18" charset="0"/>
                                  <a:ea typeface="SimSun" panose="02010600030101010101" pitchFamily="2" charset="-122"/>
                                  <a:cs typeface="Times New Roman" panose="02020603050405020304" pitchFamily="18" charset="0"/>
                                </a:rPr>
                              </m:ctrlPr>
                            </m:fPr>
                            <m:num>
                              <m:sSup>
                                <m:sSupPr>
                                  <m:ctrlPr>
                                    <a:rPr lang="en-US" sz="3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3000" i="1">
                                      <a:effectLst/>
                                      <a:latin typeface="Cambria Math" panose="02040503050406030204" pitchFamily="18" charset="0"/>
                                      <a:ea typeface="SimSun" panose="02010600030101010101" pitchFamily="2" charset="-122"/>
                                      <a:cs typeface="Times New Roman" panose="02020603050405020304" pitchFamily="18" charset="0"/>
                                    </a:rPr>
                                    <m:t>𝜃</m:t>
                                  </m:r>
                                </m:e>
                                <m:sup>
                                  <m:d>
                                    <m:dPr>
                                      <m:ctrlPr>
                                        <a:rPr lang="en-US" sz="3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3000" i="1">
                                          <a:effectLst/>
                                          <a:latin typeface="Cambria Math" panose="02040503050406030204" pitchFamily="18" charset="0"/>
                                          <a:ea typeface="SimSun" panose="02010600030101010101" pitchFamily="2" charset="-122"/>
                                          <a:cs typeface="Times New Roman" panose="02020603050405020304" pitchFamily="18" charset="0"/>
                                        </a:rPr>
                                        <m:t>1</m:t>
                                      </m:r>
                                    </m:e>
                                  </m:d>
                                </m:sup>
                              </m:sSup>
                            </m:num>
                            <m:den>
                              <m:r>
                                <a:rPr lang="en-US" sz="3000" i="1">
                                  <a:effectLst/>
                                  <a:latin typeface="Cambria Math" panose="02040503050406030204" pitchFamily="18" charset="0"/>
                                  <a:ea typeface="SimSun" panose="02010600030101010101" pitchFamily="2" charset="-122"/>
                                  <a:cs typeface="Times New Roman" panose="02020603050405020304" pitchFamily="18" charset="0"/>
                                </a:rPr>
                                <m:t>4</m:t>
                              </m:r>
                            </m:den>
                          </m:f>
                        </m:den>
                      </m:f>
                      <m:r>
                        <a:rPr lang="en-US" sz="30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30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3000" i="1">
                              <a:effectLst/>
                              <a:latin typeface="Cambria Math" panose="02040503050406030204" pitchFamily="18" charset="0"/>
                              <a:ea typeface="SimSun" panose="02010600030101010101" pitchFamily="2" charset="-122"/>
                              <a:cs typeface="Times New Roman" panose="02020603050405020304" pitchFamily="18" charset="0"/>
                            </a:rPr>
                            <m:t>125∗0.5/4</m:t>
                          </m:r>
                        </m:num>
                        <m:den>
                          <m:r>
                            <a:rPr lang="en-US" sz="3000" i="1">
                              <a:effectLst/>
                              <a:latin typeface="Cambria Math" panose="02040503050406030204" pitchFamily="18" charset="0"/>
                              <a:ea typeface="SimSun" panose="02010600030101010101" pitchFamily="2" charset="-122"/>
                              <a:cs typeface="Times New Roman" panose="02020603050405020304" pitchFamily="18" charset="0"/>
                            </a:rPr>
                            <m:t>0.5+0.5/4</m:t>
                          </m:r>
                        </m:den>
                      </m:f>
                      <m:r>
                        <a:rPr lang="en-US" sz="3000" i="1">
                          <a:effectLst/>
                          <a:latin typeface="Cambria Math" panose="02040503050406030204" pitchFamily="18" charset="0"/>
                          <a:ea typeface="SimSun" panose="02010600030101010101" pitchFamily="2" charset="-122"/>
                          <a:cs typeface="Times New Roman" panose="02020603050405020304" pitchFamily="18" charset="0"/>
                        </a:rPr>
                        <m:t>=25</m:t>
                      </m:r>
                    </m:oMath>
                    <m:oMath xmlns:m="http://schemas.openxmlformats.org/officeDocument/2006/math">
                      <m:sSup>
                        <m:sSupPr>
                          <m:ctrlPr>
                            <a:rPr lang="en-US" sz="3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3000" i="1">
                              <a:effectLst/>
                              <a:latin typeface="Cambria Math" panose="02040503050406030204" pitchFamily="18" charset="0"/>
                              <a:ea typeface="SimSun" panose="02010600030101010101" pitchFamily="2" charset="-122"/>
                              <a:cs typeface="Times New Roman" panose="02020603050405020304" pitchFamily="18" charset="0"/>
                            </a:rPr>
                            <m:t>𝜃</m:t>
                          </m:r>
                        </m:e>
                        <m:sup>
                          <m:d>
                            <m:dPr>
                              <m:ctrlPr>
                                <a:rPr lang="en-US" sz="3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3000" i="1">
                                  <a:effectLst/>
                                  <a:latin typeface="Cambria Math" panose="02040503050406030204" pitchFamily="18" charset="0"/>
                                  <a:ea typeface="SimSun" panose="02010600030101010101" pitchFamily="2" charset="-122"/>
                                  <a:cs typeface="Times New Roman" panose="02020603050405020304" pitchFamily="18" charset="0"/>
                                </a:rPr>
                                <m:t>2</m:t>
                              </m:r>
                            </m:e>
                          </m:d>
                        </m:sup>
                      </m:sSup>
                      <m:r>
                        <m:rPr>
                          <m:aln/>
                        </m:rPr>
                        <a:rPr lang="en-US" sz="30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3000" i="1">
                              <a:effectLst/>
                              <a:latin typeface="Cambria Math" panose="02040503050406030204" pitchFamily="18" charset="0"/>
                              <a:ea typeface="SimSun" panose="02010600030101010101" pitchFamily="2" charset="-122"/>
                              <a:cs typeface="Times New Roman" panose="02020603050405020304" pitchFamily="18" charset="0"/>
                            </a:rPr>
                          </m:ctrlPr>
                        </m:fPr>
                        <m:num>
                          <m:sSubSup>
                            <m:sSubSupPr>
                              <m:ctrlPr>
                                <a:rPr lang="en-US" sz="3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3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3000" i="1">
                                  <a:effectLst/>
                                  <a:latin typeface="Cambria Math" panose="02040503050406030204" pitchFamily="18" charset="0"/>
                                  <a:ea typeface="SimSun" panose="02010600030101010101" pitchFamily="2" charset="-122"/>
                                  <a:cs typeface="Times New Roman" panose="02020603050405020304" pitchFamily="18" charset="0"/>
                                </a:rPr>
                                <m:t>2</m:t>
                              </m:r>
                            </m:sub>
                            <m:sup>
                              <m:d>
                                <m:dPr>
                                  <m:ctrlPr>
                                    <a:rPr lang="en-US" sz="3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3000" i="1">
                                      <a:effectLst/>
                                      <a:latin typeface="Cambria Math" panose="02040503050406030204" pitchFamily="18" charset="0"/>
                                      <a:ea typeface="SimSun" panose="02010600030101010101" pitchFamily="2" charset="-122"/>
                                      <a:cs typeface="Times New Roman" panose="02020603050405020304" pitchFamily="18" charset="0"/>
                                    </a:rPr>
                                    <m:t>1</m:t>
                                  </m:r>
                                </m:e>
                              </m:d>
                            </m:sup>
                          </m:sSubSup>
                          <m:r>
                            <a:rPr lang="en-US" sz="3000" i="1">
                              <a:effectLst/>
                              <a:latin typeface="Cambria Math" panose="02040503050406030204" pitchFamily="18" charset="0"/>
                              <a:ea typeface="SimSun" panose="02010600030101010101" pitchFamily="2" charset="-122"/>
                              <a:cs typeface="Times New Roman" panose="02020603050405020304" pitchFamily="18" charset="0"/>
                            </a:rPr>
                            <m:t>+34</m:t>
                          </m:r>
                        </m:num>
                        <m:den>
                          <m:sSubSup>
                            <m:sSubSupPr>
                              <m:ctrlPr>
                                <a:rPr lang="en-US" sz="3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3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3000" i="1">
                                  <a:effectLst/>
                                  <a:latin typeface="Cambria Math" panose="02040503050406030204" pitchFamily="18" charset="0"/>
                                  <a:ea typeface="SimSun" panose="02010600030101010101" pitchFamily="2" charset="-122"/>
                                  <a:cs typeface="Times New Roman" panose="02020603050405020304" pitchFamily="18" charset="0"/>
                                </a:rPr>
                                <m:t>2</m:t>
                              </m:r>
                            </m:sub>
                            <m:sup>
                              <m:d>
                                <m:dPr>
                                  <m:ctrlPr>
                                    <a:rPr lang="en-US" sz="3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3000" i="1">
                                      <a:effectLst/>
                                      <a:latin typeface="Cambria Math" panose="02040503050406030204" pitchFamily="18" charset="0"/>
                                      <a:ea typeface="SimSun" panose="02010600030101010101" pitchFamily="2" charset="-122"/>
                                      <a:cs typeface="Times New Roman" panose="02020603050405020304" pitchFamily="18" charset="0"/>
                                    </a:rPr>
                                    <m:t>1</m:t>
                                  </m:r>
                                </m:e>
                              </m:d>
                            </m:sup>
                          </m:sSubSup>
                          <m:r>
                            <a:rPr lang="en-US" sz="3000" i="1">
                              <a:effectLst/>
                              <a:latin typeface="Cambria Math" panose="02040503050406030204" pitchFamily="18" charset="0"/>
                              <a:ea typeface="SimSun" panose="02010600030101010101" pitchFamily="2" charset="-122"/>
                              <a:cs typeface="Times New Roman" panose="02020603050405020304" pitchFamily="18" charset="0"/>
                            </a:rPr>
                            <m:t>+72</m:t>
                          </m:r>
                        </m:den>
                      </m:f>
                      <m:r>
                        <a:rPr lang="en-US" sz="30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30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3000" i="1">
                              <a:effectLst/>
                              <a:latin typeface="Cambria Math" panose="02040503050406030204" pitchFamily="18" charset="0"/>
                              <a:ea typeface="SimSun" panose="02010600030101010101" pitchFamily="2" charset="-122"/>
                              <a:cs typeface="Times New Roman" panose="02020603050405020304" pitchFamily="18" charset="0"/>
                            </a:rPr>
                            <m:t>25+34</m:t>
                          </m:r>
                        </m:num>
                        <m:den>
                          <m:r>
                            <a:rPr lang="en-US" sz="3000" i="1">
                              <a:effectLst/>
                              <a:latin typeface="Cambria Math" panose="02040503050406030204" pitchFamily="18" charset="0"/>
                              <a:ea typeface="SimSun" panose="02010600030101010101" pitchFamily="2" charset="-122"/>
                              <a:cs typeface="Times New Roman" panose="02020603050405020304" pitchFamily="18" charset="0"/>
                            </a:rPr>
                            <m:t>25+72</m:t>
                          </m:r>
                        </m:den>
                      </m:f>
                      <m:r>
                        <a:rPr lang="en-US" sz="3000" i="1">
                          <a:effectLst/>
                          <a:latin typeface="Cambria Math" panose="02040503050406030204" pitchFamily="18" charset="0"/>
                          <a:ea typeface="SimSun" panose="02010600030101010101" pitchFamily="2" charset="-122"/>
                          <a:cs typeface="Times New Roman" panose="02020603050405020304" pitchFamily="18" charset="0"/>
                        </a:rPr>
                        <m:t>=</m:t>
                      </m:r>
                      <m:r>
                        <a:rPr lang="en-US" sz="3000">
                          <a:effectLst/>
                          <a:latin typeface="Cambria Math" panose="02040503050406030204" pitchFamily="18" charset="0"/>
                          <a:ea typeface="SimSun" panose="02010600030101010101" pitchFamily="2" charset="-122"/>
                          <a:cs typeface="Times New Roman" panose="02020603050405020304" pitchFamily="18" charset="0"/>
                        </a:rPr>
                        <m:t>0.6082</m:t>
                      </m:r>
                    </m:oMath>
                  </m:oMathPara>
                </a14:m>
                <a:endParaRPr lang="en-US" sz="3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3000" dirty="0">
                    <a:effectLst/>
                    <a:latin typeface="Times New Roman" panose="02020603050405020304" pitchFamily="18" charset="0"/>
                    <a:ea typeface="SimSun" panose="02010600030101010101" pitchFamily="2" charset="-122"/>
                    <a:cs typeface="Times New Roman" panose="02020603050405020304" pitchFamily="18" charset="0"/>
                  </a:rPr>
                  <a:t>After five iterations we gets the optimal estimate </a:t>
                </a:r>
                <a:r>
                  <a:rPr lang="en-US" sz="3000" i="1"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30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30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3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3000" i="1">
                              <a:effectLst/>
                              <a:latin typeface="Cambria Math" panose="02040503050406030204" pitchFamily="18" charset="0"/>
                              <a:ea typeface="SimSun" panose="02010600030101010101" pitchFamily="2" charset="-122"/>
                              <a:cs typeface="Times New Roman" panose="02020603050405020304" pitchFamily="18" charset="0"/>
                            </a:rPr>
                            <m:t>𝜃</m:t>
                          </m:r>
                        </m:e>
                        <m:sup>
                          <m:r>
                            <a:rPr lang="en-US" sz="30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30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3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3000" i="1">
                              <a:effectLst/>
                              <a:latin typeface="Cambria Math" panose="02040503050406030204" pitchFamily="18" charset="0"/>
                              <a:ea typeface="SimSun" panose="02010600030101010101" pitchFamily="2" charset="-122"/>
                              <a:cs typeface="Times New Roman" panose="02020603050405020304" pitchFamily="18" charset="0"/>
                            </a:rPr>
                            <m:t>𝜃</m:t>
                          </m:r>
                        </m:e>
                        <m:sup>
                          <m:d>
                            <m:dPr>
                              <m:ctrlPr>
                                <a:rPr lang="en-US" sz="3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3000" i="1">
                                  <a:effectLst/>
                                  <a:latin typeface="Cambria Math" panose="02040503050406030204" pitchFamily="18" charset="0"/>
                                  <a:ea typeface="SimSun" panose="02010600030101010101" pitchFamily="2" charset="-122"/>
                                  <a:cs typeface="Times New Roman" panose="02020603050405020304" pitchFamily="18" charset="0"/>
                                </a:rPr>
                                <m:t>5</m:t>
                              </m:r>
                            </m:e>
                          </m:d>
                        </m:sup>
                      </m:sSup>
                      <m:r>
                        <a:rPr lang="en-US" sz="30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3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3000" i="1">
                              <a:effectLst/>
                              <a:latin typeface="Cambria Math" panose="02040503050406030204" pitchFamily="18" charset="0"/>
                              <a:ea typeface="SimSun" panose="02010600030101010101" pitchFamily="2" charset="-122"/>
                              <a:cs typeface="Times New Roman" panose="02020603050405020304" pitchFamily="18" charset="0"/>
                            </a:rPr>
                            <m:t>𝜃</m:t>
                          </m:r>
                        </m:e>
                        <m:sup>
                          <m:d>
                            <m:dPr>
                              <m:ctrlPr>
                                <a:rPr lang="en-US" sz="3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3000" i="1">
                                  <a:effectLst/>
                                  <a:latin typeface="Cambria Math" panose="02040503050406030204" pitchFamily="18" charset="0"/>
                                  <a:ea typeface="SimSun" panose="02010600030101010101" pitchFamily="2" charset="-122"/>
                                  <a:cs typeface="Times New Roman" panose="02020603050405020304" pitchFamily="18" charset="0"/>
                                </a:rPr>
                                <m:t>6</m:t>
                              </m:r>
                            </m:e>
                          </m:d>
                        </m:sup>
                      </m:sSup>
                      <m:r>
                        <a:rPr lang="en-US" sz="3000" i="1">
                          <a:effectLst/>
                          <a:latin typeface="Cambria Math" panose="02040503050406030204" pitchFamily="18" charset="0"/>
                          <a:ea typeface="SimSun" panose="02010600030101010101" pitchFamily="2" charset="-122"/>
                          <a:cs typeface="Times New Roman" panose="02020603050405020304" pitchFamily="18" charset="0"/>
                        </a:rPr>
                        <m:t>=0.6268</m:t>
                      </m:r>
                    </m:oMath>
                  </m:oMathPara>
                </a14:m>
                <a:endParaRPr lang="en-US" sz="3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3000" dirty="0">
                    <a:effectLst/>
                    <a:latin typeface="Times New Roman" panose="02020603050405020304" pitchFamily="18" charset="0"/>
                    <a:ea typeface="SimSun" panose="02010600030101010101" pitchFamily="2" charset="-122"/>
                  </a:rPr>
                  <a:t>Table 1.3 (Dempster, Laird, &amp; Rubin, 1977, p. 3) show resulted estimation </a:t>
                </a:r>
                <a:endParaRPr lang="en-US" sz="3000" dirty="0"/>
              </a:p>
            </p:txBody>
          </p:sp>
        </mc:Choice>
        <mc:Fallback xmlns="">
          <p:sp>
            <p:nvSpPr>
              <p:cNvPr id="3" name="Content Placeholder 2">
                <a:extLst>
                  <a:ext uri="{FF2B5EF4-FFF2-40B4-BE49-F238E27FC236}">
                    <a16:creationId xmlns:a16="http://schemas.microsoft.com/office/drawing/2014/main" id="{D90453D1-E2A9-635B-66B0-5A791204350B}"/>
                  </a:ext>
                </a:extLst>
              </p:cNvPr>
              <p:cNvSpPr>
                <a:spLocks noGrp="1" noRot="1" noChangeAspect="1" noMove="1" noResize="1" noEditPoints="1" noAdjustHandles="1" noChangeArrowheads="1" noChangeShapeType="1" noTextEdit="1"/>
              </p:cNvSpPr>
              <p:nvPr>
                <p:ph idx="1"/>
              </p:nvPr>
            </p:nvSpPr>
            <p:spPr>
              <a:blipFill>
                <a:blip r:embed="rId4"/>
                <a:stretch>
                  <a:fillRect l="-1391" t="-1531" r="-1333" b="-247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0203DF2-B31B-B011-00E4-324079007CAD}"/>
              </a:ext>
            </a:extLst>
          </p:cNvPr>
          <p:cNvSpPr>
            <a:spLocks noGrp="1"/>
          </p:cNvSpPr>
          <p:nvPr>
            <p:ph type="dt" sz="half" idx="10"/>
          </p:nvPr>
        </p:nvSpPr>
        <p:spPr/>
        <p:txBody>
          <a:bodyPr/>
          <a:lstStyle/>
          <a:p>
            <a:r>
              <a:rPr lang="en-US"/>
              <a:t>30/05/2022</a:t>
            </a:r>
          </a:p>
        </p:txBody>
      </p:sp>
      <p:sp>
        <p:nvSpPr>
          <p:cNvPr id="5" name="Footer Placeholder 4">
            <a:extLst>
              <a:ext uri="{FF2B5EF4-FFF2-40B4-BE49-F238E27FC236}">
                <a16:creationId xmlns:a16="http://schemas.microsoft.com/office/drawing/2014/main" id="{0BD4C8BC-2566-CD14-36FE-3E55EAED63CA}"/>
              </a:ext>
            </a:extLst>
          </p:cNvPr>
          <p:cNvSpPr>
            <a:spLocks noGrp="1"/>
          </p:cNvSpPr>
          <p:nvPr>
            <p:ph type="ftr" sz="quarter" idx="11"/>
          </p:nvPr>
        </p:nvSpPr>
        <p:spPr/>
        <p:txBody>
          <a:bodyPr/>
          <a:lstStyle/>
          <a:p>
            <a:r>
              <a:rPr lang="pt-BR"/>
              <a:t>EM Tutorial P2 - Loc Nguyen</a:t>
            </a:r>
            <a:endParaRPr lang="en-US"/>
          </a:p>
        </p:txBody>
      </p:sp>
      <p:sp>
        <p:nvSpPr>
          <p:cNvPr id="6" name="Slide Number Placeholder 5">
            <a:extLst>
              <a:ext uri="{FF2B5EF4-FFF2-40B4-BE49-F238E27FC236}">
                <a16:creationId xmlns:a16="http://schemas.microsoft.com/office/drawing/2014/main" id="{1CBF8566-98A6-AA9D-1532-A8E81E9073B0}"/>
              </a:ext>
            </a:extLst>
          </p:cNvPr>
          <p:cNvSpPr>
            <a:spLocks noGrp="1"/>
          </p:cNvSpPr>
          <p:nvPr>
            <p:ph type="sldNum" sz="quarter" idx="12"/>
          </p:nvPr>
        </p:nvSpPr>
        <p:spPr/>
        <p:txBody>
          <a:bodyPr/>
          <a:lstStyle/>
          <a:p>
            <a:fld id="{5DB5036F-1FF2-46C4-8D2B-59C7E3B91952}" type="slidenum">
              <a:rPr lang="en-US" smtClean="0"/>
              <a:pPr/>
              <a:t>12</a:t>
            </a:fld>
            <a:endParaRPr lang="en-US"/>
          </a:p>
        </p:txBody>
      </p:sp>
    </p:spTree>
    <p:extLst>
      <p:ext uri="{BB962C8B-B14F-4D97-AF65-F5344CB8AC3E}">
        <p14:creationId xmlns:p14="http://schemas.microsoft.com/office/powerpoint/2010/main" val="3860176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95824-FBB7-6021-BE2C-7069D1EAEF77}"/>
              </a:ext>
            </a:extLst>
          </p:cNvPr>
          <p:cNvSpPr>
            <a:spLocks noGrp="1"/>
          </p:cNvSpPr>
          <p:nvPr>
            <p:ph type="title"/>
          </p:nvPr>
        </p:nvSpPr>
        <p:spPr/>
        <p:txBody>
          <a:bodyPr/>
          <a:lstStyle/>
          <a:p>
            <a:r>
              <a:rPr lang="en-US" dirty="0"/>
              <a:t>1. Traditional EM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1DECE7-B793-FF68-566E-69B68FC5D253}"/>
                  </a:ext>
                </a:extLst>
              </p:cNvPr>
              <p:cNvSpPr>
                <a:spLocks noGrp="1"/>
              </p:cNvSpPr>
              <p:nvPr>
                <p:ph idx="1"/>
              </p:nvPr>
            </p:nvSpPr>
            <p:spPr>
              <a:xfrm>
                <a:off x="393895" y="914399"/>
                <a:ext cx="11479237" cy="5176066"/>
              </a:xfrm>
            </p:spPr>
            <p:txBody>
              <a:bodyPr>
                <a:normAutofit/>
              </a:bodyPr>
              <a:lstStyle/>
              <a:p>
                <a:pPr marL="0" indent="0">
                  <a:buNone/>
                </a:pPr>
                <a:r>
                  <a:rPr lang="en-US" sz="1900" dirty="0">
                    <a:effectLst/>
                    <a:ea typeface="SimSun" panose="02010600030101010101" pitchFamily="2" charset="-122"/>
                  </a:rPr>
                  <a:t>For further research, DLR gave a preeminent generality of EM algorithm (Dempster, Laird, &amp; Rubin, 1977, pp. 6-11) in which </a:t>
                </a:r>
                <a:r>
                  <a:rPr lang="en-US" sz="1900" i="1" dirty="0">
                    <a:effectLst/>
                    <a:ea typeface="SimSun" panose="02010600030101010101" pitchFamily="2" charset="-122"/>
                  </a:rPr>
                  <a:t>f</a:t>
                </a:r>
                <a:r>
                  <a:rPr lang="en-US" sz="1900" dirty="0">
                    <a:effectLst/>
                    <a:ea typeface="SimSun" panose="02010600030101010101" pitchFamily="2" charset="-122"/>
                  </a:rPr>
                  <a:t>(</a:t>
                </a:r>
                <a:r>
                  <a:rPr lang="en-US" sz="1900" i="1" dirty="0">
                    <a:effectLst/>
                    <a:ea typeface="SimSun" panose="02010600030101010101" pitchFamily="2" charset="-122"/>
                  </a:rPr>
                  <a:t>X</a:t>
                </a:r>
                <a:r>
                  <a:rPr lang="en-US" sz="1900" dirty="0">
                    <a:effectLst/>
                    <a:ea typeface="SimSun" panose="02010600030101010101" pitchFamily="2" charset="-122"/>
                  </a:rPr>
                  <a:t> | Θ) specifies arbitrary distribution. In other words, there is no requirement of exponential family. They define the conditional expectation </a:t>
                </a:r>
                <a:r>
                  <a:rPr lang="en-US" sz="1900" i="1" dirty="0">
                    <a:effectLst/>
                    <a:ea typeface="SimSun" panose="02010600030101010101" pitchFamily="2" charset="-122"/>
                  </a:rPr>
                  <a:t>Q</a:t>
                </a:r>
                <a:r>
                  <a:rPr lang="en-US" sz="1900" dirty="0">
                    <a:effectLst/>
                    <a:ea typeface="SimSun" panose="02010600030101010101" pitchFamily="2" charset="-122"/>
                  </a:rPr>
                  <a:t>(Θ’ | Θ) according to equation 2.8 (Dempster, Laird, &amp; Rubin, 1977, p. 6).</a:t>
                </a:r>
              </a:p>
              <a:p>
                <a:pPr marL="0" indent="0">
                  <a:buNone/>
                </a:pPr>
                <a14:m>
                  <m:oMathPara xmlns:m="http://schemas.openxmlformats.org/officeDocument/2006/math">
                    <m:oMathParaPr>
                      <m:jc m:val="right"/>
                    </m:oMathParaPr>
                    <m:oMath xmlns:m="http://schemas.openxmlformats.org/officeDocument/2006/math">
                      <m:r>
                        <a:rPr lang="en-US" sz="1900" i="1" smtClean="0">
                          <a:effectLst/>
                          <a:latin typeface="Cambria Math" panose="02040503050406030204" pitchFamily="18" charset="0"/>
                          <a:ea typeface="SimSun" panose="02010600030101010101" pitchFamily="2" charset="-122"/>
                        </a:rPr>
                        <m:t>𝑄</m:t>
                      </m:r>
                      <m:d>
                        <m:dPr>
                          <m:ctrlPr>
                            <a:rPr lang="en-US" sz="1900" i="1">
                              <a:effectLst/>
                              <a:latin typeface="Cambria Math" panose="02040503050406030204" pitchFamily="18" charset="0"/>
                            </a:rPr>
                          </m:ctrlPr>
                        </m:dPr>
                        <m:e>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rPr>
                                <m:t>Θ</m:t>
                              </m:r>
                            </m:e>
                            <m:sup>
                              <m:r>
                                <a:rPr lang="en-US" sz="1900" i="1">
                                  <a:effectLst/>
                                  <a:latin typeface="Cambria Math" panose="02040503050406030204" pitchFamily="18" charset="0"/>
                                  <a:ea typeface="SimSun" panose="02010600030101010101" pitchFamily="2" charset="-122"/>
                                </a:rPr>
                                <m:t>′</m:t>
                              </m:r>
                            </m:sup>
                          </m:sSup>
                        </m:e>
                        <m:e>
                          <m:r>
                            <m:rPr>
                              <m:sty m:val="p"/>
                            </m:rPr>
                            <a:rPr lang="en-US" sz="1900">
                              <a:effectLst/>
                              <a:latin typeface="Cambria Math" panose="02040503050406030204" pitchFamily="18" charset="0"/>
                              <a:ea typeface="SimSun" panose="02010600030101010101" pitchFamily="2" charset="-122"/>
                            </a:rPr>
                            <m:t>Θ</m:t>
                          </m:r>
                        </m:e>
                      </m:d>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𝐸</m:t>
                      </m:r>
                      <m:d>
                        <m:dPr>
                          <m:ctrlPr>
                            <a:rPr lang="en-US" sz="1900" i="1">
                              <a:effectLst/>
                              <a:latin typeface="Cambria Math" panose="02040503050406030204" pitchFamily="18" charset="0"/>
                            </a:rPr>
                          </m:ctrlPr>
                        </m:dPr>
                        <m:e>
                          <m:r>
                            <m:rPr>
                              <m:sty m:val="p"/>
                            </m:rPr>
                            <a:rPr lang="en-US" sz="1900">
                              <a:effectLst/>
                              <a:latin typeface="Cambria Math" panose="02040503050406030204" pitchFamily="18" charset="0"/>
                              <a:ea typeface="SimSun" panose="02010600030101010101" pitchFamily="2" charset="-122"/>
                            </a:rPr>
                            <m:t>log</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𝑓</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𝑋</m:t>
                                  </m:r>
                                </m:e>
                                <m:e>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rPr>
                                        <m:t>Θ</m:t>
                                      </m:r>
                                    </m:e>
                                    <m:sup>
                                      <m:r>
                                        <a:rPr lang="en-US" sz="1900" i="1">
                                          <a:effectLst/>
                                          <a:latin typeface="Cambria Math" panose="02040503050406030204" pitchFamily="18" charset="0"/>
                                          <a:ea typeface="SimSun" panose="02010600030101010101" pitchFamily="2" charset="-122"/>
                                        </a:rPr>
                                        <m:t>′</m:t>
                                      </m:r>
                                    </m:sup>
                                  </m:sSup>
                                </m:e>
                              </m:d>
                            </m:e>
                          </m:d>
                        </m:e>
                        <m:e>
                          <m:r>
                            <a:rPr lang="en-US" sz="1900" i="1">
                              <a:effectLst/>
                              <a:latin typeface="Cambria Math" panose="02040503050406030204" pitchFamily="18" charset="0"/>
                              <a:ea typeface="SimSun" panose="02010600030101010101" pitchFamily="2" charset="-122"/>
                            </a:rPr>
                            <m:t>𝑌</m:t>
                          </m:r>
                          <m:r>
                            <a:rPr lang="en-US" sz="1900" i="1">
                              <a:effectLst/>
                              <a:latin typeface="Cambria Math" panose="02040503050406030204" pitchFamily="18" charset="0"/>
                              <a:ea typeface="SimSun" panose="02010600030101010101" pitchFamily="2" charset="-122"/>
                            </a:rPr>
                            <m:t>,</m:t>
                          </m:r>
                          <m:r>
                            <m:rPr>
                              <m:sty m:val="p"/>
                            </m:rPr>
                            <a:rPr lang="en-US" sz="1900">
                              <a:effectLst/>
                              <a:latin typeface="Cambria Math" panose="02040503050406030204" pitchFamily="18" charset="0"/>
                              <a:ea typeface="SimSun" panose="02010600030101010101" pitchFamily="2" charset="-122"/>
                            </a:rPr>
                            <m:t>Θ</m:t>
                          </m:r>
                        </m:e>
                      </m:d>
                      <m:r>
                        <a:rPr lang="en-US" sz="1900" i="1">
                          <a:effectLst/>
                          <a:latin typeface="Cambria Math" panose="02040503050406030204" pitchFamily="18" charset="0"/>
                          <a:ea typeface="SimSun" panose="02010600030101010101" pitchFamily="2" charset="-122"/>
                        </a:rPr>
                        <m:t>=</m:t>
                      </m:r>
                      <m:nary>
                        <m:naryPr>
                          <m:limLoc m:val="undOvr"/>
                          <m:supHide m:val="on"/>
                          <m:ctrlPr>
                            <a:rPr lang="en-US" sz="1900" i="1">
                              <a:effectLst/>
                              <a:latin typeface="Cambria Math" panose="02040503050406030204" pitchFamily="18" charset="0"/>
                            </a:rPr>
                          </m:ctrlPr>
                        </m:naryPr>
                        <m:sub>
                          <m:sSup>
                            <m:sSupPr>
                              <m:ctrlPr>
                                <a:rPr lang="en-US" sz="1900" i="1">
                                  <a:effectLst/>
                                  <a:latin typeface="Cambria Math" panose="02040503050406030204" pitchFamily="18" charset="0"/>
                                </a:rPr>
                              </m:ctrlPr>
                            </m:sSupPr>
                            <m:e>
                              <m:r>
                                <a:rPr lang="en-US" sz="1900" i="1">
                                  <a:effectLst/>
                                  <a:latin typeface="Cambria Math" panose="02040503050406030204" pitchFamily="18" charset="0"/>
                                  <a:ea typeface="SimSun" panose="02010600030101010101" pitchFamily="2" charset="-122"/>
                                </a:rPr>
                                <m:t>𝜑</m:t>
                              </m:r>
                            </m:e>
                            <m:sup>
                              <m:r>
                                <a:rPr lang="en-US" sz="1900" i="1">
                                  <a:effectLst/>
                                  <a:latin typeface="Cambria Math" panose="02040503050406030204" pitchFamily="18" charset="0"/>
                                  <a:ea typeface="SimSun" panose="02010600030101010101" pitchFamily="2" charset="-122"/>
                                </a:rPr>
                                <m:t>−1</m:t>
                              </m:r>
                            </m:sup>
                          </m:s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𝑌</m:t>
                              </m:r>
                            </m:e>
                          </m:d>
                        </m:sub>
                        <m:sup/>
                        <m:e>
                          <m:r>
                            <a:rPr lang="en-US" sz="1900" i="1">
                              <a:effectLst/>
                              <a:latin typeface="Cambria Math" panose="02040503050406030204" pitchFamily="18" charset="0"/>
                              <a:ea typeface="SimSun" panose="02010600030101010101" pitchFamily="2" charset="-122"/>
                            </a:rPr>
                            <m:t>𝑘</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𝑋</m:t>
                              </m:r>
                            </m:e>
                            <m:e>
                              <m:r>
                                <a:rPr lang="en-US" sz="1900" i="1">
                                  <a:effectLst/>
                                  <a:latin typeface="Cambria Math" panose="02040503050406030204" pitchFamily="18" charset="0"/>
                                  <a:ea typeface="SimSun" panose="02010600030101010101" pitchFamily="2" charset="-122"/>
                                </a:rPr>
                                <m:t>𝑌</m:t>
                              </m:r>
                              <m:r>
                                <a:rPr lang="en-US" sz="1900" i="1">
                                  <a:effectLst/>
                                  <a:latin typeface="Cambria Math" panose="02040503050406030204" pitchFamily="18" charset="0"/>
                                  <a:ea typeface="SimSun" panose="02010600030101010101" pitchFamily="2" charset="-122"/>
                                </a:rPr>
                                <m:t>,</m:t>
                              </m:r>
                              <m:r>
                                <m:rPr>
                                  <m:sty m:val="p"/>
                                </m:rPr>
                                <a:rPr lang="en-US" sz="1900">
                                  <a:effectLst/>
                                  <a:latin typeface="Cambria Math" panose="02040503050406030204" pitchFamily="18" charset="0"/>
                                  <a:ea typeface="SimSun" panose="02010600030101010101" pitchFamily="2" charset="-122"/>
                                </a:rPr>
                                <m:t>Θ</m:t>
                              </m:r>
                            </m:e>
                          </m:d>
                          <m:r>
                            <m:rPr>
                              <m:sty m:val="p"/>
                            </m:rPr>
                            <a:rPr lang="en-US" sz="1900">
                              <a:effectLst/>
                              <a:latin typeface="Cambria Math" panose="02040503050406030204" pitchFamily="18" charset="0"/>
                              <a:ea typeface="SimSun" panose="02010600030101010101" pitchFamily="2" charset="-122"/>
                            </a:rPr>
                            <m:t>log</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𝑓</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𝑋</m:t>
                                  </m:r>
                                </m:e>
                                <m:e>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rPr>
                                        <m:t>Θ</m:t>
                                      </m:r>
                                    </m:e>
                                    <m:sup>
                                      <m:r>
                                        <a:rPr lang="en-US" sz="1900" i="1">
                                          <a:effectLst/>
                                          <a:latin typeface="Cambria Math" panose="02040503050406030204" pitchFamily="18" charset="0"/>
                                          <a:ea typeface="SimSun" panose="02010600030101010101" pitchFamily="2" charset="-122"/>
                                        </a:rPr>
                                        <m:t>′</m:t>
                                      </m:r>
                                    </m:sup>
                                  </m:sSup>
                                </m:e>
                              </m:d>
                            </m:e>
                          </m:d>
                          <m:r>
                            <m:rPr>
                              <m:sty m:val="p"/>
                            </m:rPr>
                            <a:rPr lang="en-US" sz="1900">
                              <a:effectLst/>
                              <a:latin typeface="Cambria Math" panose="02040503050406030204" pitchFamily="18" charset="0"/>
                              <a:ea typeface="SimSun" panose="02010600030101010101" pitchFamily="2" charset="-122"/>
                            </a:rPr>
                            <m:t>d</m:t>
                          </m:r>
                          <m:r>
                            <a:rPr lang="en-US" sz="1900" i="1">
                              <a:effectLst/>
                              <a:latin typeface="Cambria Math" panose="02040503050406030204" pitchFamily="18" charset="0"/>
                              <a:ea typeface="SimSun" panose="02010600030101010101" pitchFamily="2" charset="-122"/>
                            </a:rPr>
                            <m:t>𝑋</m:t>
                          </m:r>
                        </m:e>
                      </m:nary>
                      <m:r>
                        <a:rPr lang="en-US" sz="1900" b="0" i="1" smtClean="0">
                          <a:effectLst/>
                          <a:latin typeface="Cambria Math" panose="02040503050406030204" pitchFamily="18" charset="0"/>
                          <a:ea typeface="SimSun" panose="02010600030101010101" pitchFamily="2" charset="-122"/>
                        </a:rPr>
                        <m:t>    (2.8)</m:t>
                      </m:r>
                    </m:oMath>
                  </m:oMathPara>
                </a14:m>
                <a:endParaRPr lang="en-US" sz="1900" dirty="0"/>
              </a:p>
              <a:p>
                <a:pPr marL="0" marR="0" indent="0" algn="just">
                  <a:spcBef>
                    <a:spcPts val="0"/>
                  </a:spcBef>
                  <a:spcAft>
                    <a:spcPts val="0"/>
                  </a:spcAft>
                  <a:buNone/>
                </a:pPr>
                <a:r>
                  <a:rPr lang="en-US" sz="1900" dirty="0">
                    <a:effectLst/>
                    <a:ea typeface="SimSun" panose="02010600030101010101" pitchFamily="2" charset="-122"/>
                  </a:rPr>
                  <a:t>If </a:t>
                </a:r>
                <a:r>
                  <a:rPr lang="en-US" sz="1900" i="1" dirty="0">
                    <a:effectLst/>
                    <a:ea typeface="SimSun" panose="02010600030101010101" pitchFamily="2" charset="-122"/>
                  </a:rPr>
                  <a:t>X</a:t>
                </a:r>
                <a:r>
                  <a:rPr lang="en-US" sz="1900" dirty="0">
                    <a:effectLst/>
                    <a:ea typeface="SimSun" panose="02010600030101010101" pitchFamily="2" charset="-122"/>
                  </a:rPr>
                  <a:t> and </a:t>
                </a:r>
                <a:r>
                  <a:rPr lang="en-US" sz="1900" i="1" dirty="0">
                    <a:effectLst/>
                    <a:ea typeface="SimSun" panose="02010600030101010101" pitchFamily="2" charset="-122"/>
                  </a:rPr>
                  <a:t>Y</a:t>
                </a:r>
                <a:r>
                  <a:rPr lang="en-US" sz="1900" dirty="0">
                    <a:effectLst/>
                    <a:ea typeface="SimSun" panose="02010600030101010101" pitchFamily="2" charset="-122"/>
                  </a:rPr>
                  <a:t> are discrete, equation 2.8 can be re-written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900" i="1">
                          <a:effectLst/>
                          <a:latin typeface="Cambria Math" panose="02040503050406030204" pitchFamily="18" charset="0"/>
                          <a:ea typeface="SimSun" panose="02010600030101010101" pitchFamily="2" charset="-122"/>
                        </a:rPr>
                        <m:t>𝑄</m:t>
                      </m:r>
                      <m:d>
                        <m:dPr>
                          <m:ctrlPr>
                            <a:rPr lang="en-US" sz="1900" i="1">
                              <a:effectLst/>
                              <a:latin typeface="Cambria Math" panose="02040503050406030204" pitchFamily="18" charset="0"/>
                              <a:ea typeface="SimSun" panose="02010600030101010101" pitchFamily="2" charset="-122"/>
                            </a:rPr>
                          </m:ctrlPr>
                        </m:dPr>
                        <m:e>
                          <m:sSup>
                            <m:sSupPr>
                              <m:ctrlPr>
                                <a:rPr lang="en-US" sz="1900" i="1">
                                  <a:effectLst/>
                                  <a:latin typeface="Cambria Math" panose="02040503050406030204" pitchFamily="18" charset="0"/>
                                  <a:ea typeface="SimSun" panose="02010600030101010101" pitchFamily="2" charset="-122"/>
                                </a:rPr>
                              </m:ctrlPr>
                            </m:sSupPr>
                            <m:e>
                              <m:r>
                                <m:rPr>
                                  <m:sty m:val="p"/>
                                </m:rPr>
                                <a:rPr lang="en-US" sz="1900">
                                  <a:effectLst/>
                                  <a:latin typeface="Cambria Math" panose="02040503050406030204" pitchFamily="18" charset="0"/>
                                  <a:ea typeface="SimSun" panose="02010600030101010101" pitchFamily="2" charset="-122"/>
                                </a:rPr>
                                <m:t>Θ</m:t>
                              </m:r>
                            </m:e>
                            <m:sup>
                              <m:r>
                                <a:rPr lang="en-US" sz="1900" i="1">
                                  <a:effectLst/>
                                  <a:latin typeface="Cambria Math" panose="02040503050406030204" pitchFamily="18" charset="0"/>
                                  <a:ea typeface="SimSun" panose="02010600030101010101" pitchFamily="2" charset="-122"/>
                                </a:rPr>
                                <m:t>′</m:t>
                              </m:r>
                            </m:sup>
                          </m:sSup>
                        </m:e>
                        <m:e>
                          <m:r>
                            <m:rPr>
                              <m:sty m:val="p"/>
                            </m:rPr>
                            <a:rPr lang="en-US" sz="1900">
                              <a:effectLst/>
                              <a:latin typeface="Cambria Math" panose="02040503050406030204" pitchFamily="18" charset="0"/>
                              <a:ea typeface="SimSun" panose="02010600030101010101" pitchFamily="2" charset="-122"/>
                            </a:rPr>
                            <m:t>Θ</m:t>
                          </m:r>
                        </m:e>
                      </m:d>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𝐸</m:t>
                      </m:r>
                      <m:d>
                        <m:dPr>
                          <m:ctrlPr>
                            <a:rPr lang="en-US" sz="1900" i="1">
                              <a:effectLst/>
                              <a:latin typeface="Cambria Math" panose="02040503050406030204" pitchFamily="18" charset="0"/>
                              <a:ea typeface="SimSun" panose="02010600030101010101" pitchFamily="2" charset="-122"/>
                            </a:rPr>
                          </m:ctrlPr>
                        </m:dPr>
                        <m:e>
                          <m:r>
                            <m:rPr>
                              <m:sty m:val="p"/>
                            </m:rPr>
                            <a:rPr lang="en-US" sz="1900">
                              <a:effectLst/>
                              <a:latin typeface="Cambria Math" panose="02040503050406030204" pitchFamily="18" charset="0"/>
                              <a:ea typeface="SimSun" panose="02010600030101010101" pitchFamily="2" charset="-122"/>
                            </a:rPr>
                            <m:t>log</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𝑓</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𝑋</m:t>
                                  </m:r>
                                </m:e>
                                <m:e>
                                  <m:sSup>
                                    <m:sSupPr>
                                      <m:ctrlPr>
                                        <a:rPr lang="en-US" sz="1900" i="1">
                                          <a:effectLst/>
                                          <a:latin typeface="Cambria Math" panose="02040503050406030204" pitchFamily="18" charset="0"/>
                                          <a:ea typeface="SimSun" panose="02010600030101010101" pitchFamily="2" charset="-122"/>
                                        </a:rPr>
                                      </m:ctrlPr>
                                    </m:sSupPr>
                                    <m:e>
                                      <m:r>
                                        <m:rPr>
                                          <m:sty m:val="p"/>
                                        </m:rPr>
                                        <a:rPr lang="en-US" sz="1900">
                                          <a:effectLst/>
                                          <a:latin typeface="Cambria Math" panose="02040503050406030204" pitchFamily="18" charset="0"/>
                                          <a:ea typeface="SimSun" panose="02010600030101010101" pitchFamily="2" charset="-122"/>
                                        </a:rPr>
                                        <m:t>Θ</m:t>
                                      </m:r>
                                    </m:e>
                                    <m:sup>
                                      <m:r>
                                        <a:rPr lang="en-US" sz="1900" i="1">
                                          <a:effectLst/>
                                          <a:latin typeface="Cambria Math" panose="02040503050406030204" pitchFamily="18" charset="0"/>
                                          <a:ea typeface="SimSun" panose="02010600030101010101" pitchFamily="2" charset="-122"/>
                                        </a:rPr>
                                        <m:t>′</m:t>
                                      </m:r>
                                    </m:sup>
                                  </m:sSup>
                                </m:e>
                              </m:d>
                            </m:e>
                          </m:d>
                        </m:e>
                        <m:e>
                          <m:r>
                            <a:rPr lang="en-US" sz="1900" i="1">
                              <a:effectLst/>
                              <a:latin typeface="Cambria Math" panose="02040503050406030204" pitchFamily="18" charset="0"/>
                              <a:ea typeface="SimSun" panose="02010600030101010101" pitchFamily="2" charset="-122"/>
                            </a:rPr>
                            <m:t>𝑌</m:t>
                          </m:r>
                          <m:r>
                            <a:rPr lang="en-US" sz="1900" i="1">
                              <a:effectLst/>
                              <a:latin typeface="Cambria Math" panose="02040503050406030204" pitchFamily="18" charset="0"/>
                              <a:ea typeface="SimSun" panose="02010600030101010101" pitchFamily="2" charset="-122"/>
                            </a:rPr>
                            <m:t>,</m:t>
                          </m:r>
                          <m:r>
                            <m:rPr>
                              <m:sty m:val="p"/>
                            </m:rPr>
                            <a:rPr lang="en-US" sz="1900">
                              <a:effectLst/>
                              <a:latin typeface="Cambria Math" panose="02040503050406030204" pitchFamily="18" charset="0"/>
                              <a:ea typeface="SimSun" panose="02010600030101010101" pitchFamily="2" charset="-122"/>
                            </a:rPr>
                            <m:t>Θ</m:t>
                          </m:r>
                        </m:e>
                      </m:d>
                      <m:r>
                        <a:rPr lang="en-US" sz="1900" i="1">
                          <a:effectLst/>
                          <a:latin typeface="Cambria Math" panose="02040503050406030204" pitchFamily="18" charset="0"/>
                          <a:ea typeface="SimSun" panose="02010600030101010101" pitchFamily="2" charset="-122"/>
                        </a:rPr>
                        <m:t>=</m:t>
                      </m:r>
                      <m:nary>
                        <m:naryPr>
                          <m:chr m:val="∑"/>
                          <m:limLoc m:val="undOvr"/>
                          <m:supHide m:val="on"/>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𝑋</m:t>
                          </m:r>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𝜑</m:t>
                              </m:r>
                            </m:e>
                            <m:sup>
                              <m:r>
                                <a:rPr lang="en-US" sz="1900" i="1">
                                  <a:effectLst/>
                                  <a:latin typeface="Cambria Math" panose="02040503050406030204" pitchFamily="18" charset="0"/>
                                  <a:ea typeface="SimSun" panose="02010600030101010101" pitchFamily="2" charset="-122"/>
                                </a:rPr>
                                <m:t>−1</m:t>
                              </m:r>
                            </m:sup>
                          </m:sSup>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𝑌</m:t>
                              </m:r>
                            </m:e>
                          </m:d>
                        </m:sub>
                        <m:sup/>
                        <m:e>
                          <m:r>
                            <a:rPr lang="en-US" sz="1900" i="1">
                              <a:effectLst/>
                              <a:latin typeface="Cambria Math" panose="02040503050406030204" pitchFamily="18" charset="0"/>
                              <a:ea typeface="SimSun" panose="02010600030101010101" pitchFamily="2" charset="-122"/>
                            </a:rPr>
                            <m:t>𝑘</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𝑋</m:t>
                              </m:r>
                            </m:e>
                            <m:e>
                              <m:r>
                                <a:rPr lang="en-US" sz="1900" i="1">
                                  <a:effectLst/>
                                  <a:latin typeface="Cambria Math" panose="02040503050406030204" pitchFamily="18" charset="0"/>
                                  <a:ea typeface="SimSun" panose="02010600030101010101" pitchFamily="2" charset="-122"/>
                                </a:rPr>
                                <m:t>𝑌</m:t>
                              </m:r>
                              <m:r>
                                <a:rPr lang="en-US" sz="1900" i="1">
                                  <a:effectLst/>
                                  <a:latin typeface="Cambria Math" panose="02040503050406030204" pitchFamily="18" charset="0"/>
                                  <a:ea typeface="SimSun" panose="02010600030101010101" pitchFamily="2" charset="-122"/>
                                </a:rPr>
                                <m:t>,</m:t>
                              </m:r>
                              <m:r>
                                <m:rPr>
                                  <m:sty m:val="p"/>
                                </m:rPr>
                                <a:rPr lang="en-US" sz="1900">
                                  <a:effectLst/>
                                  <a:latin typeface="Cambria Math" panose="02040503050406030204" pitchFamily="18" charset="0"/>
                                  <a:ea typeface="SimSun" panose="02010600030101010101" pitchFamily="2" charset="-122"/>
                                </a:rPr>
                                <m:t>Θ</m:t>
                              </m:r>
                            </m:e>
                          </m:d>
                          <m:r>
                            <m:rPr>
                              <m:sty m:val="p"/>
                            </m:rPr>
                            <a:rPr lang="en-US" sz="1900">
                              <a:effectLst/>
                              <a:latin typeface="Cambria Math" panose="02040503050406030204" pitchFamily="18" charset="0"/>
                              <a:ea typeface="SimSun" panose="02010600030101010101" pitchFamily="2" charset="-122"/>
                            </a:rPr>
                            <m:t>log</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𝑓</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𝑋</m:t>
                                  </m:r>
                                </m:e>
                                <m:e>
                                  <m:sSup>
                                    <m:sSupPr>
                                      <m:ctrlPr>
                                        <a:rPr lang="en-US" sz="1900" i="1">
                                          <a:effectLst/>
                                          <a:latin typeface="Cambria Math" panose="02040503050406030204" pitchFamily="18" charset="0"/>
                                          <a:ea typeface="SimSun" panose="02010600030101010101" pitchFamily="2" charset="-122"/>
                                        </a:rPr>
                                      </m:ctrlPr>
                                    </m:sSupPr>
                                    <m:e>
                                      <m:r>
                                        <m:rPr>
                                          <m:sty m:val="p"/>
                                        </m:rPr>
                                        <a:rPr lang="en-US" sz="1900">
                                          <a:effectLst/>
                                          <a:latin typeface="Cambria Math" panose="02040503050406030204" pitchFamily="18" charset="0"/>
                                          <a:ea typeface="SimSun" panose="02010600030101010101" pitchFamily="2" charset="-122"/>
                                        </a:rPr>
                                        <m:t>Θ</m:t>
                                      </m:r>
                                    </m:e>
                                    <m:sup>
                                      <m:r>
                                        <a:rPr lang="en-US" sz="1900" i="1">
                                          <a:effectLst/>
                                          <a:latin typeface="Cambria Math" panose="02040503050406030204" pitchFamily="18" charset="0"/>
                                          <a:ea typeface="SimSun" panose="02010600030101010101" pitchFamily="2" charset="-122"/>
                                        </a:rPr>
                                        <m:t>′</m:t>
                                      </m:r>
                                    </m:sup>
                                  </m:sSup>
                                </m:e>
                              </m:d>
                            </m:e>
                          </m:d>
                        </m:e>
                      </m:nary>
                    </m:oMath>
                  </m:oMathPara>
                </a14:m>
                <a:endParaRPr lang="en-US" sz="1900" dirty="0">
                  <a:effectLst/>
                  <a:ea typeface="SimSun" panose="02010600030101010101" pitchFamily="2" charset="-122"/>
                </a:endParaRPr>
              </a:p>
              <a:p>
                <a:pPr marL="0" indent="0">
                  <a:buNone/>
                </a:pPr>
                <a:r>
                  <a:rPr lang="en-US" sz="1900" dirty="0">
                    <a:effectLst/>
                    <a:ea typeface="SimSun" panose="02010600030101010101" pitchFamily="2" charset="-122"/>
                  </a:rPr>
                  <a:t>The two steps of generalized EM (</a:t>
                </a:r>
                <a:r>
                  <a:rPr lang="en-US" sz="1900" i="1" dirty="0">
                    <a:effectLst/>
                    <a:ea typeface="SimSun" panose="02010600030101010101" pitchFamily="2" charset="-122"/>
                  </a:rPr>
                  <a:t>GEM</a:t>
                </a:r>
                <a:r>
                  <a:rPr lang="en-US" sz="1900" dirty="0">
                    <a:effectLst/>
                    <a:ea typeface="SimSun" panose="02010600030101010101" pitchFamily="2" charset="-122"/>
                  </a:rPr>
                  <a:t>) algorithm aim to maximize </a:t>
                </a:r>
                <a:r>
                  <a:rPr lang="en-US" sz="1900" i="1" dirty="0">
                    <a:effectLst/>
                    <a:ea typeface="SimSun" panose="02010600030101010101" pitchFamily="2" charset="-122"/>
                  </a:rPr>
                  <a:t>Q</a:t>
                </a:r>
                <a:r>
                  <a:rPr lang="en-US" sz="1900" dirty="0">
                    <a:effectLst/>
                    <a:ea typeface="SimSun" panose="02010600030101010101" pitchFamily="2" charset="-122"/>
                  </a:rPr>
                  <a:t>(Θ | Θ</a:t>
                </a:r>
                <a:r>
                  <a:rPr lang="en-US" sz="1900" baseline="30000" dirty="0">
                    <a:effectLst/>
                    <a:ea typeface="SimSun" panose="02010600030101010101" pitchFamily="2" charset="-122"/>
                  </a:rPr>
                  <a:t>(</a:t>
                </a:r>
                <a:r>
                  <a:rPr lang="en-US" sz="1900" i="1" baseline="30000" dirty="0">
                    <a:effectLst/>
                    <a:ea typeface="SimSun" panose="02010600030101010101" pitchFamily="2" charset="-122"/>
                  </a:rPr>
                  <a:t>t</a:t>
                </a:r>
                <a:r>
                  <a:rPr lang="en-US" sz="1900" baseline="30000" dirty="0">
                    <a:effectLst/>
                    <a:ea typeface="SimSun" panose="02010600030101010101" pitchFamily="2" charset="-122"/>
                  </a:rPr>
                  <a:t>)</a:t>
                </a:r>
                <a:r>
                  <a:rPr lang="en-US" sz="1900" dirty="0">
                    <a:effectLst/>
                    <a:ea typeface="SimSun" panose="02010600030101010101" pitchFamily="2" charset="-122"/>
                  </a:rPr>
                  <a:t>) at some </a:t>
                </a:r>
                <a:r>
                  <a:rPr lang="en-US" sz="1900" i="1" dirty="0" err="1">
                    <a:effectLst/>
                    <a:ea typeface="SimSun" panose="02010600030101010101" pitchFamily="2" charset="-122"/>
                  </a:rPr>
                  <a:t>t</a:t>
                </a:r>
                <a:r>
                  <a:rPr lang="en-US" sz="1900" baseline="30000" dirty="0" err="1">
                    <a:effectLst/>
                    <a:ea typeface="SimSun" panose="02010600030101010101" pitchFamily="2" charset="-122"/>
                  </a:rPr>
                  <a:t>th</a:t>
                </a:r>
                <a:r>
                  <a:rPr lang="en-US" sz="1900" dirty="0">
                    <a:effectLst/>
                    <a:ea typeface="SimSun" panose="02010600030101010101" pitchFamily="2" charset="-122"/>
                  </a:rPr>
                  <a:t> iteration as seen in table 2.3 (Dempster, Laird, &amp; Rubin, 1977, p. 6).</a:t>
                </a:r>
              </a:p>
              <a:p>
                <a:pPr marL="0" indent="0">
                  <a:buNone/>
                </a:pPr>
                <a:endParaRPr lang="en-US" sz="1900" dirty="0">
                  <a:ea typeface="SimSun" panose="02010600030101010101" pitchFamily="2" charset="-122"/>
                </a:endParaRPr>
              </a:p>
              <a:p>
                <a:pPr marL="0" indent="0">
                  <a:buNone/>
                </a:pPr>
                <a:endParaRPr lang="en-US" sz="1900" dirty="0">
                  <a:effectLst/>
                  <a:ea typeface="SimSun" panose="02010600030101010101" pitchFamily="2" charset="-122"/>
                </a:endParaRPr>
              </a:p>
              <a:p>
                <a:pPr marL="0" indent="0">
                  <a:buNone/>
                </a:pPr>
                <a:endParaRPr lang="en-US" sz="1900" dirty="0">
                  <a:ea typeface="SimSun" panose="02010600030101010101" pitchFamily="2" charset="-122"/>
                </a:endParaRPr>
              </a:p>
              <a:p>
                <a:pPr marL="0" indent="0">
                  <a:buNone/>
                </a:pPr>
                <a:endParaRPr lang="en-US" sz="1900" dirty="0">
                  <a:effectLst/>
                  <a:ea typeface="SimSun" panose="02010600030101010101" pitchFamily="2" charset="-122"/>
                </a:endParaRPr>
              </a:p>
              <a:p>
                <a:pPr marL="0" indent="0">
                  <a:buNone/>
                </a:pPr>
                <a:endParaRPr lang="en-US" sz="1900" dirty="0">
                  <a:ea typeface="SimSun" panose="02010600030101010101" pitchFamily="2" charset="-122"/>
                </a:endParaRPr>
              </a:p>
              <a:p>
                <a:pPr marL="0" indent="0" algn="ctr">
                  <a:buNone/>
                </a:pPr>
                <a:r>
                  <a:rPr lang="en-US" sz="1900" b="1" dirty="0">
                    <a:effectLst/>
                    <a:ea typeface="SimSun" panose="02010600030101010101" pitchFamily="2" charset="-122"/>
                  </a:rPr>
                  <a:t>Table 2.3.</a:t>
                </a:r>
                <a:r>
                  <a:rPr lang="en-US" sz="1900" dirty="0">
                    <a:effectLst/>
                    <a:ea typeface="SimSun" panose="02010600030101010101" pitchFamily="2" charset="-122"/>
                  </a:rPr>
                  <a:t> E-step and M-step of GEM algorithm</a:t>
                </a:r>
              </a:p>
              <a:p>
                <a:pPr marL="0" indent="0">
                  <a:buNone/>
                </a:pPr>
                <a:endParaRPr lang="en-US" sz="1900" dirty="0"/>
              </a:p>
            </p:txBody>
          </p:sp>
        </mc:Choice>
        <mc:Fallback xmlns="">
          <p:sp>
            <p:nvSpPr>
              <p:cNvPr id="3" name="Content Placeholder 2">
                <a:extLst>
                  <a:ext uri="{FF2B5EF4-FFF2-40B4-BE49-F238E27FC236}">
                    <a16:creationId xmlns:a16="http://schemas.microsoft.com/office/drawing/2014/main" id="{DC1DECE7-B793-FF68-566E-69B68FC5D253}"/>
                  </a:ext>
                </a:extLst>
              </p:cNvPr>
              <p:cNvSpPr>
                <a:spLocks noGrp="1" noRot="1" noChangeAspect="1" noMove="1" noResize="1" noEditPoints="1" noAdjustHandles="1" noChangeArrowheads="1" noChangeShapeType="1" noTextEdit="1"/>
              </p:cNvSpPr>
              <p:nvPr>
                <p:ph idx="1"/>
              </p:nvPr>
            </p:nvSpPr>
            <p:spPr>
              <a:xfrm>
                <a:off x="393895" y="914399"/>
                <a:ext cx="11479237" cy="5176066"/>
              </a:xfrm>
              <a:blipFill>
                <a:blip r:embed="rId4"/>
                <a:stretch>
                  <a:fillRect l="-531" t="-589" r="-478" b="-94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70DBE1E-531F-8BA2-D7E8-06EC903B2842}"/>
              </a:ext>
            </a:extLst>
          </p:cNvPr>
          <p:cNvSpPr>
            <a:spLocks noGrp="1"/>
          </p:cNvSpPr>
          <p:nvPr>
            <p:ph type="dt" sz="half" idx="10"/>
          </p:nvPr>
        </p:nvSpPr>
        <p:spPr/>
        <p:txBody>
          <a:bodyPr/>
          <a:lstStyle/>
          <a:p>
            <a:r>
              <a:rPr lang="en-US"/>
              <a:t>30/05/2022</a:t>
            </a:r>
          </a:p>
        </p:txBody>
      </p:sp>
      <p:sp>
        <p:nvSpPr>
          <p:cNvPr id="5" name="Footer Placeholder 4">
            <a:extLst>
              <a:ext uri="{FF2B5EF4-FFF2-40B4-BE49-F238E27FC236}">
                <a16:creationId xmlns:a16="http://schemas.microsoft.com/office/drawing/2014/main" id="{16BE625B-4EF8-CE6B-32CE-D5C9BD8FD185}"/>
              </a:ext>
            </a:extLst>
          </p:cNvPr>
          <p:cNvSpPr>
            <a:spLocks noGrp="1"/>
          </p:cNvSpPr>
          <p:nvPr>
            <p:ph type="ftr" sz="quarter" idx="11"/>
          </p:nvPr>
        </p:nvSpPr>
        <p:spPr/>
        <p:txBody>
          <a:bodyPr/>
          <a:lstStyle/>
          <a:p>
            <a:r>
              <a:rPr lang="pt-BR"/>
              <a:t>EM Tutorial P2 - Loc Nguyen</a:t>
            </a:r>
            <a:endParaRPr lang="en-US"/>
          </a:p>
        </p:txBody>
      </p:sp>
      <p:sp>
        <p:nvSpPr>
          <p:cNvPr id="6" name="Slide Number Placeholder 5">
            <a:extLst>
              <a:ext uri="{FF2B5EF4-FFF2-40B4-BE49-F238E27FC236}">
                <a16:creationId xmlns:a16="http://schemas.microsoft.com/office/drawing/2014/main" id="{6A9C9EA0-4B83-A056-9D6F-C2B60AE41E35}"/>
              </a:ext>
            </a:extLst>
          </p:cNvPr>
          <p:cNvSpPr>
            <a:spLocks noGrp="1"/>
          </p:cNvSpPr>
          <p:nvPr>
            <p:ph type="sldNum" sz="quarter" idx="12"/>
          </p:nvPr>
        </p:nvSpPr>
        <p:spPr/>
        <p:txBody>
          <a:bodyPr/>
          <a:lstStyle/>
          <a:p>
            <a:fld id="{5DB5036F-1FF2-46C4-8D2B-59C7E3B91952}" type="slidenum">
              <a:rPr lang="en-US" smtClean="0"/>
              <a:pPr/>
              <a:t>13</a:t>
            </a:fld>
            <a:endParaRPr lang="en-US"/>
          </a:p>
        </p:txBody>
      </p:sp>
      <p:graphicFrame>
        <p:nvGraphicFramePr>
          <p:cNvPr id="8" name="Table 8">
            <a:extLst>
              <a:ext uri="{FF2B5EF4-FFF2-40B4-BE49-F238E27FC236}">
                <a16:creationId xmlns:a16="http://schemas.microsoft.com/office/drawing/2014/main" id="{39A57F8A-B297-847F-FF69-AD92671578B2}"/>
              </a:ext>
            </a:extLst>
          </p:cNvPr>
          <p:cNvGraphicFramePr>
            <a:graphicFrameLocks noGrp="1"/>
          </p:cNvGraphicFramePr>
          <p:nvPr>
            <p:extLst>
              <p:ext uri="{D42A27DB-BD31-4B8C-83A1-F6EECF244321}">
                <p14:modId xmlns:p14="http://schemas.microsoft.com/office/powerpoint/2010/main" val="1781813308"/>
              </p:ext>
            </p:extLst>
          </p:nvPr>
        </p:nvGraphicFramePr>
        <p:xfrm>
          <a:off x="393895" y="4306927"/>
          <a:ext cx="11404210" cy="1249680"/>
        </p:xfrm>
        <a:graphic>
          <a:graphicData uri="http://schemas.openxmlformats.org/drawingml/2006/table">
            <a:tbl>
              <a:tblPr bandRow="1">
                <a:tableStyleId>{5C22544A-7EE6-4342-B048-85BDC9FD1C3A}</a:tableStyleId>
              </a:tblPr>
              <a:tblGrid>
                <a:gridCol w="11404210">
                  <a:extLst>
                    <a:ext uri="{9D8B030D-6E8A-4147-A177-3AD203B41FA5}">
                      <a16:colId xmlns:a16="http://schemas.microsoft.com/office/drawing/2014/main" val="1537712216"/>
                    </a:ext>
                  </a:extLst>
                </a:gridCol>
              </a:tblGrid>
              <a:tr h="370840">
                <a:tc>
                  <a:txBody>
                    <a:bodyPr/>
                    <a:lstStyle/>
                    <a:p>
                      <a:r>
                        <a:rPr lang="en-US" sz="1900" i="1" u="sng" kern="1200" dirty="0">
                          <a:solidFill>
                            <a:schemeClr val="dk1"/>
                          </a:solidFill>
                          <a:effectLst/>
                          <a:latin typeface="Times New Roman" panose="02020603050405020304" pitchFamily="18" charset="0"/>
                          <a:ea typeface="+mn-ea"/>
                          <a:cs typeface="Times New Roman" panose="02020603050405020304" pitchFamily="18" charset="0"/>
                        </a:rPr>
                        <a:t>E-step</a:t>
                      </a:r>
                      <a:r>
                        <a:rPr lang="en-US" sz="1900" kern="1200" dirty="0">
                          <a:solidFill>
                            <a:schemeClr val="dk1"/>
                          </a:solidFill>
                          <a:effectLst/>
                          <a:latin typeface="Times New Roman" panose="02020603050405020304" pitchFamily="18" charset="0"/>
                          <a:ea typeface="+mn-ea"/>
                          <a:cs typeface="Times New Roman" panose="02020603050405020304" pitchFamily="18" charset="0"/>
                        </a:rPr>
                        <a:t>: The expectation </a:t>
                      </a:r>
                      <a:r>
                        <a:rPr lang="en-US" sz="1900" i="1" kern="1200" dirty="0">
                          <a:solidFill>
                            <a:schemeClr val="dk1"/>
                          </a:solidFill>
                          <a:effectLst/>
                          <a:latin typeface="Times New Roman" panose="02020603050405020304" pitchFamily="18" charset="0"/>
                          <a:ea typeface="+mn-ea"/>
                          <a:cs typeface="Times New Roman" panose="02020603050405020304" pitchFamily="18" charset="0"/>
                        </a:rPr>
                        <a:t>Q</a:t>
                      </a:r>
                      <a:r>
                        <a:rPr lang="en-US" sz="1900" kern="1200" dirty="0">
                          <a:solidFill>
                            <a:schemeClr val="dk1"/>
                          </a:solidFill>
                          <a:effectLst/>
                          <a:latin typeface="Times New Roman" panose="02020603050405020304" pitchFamily="18" charset="0"/>
                          <a:ea typeface="+mn-ea"/>
                          <a:cs typeface="Times New Roman" panose="02020603050405020304" pitchFamily="18" charset="0"/>
                        </a:rPr>
                        <a:t>(Θ | Θ</a:t>
                      </a:r>
                      <a:r>
                        <a:rPr lang="en-US" sz="1900" kern="1200" baseline="30000" dirty="0">
                          <a:solidFill>
                            <a:schemeClr val="dk1"/>
                          </a:solidFill>
                          <a:effectLst/>
                          <a:latin typeface="Times New Roman" panose="02020603050405020304" pitchFamily="18" charset="0"/>
                          <a:ea typeface="+mn-ea"/>
                          <a:cs typeface="Times New Roman" panose="02020603050405020304" pitchFamily="18" charset="0"/>
                        </a:rPr>
                        <a:t>(</a:t>
                      </a:r>
                      <a:r>
                        <a:rPr lang="en-US" sz="1900" i="1" kern="1200" baseline="30000" dirty="0">
                          <a:solidFill>
                            <a:schemeClr val="dk1"/>
                          </a:solidFill>
                          <a:effectLst/>
                          <a:latin typeface="Times New Roman" panose="02020603050405020304" pitchFamily="18" charset="0"/>
                          <a:ea typeface="+mn-ea"/>
                          <a:cs typeface="Times New Roman" panose="02020603050405020304" pitchFamily="18" charset="0"/>
                        </a:rPr>
                        <a:t>t</a:t>
                      </a:r>
                      <a:r>
                        <a:rPr lang="en-US" sz="1900" kern="1200" baseline="30000" dirty="0">
                          <a:solidFill>
                            <a:schemeClr val="dk1"/>
                          </a:solidFill>
                          <a:effectLst/>
                          <a:latin typeface="Times New Roman" panose="02020603050405020304" pitchFamily="18" charset="0"/>
                          <a:ea typeface="+mn-ea"/>
                          <a:cs typeface="Times New Roman" panose="02020603050405020304" pitchFamily="18" charset="0"/>
                        </a:rPr>
                        <a:t>)</a:t>
                      </a:r>
                      <a:r>
                        <a:rPr lang="en-US" sz="1900" kern="1200" dirty="0">
                          <a:solidFill>
                            <a:schemeClr val="dk1"/>
                          </a:solidFill>
                          <a:effectLst/>
                          <a:latin typeface="Times New Roman" panose="02020603050405020304" pitchFamily="18" charset="0"/>
                          <a:ea typeface="+mn-ea"/>
                          <a:cs typeface="Times New Roman" panose="02020603050405020304" pitchFamily="18" charset="0"/>
                        </a:rPr>
                        <a:t>) is determined based on current parameter Θ</a:t>
                      </a:r>
                      <a:r>
                        <a:rPr lang="en-US" sz="1900" kern="1200" baseline="30000" dirty="0">
                          <a:solidFill>
                            <a:schemeClr val="dk1"/>
                          </a:solidFill>
                          <a:effectLst/>
                          <a:latin typeface="Times New Roman" panose="02020603050405020304" pitchFamily="18" charset="0"/>
                          <a:ea typeface="+mn-ea"/>
                          <a:cs typeface="Times New Roman" panose="02020603050405020304" pitchFamily="18" charset="0"/>
                        </a:rPr>
                        <a:t>(</a:t>
                      </a:r>
                      <a:r>
                        <a:rPr lang="en-US" sz="1900" i="1" kern="1200" baseline="30000" dirty="0">
                          <a:solidFill>
                            <a:schemeClr val="dk1"/>
                          </a:solidFill>
                          <a:effectLst/>
                          <a:latin typeface="Times New Roman" panose="02020603050405020304" pitchFamily="18" charset="0"/>
                          <a:ea typeface="+mn-ea"/>
                          <a:cs typeface="Times New Roman" panose="02020603050405020304" pitchFamily="18" charset="0"/>
                        </a:rPr>
                        <a:t>t</a:t>
                      </a:r>
                      <a:r>
                        <a:rPr lang="en-US" sz="1900" kern="1200" baseline="30000" dirty="0">
                          <a:solidFill>
                            <a:schemeClr val="dk1"/>
                          </a:solidFill>
                          <a:effectLst/>
                          <a:latin typeface="Times New Roman" panose="02020603050405020304" pitchFamily="18" charset="0"/>
                          <a:ea typeface="+mn-ea"/>
                          <a:cs typeface="Times New Roman" panose="02020603050405020304" pitchFamily="18" charset="0"/>
                        </a:rPr>
                        <a:t>)</a:t>
                      </a:r>
                      <a:r>
                        <a:rPr lang="en-US" sz="1900" kern="1200" dirty="0">
                          <a:solidFill>
                            <a:schemeClr val="dk1"/>
                          </a:solidFill>
                          <a:effectLst/>
                          <a:latin typeface="Times New Roman" panose="02020603050405020304" pitchFamily="18" charset="0"/>
                          <a:ea typeface="+mn-ea"/>
                          <a:cs typeface="Times New Roman" panose="02020603050405020304" pitchFamily="18" charset="0"/>
                        </a:rPr>
                        <a:t>, according to equation 2.8. Actually, </a:t>
                      </a:r>
                      <a:r>
                        <a:rPr lang="en-US" sz="1900" i="1" kern="1200" dirty="0">
                          <a:solidFill>
                            <a:schemeClr val="dk1"/>
                          </a:solidFill>
                          <a:effectLst/>
                          <a:latin typeface="Times New Roman" panose="02020603050405020304" pitchFamily="18" charset="0"/>
                          <a:ea typeface="+mn-ea"/>
                          <a:cs typeface="Times New Roman" panose="02020603050405020304" pitchFamily="18" charset="0"/>
                        </a:rPr>
                        <a:t>Q</a:t>
                      </a:r>
                      <a:r>
                        <a:rPr lang="en-US" sz="1900" kern="1200" dirty="0">
                          <a:solidFill>
                            <a:schemeClr val="dk1"/>
                          </a:solidFill>
                          <a:effectLst/>
                          <a:latin typeface="Times New Roman" panose="02020603050405020304" pitchFamily="18" charset="0"/>
                          <a:ea typeface="+mn-ea"/>
                          <a:cs typeface="Times New Roman" panose="02020603050405020304" pitchFamily="18" charset="0"/>
                        </a:rPr>
                        <a:t>(Θ | Θ</a:t>
                      </a:r>
                      <a:r>
                        <a:rPr lang="en-US" sz="1900" kern="1200" baseline="30000" dirty="0">
                          <a:solidFill>
                            <a:schemeClr val="dk1"/>
                          </a:solidFill>
                          <a:effectLst/>
                          <a:latin typeface="Times New Roman" panose="02020603050405020304" pitchFamily="18" charset="0"/>
                          <a:ea typeface="+mn-ea"/>
                          <a:cs typeface="Times New Roman" panose="02020603050405020304" pitchFamily="18" charset="0"/>
                        </a:rPr>
                        <a:t>(</a:t>
                      </a:r>
                      <a:r>
                        <a:rPr lang="en-US" sz="1900" i="1" kern="1200" baseline="30000" dirty="0">
                          <a:solidFill>
                            <a:schemeClr val="dk1"/>
                          </a:solidFill>
                          <a:effectLst/>
                          <a:latin typeface="Times New Roman" panose="02020603050405020304" pitchFamily="18" charset="0"/>
                          <a:ea typeface="+mn-ea"/>
                          <a:cs typeface="Times New Roman" panose="02020603050405020304" pitchFamily="18" charset="0"/>
                        </a:rPr>
                        <a:t>t</a:t>
                      </a:r>
                      <a:r>
                        <a:rPr lang="en-US" sz="1900" kern="1200" baseline="30000" dirty="0">
                          <a:solidFill>
                            <a:schemeClr val="dk1"/>
                          </a:solidFill>
                          <a:effectLst/>
                          <a:latin typeface="Times New Roman" panose="02020603050405020304" pitchFamily="18" charset="0"/>
                          <a:ea typeface="+mn-ea"/>
                          <a:cs typeface="Times New Roman" panose="02020603050405020304" pitchFamily="18" charset="0"/>
                        </a:rPr>
                        <a:t>)</a:t>
                      </a:r>
                      <a:r>
                        <a:rPr lang="en-US" sz="1900" kern="1200" dirty="0">
                          <a:solidFill>
                            <a:schemeClr val="dk1"/>
                          </a:solidFill>
                          <a:effectLst/>
                          <a:latin typeface="Times New Roman" panose="02020603050405020304" pitchFamily="18" charset="0"/>
                          <a:ea typeface="+mn-ea"/>
                          <a:cs typeface="Times New Roman" panose="02020603050405020304" pitchFamily="18" charset="0"/>
                        </a:rPr>
                        <a:t>) is formulated as function of Θ.</a:t>
                      </a:r>
                    </a:p>
                    <a:p>
                      <a:r>
                        <a:rPr lang="en-US" sz="1900" i="1" u="sng" kern="1200" dirty="0">
                          <a:solidFill>
                            <a:schemeClr val="dk1"/>
                          </a:solidFill>
                          <a:effectLst/>
                          <a:latin typeface="Times New Roman" panose="02020603050405020304" pitchFamily="18" charset="0"/>
                          <a:ea typeface="+mn-ea"/>
                          <a:cs typeface="Times New Roman" panose="02020603050405020304" pitchFamily="18" charset="0"/>
                        </a:rPr>
                        <a:t>M-step</a:t>
                      </a:r>
                      <a:r>
                        <a:rPr lang="en-US" sz="1900" kern="1200" dirty="0">
                          <a:solidFill>
                            <a:schemeClr val="dk1"/>
                          </a:solidFill>
                          <a:effectLst/>
                          <a:latin typeface="Times New Roman" panose="02020603050405020304" pitchFamily="18" charset="0"/>
                          <a:ea typeface="+mn-ea"/>
                          <a:cs typeface="Times New Roman" panose="02020603050405020304" pitchFamily="18" charset="0"/>
                        </a:rPr>
                        <a:t>: The next parameter Θ</a:t>
                      </a:r>
                      <a:r>
                        <a:rPr lang="en-US" sz="1900" kern="1200" baseline="30000" dirty="0">
                          <a:solidFill>
                            <a:schemeClr val="dk1"/>
                          </a:solidFill>
                          <a:effectLst/>
                          <a:latin typeface="Times New Roman" panose="02020603050405020304" pitchFamily="18" charset="0"/>
                          <a:ea typeface="+mn-ea"/>
                          <a:cs typeface="Times New Roman" panose="02020603050405020304" pitchFamily="18" charset="0"/>
                        </a:rPr>
                        <a:t>(</a:t>
                      </a:r>
                      <a:r>
                        <a:rPr lang="en-US" sz="1900" i="1" kern="1200" baseline="30000" dirty="0">
                          <a:solidFill>
                            <a:schemeClr val="dk1"/>
                          </a:solidFill>
                          <a:effectLst/>
                          <a:latin typeface="Times New Roman" panose="02020603050405020304" pitchFamily="18" charset="0"/>
                          <a:ea typeface="+mn-ea"/>
                          <a:cs typeface="Times New Roman" panose="02020603050405020304" pitchFamily="18" charset="0"/>
                        </a:rPr>
                        <a:t>t</a:t>
                      </a:r>
                      <a:r>
                        <a:rPr lang="en-US" sz="1900" kern="1200" baseline="30000" dirty="0">
                          <a:solidFill>
                            <a:schemeClr val="dk1"/>
                          </a:solidFill>
                          <a:effectLst/>
                          <a:latin typeface="Times New Roman" panose="02020603050405020304" pitchFamily="18" charset="0"/>
                          <a:ea typeface="+mn-ea"/>
                          <a:cs typeface="Times New Roman" panose="02020603050405020304" pitchFamily="18" charset="0"/>
                        </a:rPr>
                        <a:t>+1)</a:t>
                      </a:r>
                      <a:r>
                        <a:rPr lang="en-US" sz="1900" kern="1200" dirty="0">
                          <a:solidFill>
                            <a:schemeClr val="dk1"/>
                          </a:solidFill>
                          <a:effectLst/>
                          <a:latin typeface="Times New Roman" panose="02020603050405020304" pitchFamily="18" charset="0"/>
                          <a:ea typeface="+mn-ea"/>
                          <a:cs typeface="Times New Roman" panose="02020603050405020304" pitchFamily="18" charset="0"/>
                        </a:rPr>
                        <a:t> is a maximizer of </a:t>
                      </a:r>
                      <a:r>
                        <a:rPr lang="en-US" sz="1900" i="1" kern="1200" dirty="0">
                          <a:solidFill>
                            <a:schemeClr val="dk1"/>
                          </a:solidFill>
                          <a:effectLst/>
                          <a:latin typeface="Times New Roman" panose="02020603050405020304" pitchFamily="18" charset="0"/>
                          <a:ea typeface="+mn-ea"/>
                          <a:cs typeface="Times New Roman" panose="02020603050405020304" pitchFamily="18" charset="0"/>
                        </a:rPr>
                        <a:t>Q</a:t>
                      </a:r>
                      <a:r>
                        <a:rPr lang="en-US" sz="1900" kern="1200" dirty="0">
                          <a:solidFill>
                            <a:schemeClr val="dk1"/>
                          </a:solidFill>
                          <a:effectLst/>
                          <a:latin typeface="Times New Roman" panose="02020603050405020304" pitchFamily="18" charset="0"/>
                          <a:ea typeface="+mn-ea"/>
                          <a:cs typeface="Times New Roman" panose="02020603050405020304" pitchFamily="18" charset="0"/>
                        </a:rPr>
                        <a:t>(Θ | Θ</a:t>
                      </a:r>
                      <a:r>
                        <a:rPr lang="en-US" sz="1900" kern="1200" baseline="30000" dirty="0">
                          <a:solidFill>
                            <a:schemeClr val="dk1"/>
                          </a:solidFill>
                          <a:effectLst/>
                          <a:latin typeface="Times New Roman" panose="02020603050405020304" pitchFamily="18" charset="0"/>
                          <a:ea typeface="+mn-ea"/>
                          <a:cs typeface="Times New Roman" panose="02020603050405020304" pitchFamily="18" charset="0"/>
                        </a:rPr>
                        <a:t>(</a:t>
                      </a:r>
                      <a:r>
                        <a:rPr lang="en-US" sz="1900" i="1" kern="1200" baseline="30000" dirty="0">
                          <a:solidFill>
                            <a:schemeClr val="dk1"/>
                          </a:solidFill>
                          <a:effectLst/>
                          <a:latin typeface="Times New Roman" panose="02020603050405020304" pitchFamily="18" charset="0"/>
                          <a:ea typeface="+mn-ea"/>
                          <a:cs typeface="Times New Roman" panose="02020603050405020304" pitchFamily="18" charset="0"/>
                        </a:rPr>
                        <a:t>t</a:t>
                      </a:r>
                      <a:r>
                        <a:rPr lang="en-US" sz="1900" kern="1200" baseline="30000" dirty="0">
                          <a:solidFill>
                            <a:schemeClr val="dk1"/>
                          </a:solidFill>
                          <a:effectLst/>
                          <a:latin typeface="Times New Roman" panose="02020603050405020304" pitchFamily="18" charset="0"/>
                          <a:ea typeface="+mn-ea"/>
                          <a:cs typeface="Times New Roman" panose="02020603050405020304" pitchFamily="18" charset="0"/>
                        </a:rPr>
                        <a:t>)</a:t>
                      </a:r>
                      <a:r>
                        <a:rPr lang="en-US" sz="1900" kern="1200" dirty="0">
                          <a:solidFill>
                            <a:schemeClr val="dk1"/>
                          </a:solidFill>
                          <a:effectLst/>
                          <a:latin typeface="Times New Roman" panose="02020603050405020304" pitchFamily="18" charset="0"/>
                          <a:ea typeface="+mn-ea"/>
                          <a:cs typeface="Times New Roman" panose="02020603050405020304" pitchFamily="18" charset="0"/>
                        </a:rPr>
                        <a:t>) with subject to Θ. Note that Θ</a:t>
                      </a:r>
                      <a:r>
                        <a:rPr lang="en-US" sz="1900" kern="1200" baseline="30000" dirty="0">
                          <a:solidFill>
                            <a:schemeClr val="dk1"/>
                          </a:solidFill>
                          <a:effectLst/>
                          <a:latin typeface="Times New Roman" panose="02020603050405020304" pitchFamily="18" charset="0"/>
                          <a:ea typeface="+mn-ea"/>
                          <a:cs typeface="Times New Roman" panose="02020603050405020304" pitchFamily="18" charset="0"/>
                        </a:rPr>
                        <a:t>(</a:t>
                      </a:r>
                      <a:r>
                        <a:rPr lang="en-US" sz="1900" i="1" kern="1200" baseline="30000" dirty="0">
                          <a:solidFill>
                            <a:schemeClr val="dk1"/>
                          </a:solidFill>
                          <a:effectLst/>
                          <a:latin typeface="Times New Roman" panose="02020603050405020304" pitchFamily="18" charset="0"/>
                          <a:ea typeface="+mn-ea"/>
                          <a:cs typeface="Times New Roman" panose="02020603050405020304" pitchFamily="18" charset="0"/>
                        </a:rPr>
                        <a:t>t</a:t>
                      </a:r>
                      <a:r>
                        <a:rPr lang="en-US" sz="1900" kern="1200" baseline="30000" dirty="0">
                          <a:solidFill>
                            <a:schemeClr val="dk1"/>
                          </a:solidFill>
                          <a:effectLst/>
                          <a:latin typeface="Times New Roman" panose="02020603050405020304" pitchFamily="18" charset="0"/>
                          <a:ea typeface="+mn-ea"/>
                          <a:cs typeface="Times New Roman" panose="02020603050405020304" pitchFamily="18" charset="0"/>
                        </a:rPr>
                        <a:t>+1)</a:t>
                      </a:r>
                      <a:r>
                        <a:rPr lang="en-US" sz="1900" kern="1200" dirty="0">
                          <a:solidFill>
                            <a:schemeClr val="dk1"/>
                          </a:solidFill>
                          <a:effectLst/>
                          <a:latin typeface="Times New Roman" panose="02020603050405020304" pitchFamily="18" charset="0"/>
                          <a:ea typeface="+mn-ea"/>
                          <a:cs typeface="Times New Roman" panose="02020603050405020304" pitchFamily="18" charset="0"/>
                        </a:rPr>
                        <a:t> will become current parameter at the next iteration (the (</a:t>
                      </a:r>
                      <a:r>
                        <a:rPr lang="en-US" sz="1900" i="1" kern="1200" dirty="0">
                          <a:solidFill>
                            <a:schemeClr val="dk1"/>
                          </a:solidFill>
                          <a:effectLst/>
                          <a:latin typeface="Times New Roman" panose="02020603050405020304" pitchFamily="18" charset="0"/>
                          <a:ea typeface="+mn-ea"/>
                          <a:cs typeface="Times New Roman" panose="02020603050405020304" pitchFamily="18" charset="0"/>
                        </a:rPr>
                        <a:t>t</a:t>
                      </a:r>
                      <a:r>
                        <a:rPr lang="en-US" sz="1900" kern="1200" dirty="0">
                          <a:solidFill>
                            <a:schemeClr val="dk1"/>
                          </a:solidFill>
                          <a:effectLst/>
                          <a:latin typeface="Times New Roman" panose="02020603050405020304" pitchFamily="18" charset="0"/>
                          <a:ea typeface="+mn-ea"/>
                          <a:cs typeface="Times New Roman" panose="02020603050405020304" pitchFamily="18" charset="0"/>
                        </a:rPr>
                        <a:t>+1)</a:t>
                      </a:r>
                      <a:r>
                        <a:rPr lang="en-US" sz="1900" kern="1200" baseline="30000" dirty="0" err="1">
                          <a:solidFill>
                            <a:schemeClr val="dk1"/>
                          </a:solidFill>
                          <a:effectLst/>
                          <a:latin typeface="Times New Roman" panose="02020603050405020304" pitchFamily="18" charset="0"/>
                          <a:ea typeface="+mn-ea"/>
                          <a:cs typeface="Times New Roman" panose="02020603050405020304" pitchFamily="18" charset="0"/>
                        </a:rPr>
                        <a:t>th</a:t>
                      </a:r>
                      <a:r>
                        <a:rPr lang="en-US" sz="1900" kern="1200" dirty="0">
                          <a:solidFill>
                            <a:schemeClr val="dk1"/>
                          </a:solidFill>
                          <a:effectLst/>
                          <a:latin typeface="Times New Roman" panose="02020603050405020304" pitchFamily="18" charset="0"/>
                          <a:ea typeface="+mn-ea"/>
                          <a:cs typeface="Times New Roman" panose="02020603050405020304" pitchFamily="18" charset="0"/>
                        </a:rPr>
                        <a:t> iteration).</a:t>
                      </a:r>
                      <a:endParaRPr lang="en-US" sz="19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97427560"/>
                  </a:ext>
                </a:extLst>
              </a:tr>
            </a:tbl>
          </a:graphicData>
        </a:graphic>
      </p:graphicFrame>
    </p:spTree>
    <p:extLst>
      <p:ext uri="{BB962C8B-B14F-4D97-AF65-F5344CB8AC3E}">
        <p14:creationId xmlns:p14="http://schemas.microsoft.com/office/powerpoint/2010/main" val="993656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1EE31-0140-3106-48DF-239454C1C4A3}"/>
              </a:ext>
            </a:extLst>
          </p:cNvPr>
          <p:cNvSpPr>
            <a:spLocks noGrp="1"/>
          </p:cNvSpPr>
          <p:nvPr>
            <p:ph type="title"/>
          </p:nvPr>
        </p:nvSpPr>
        <p:spPr/>
        <p:txBody>
          <a:bodyPr/>
          <a:lstStyle/>
          <a:p>
            <a:r>
              <a:rPr lang="en-US" dirty="0"/>
              <a:t>1. Traditional EM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273A2D-F948-C5CA-5E23-F80F82524E43}"/>
                  </a:ext>
                </a:extLst>
              </p:cNvPr>
              <p:cNvSpPr>
                <a:spLocks noGrp="1"/>
              </p:cNvSpPr>
              <p:nvPr>
                <p:ph idx="1"/>
              </p:nvPr>
            </p:nvSpPr>
            <p:spPr>
              <a:xfrm>
                <a:off x="393895" y="914399"/>
                <a:ext cx="11366696" cy="5176066"/>
              </a:xfrm>
            </p:spPr>
            <p:txBody>
              <a:bodyPr>
                <a:noAutofit/>
              </a:bodyPr>
              <a:lstStyle/>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DLR proved that GEM algorithm converges at some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t</a:t>
                </a:r>
                <a:r>
                  <a:rPr lang="en-US" sz="2000" baseline="30000" dirty="0" err="1">
                    <a:effectLst/>
                    <a:latin typeface="Times New Roman" panose="02020603050405020304" pitchFamily="18" charset="0"/>
                    <a:ea typeface="SimSun" panose="02010600030101010101" pitchFamily="2" charset="-122"/>
                    <a:cs typeface="Times New Roman" panose="02020603050405020304" pitchFamily="18" charset="0"/>
                  </a:rPr>
                  <a:t>th</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iteration. At that time, Θ</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Θ</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Θ</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the optimal estimate of EM process, which is an optimizer of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(Θ).</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uncPr>
                        <m:fName>
                          <m:limLow>
                            <m:limLow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limLow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argmax</m:t>
                              </m:r>
                            </m:e>
                            <m:lim>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lim>
                          </m:limLow>
                        </m:fName>
                        <m:e>
                          <m:r>
                            <a:rPr lang="en-US" sz="20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d>
                        </m:e>
                      </m:func>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It is deduced from E-step and M-step that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Q</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(Θ | Θ</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increased after every iteration. How to maximize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Q</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(Θ|Θ</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the optimization problem which is dependent on applications. For example, the estimate Θ</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can be solution of the equation created by setting the first-order derivative of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Q</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(Θ|Θ</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regarding Θ to be zero,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DQ</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(Θ|Θ</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b="1" dirty="0">
                    <a:effectLst/>
                    <a:latin typeface="Times New Roman" panose="02020603050405020304" pitchFamily="18" charset="0"/>
                    <a:ea typeface="SimSun" panose="02010600030101010101" pitchFamily="2" charset="-122"/>
                    <a:cs typeface="Times New Roman" panose="02020603050405020304" pitchFamily="18" charset="0"/>
                  </a:rPr>
                  <a:t>0</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If solving such equation is too complex or impossible, some popular methods to solve optimization problem are Newton-Raphson (Burden &amp;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Faires</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2011, pp. 67-71), gradient descent (Ta, 2014), and Lagrange duality (Wikipedia,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Karush</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–Kuhn–Tucker conditions, 2014). Note, solving the equation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DQ</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(Θ|Θ</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b="1" dirty="0">
                    <a:effectLst/>
                    <a:latin typeface="Times New Roman" panose="02020603050405020304" pitchFamily="18" charset="0"/>
                    <a:ea typeface="SimSun" panose="02010600030101010101" pitchFamily="2" charset="-122"/>
                    <a:cs typeface="Times New Roman" panose="02020603050405020304" pitchFamily="18" charset="0"/>
                  </a:rPr>
                  <a:t>0</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may be incorrect in some case, for instance, in theory, Θ</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such that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DQ</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b="1" dirty="0">
                    <a:effectLst/>
                    <a:latin typeface="Times New Roman" panose="02020603050405020304" pitchFamily="18" charset="0"/>
                    <a:ea typeface="SimSun" panose="02010600030101010101" pitchFamily="2" charset="-122"/>
                    <a:cs typeface="Times New Roman" panose="02020603050405020304" pitchFamily="18" charset="0"/>
                  </a:rPr>
                  <a:t>0</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may be a saddle point (not a maximizer).</a:t>
                </a:r>
              </a:p>
              <a:p>
                <a:pPr marL="0" marR="0" indent="22860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GEM algorithm still aims to maximize the log-likelihood function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(Θ) specified by equation 2.4, which is explained here. Following is proof of equation 2.8. Suppose the current parameter is Θ after some iteration. Next we must find out the new estimate Θ</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that maximizes the next log-likelihood function</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 L</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(Θ’).</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uncPr>
                        <m:fName>
                          <m:limLow>
                            <m:limLow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limLow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argmax</m:t>
                              </m:r>
                            </m:e>
                            <m:lim>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p>
                            </m:lim>
                          </m:limLow>
                        </m:fName>
                        <m:e>
                          <m:r>
                            <a:rPr lang="en-US" sz="20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p>
                            </m:e>
                          </m:d>
                        </m:e>
                      </m:func>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uncPr>
                        <m:fName>
                          <m:limLow>
                            <m:limLow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limLow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argmax</m:t>
                              </m:r>
                            </m:e>
                            <m:lim>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p>
                            </m:lim>
                          </m:limLow>
                        </m:fName>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𝑔</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𝑌</m:t>
                                  </m:r>
                                </m:e>
                                <m:e>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p>
                                </m:e>
                              </m:d>
                            </m:e>
                          </m:d>
                        </m:e>
                      </m:func>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9D273A2D-F948-C5CA-5E23-F80F82524E43}"/>
                  </a:ext>
                </a:extLst>
              </p:cNvPr>
              <p:cNvSpPr>
                <a:spLocks noGrp="1" noRot="1" noChangeAspect="1" noMove="1" noResize="1" noEditPoints="1" noAdjustHandles="1" noChangeArrowheads="1" noChangeShapeType="1" noTextEdit="1"/>
              </p:cNvSpPr>
              <p:nvPr>
                <p:ph idx="1"/>
              </p:nvPr>
            </p:nvSpPr>
            <p:spPr>
              <a:xfrm>
                <a:off x="393895" y="914399"/>
                <a:ext cx="11366696" cy="5176066"/>
              </a:xfrm>
              <a:blipFill>
                <a:blip r:embed="rId4"/>
                <a:stretch>
                  <a:fillRect l="-590" t="-589" r="-53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4E15F25-372F-EE2C-5D6E-591D37E03981}"/>
              </a:ext>
            </a:extLst>
          </p:cNvPr>
          <p:cNvSpPr>
            <a:spLocks noGrp="1"/>
          </p:cNvSpPr>
          <p:nvPr>
            <p:ph type="dt" sz="half" idx="10"/>
          </p:nvPr>
        </p:nvSpPr>
        <p:spPr/>
        <p:txBody>
          <a:bodyPr/>
          <a:lstStyle/>
          <a:p>
            <a:r>
              <a:rPr lang="en-US"/>
              <a:t>30/05/2022</a:t>
            </a:r>
          </a:p>
        </p:txBody>
      </p:sp>
      <p:sp>
        <p:nvSpPr>
          <p:cNvPr id="5" name="Footer Placeholder 4">
            <a:extLst>
              <a:ext uri="{FF2B5EF4-FFF2-40B4-BE49-F238E27FC236}">
                <a16:creationId xmlns:a16="http://schemas.microsoft.com/office/drawing/2014/main" id="{ACF29C28-31A3-CB10-62B6-747CCC65E8ED}"/>
              </a:ext>
            </a:extLst>
          </p:cNvPr>
          <p:cNvSpPr>
            <a:spLocks noGrp="1"/>
          </p:cNvSpPr>
          <p:nvPr>
            <p:ph type="ftr" sz="quarter" idx="11"/>
          </p:nvPr>
        </p:nvSpPr>
        <p:spPr/>
        <p:txBody>
          <a:bodyPr/>
          <a:lstStyle/>
          <a:p>
            <a:r>
              <a:rPr lang="pt-BR"/>
              <a:t>EM Tutorial P2 - Loc Nguyen</a:t>
            </a:r>
            <a:endParaRPr lang="en-US"/>
          </a:p>
        </p:txBody>
      </p:sp>
      <p:sp>
        <p:nvSpPr>
          <p:cNvPr id="6" name="Slide Number Placeholder 5">
            <a:extLst>
              <a:ext uri="{FF2B5EF4-FFF2-40B4-BE49-F238E27FC236}">
                <a16:creationId xmlns:a16="http://schemas.microsoft.com/office/drawing/2014/main" id="{1784345B-B2AE-7B1B-0869-17583F643F0F}"/>
              </a:ext>
            </a:extLst>
          </p:cNvPr>
          <p:cNvSpPr>
            <a:spLocks noGrp="1"/>
          </p:cNvSpPr>
          <p:nvPr>
            <p:ph type="sldNum" sz="quarter" idx="12"/>
          </p:nvPr>
        </p:nvSpPr>
        <p:spPr/>
        <p:txBody>
          <a:bodyPr/>
          <a:lstStyle/>
          <a:p>
            <a:fld id="{5DB5036F-1FF2-46C4-8D2B-59C7E3B91952}" type="slidenum">
              <a:rPr lang="en-US" smtClean="0"/>
              <a:pPr/>
              <a:t>14</a:t>
            </a:fld>
            <a:endParaRPr lang="en-US"/>
          </a:p>
        </p:txBody>
      </p:sp>
    </p:spTree>
    <p:extLst>
      <p:ext uri="{BB962C8B-B14F-4D97-AF65-F5344CB8AC3E}">
        <p14:creationId xmlns:p14="http://schemas.microsoft.com/office/powerpoint/2010/main" val="1675718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2F7A9-761C-1771-9AD4-F88DE51ECFFB}"/>
              </a:ext>
            </a:extLst>
          </p:cNvPr>
          <p:cNvSpPr>
            <a:spLocks noGrp="1"/>
          </p:cNvSpPr>
          <p:nvPr>
            <p:ph type="title"/>
          </p:nvPr>
        </p:nvSpPr>
        <p:spPr/>
        <p:txBody>
          <a:bodyPr/>
          <a:lstStyle/>
          <a:p>
            <a:r>
              <a:rPr lang="en-US" dirty="0"/>
              <a:t>1. Traditional EM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D8E821-7F70-EC2C-B8CE-B66265B4FB9C}"/>
                  </a:ext>
                </a:extLst>
              </p:cNvPr>
              <p:cNvSpPr>
                <a:spLocks noGrp="1"/>
              </p:cNvSpPr>
              <p:nvPr>
                <p:ph idx="1"/>
              </p:nvPr>
            </p:nvSpPr>
            <p:spPr>
              <a:xfrm>
                <a:off x="225083" y="914399"/>
                <a:ext cx="11718388" cy="5176066"/>
              </a:xfrm>
            </p:spPr>
            <p:txBody>
              <a:bodyPr>
                <a:noAutofit/>
              </a:bodyPr>
              <a:lstStyle/>
              <a:p>
                <a:pPr marL="0" marR="0" indent="0" algn="just">
                  <a:lnSpc>
                    <a:spcPct val="110000"/>
                  </a:lnSpc>
                  <a:spcBef>
                    <a:spcPts val="0"/>
                  </a:spcBef>
                  <a:spcAft>
                    <a:spcPts val="0"/>
                  </a:spcAft>
                  <a:buNone/>
                </a:pP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The next log-likelihood function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(Θ’) is re-written as follows: </a:t>
                </a:r>
              </a:p>
              <a:p>
                <a:pPr marL="0" marR="0" indent="0" algn="just">
                  <a:lnSpc>
                    <a:spcPct val="110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16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600" i="1">
                                  <a:effectLst/>
                                  <a:latin typeface="Cambria Math" panose="02040503050406030204" pitchFamily="18" charset="0"/>
                                  <a:ea typeface="SimSun" panose="02010600030101010101" pitchFamily="2" charset="-122"/>
                                  <a:cs typeface="Times New Roman" panose="02020603050405020304" pitchFamily="18" charset="0"/>
                                </a:rPr>
                                <m:t>′</m:t>
                              </m:r>
                            </m:sup>
                          </m:sSup>
                        </m:e>
                      </m:d>
                      <m:r>
                        <a:rPr lang="en-US" sz="16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nary>
                            <m:naryPr>
                              <m:limLoc m:val="undOvr"/>
                              <m:supHide m:val="on"/>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naryPr>
                            <m:sub>
                              <m:sSup>
                                <m:sSup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600" i="1">
                                      <a:effectLst/>
                                      <a:latin typeface="Cambria Math" panose="02040503050406030204" pitchFamily="18" charset="0"/>
                                      <a:ea typeface="SimSun" panose="02010600030101010101" pitchFamily="2" charset="-122"/>
                                      <a:cs typeface="Times New Roman" panose="02020603050405020304" pitchFamily="18" charset="0"/>
                                    </a:rPr>
                                    <m:t>𝜑</m:t>
                                  </m:r>
                                </m:e>
                                <m:sup>
                                  <m:r>
                                    <a:rPr lang="en-US" sz="1600" i="1">
                                      <a:effectLst/>
                                      <a:latin typeface="Cambria Math" panose="02040503050406030204" pitchFamily="18" charset="0"/>
                                      <a:ea typeface="SimSun" panose="02010600030101010101" pitchFamily="2" charset="-122"/>
                                      <a:cs typeface="Times New Roman" panose="02020603050405020304" pitchFamily="18" charset="0"/>
                                    </a:rPr>
                                    <m:t>−1</m:t>
                                  </m:r>
                                </m:sup>
                              </m:sSup>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𝑌</m:t>
                                  </m:r>
                                </m:e>
                              </m:d>
                            </m:sub>
                            <m:sup/>
                            <m:e>
                              <m:r>
                                <a:rPr lang="en-US" sz="16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𝑋</m:t>
                                  </m:r>
                                </m:e>
                                <m:e>
                                  <m:sSup>
                                    <m:sSup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600" i="1">
                                          <a:effectLst/>
                                          <a:latin typeface="Cambria Math" panose="02040503050406030204" pitchFamily="18" charset="0"/>
                                          <a:ea typeface="SimSun" panose="02010600030101010101" pitchFamily="2" charset="-122"/>
                                          <a:cs typeface="Times New Roman" panose="02020603050405020304" pitchFamily="18" charset="0"/>
                                        </a:rPr>
                                        <m:t>′</m:t>
                                      </m:r>
                                    </m:sup>
                                  </m:sSup>
                                </m:e>
                              </m:d>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d</m:t>
                              </m:r>
                              <m:r>
                                <a:rPr lang="en-US" sz="1600" i="1">
                                  <a:effectLst/>
                                  <a:latin typeface="Cambria Math" panose="02040503050406030204" pitchFamily="18" charset="0"/>
                                  <a:ea typeface="SimSun" panose="02010600030101010101" pitchFamily="2" charset="-122"/>
                                  <a:cs typeface="Times New Roman" panose="02020603050405020304" pitchFamily="18" charset="0"/>
                                </a:rPr>
                                <m:t>𝑋</m:t>
                              </m:r>
                            </m:e>
                          </m:nary>
                        </m:e>
                      </m:d>
                      <m:r>
                        <a:rPr lang="en-US" sz="16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nary>
                            <m:naryPr>
                              <m:limLoc m:val="undOvr"/>
                              <m:supHide m:val="on"/>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naryPr>
                            <m:sub>
                              <m:sSup>
                                <m:sSup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600" i="1">
                                      <a:effectLst/>
                                      <a:latin typeface="Cambria Math" panose="02040503050406030204" pitchFamily="18" charset="0"/>
                                      <a:ea typeface="SimSun" panose="02010600030101010101" pitchFamily="2" charset="-122"/>
                                      <a:cs typeface="Times New Roman" panose="02020603050405020304" pitchFamily="18" charset="0"/>
                                    </a:rPr>
                                    <m:t>𝜑</m:t>
                                  </m:r>
                                </m:e>
                                <m:sup>
                                  <m:r>
                                    <a:rPr lang="en-US" sz="1600" i="1">
                                      <a:effectLst/>
                                      <a:latin typeface="Cambria Math" panose="02040503050406030204" pitchFamily="18" charset="0"/>
                                      <a:ea typeface="SimSun" panose="02010600030101010101" pitchFamily="2" charset="-122"/>
                                      <a:cs typeface="Times New Roman" panose="02020603050405020304" pitchFamily="18" charset="0"/>
                                    </a:rPr>
                                    <m:t>−1</m:t>
                                  </m:r>
                                </m:sup>
                              </m:sSup>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𝑌</m:t>
                                  </m:r>
                                </m:e>
                              </m:d>
                            </m:sub>
                            <m:sup/>
                            <m:e>
                              <m:r>
                                <a:rPr lang="en-US" sz="1600" i="1">
                                  <a:effectLst/>
                                  <a:latin typeface="Cambria Math" panose="02040503050406030204" pitchFamily="18" charset="0"/>
                                  <a:ea typeface="SimSun" panose="02010600030101010101" pitchFamily="2" charset="-122"/>
                                  <a:cs typeface="Times New Roman" panose="02020603050405020304" pitchFamily="18" charset="0"/>
                                </a:rPr>
                                <m:t>𝑘</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16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6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e>
                              </m:d>
                              <m:f>
                                <m:f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6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𝑋</m:t>
                                      </m:r>
                                    </m:e>
                                    <m:e>
                                      <m:sSup>
                                        <m:sSup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600" i="1">
                                              <a:effectLst/>
                                              <a:latin typeface="Cambria Math" panose="02040503050406030204" pitchFamily="18" charset="0"/>
                                              <a:ea typeface="SimSun" panose="02010600030101010101" pitchFamily="2" charset="-122"/>
                                              <a:cs typeface="Times New Roman" panose="02020603050405020304" pitchFamily="18" charset="0"/>
                                            </a:rPr>
                                            <m:t>′</m:t>
                                          </m:r>
                                        </m:sup>
                                      </m:sSup>
                                    </m:e>
                                  </m:d>
                                </m:num>
                                <m:den>
                                  <m:r>
                                    <a:rPr lang="en-US" sz="1600" i="1">
                                      <a:effectLst/>
                                      <a:latin typeface="Cambria Math" panose="02040503050406030204" pitchFamily="18" charset="0"/>
                                      <a:ea typeface="SimSun" panose="02010600030101010101" pitchFamily="2" charset="-122"/>
                                      <a:cs typeface="Times New Roman" panose="02020603050405020304" pitchFamily="18" charset="0"/>
                                    </a:rPr>
                                    <m:t>𝑘</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16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6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e>
                                  </m:d>
                                </m:den>
                              </m:f>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d</m:t>
                              </m:r>
                              <m:r>
                                <a:rPr lang="en-US" sz="1600" i="1">
                                  <a:effectLst/>
                                  <a:latin typeface="Cambria Math" panose="02040503050406030204" pitchFamily="18" charset="0"/>
                                  <a:ea typeface="SimSun" panose="02010600030101010101" pitchFamily="2" charset="-122"/>
                                  <a:cs typeface="Times New Roman" panose="02020603050405020304" pitchFamily="18" charset="0"/>
                                </a:rPr>
                                <m:t>𝑋</m:t>
                              </m:r>
                            </m:e>
                          </m:nary>
                        </m:e>
                      </m:d>
                    </m:oMath>
                  </m:oMathPara>
                </a14:m>
                <a:endParaRPr lang="en-US" sz="1600" dirty="0"/>
              </a:p>
              <a:p>
                <a:pPr marL="0" marR="0" indent="0" algn="just">
                  <a:spcBef>
                    <a:spcPts val="0"/>
                  </a:spcBef>
                  <a:spcAft>
                    <a:spcPts val="0"/>
                  </a:spcAft>
                  <a:buNone/>
                </a:pP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Due to </a:t>
                </a:r>
                <a14:m>
                  <m:oMath xmlns:m="http://schemas.openxmlformats.org/officeDocument/2006/math">
                    <m:nary>
                      <m:naryPr>
                        <m:limLoc m:val="undOvr"/>
                        <m:supHide m:val="on"/>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naryPr>
                      <m:sub>
                        <m:sSup>
                          <m:sSup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600" i="1">
                                <a:effectLst/>
                                <a:latin typeface="Cambria Math" panose="02040503050406030204" pitchFamily="18" charset="0"/>
                                <a:ea typeface="SimSun" panose="02010600030101010101" pitchFamily="2" charset="-122"/>
                                <a:cs typeface="Times New Roman" panose="02020603050405020304" pitchFamily="18" charset="0"/>
                              </a:rPr>
                              <m:t>𝜑</m:t>
                            </m:r>
                          </m:e>
                          <m:sup>
                            <m:r>
                              <a:rPr lang="en-US" sz="1600" i="1">
                                <a:effectLst/>
                                <a:latin typeface="Cambria Math" panose="02040503050406030204" pitchFamily="18" charset="0"/>
                                <a:ea typeface="SimSun" panose="02010600030101010101" pitchFamily="2" charset="-122"/>
                                <a:cs typeface="Times New Roman" panose="02020603050405020304" pitchFamily="18" charset="0"/>
                              </a:rPr>
                              <m:t>−1</m:t>
                            </m:r>
                          </m:sup>
                        </m:sSup>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𝑌</m:t>
                            </m:r>
                          </m:e>
                        </m:d>
                      </m:sub>
                      <m:sup/>
                      <m:e>
                        <m:r>
                          <a:rPr lang="en-US" sz="1600" i="1">
                            <a:effectLst/>
                            <a:latin typeface="Cambria Math" panose="02040503050406030204" pitchFamily="18" charset="0"/>
                            <a:ea typeface="SimSun" panose="02010600030101010101" pitchFamily="2" charset="-122"/>
                            <a:cs typeface="Times New Roman" panose="02020603050405020304" pitchFamily="18" charset="0"/>
                          </a:rPr>
                          <m:t>𝑘</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16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6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600" i="1">
                                    <a:effectLst/>
                                    <a:latin typeface="Cambria Math" panose="02040503050406030204" pitchFamily="18" charset="0"/>
                                    <a:ea typeface="SimSun" panose="02010600030101010101" pitchFamily="2" charset="-122"/>
                                    <a:cs typeface="Times New Roman" panose="02020603050405020304" pitchFamily="18" charset="0"/>
                                  </a:rPr>
                                  <m:t>′</m:t>
                                </m:r>
                              </m:sup>
                            </m:sSup>
                          </m:e>
                        </m:d>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d</m:t>
                        </m:r>
                        <m:r>
                          <a:rPr lang="en-US" sz="1600" i="1">
                            <a:effectLst/>
                            <a:latin typeface="Cambria Math" panose="02040503050406030204" pitchFamily="18" charset="0"/>
                            <a:ea typeface="SimSun" panose="02010600030101010101" pitchFamily="2" charset="-122"/>
                            <a:cs typeface="Times New Roman" panose="02020603050405020304" pitchFamily="18" charset="0"/>
                          </a:rPr>
                          <m:t>𝑋</m:t>
                        </m:r>
                      </m:e>
                    </m:nary>
                    <m:r>
                      <a:rPr lang="en-US" sz="1600" i="1">
                        <a:effectLst/>
                        <a:latin typeface="Cambria Math" panose="02040503050406030204" pitchFamily="18" charset="0"/>
                        <a:ea typeface="SimSun" panose="02010600030101010101" pitchFamily="2" charset="-122"/>
                        <a:cs typeface="Times New Roman" panose="02020603050405020304" pitchFamily="18" charset="0"/>
                      </a:rPr>
                      <m:t>=1</m:t>
                    </m:r>
                  </m:oMath>
                </a14:m>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by applying Jensen’s inequality (Sean, 2009, pp. 3-4) with concavity of logarithm function</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nary>
                            <m:naryPr>
                              <m:limLoc m:val="undOvr"/>
                              <m:supHide m:val="on"/>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600" i="1">
                                  <a:effectLst/>
                                  <a:latin typeface="Cambria Math" panose="02040503050406030204" pitchFamily="18" charset="0"/>
                                  <a:ea typeface="SimSun" panose="02010600030101010101" pitchFamily="2" charset="-122"/>
                                  <a:cs typeface="Times New Roman" panose="02020603050405020304" pitchFamily="18" charset="0"/>
                                </a:rPr>
                                <m:t>𝑥</m:t>
                              </m:r>
                            </m:sub>
                            <m:sup/>
                            <m:e>
                              <m:r>
                                <a:rPr lang="en-US" sz="1600" i="1">
                                  <a:effectLst/>
                                  <a:latin typeface="Cambria Math" panose="02040503050406030204" pitchFamily="18" charset="0"/>
                                  <a:ea typeface="SimSun" panose="02010600030101010101" pitchFamily="2" charset="-122"/>
                                  <a:cs typeface="Times New Roman" panose="02020603050405020304" pitchFamily="18" charset="0"/>
                                </a:rPr>
                                <m:t>𝑢</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𝑥</m:t>
                                  </m:r>
                                </m:e>
                              </m:d>
                              <m:r>
                                <a:rPr lang="en-US" sz="1600" i="1">
                                  <a:effectLst/>
                                  <a:latin typeface="Cambria Math" panose="02040503050406030204" pitchFamily="18" charset="0"/>
                                  <a:ea typeface="SimSun" panose="02010600030101010101" pitchFamily="2" charset="-122"/>
                                  <a:cs typeface="Times New Roman" panose="02020603050405020304" pitchFamily="18" charset="0"/>
                                </a:rPr>
                                <m:t>𝑣</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𝑥</m:t>
                                  </m:r>
                                </m:e>
                              </m:d>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d</m:t>
                              </m:r>
                              <m:r>
                                <a:rPr lang="en-US" sz="1600" i="1">
                                  <a:effectLst/>
                                  <a:latin typeface="Cambria Math" panose="02040503050406030204" pitchFamily="18" charset="0"/>
                                  <a:ea typeface="SimSun" panose="02010600030101010101" pitchFamily="2" charset="-122"/>
                                  <a:cs typeface="Times New Roman" panose="02020603050405020304" pitchFamily="18" charset="0"/>
                                </a:rPr>
                                <m:t>𝑥</m:t>
                              </m:r>
                            </m:e>
                          </m:nary>
                        </m:e>
                      </m:d>
                      <m:r>
                        <a:rPr lang="en-US" sz="1600" i="1">
                          <a:effectLst/>
                          <a:latin typeface="Cambria Math" panose="02040503050406030204" pitchFamily="18" charset="0"/>
                          <a:ea typeface="SimSun" panose="02010600030101010101" pitchFamily="2" charset="-122"/>
                          <a:cs typeface="Times New Roman" panose="02020603050405020304" pitchFamily="18" charset="0"/>
                        </a:rPr>
                        <m:t>≥</m:t>
                      </m:r>
                      <m:nary>
                        <m:naryPr>
                          <m:limLoc m:val="undOvr"/>
                          <m:supHide m:val="on"/>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600" i="1">
                              <a:effectLst/>
                              <a:latin typeface="Cambria Math" panose="02040503050406030204" pitchFamily="18" charset="0"/>
                              <a:ea typeface="SimSun" panose="02010600030101010101" pitchFamily="2" charset="-122"/>
                              <a:cs typeface="Times New Roman" panose="02020603050405020304" pitchFamily="18" charset="0"/>
                            </a:rPr>
                            <m:t>𝑥</m:t>
                          </m:r>
                        </m:sub>
                        <m:sup/>
                        <m:e>
                          <m:r>
                            <a:rPr lang="en-US" sz="1600" i="1">
                              <a:effectLst/>
                              <a:latin typeface="Cambria Math" panose="02040503050406030204" pitchFamily="18" charset="0"/>
                              <a:ea typeface="SimSun" panose="02010600030101010101" pitchFamily="2" charset="-122"/>
                              <a:cs typeface="Times New Roman" panose="02020603050405020304" pitchFamily="18" charset="0"/>
                            </a:rPr>
                            <m:t>𝑢</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𝑥</m:t>
                              </m:r>
                            </m:e>
                          </m:d>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𝑣</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𝑥</m:t>
                                  </m:r>
                                </m:e>
                              </m:d>
                            </m:e>
                          </m:d>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d</m:t>
                          </m:r>
                          <m:r>
                            <a:rPr lang="en-US" sz="1600" i="1">
                              <a:effectLst/>
                              <a:latin typeface="Cambria Math" panose="02040503050406030204" pitchFamily="18" charset="0"/>
                              <a:ea typeface="SimSun" panose="02010600030101010101" pitchFamily="2" charset="-122"/>
                              <a:cs typeface="Times New Roman" panose="02020603050405020304" pitchFamily="18" charset="0"/>
                            </a:rPr>
                            <m:t>𝑥</m:t>
                          </m:r>
                        </m:e>
                      </m:nary>
                      <m:r>
                        <a:rPr lang="en-US" sz="1600" b="0" i="1" smtClean="0">
                          <a:effectLst/>
                          <a:latin typeface="Cambria Math" panose="02040503050406030204" pitchFamily="18" charset="0"/>
                          <a:ea typeface="SimSun" panose="02010600030101010101" pitchFamily="2" charset="-122"/>
                          <a:cs typeface="Times New Roman" panose="02020603050405020304" pitchFamily="18" charset="0"/>
                        </a:rPr>
                        <m:t>,</m:t>
                      </m:r>
                      <m:r>
                        <a:rPr lang="en-US" sz="1600" b="0" i="0" smtClean="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where</m:t>
                      </m:r>
                      <m:nary>
                        <m:naryPr>
                          <m:limLoc m:val="undOvr"/>
                          <m:supHide m:val="on"/>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600" i="1">
                              <a:effectLst/>
                              <a:latin typeface="Cambria Math" panose="02040503050406030204" pitchFamily="18" charset="0"/>
                              <a:ea typeface="SimSun" panose="02010600030101010101" pitchFamily="2" charset="-122"/>
                              <a:cs typeface="Times New Roman" panose="02020603050405020304" pitchFamily="18" charset="0"/>
                            </a:rPr>
                            <m:t>𝑥</m:t>
                          </m:r>
                        </m:sub>
                        <m:sup/>
                        <m:e>
                          <m:r>
                            <a:rPr lang="en-US" sz="1600" i="1">
                              <a:effectLst/>
                              <a:latin typeface="Cambria Math" panose="02040503050406030204" pitchFamily="18" charset="0"/>
                              <a:ea typeface="SimSun" panose="02010600030101010101" pitchFamily="2" charset="-122"/>
                              <a:cs typeface="Times New Roman" panose="02020603050405020304" pitchFamily="18" charset="0"/>
                            </a:rPr>
                            <m:t>𝑢</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𝑥</m:t>
                              </m:r>
                            </m:e>
                          </m:d>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d</m:t>
                          </m:r>
                          <m:r>
                            <a:rPr lang="en-US" sz="1600" i="1">
                              <a:effectLst/>
                              <a:latin typeface="Cambria Math" panose="02040503050406030204" pitchFamily="18" charset="0"/>
                              <a:ea typeface="SimSun" panose="02010600030101010101" pitchFamily="2" charset="-122"/>
                              <a:cs typeface="Times New Roman" panose="02020603050405020304" pitchFamily="18" charset="0"/>
                            </a:rPr>
                            <m:t>𝑥</m:t>
                          </m:r>
                        </m:e>
                      </m:nary>
                      <m:r>
                        <a:rPr lang="en-US" sz="1600" i="1">
                          <a:effectLst/>
                          <a:latin typeface="Cambria Math" panose="02040503050406030204" pitchFamily="18" charset="0"/>
                          <a:ea typeface="SimSun" panose="02010600030101010101" pitchFamily="2" charset="-122"/>
                          <a:cs typeface="Times New Roman" panose="02020603050405020304" pitchFamily="18" charset="0"/>
                        </a:rPr>
                        <m:t>=1</m:t>
                      </m:r>
                    </m:oMath>
                  </m:oMathPara>
                </a14:m>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into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(Θ’), we have (Sean, 2009, p. 6):</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6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600" i="1">
                                  <a:effectLst/>
                                  <a:latin typeface="Cambria Math" panose="02040503050406030204" pitchFamily="18" charset="0"/>
                                  <a:ea typeface="SimSun" panose="02010600030101010101" pitchFamily="2" charset="-122"/>
                                  <a:cs typeface="Times New Roman" panose="02020603050405020304" pitchFamily="18" charset="0"/>
                                </a:rPr>
                                <m:t>′</m:t>
                              </m:r>
                            </m:sup>
                          </m:sSup>
                        </m:e>
                      </m:d>
                      <m:r>
                        <a:rPr lang="en-US" sz="1600" i="1">
                          <a:effectLst/>
                          <a:latin typeface="Cambria Math" panose="02040503050406030204" pitchFamily="18" charset="0"/>
                          <a:ea typeface="SimSun" panose="02010600030101010101" pitchFamily="2" charset="-122"/>
                          <a:cs typeface="Times New Roman" panose="02020603050405020304" pitchFamily="18" charset="0"/>
                        </a:rPr>
                        <m:t>≥</m:t>
                      </m:r>
                      <m:nary>
                        <m:naryPr>
                          <m:limLoc m:val="undOvr"/>
                          <m:supHide m:val="on"/>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naryPr>
                        <m:sub>
                          <m:sSup>
                            <m:sSup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600" i="1">
                                  <a:effectLst/>
                                  <a:latin typeface="Cambria Math" panose="02040503050406030204" pitchFamily="18" charset="0"/>
                                  <a:ea typeface="SimSun" panose="02010600030101010101" pitchFamily="2" charset="-122"/>
                                  <a:cs typeface="Times New Roman" panose="02020603050405020304" pitchFamily="18" charset="0"/>
                                </a:rPr>
                                <m:t>𝜑</m:t>
                              </m:r>
                            </m:e>
                            <m:sup>
                              <m:r>
                                <a:rPr lang="en-US" sz="1600" i="1">
                                  <a:effectLst/>
                                  <a:latin typeface="Cambria Math" panose="02040503050406030204" pitchFamily="18" charset="0"/>
                                  <a:ea typeface="SimSun" panose="02010600030101010101" pitchFamily="2" charset="-122"/>
                                  <a:cs typeface="Times New Roman" panose="02020603050405020304" pitchFamily="18" charset="0"/>
                                </a:rPr>
                                <m:t>−1</m:t>
                              </m:r>
                            </m:sup>
                          </m:sSup>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𝑌</m:t>
                              </m:r>
                            </m:e>
                          </m:d>
                        </m:sub>
                        <m:sup/>
                        <m:e>
                          <m:r>
                            <a:rPr lang="en-US" sz="1600" i="1">
                              <a:effectLst/>
                              <a:latin typeface="Cambria Math" panose="02040503050406030204" pitchFamily="18" charset="0"/>
                              <a:ea typeface="SimSun" panose="02010600030101010101" pitchFamily="2" charset="-122"/>
                              <a:cs typeface="Times New Roman" panose="02020603050405020304" pitchFamily="18" charset="0"/>
                            </a:rPr>
                            <m:t>𝑘</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16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6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e>
                          </m:d>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f>
                                <m:f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6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𝑋</m:t>
                                      </m:r>
                                    </m:e>
                                    <m:e>
                                      <m:sSup>
                                        <m:sSup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600" i="1">
                                              <a:effectLst/>
                                              <a:latin typeface="Cambria Math" panose="02040503050406030204" pitchFamily="18" charset="0"/>
                                              <a:ea typeface="SimSun" panose="02010600030101010101" pitchFamily="2" charset="-122"/>
                                              <a:cs typeface="Times New Roman" panose="02020603050405020304" pitchFamily="18" charset="0"/>
                                            </a:rPr>
                                            <m:t>′</m:t>
                                          </m:r>
                                        </m:sup>
                                      </m:sSup>
                                    </m:e>
                                  </m:d>
                                </m:num>
                                <m:den>
                                  <m:r>
                                    <a:rPr lang="en-US" sz="1600" i="1">
                                      <a:effectLst/>
                                      <a:latin typeface="Cambria Math" panose="02040503050406030204" pitchFamily="18" charset="0"/>
                                      <a:ea typeface="SimSun" panose="02010600030101010101" pitchFamily="2" charset="-122"/>
                                      <a:cs typeface="Times New Roman" panose="02020603050405020304" pitchFamily="18" charset="0"/>
                                    </a:rPr>
                                    <m:t>𝑘</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16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6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e>
                                  </m:d>
                                </m:den>
                              </m:f>
                            </m:e>
                          </m:d>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d</m:t>
                          </m:r>
                          <m:r>
                            <a:rPr lang="en-US" sz="1600" i="1">
                              <a:effectLst/>
                              <a:latin typeface="Cambria Math" panose="02040503050406030204" pitchFamily="18" charset="0"/>
                              <a:ea typeface="SimSun" panose="02010600030101010101" pitchFamily="2" charset="-122"/>
                              <a:cs typeface="Times New Roman" panose="02020603050405020304" pitchFamily="18" charset="0"/>
                            </a:rPr>
                            <m:t>𝑋</m:t>
                          </m:r>
                        </m:e>
                      </m:nary>
                      <m:r>
                        <a:rPr lang="en-US" sz="1600" i="1">
                          <a:effectLst/>
                          <a:latin typeface="Cambria Math" panose="02040503050406030204" pitchFamily="18" charset="0"/>
                          <a:ea typeface="SimSun" panose="02010600030101010101" pitchFamily="2" charset="-122"/>
                          <a:cs typeface="Times New Roman" panose="02020603050405020304" pitchFamily="18" charset="0"/>
                        </a:rPr>
                        <m:t>=</m:t>
                      </m:r>
                      <m:nary>
                        <m:naryPr>
                          <m:limLoc m:val="undOvr"/>
                          <m:supHide m:val="on"/>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naryPr>
                        <m:sub>
                          <m:sSup>
                            <m:sSup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600" i="1">
                                  <a:effectLst/>
                                  <a:latin typeface="Cambria Math" panose="02040503050406030204" pitchFamily="18" charset="0"/>
                                  <a:ea typeface="SimSun" panose="02010600030101010101" pitchFamily="2" charset="-122"/>
                                  <a:cs typeface="Times New Roman" panose="02020603050405020304" pitchFamily="18" charset="0"/>
                                </a:rPr>
                                <m:t>𝜑</m:t>
                              </m:r>
                            </m:e>
                            <m:sup>
                              <m:r>
                                <a:rPr lang="en-US" sz="1600" i="1">
                                  <a:effectLst/>
                                  <a:latin typeface="Cambria Math" panose="02040503050406030204" pitchFamily="18" charset="0"/>
                                  <a:ea typeface="SimSun" panose="02010600030101010101" pitchFamily="2" charset="-122"/>
                                  <a:cs typeface="Times New Roman" panose="02020603050405020304" pitchFamily="18" charset="0"/>
                                </a:rPr>
                                <m:t>−1</m:t>
                              </m:r>
                            </m:sup>
                          </m:sSup>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𝑌</m:t>
                              </m:r>
                            </m:e>
                          </m:d>
                        </m:sub>
                        <m:sup/>
                        <m:e>
                          <m:r>
                            <a:rPr lang="en-US" sz="1600" i="1">
                              <a:effectLst/>
                              <a:latin typeface="Cambria Math" panose="02040503050406030204" pitchFamily="18" charset="0"/>
                              <a:ea typeface="SimSun" panose="02010600030101010101" pitchFamily="2" charset="-122"/>
                              <a:cs typeface="Times New Roman" panose="02020603050405020304" pitchFamily="18" charset="0"/>
                            </a:rPr>
                            <m:t>𝑘</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16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6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e>
                          </m:d>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𝑋</m:t>
                                      </m:r>
                                    </m:e>
                                    <m:e>
                                      <m:sSup>
                                        <m:sSup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600" i="1">
                                              <a:effectLst/>
                                              <a:latin typeface="Cambria Math" panose="02040503050406030204" pitchFamily="18" charset="0"/>
                                              <a:ea typeface="SimSun" panose="02010600030101010101" pitchFamily="2" charset="-122"/>
                                              <a:cs typeface="Times New Roman" panose="02020603050405020304" pitchFamily="18" charset="0"/>
                                            </a:rPr>
                                            <m:t>′</m:t>
                                          </m:r>
                                        </m:sup>
                                      </m:sSup>
                                    </m:e>
                                  </m:d>
                                </m:e>
                              </m:d>
                              <m:r>
                                <a:rPr lang="en-US" sz="16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𝑘</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16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6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e>
                                  </m:d>
                                </m:e>
                              </m:d>
                            </m:e>
                          </m:d>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d</m:t>
                          </m:r>
                          <m:r>
                            <a:rPr lang="en-US" sz="1600" i="1">
                              <a:effectLst/>
                              <a:latin typeface="Cambria Math" panose="02040503050406030204" pitchFamily="18" charset="0"/>
                              <a:ea typeface="SimSun" panose="02010600030101010101" pitchFamily="2" charset="-122"/>
                              <a:cs typeface="Times New Roman" panose="02020603050405020304" pitchFamily="18" charset="0"/>
                            </a:rPr>
                            <m:t>𝑋</m:t>
                          </m:r>
                        </m:e>
                      </m:nary>
                      <m:r>
                        <a:rPr lang="en-US" sz="1600" i="1">
                          <a:effectLst/>
                          <a:latin typeface="Cambria Math" panose="02040503050406030204" pitchFamily="18" charset="0"/>
                          <a:ea typeface="SimSun" panose="02010600030101010101" pitchFamily="2" charset="-122"/>
                          <a:cs typeface="Times New Roman" panose="02020603050405020304" pitchFamily="18" charset="0"/>
                        </a:rPr>
                        <m:t>=</m:t>
                      </m:r>
                      <m:nary>
                        <m:naryPr>
                          <m:limLoc m:val="undOvr"/>
                          <m:supHide m:val="on"/>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naryPr>
                        <m:sub>
                          <m:sSup>
                            <m:sSup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600" i="1">
                                  <a:effectLst/>
                                  <a:latin typeface="Cambria Math" panose="02040503050406030204" pitchFamily="18" charset="0"/>
                                  <a:ea typeface="SimSun" panose="02010600030101010101" pitchFamily="2" charset="-122"/>
                                  <a:cs typeface="Times New Roman" panose="02020603050405020304" pitchFamily="18" charset="0"/>
                                </a:rPr>
                                <m:t>𝜑</m:t>
                              </m:r>
                            </m:e>
                            <m:sup>
                              <m:r>
                                <a:rPr lang="en-US" sz="1600" i="1">
                                  <a:effectLst/>
                                  <a:latin typeface="Cambria Math" panose="02040503050406030204" pitchFamily="18" charset="0"/>
                                  <a:ea typeface="SimSun" panose="02010600030101010101" pitchFamily="2" charset="-122"/>
                                  <a:cs typeface="Times New Roman" panose="02020603050405020304" pitchFamily="18" charset="0"/>
                                </a:rPr>
                                <m:t>−1</m:t>
                              </m:r>
                            </m:sup>
                          </m:sSup>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𝑌</m:t>
                              </m:r>
                            </m:e>
                          </m:d>
                        </m:sub>
                        <m:sup/>
                        <m:e>
                          <m:r>
                            <a:rPr lang="en-US" sz="1600" i="1">
                              <a:effectLst/>
                              <a:latin typeface="Cambria Math" panose="02040503050406030204" pitchFamily="18" charset="0"/>
                              <a:ea typeface="SimSun" panose="02010600030101010101" pitchFamily="2" charset="-122"/>
                              <a:cs typeface="Times New Roman" panose="02020603050405020304" pitchFamily="18" charset="0"/>
                            </a:rPr>
                            <m:t>𝑘</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16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6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e>
                          </m:d>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𝑋</m:t>
                                  </m:r>
                                </m:e>
                                <m:e>
                                  <m:sSup>
                                    <m:sSup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600" i="1">
                                          <a:effectLst/>
                                          <a:latin typeface="Cambria Math" panose="02040503050406030204" pitchFamily="18" charset="0"/>
                                          <a:ea typeface="SimSun" panose="02010600030101010101" pitchFamily="2" charset="-122"/>
                                          <a:cs typeface="Times New Roman" panose="02020603050405020304" pitchFamily="18" charset="0"/>
                                        </a:rPr>
                                        <m:t>′</m:t>
                                      </m:r>
                                    </m:sup>
                                  </m:sSup>
                                </m:e>
                              </m:d>
                            </m:e>
                          </m:d>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d</m:t>
                          </m:r>
                          <m:r>
                            <a:rPr lang="en-US" sz="1600" i="1">
                              <a:effectLst/>
                              <a:latin typeface="Cambria Math" panose="02040503050406030204" pitchFamily="18" charset="0"/>
                              <a:ea typeface="SimSun" panose="02010600030101010101" pitchFamily="2" charset="-122"/>
                              <a:cs typeface="Times New Roman" panose="02020603050405020304" pitchFamily="18" charset="0"/>
                            </a:rPr>
                            <m:t>𝑋</m:t>
                          </m:r>
                        </m:e>
                      </m:nary>
                      <m:r>
                        <a:rPr lang="en-US" sz="1600" i="1">
                          <a:effectLst/>
                          <a:latin typeface="Cambria Math" panose="02040503050406030204" pitchFamily="18" charset="0"/>
                          <a:ea typeface="SimSun" panose="02010600030101010101" pitchFamily="2" charset="-122"/>
                          <a:cs typeface="Times New Roman" panose="02020603050405020304" pitchFamily="18" charset="0"/>
                        </a:rPr>
                        <m:t>−</m:t>
                      </m:r>
                      <m:nary>
                        <m:naryPr>
                          <m:limLoc m:val="undOvr"/>
                          <m:supHide m:val="on"/>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naryPr>
                        <m:sub>
                          <m:sSup>
                            <m:sSup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600" i="1">
                                  <a:effectLst/>
                                  <a:latin typeface="Cambria Math" panose="02040503050406030204" pitchFamily="18" charset="0"/>
                                  <a:ea typeface="SimSun" panose="02010600030101010101" pitchFamily="2" charset="-122"/>
                                  <a:cs typeface="Times New Roman" panose="02020603050405020304" pitchFamily="18" charset="0"/>
                                </a:rPr>
                                <m:t>𝜑</m:t>
                              </m:r>
                            </m:e>
                            <m:sup>
                              <m:r>
                                <a:rPr lang="en-US" sz="1600" i="1">
                                  <a:effectLst/>
                                  <a:latin typeface="Cambria Math" panose="02040503050406030204" pitchFamily="18" charset="0"/>
                                  <a:ea typeface="SimSun" panose="02010600030101010101" pitchFamily="2" charset="-122"/>
                                  <a:cs typeface="Times New Roman" panose="02020603050405020304" pitchFamily="18" charset="0"/>
                                </a:rPr>
                                <m:t>−1</m:t>
                              </m:r>
                            </m:sup>
                          </m:sSup>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𝑌</m:t>
                              </m:r>
                            </m:e>
                          </m:d>
                        </m:sub>
                        <m:sup/>
                        <m:e>
                          <m:r>
                            <a:rPr lang="en-US" sz="1600" i="1">
                              <a:effectLst/>
                              <a:latin typeface="Cambria Math" panose="02040503050406030204" pitchFamily="18" charset="0"/>
                              <a:ea typeface="SimSun" panose="02010600030101010101" pitchFamily="2" charset="-122"/>
                              <a:cs typeface="Times New Roman" panose="02020603050405020304" pitchFamily="18" charset="0"/>
                            </a:rPr>
                            <m:t>𝑘</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16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6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e>
                          </m:d>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𝑘</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16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6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e>
                              </m:d>
                            </m:e>
                          </m:d>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d</m:t>
                          </m:r>
                          <m:r>
                            <a:rPr lang="en-US" sz="1600" i="1">
                              <a:effectLst/>
                              <a:latin typeface="Cambria Math" panose="02040503050406030204" pitchFamily="18" charset="0"/>
                              <a:ea typeface="SimSun" panose="02010600030101010101" pitchFamily="2" charset="-122"/>
                              <a:cs typeface="Times New Roman" panose="02020603050405020304" pitchFamily="18" charset="0"/>
                            </a:rPr>
                            <m:t>𝑋</m:t>
                          </m:r>
                        </m:e>
                      </m:nary>
                      <m:r>
                        <a:rPr lang="en-US" sz="1600" i="1">
                          <a:effectLst/>
                          <a:latin typeface="Cambria Math" panose="02040503050406030204" pitchFamily="18" charset="0"/>
                          <a:ea typeface="SimSun" panose="02010600030101010101" pitchFamily="2" charset="-122"/>
                          <a:cs typeface="Times New Roman" panose="02020603050405020304" pitchFamily="18" charset="0"/>
                        </a:rPr>
                        <m:t>=</m:t>
                      </m:r>
                      <m:r>
                        <a:rPr lang="en-US" sz="1600" i="1">
                          <a:effectLst/>
                          <a:latin typeface="Cambria Math" panose="02040503050406030204" pitchFamily="18" charset="0"/>
                          <a:ea typeface="SimSun" panose="02010600030101010101" pitchFamily="2" charset="-122"/>
                          <a:cs typeface="Times New Roman" panose="02020603050405020304" pitchFamily="18" charset="0"/>
                        </a:rPr>
                        <m:t>𝑄</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600" i="1">
                                  <a:effectLst/>
                                  <a:latin typeface="Cambria Math" panose="02040503050406030204" pitchFamily="18" charset="0"/>
                                  <a:ea typeface="SimSun" panose="02010600030101010101" pitchFamily="2" charset="-122"/>
                                  <a:cs typeface="Times New Roman" panose="02020603050405020304" pitchFamily="18" charset="0"/>
                                </a:rPr>
                                <m:t>′</m:t>
                              </m:r>
                            </m:sup>
                          </m:sSup>
                        </m:e>
                        <m:e>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1600" i="1">
                          <a:effectLst/>
                          <a:latin typeface="Cambria Math" panose="02040503050406030204" pitchFamily="18" charset="0"/>
                          <a:ea typeface="SimSun" panose="02010600030101010101" pitchFamily="2" charset="-122"/>
                          <a:cs typeface="Times New Roman" panose="02020603050405020304" pitchFamily="18" charset="0"/>
                        </a:rPr>
                        <m:t>−</m:t>
                      </m:r>
                      <m:r>
                        <a:rPr lang="en-US" sz="1600" i="1">
                          <a:effectLst/>
                          <a:latin typeface="Cambria Math" panose="02040503050406030204" pitchFamily="18" charset="0"/>
                          <a:ea typeface="SimSun" panose="02010600030101010101" pitchFamily="2" charset="-122"/>
                          <a:cs typeface="Times New Roman" panose="02020603050405020304" pitchFamily="18" charset="0"/>
                        </a:rPr>
                        <m:t>𝐻</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e>
                        <m:e>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e>
                      </m:d>
                    </m:oMath>
                  </m:oMathPara>
                </a14:m>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Where,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600" i="1">
                          <a:effectLst/>
                          <a:latin typeface="Cambria Math" panose="02040503050406030204" pitchFamily="18" charset="0"/>
                          <a:ea typeface="SimSun" panose="02010600030101010101" pitchFamily="2" charset="-122"/>
                          <a:cs typeface="Times New Roman" panose="02020603050405020304" pitchFamily="18" charset="0"/>
                        </a:rPr>
                        <m:t>𝑄</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600" i="1">
                                  <a:effectLst/>
                                  <a:latin typeface="Cambria Math" panose="02040503050406030204" pitchFamily="18" charset="0"/>
                                  <a:ea typeface="SimSun" panose="02010600030101010101" pitchFamily="2" charset="-122"/>
                                  <a:cs typeface="Times New Roman" panose="02020603050405020304" pitchFamily="18" charset="0"/>
                                </a:rPr>
                                <m:t>′</m:t>
                              </m:r>
                            </m:sup>
                          </m:sSup>
                        </m:e>
                        <m:e>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1600" i="1">
                          <a:effectLst/>
                          <a:latin typeface="Cambria Math" panose="02040503050406030204" pitchFamily="18" charset="0"/>
                          <a:ea typeface="SimSun" panose="02010600030101010101" pitchFamily="2" charset="-122"/>
                          <a:cs typeface="Times New Roman" panose="02020603050405020304" pitchFamily="18" charset="0"/>
                        </a:rPr>
                        <m:t>=</m:t>
                      </m:r>
                      <m:nary>
                        <m:naryPr>
                          <m:limLoc m:val="undOvr"/>
                          <m:supHide m:val="on"/>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naryPr>
                        <m:sub>
                          <m:sSup>
                            <m:sSup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600" i="1">
                                  <a:effectLst/>
                                  <a:latin typeface="Cambria Math" panose="02040503050406030204" pitchFamily="18" charset="0"/>
                                  <a:ea typeface="SimSun" panose="02010600030101010101" pitchFamily="2" charset="-122"/>
                                  <a:cs typeface="Times New Roman" panose="02020603050405020304" pitchFamily="18" charset="0"/>
                                </a:rPr>
                                <m:t>𝜑</m:t>
                              </m:r>
                            </m:e>
                            <m:sup>
                              <m:r>
                                <a:rPr lang="en-US" sz="1600" i="1">
                                  <a:effectLst/>
                                  <a:latin typeface="Cambria Math" panose="02040503050406030204" pitchFamily="18" charset="0"/>
                                  <a:ea typeface="SimSun" panose="02010600030101010101" pitchFamily="2" charset="-122"/>
                                  <a:cs typeface="Times New Roman" panose="02020603050405020304" pitchFamily="18" charset="0"/>
                                </a:rPr>
                                <m:t>−1</m:t>
                              </m:r>
                            </m:sup>
                          </m:sSup>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𝑌</m:t>
                              </m:r>
                            </m:e>
                          </m:d>
                        </m:sub>
                        <m:sup/>
                        <m:e>
                          <m:r>
                            <a:rPr lang="en-US" sz="1600" i="1">
                              <a:effectLst/>
                              <a:latin typeface="Cambria Math" panose="02040503050406030204" pitchFamily="18" charset="0"/>
                              <a:ea typeface="SimSun" panose="02010600030101010101" pitchFamily="2" charset="-122"/>
                              <a:cs typeface="Times New Roman" panose="02020603050405020304" pitchFamily="18" charset="0"/>
                            </a:rPr>
                            <m:t>𝑘</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16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6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e>
                          </m:d>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𝑋</m:t>
                                  </m:r>
                                </m:e>
                                <m:e>
                                  <m:sSup>
                                    <m:sSup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600" i="1">
                                          <a:effectLst/>
                                          <a:latin typeface="Cambria Math" panose="02040503050406030204" pitchFamily="18" charset="0"/>
                                          <a:ea typeface="SimSun" panose="02010600030101010101" pitchFamily="2" charset="-122"/>
                                          <a:cs typeface="Times New Roman" panose="02020603050405020304" pitchFamily="18" charset="0"/>
                                        </a:rPr>
                                        <m:t>′</m:t>
                                      </m:r>
                                    </m:sup>
                                  </m:sSup>
                                </m:e>
                              </m:d>
                            </m:e>
                          </m:d>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d</m:t>
                          </m:r>
                          <m:r>
                            <a:rPr lang="en-US" sz="1600" i="1">
                              <a:effectLst/>
                              <a:latin typeface="Cambria Math" panose="02040503050406030204" pitchFamily="18" charset="0"/>
                              <a:ea typeface="SimSun" panose="02010600030101010101" pitchFamily="2" charset="-122"/>
                              <a:cs typeface="Times New Roman" panose="02020603050405020304" pitchFamily="18" charset="0"/>
                            </a:rPr>
                            <m:t>𝑋</m:t>
                          </m:r>
                        </m:e>
                      </m:nary>
                    </m:oMath>
                  </m:oMathPara>
                </a14:m>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600" i="1">
                          <a:effectLst/>
                          <a:latin typeface="Cambria Math" panose="02040503050406030204" pitchFamily="18" charset="0"/>
                          <a:ea typeface="SimSun" panose="02010600030101010101" pitchFamily="2" charset="-122"/>
                          <a:cs typeface="Times New Roman" panose="02020603050405020304" pitchFamily="18" charset="0"/>
                        </a:rPr>
                        <m:t>𝐻</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600" i="1">
                                  <a:effectLst/>
                                  <a:latin typeface="Cambria Math" panose="02040503050406030204" pitchFamily="18" charset="0"/>
                                  <a:ea typeface="SimSun" panose="02010600030101010101" pitchFamily="2" charset="-122"/>
                                  <a:cs typeface="Times New Roman" panose="02020603050405020304" pitchFamily="18" charset="0"/>
                                </a:rPr>
                                <m:t>′</m:t>
                              </m:r>
                            </m:sup>
                          </m:sSup>
                        </m:e>
                        <m:e>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1600" i="1">
                          <a:effectLst/>
                          <a:latin typeface="Cambria Math" panose="02040503050406030204" pitchFamily="18" charset="0"/>
                          <a:ea typeface="SimSun" panose="02010600030101010101" pitchFamily="2" charset="-122"/>
                          <a:cs typeface="Times New Roman" panose="02020603050405020304" pitchFamily="18" charset="0"/>
                        </a:rPr>
                        <m:t>=</m:t>
                      </m:r>
                      <m:nary>
                        <m:naryPr>
                          <m:limLoc m:val="undOvr"/>
                          <m:supHide m:val="on"/>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naryPr>
                        <m:sub>
                          <m:sSup>
                            <m:sSup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600" i="1">
                                  <a:effectLst/>
                                  <a:latin typeface="Cambria Math" panose="02040503050406030204" pitchFamily="18" charset="0"/>
                                  <a:ea typeface="SimSun" panose="02010600030101010101" pitchFamily="2" charset="-122"/>
                                  <a:cs typeface="Times New Roman" panose="02020603050405020304" pitchFamily="18" charset="0"/>
                                </a:rPr>
                                <m:t>𝜑</m:t>
                              </m:r>
                            </m:e>
                            <m:sup>
                              <m:r>
                                <a:rPr lang="en-US" sz="1600" i="1">
                                  <a:effectLst/>
                                  <a:latin typeface="Cambria Math" panose="02040503050406030204" pitchFamily="18" charset="0"/>
                                  <a:ea typeface="SimSun" panose="02010600030101010101" pitchFamily="2" charset="-122"/>
                                  <a:cs typeface="Times New Roman" panose="02020603050405020304" pitchFamily="18" charset="0"/>
                                </a:rPr>
                                <m:t>−1</m:t>
                              </m:r>
                            </m:sup>
                          </m:sSup>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𝑌</m:t>
                              </m:r>
                            </m:e>
                          </m:d>
                        </m:sub>
                        <m:sup/>
                        <m:e>
                          <m:r>
                            <a:rPr lang="en-US" sz="1600" i="1">
                              <a:effectLst/>
                              <a:latin typeface="Cambria Math" panose="02040503050406030204" pitchFamily="18" charset="0"/>
                              <a:ea typeface="SimSun" panose="02010600030101010101" pitchFamily="2" charset="-122"/>
                              <a:cs typeface="Times New Roman" panose="02020603050405020304" pitchFamily="18" charset="0"/>
                            </a:rPr>
                            <m:t>𝑘</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16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6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e>
                          </m:d>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𝑘</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16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6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600" i="1">
                                          <a:effectLst/>
                                          <a:latin typeface="Cambria Math" panose="02040503050406030204" pitchFamily="18" charset="0"/>
                                          <a:ea typeface="SimSun" panose="02010600030101010101" pitchFamily="2" charset="-122"/>
                                          <a:cs typeface="Times New Roman" panose="02020603050405020304" pitchFamily="18" charset="0"/>
                                        </a:rPr>
                                        <m:t>′</m:t>
                                      </m:r>
                                    </m:sup>
                                  </m:sSup>
                                </m:e>
                              </m:d>
                            </m:e>
                          </m:d>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d</m:t>
                          </m:r>
                          <m:r>
                            <a:rPr lang="en-US" sz="1600" i="1">
                              <a:effectLst/>
                              <a:latin typeface="Cambria Math" panose="02040503050406030204" pitchFamily="18" charset="0"/>
                              <a:ea typeface="SimSun" panose="02010600030101010101" pitchFamily="2" charset="-122"/>
                              <a:cs typeface="Times New Roman" panose="02020603050405020304" pitchFamily="18" charset="0"/>
                            </a:rPr>
                            <m:t>𝑋</m:t>
                          </m:r>
                        </m:e>
                      </m:nary>
                    </m:oMath>
                  </m:oMathPara>
                </a14:m>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lnSpc>
                    <a:spcPct val="110000"/>
                  </a:lnSpc>
                  <a:spcBef>
                    <a:spcPts val="0"/>
                  </a:spcBef>
                  <a:spcAft>
                    <a:spcPts val="0"/>
                  </a:spcAft>
                  <a:buNone/>
                </a:pPr>
                <a:endParaRPr lang="en-US" sz="1600" dirty="0"/>
              </a:p>
              <a:p>
                <a:pPr marL="0" marR="0" indent="0" algn="just">
                  <a:lnSpc>
                    <a:spcPct val="110000"/>
                  </a:lnSpc>
                  <a:spcBef>
                    <a:spcPts val="0"/>
                  </a:spcBef>
                  <a:spcAft>
                    <a:spcPts val="0"/>
                  </a:spcAft>
                  <a:buNone/>
                </a:pPr>
                <a:endParaRPr lang="en-US" sz="1600" dirty="0"/>
              </a:p>
            </p:txBody>
          </p:sp>
        </mc:Choice>
        <mc:Fallback xmlns="">
          <p:sp>
            <p:nvSpPr>
              <p:cNvPr id="3" name="Content Placeholder 2">
                <a:extLst>
                  <a:ext uri="{FF2B5EF4-FFF2-40B4-BE49-F238E27FC236}">
                    <a16:creationId xmlns:a16="http://schemas.microsoft.com/office/drawing/2014/main" id="{F3D8E821-7F70-EC2C-B8CE-B66265B4FB9C}"/>
                  </a:ext>
                </a:extLst>
              </p:cNvPr>
              <p:cNvSpPr>
                <a:spLocks noGrp="1" noRot="1" noChangeAspect="1" noMove="1" noResize="1" noEditPoints="1" noAdjustHandles="1" noChangeArrowheads="1" noChangeShapeType="1" noTextEdit="1"/>
              </p:cNvSpPr>
              <p:nvPr>
                <p:ph idx="1"/>
              </p:nvPr>
            </p:nvSpPr>
            <p:spPr>
              <a:xfrm>
                <a:off x="225083" y="914399"/>
                <a:ext cx="11718388" cy="5176066"/>
              </a:xfrm>
              <a:blipFill>
                <a:blip r:embed="rId4"/>
                <a:stretch>
                  <a:fillRect l="-312" t="-236" b="-365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6479D18-1BC0-05A3-0BC1-88A490998ADE}"/>
              </a:ext>
            </a:extLst>
          </p:cNvPr>
          <p:cNvSpPr>
            <a:spLocks noGrp="1"/>
          </p:cNvSpPr>
          <p:nvPr>
            <p:ph type="dt" sz="half" idx="10"/>
          </p:nvPr>
        </p:nvSpPr>
        <p:spPr/>
        <p:txBody>
          <a:bodyPr/>
          <a:lstStyle/>
          <a:p>
            <a:r>
              <a:rPr lang="en-US"/>
              <a:t>30/05/2022</a:t>
            </a:r>
          </a:p>
        </p:txBody>
      </p:sp>
      <p:sp>
        <p:nvSpPr>
          <p:cNvPr id="5" name="Footer Placeholder 4">
            <a:extLst>
              <a:ext uri="{FF2B5EF4-FFF2-40B4-BE49-F238E27FC236}">
                <a16:creationId xmlns:a16="http://schemas.microsoft.com/office/drawing/2014/main" id="{03F95CD8-6BE7-3C1A-1983-66EF8132713C}"/>
              </a:ext>
            </a:extLst>
          </p:cNvPr>
          <p:cNvSpPr>
            <a:spLocks noGrp="1"/>
          </p:cNvSpPr>
          <p:nvPr>
            <p:ph type="ftr" sz="quarter" idx="11"/>
          </p:nvPr>
        </p:nvSpPr>
        <p:spPr/>
        <p:txBody>
          <a:bodyPr/>
          <a:lstStyle/>
          <a:p>
            <a:r>
              <a:rPr lang="pt-BR"/>
              <a:t>EM Tutorial P2 - Loc Nguyen</a:t>
            </a:r>
            <a:endParaRPr lang="en-US"/>
          </a:p>
        </p:txBody>
      </p:sp>
      <p:sp>
        <p:nvSpPr>
          <p:cNvPr id="6" name="Slide Number Placeholder 5">
            <a:extLst>
              <a:ext uri="{FF2B5EF4-FFF2-40B4-BE49-F238E27FC236}">
                <a16:creationId xmlns:a16="http://schemas.microsoft.com/office/drawing/2014/main" id="{006D55C9-C472-94EF-6C4E-672D161AD3C2}"/>
              </a:ext>
            </a:extLst>
          </p:cNvPr>
          <p:cNvSpPr>
            <a:spLocks noGrp="1"/>
          </p:cNvSpPr>
          <p:nvPr>
            <p:ph type="sldNum" sz="quarter" idx="12"/>
          </p:nvPr>
        </p:nvSpPr>
        <p:spPr/>
        <p:txBody>
          <a:bodyPr/>
          <a:lstStyle/>
          <a:p>
            <a:fld id="{5DB5036F-1FF2-46C4-8D2B-59C7E3B91952}" type="slidenum">
              <a:rPr lang="en-US" smtClean="0"/>
              <a:pPr/>
              <a:t>15</a:t>
            </a:fld>
            <a:endParaRPr lang="en-US"/>
          </a:p>
        </p:txBody>
      </p:sp>
    </p:spTree>
    <p:extLst>
      <p:ext uri="{BB962C8B-B14F-4D97-AF65-F5344CB8AC3E}">
        <p14:creationId xmlns:p14="http://schemas.microsoft.com/office/powerpoint/2010/main" val="573335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1D96F-54BF-5DB7-9CFC-41CE0946A0CC}"/>
              </a:ext>
            </a:extLst>
          </p:cNvPr>
          <p:cNvSpPr>
            <a:spLocks noGrp="1"/>
          </p:cNvSpPr>
          <p:nvPr>
            <p:ph type="title"/>
          </p:nvPr>
        </p:nvSpPr>
        <p:spPr/>
        <p:txBody>
          <a:bodyPr/>
          <a:lstStyle/>
          <a:p>
            <a:r>
              <a:rPr lang="en-US" dirty="0"/>
              <a:t>1. Traditional EM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F52147-C19F-B8C5-BC78-03E647DEB9EE}"/>
                  </a:ext>
                </a:extLst>
              </p:cNvPr>
              <p:cNvSpPr>
                <a:spLocks noGrp="1"/>
              </p:cNvSpPr>
              <p:nvPr>
                <p:ph idx="1"/>
              </p:nvPr>
            </p:nvSpPr>
            <p:spPr>
              <a:xfrm>
                <a:off x="267286" y="914399"/>
                <a:ext cx="11619914" cy="5176066"/>
              </a:xfrm>
            </p:spPr>
            <p:txBody>
              <a:bodyPr>
                <a:noAutofit/>
              </a:bodyPr>
              <a:lstStyle/>
              <a:p>
                <a:pPr marL="0" marR="0" indent="0" algn="just">
                  <a:spcBef>
                    <a:spcPts val="0"/>
                  </a:spcBef>
                  <a:spcAft>
                    <a:spcPts val="0"/>
                  </a:spcAft>
                  <a:buNone/>
                </a:pPr>
                <a:r>
                  <a:rPr lang="en-US" sz="1720" dirty="0">
                    <a:effectLst/>
                    <a:latin typeface="Times New Roman" panose="02020603050405020304" pitchFamily="18" charset="0"/>
                    <a:ea typeface="SimSun" panose="02010600030101010101" pitchFamily="2" charset="-122"/>
                    <a:cs typeface="Times New Roman" panose="02020603050405020304" pitchFamily="18" charset="0"/>
                  </a:rPr>
                  <a:t>The lower-bound of </a:t>
                </a:r>
                <a:r>
                  <a:rPr lang="en-US" sz="172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1720" dirty="0">
                    <a:effectLst/>
                    <a:latin typeface="Times New Roman" panose="02020603050405020304" pitchFamily="18" charset="0"/>
                    <a:ea typeface="SimSun" panose="02010600030101010101" pitchFamily="2" charset="-122"/>
                    <a:cs typeface="Times New Roman" panose="02020603050405020304" pitchFamily="18" charset="0"/>
                  </a:rPr>
                  <a:t>(Θ’) is defined as follows:</a:t>
                </a:r>
              </a:p>
              <a:p>
                <a:pPr marL="0" marR="0" indent="0" algn="ctr">
                  <a:spcBef>
                    <a:spcPts val="0"/>
                  </a:spcBef>
                  <a:spcAft>
                    <a:spcPts val="0"/>
                  </a:spcAft>
                  <a:buNone/>
                </a:pPr>
                <a:r>
                  <a:rPr lang="en-US" sz="1720" i="1" dirty="0" err="1">
                    <a:effectLst/>
                    <a:latin typeface="Times New Roman" panose="02020603050405020304" pitchFamily="18" charset="0"/>
                    <a:ea typeface="SimSun" panose="02010600030101010101" pitchFamily="2" charset="-122"/>
                    <a:cs typeface="Times New Roman" panose="02020603050405020304" pitchFamily="18" charset="0"/>
                  </a:rPr>
                  <a:t>lb</a:t>
                </a:r>
                <a:r>
                  <a:rPr lang="en-US" sz="1720" dirty="0">
                    <a:effectLst/>
                    <a:latin typeface="Times New Roman" panose="02020603050405020304" pitchFamily="18" charset="0"/>
                    <a:ea typeface="SimSun" panose="02010600030101010101" pitchFamily="2" charset="-122"/>
                    <a:cs typeface="Times New Roman" panose="02020603050405020304" pitchFamily="18" charset="0"/>
                  </a:rPr>
                  <a:t>(Θ’ | Θ) = </a:t>
                </a:r>
                <a:r>
                  <a:rPr lang="en-US" sz="1720" i="1" dirty="0">
                    <a:effectLst/>
                    <a:latin typeface="Times New Roman" panose="02020603050405020304" pitchFamily="18" charset="0"/>
                    <a:ea typeface="SimSun" panose="02010600030101010101" pitchFamily="2" charset="-122"/>
                    <a:cs typeface="Times New Roman" panose="02020603050405020304" pitchFamily="18" charset="0"/>
                  </a:rPr>
                  <a:t>Q</a:t>
                </a:r>
                <a:r>
                  <a:rPr lang="en-US" sz="1720" dirty="0">
                    <a:effectLst/>
                    <a:latin typeface="Times New Roman" panose="02020603050405020304" pitchFamily="18" charset="0"/>
                    <a:ea typeface="SimSun" panose="02010600030101010101" pitchFamily="2" charset="-122"/>
                    <a:cs typeface="Times New Roman" panose="02020603050405020304" pitchFamily="18" charset="0"/>
                  </a:rPr>
                  <a:t>(Θ’ | Θ) – </a:t>
                </a:r>
                <a:r>
                  <a:rPr lang="en-US" sz="1720" i="1" dirty="0">
                    <a:effectLst/>
                    <a:latin typeface="Times New Roman" panose="02020603050405020304" pitchFamily="18" charset="0"/>
                    <a:ea typeface="SimSun" panose="02010600030101010101" pitchFamily="2" charset="-122"/>
                    <a:cs typeface="Times New Roman" panose="02020603050405020304" pitchFamily="18" charset="0"/>
                  </a:rPr>
                  <a:t>H</a:t>
                </a:r>
                <a:r>
                  <a:rPr lang="en-US" sz="1720" dirty="0">
                    <a:effectLst/>
                    <a:latin typeface="Times New Roman" panose="02020603050405020304" pitchFamily="18" charset="0"/>
                    <a:ea typeface="SimSun" panose="02010600030101010101" pitchFamily="2" charset="-122"/>
                    <a:cs typeface="Times New Roman" panose="02020603050405020304" pitchFamily="18" charset="0"/>
                  </a:rPr>
                  <a:t>(Θ | Θ)</a:t>
                </a:r>
              </a:p>
              <a:p>
                <a:pPr marL="0" marR="0" indent="0" algn="just">
                  <a:spcBef>
                    <a:spcPts val="0"/>
                  </a:spcBef>
                  <a:spcAft>
                    <a:spcPts val="0"/>
                  </a:spcAft>
                  <a:buNone/>
                </a:pPr>
                <a:r>
                  <a:rPr lang="en-US" sz="1720" dirty="0">
                    <a:effectLst/>
                    <a:latin typeface="Times New Roman" panose="02020603050405020304" pitchFamily="18" charset="0"/>
                    <a:ea typeface="SimSun" panose="02010600030101010101" pitchFamily="2" charset="-122"/>
                    <a:cs typeface="Times New Roman" panose="02020603050405020304" pitchFamily="18" charset="0"/>
                  </a:rPr>
                  <a:t>Of course, we have:</a:t>
                </a:r>
              </a:p>
              <a:p>
                <a:pPr marL="0" marR="0" indent="0" algn="ctr">
                  <a:spcBef>
                    <a:spcPts val="0"/>
                  </a:spcBef>
                  <a:spcAft>
                    <a:spcPts val="0"/>
                  </a:spcAft>
                  <a:buNone/>
                </a:pPr>
                <a:r>
                  <a:rPr lang="en-US" sz="172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1720" dirty="0">
                    <a:effectLst/>
                    <a:latin typeface="Times New Roman" panose="02020603050405020304" pitchFamily="18" charset="0"/>
                    <a:ea typeface="SimSun" panose="02010600030101010101" pitchFamily="2" charset="-122"/>
                    <a:cs typeface="Times New Roman" panose="02020603050405020304" pitchFamily="18" charset="0"/>
                  </a:rPr>
                  <a:t>(Θ’) ≥ </a:t>
                </a:r>
                <a:r>
                  <a:rPr lang="en-US" sz="1720" i="1" dirty="0" err="1">
                    <a:effectLst/>
                    <a:latin typeface="Times New Roman" panose="02020603050405020304" pitchFamily="18" charset="0"/>
                    <a:ea typeface="SimSun" panose="02010600030101010101" pitchFamily="2" charset="-122"/>
                    <a:cs typeface="Times New Roman" panose="02020603050405020304" pitchFamily="18" charset="0"/>
                  </a:rPr>
                  <a:t>lb</a:t>
                </a:r>
                <a:r>
                  <a:rPr lang="en-US" sz="1720" dirty="0">
                    <a:effectLst/>
                    <a:latin typeface="Times New Roman" panose="02020603050405020304" pitchFamily="18" charset="0"/>
                    <a:ea typeface="SimSun" panose="02010600030101010101" pitchFamily="2" charset="-122"/>
                    <a:cs typeface="Times New Roman" panose="02020603050405020304" pitchFamily="18" charset="0"/>
                  </a:rPr>
                  <a:t>(Θ’ | Θ)</a:t>
                </a:r>
              </a:p>
              <a:p>
                <a:pPr marL="0" marR="0" indent="0" algn="just">
                  <a:spcBef>
                    <a:spcPts val="0"/>
                  </a:spcBef>
                  <a:spcAft>
                    <a:spcPts val="0"/>
                  </a:spcAft>
                  <a:buNone/>
                </a:pPr>
                <a:r>
                  <a:rPr lang="en-US" sz="1720" dirty="0">
                    <a:effectLst/>
                    <a:latin typeface="Times New Roman" panose="02020603050405020304" pitchFamily="18" charset="0"/>
                    <a:ea typeface="SimSun" panose="02010600030101010101" pitchFamily="2" charset="-122"/>
                    <a:cs typeface="Times New Roman" panose="02020603050405020304" pitchFamily="18" charset="0"/>
                  </a:rPr>
                  <a:t>Suppose at some </a:t>
                </a:r>
                <a:r>
                  <a:rPr lang="en-US" sz="1720" i="1" dirty="0" err="1">
                    <a:effectLst/>
                    <a:latin typeface="Times New Roman" panose="02020603050405020304" pitchFamily="18" charset="0"/>
                    <a:ea typeface="SimSun" panose="02010600030101010101" pitchFamily="2" charset="-122"/>
                    <a:cs typeface="Times New Roman" panose="02020603050405020304" pitchFamily="18" charset="0"/>
                  </a:rPr>
                  <a:t>t</a:t>
                </a:r>
                <a:r>
                  <a:rPr lang="en-US" sz="1720" baseline="30000" dirty="0" err="1">
                    <a:effectLst/>
                    <a:latin typeface="Times New Roman" panose="02020603050405020304" pitchFamily="18" charset="0"/>
                    <a:ea typeface="SimSun" panose="02010600030101010101" pitchFamily="2" charset="-122"/>
                    <a:cs typeface="Times New Roman" panose="02020603050405020304" pitchFamily="18" charset="0"/>
                  </a:rPr>
                  <a:t>th</a:t>
                </a:r>
                <a:r>
                  <a:rPr lang="en-US" sz="1720" dirty="0">
                    <a:effectLst/>
                    <a:latin typeface="Times New Roman" panose="02020603050405020304" pitchFamily="18" charset="0"/>
                    <a:ea typeface="SimSun" panose="02010600030101010101" pitchFamily="2" charset="-122"/>
                    <a:cs typeface="Times New Roman" panose="02020603050405020304" pitchFamily="18" charset="0"/>
                  </a:rPr>
                  <a:t> iteration, when the current parameter is Θ</a:t>
                </a:r>
                <a:r>
                  <a:rPr lang="en-US" sz="172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72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72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720" dirty="0">
                    <a:effectLst/>
                    <a:latin typeface="Times New Roman" panose="02020603050405020304" pitchFamily="18" charset="0"/>
                    <a:ea typeface="SimSun" panose="02010600030101010101" pitchFamily="2" charset="-122"/>
                    <a:cs typeface="Times New Roman" panose="02020603050405020304" pitchFamily="18" charset="0"/>
                  </a:rPr>
                  <a:t>, the lower-bound of </a:t>
                </a:r>
                <a:r>
                  <a:rPr lang="en-US" sz="172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1720" dirty="0">
                    <a:effectLst/>
                    <a:latin typeface="Times New Roman" panose="02020603050405020304" pitchFamily="18" charset="0"/>
                    <a:ea typeface="SimSun" panose="02010600030101010101" pitchFamily="2" charset="-122"/>
                    <a:cs typeface="Times New Roman" panose="02020603050405020304" pitchFamily="18" charset="0"/>
                  </a:rPr>
                  <a:t>(Θ) is re-written:</a:t>
                </a:r>
              </a:p>
              <a:p>
                <a:pPr marL="0" marR="0" indent="0" algn="ctr">
                  <a:spcBef>
                    <a:spcPts val="0"/>
                  </a:spcBef>
                  <a:spcAft>
                    <a:spcPts val="0"/>
                  </a:spcAft>
                  <a:buNone/>
                </a:pPr>
                <a:r>
                  <a:rPr lang="en-US" sz="1720" i="1" dirty="0" err="1">
                    <a:effectLst/>
                    <a:latin typeface="Times New Roman" panose="02020603050405020304" pitchFamily="18" charset="0"/>
                    <a:ea typeface="SimSun" panose="02010600030101010101" pitchFamily="2" charset="-122"/>
                    <a:cs typeface="Times New Roman" panose="02020603050405020304" pitchFamily="18" charset="0"/>
                  </a:rPr>
                  <a:t>lb</a:t>
                </a:r>
                <a:r>
                  <a:rPr lang="en-US" sz="1720" dirty="0">
                    <a:effectLst/>
                    <a:latin typeface="Times New Roman" panose="02020603050405020304" pitchFamily="18" charset="0"/>
                    <a:ea typeface="SimSun" panose="02010600030101010101" pitchFamily="2" charset="-122"/>
                    <a:cs typeface="Times New Roman" panose="02020603050405020304" pitchFamily="18" charset="0"/>
                  </a:rPr>
                  <a:t>(Θ | Θ</a:t>
                </a:r>
                <a:r>
                  <a:rPr lang="en-US" sz="172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72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72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72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720" i="1" dirty="0">
                    <a:effectLst/>
                    <a:latin typeface="Times New Roman" panose="02020603050405020304" pitchFamily="18" charset="0"/>
                    <a:ea typeface="SimSun" panose="02010600030101010101" pitchFamily="2" charset="-122"/>
                    <a:cs typeface="Times New Roman" panose="02020603050405020304" pitchFamily="18" charset="0"/>
                  </a:rPr>
                  <a:t>Q</a:t>
                </a:r>
                <a:r>
                  <a:rPr lang="en-US" sz="1720" dirty="0">
                    <a:effectLst/>
                    <a:latin typeface="Times New Roman" panose="02020603050405020304" pitchFamily="18" charset="0"/>
                    <a:ea typeface="SimSun" panose="02010600030101010101" pitchFamily="2" charset="-122"/>
                    <a:cs typeface="Times New Roman" panose="02020603050405020304" pitchFamily="18" charset="0"/>
                  </a:rPr>
                  <a:t>(Θ | Θ</a:t>
                </a:r>
                <a:r>
                  <a:rPr lang="en-US" sz="172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72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72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72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720" i="1" dirty="0">
                    <a:effectLst/>
                    <a:latin typeface="Times New Roman" panose="02020603050405020304" pitchFamily="18" charset="0"/>
                    <a:ea typeface="SimSun" panose="02010600030101010101" pitchFamily="2" charset="-122"/>
                    <a:cs typeface="Times New Roman" panose="02020603050405020304" pitchFamily="18" charset="0"/>
                  </a:rPr>
                  <a:t>H</a:t>
                </a:r>
                <a:r>
                  <a:rPr lang="en-US" sz="1720"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172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72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72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720" dirty="0">
                    <a:effectLst/>
                    <a:latin typeface="Times New Roman" panose="02020603050405020304" pitchFamily="18" charset="0"/>
                    <a:ea typeface="SimSun" panose="02010600030101010101" pitchFamily="2" charset="-122"/>
                    <a:cs typeface="Times New Roman" panose="02020603050405020304" pitchFamily="18" charset="0"/>
                  </a:rPr>
                  <a:t> | Θ</a:t>
                </a:r>
                <a:r>
                  <a:rPr lang="en-US" sz="172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72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72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720"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indent="0" algn="just">
                  <a:spcBef>
                    <a:spcPts val="0"/>
                  </a:spcBef>
                  <a:spcAft>
                    <a:spcPts val="0"/>
                  </a:spcAft>
                  <a:buNone/>
                </a:pPr>
                <a:r>
                  <a:rPr lang="en-US" sz="1720" dirty="0">
                    <a:effectLst/>
                    <a:latin typeface="Times New Roman" panose="02020603050405020304" pitchFamily="18" charset="0"/>
                    <a:ea typeface="SimSun" panose="02010600030101010101" pitchFamily="2" charset="-122"/>
                    <a:cs typeface="Times New Roman" panose="02020603050405020304" pitchFamily="18" charset="0"/>
                  </a:rPr>
                  <a:t>Of course, we have:</a:t>
                </a:r>
              </a:p>
              <a:p>
                <a:pPr marL="0" marR="0" indent="0" algn="ctr">
                  <a:spcBef>
                    <a:spcPts val="0"/>
                  </a:spcBef>
                  <a:spcAft>
                    <a:spcPts val="0"/>
                  </a:spcAft>
                  <a:buNone/>
                </a:pPr>
                <a:r>
                  <a:rPr lang="en-US" sz="172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1720" dirty="0">
                    <a:effectLst/>
                    <a:latin typeface="Times New Roman" panose="02020603050405020304" pitchFamily="18" charset="0"/>
                    <a:ea typeface="SimSun" panose="02010600030101010101" pitchFamily="2" charset="-122"/>
                    <a:cs typeface="Times New Roman" panose="02020603050405020304" pitchFamily="18" charset="0"/>
                  </a:rPr>
                  <a:t>(Θ) ≥ </a:t>
                </a:r>
                <a:r>
                  <a:rPr lang="en-US" sz="1720" i="1" dirty="0" err="1">
                    <a:effectLst/>
                    <a:latin typeface="Times New Roman" panose="02020603050405020304" pitchFamily="18" charset="0"/>
                    <a:ea typeface="SimSun" panose="02010600030101010101" pitchFamily="2" charset="-122"/>
                    <a:cs typeface="Times New Roman" panose="02020603050405020304" pitchFamily="18" charset="0"/>
                  </a:rPr>
                  <a:t>lb</a:t>
                </a:r>
                <a:r>
                  <a:rPr lang="en-US" sz="1720" dirty="0">
                    <a:effectLst/>
                    <a:latin typeface="Times New Roman" panose="02020603050405020304" pitchFamily="18" charset="0"/>
                    <a:ea typeface="SimSun" panose="02010600030101010101" pitchFamily="2" charset="-122"/>
                    <a:cs typeface="Times New Roman" panose="02020603050405020304" pitchFamily="18" charset="0"/>
                  </a:rPr>
                  <a:t>(Θ | Θ</a:t>
                </a:r>
                <a:r>
                  <a:rPr lang="en-US" sz="172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72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72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720"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indent="0" algn="just">
                  <a:spcBef>
                    <a:spcPts val="0"/>
                  </a:spcBef>
                  <a:spcAft>
                    <a:spcPts val="0"/>
                  </a:spcAft>
                  <a:buNone/>
                </a:pPr>
                <a:r>
                  <a:rPr lang="en-US" sz="1720" dirty="0">
                    <a:effectLst/>
                    <a:latin typeface="Times New Roman" panose="02020603050405020304" pitchFamily="18" charset="0"/>
                    <a:ea typeface="SimSun" panose="02010600030101010101" pitchFamily="2" charset="-122"/>
                    <a:cs typeface="Times New Roman" panose="02020603050405020304" pitchFamily="18" charset="0"/>
                  </a:rPr>
                  <a:t>The lower bound </a:t>
                </a:r>
                <a:r>
                  <a:rPr lang="en-US" sz="1720" i="1" dirty="0" err="1">
                    <a:effectLst/>
                    <a:latin typeface="Times New Roman" panose="02020603050405020304" pitchFamily="18" charset="0"/>
                    <a:ea typeface="SimSun" panose="02010600030101010101" pitchFamily="2" charset="-122"/>
                    <a:cs typeface="Times New Roman" panose="02020603050405020304" pitchFamily="18" charset="0"/>
                  </a:rPr>
                  <a:t>lb</a:t>
                </a:r>
                <a:r>
                  <a:rPr lang="en-US" sz="1720" dirty="0">
                    <a:effectLst/>
                    <a:latin typeface="Times New Roman" panose="02020603050405020304" pitchFamily="18" charset="0"/>
                    <a:ea typeface="SimSun" panose="02010600030101010101" pitchFamily="2" charset="-122"/>
                    <a:cs typeface="Times New Roman" panose="02020603050405020304" pitchFamily="18" charset="0"/>
                  </a:rPr>
                  <a:t>(Θ | Θ</a:t>
                </a:r>
                <a:r>
                  <a:rPr lang="en-US" sz="172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72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72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720" dirty="0">
                    <a:effectLst/>
                    <a:latin typeface="Times New Roman" panose="02020603050405020304" pitchFamily="18" charset="0"/>
                    <a:ea typeface="SimSun" panose="02010600030101010101" pitchFamily="2" charset="-122"/>
                    <a:cs typeface="Times New Roman" panose="02020603050405020304" pitchFamily="18" charset="0"/>
                  </a:rPr>
                  <a:t>) has following property (Sean, 2009, p. 7):</a:t>
                </a:r>
              </a:p>
              <a:p>
                <a:pPr marL="0" marR="0" indent="0" algn="ctr">
                  <a:spcBef>
                    <a:spcPts val="0"/>
                  </a:spcBef>
                  <a:spcAft>
                    <a:spcPts val="0"/>
                  </a:spcAft>
                  <a:buNone/>
                </a:pPr>
                <a:r>
                  <a:rPr lang="en-US" sz="1720" i="1" dirty="0" err="1">
                    <a:effectLst/>
                    <a:latin typeface="Times New Roman" panose="02020603050405020304" pitchFamily="18" charset="0"/>
                    <a:ea typeface="SimSun" panose="02010600030101010101" pitchFamily="2" charset="-122"/>
                    <a:cs typeface="Times New Roman" panose="02020603050405020304" pitchFamily="18" charset="0"/>
                  </a:rPr>
                  <a:t>lb</a:t>
                </a:r>
                <a:r>
                  <a:rPr lang="en-US" sz="1720"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172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72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72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720" dirty="0">
                    <a:effectLst/>
                    <a:latin typeface="Times New Roman" panose="02020603050405020304" pitchFamily="18" charset="0"/>
                    <a:ea typeface="SimSun" panose="02010600030101010101" pitchFamily="2" charset="-122"/>
                    <a:cs typeface="Times New Roman" panose="02020603050405020304" pitchFamily="18" charset="0"/>
                  </a:rPr>
                  <a:t> | Θ</a:t>
                </a:r>
                <a:r>
                  <a:rPr lang="en-US" sz="172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72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72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72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720" i="1" dirty="0">
                    <a:effectLst/>
                    <a:latin typeface="Times New Roman" panose="02020603050405020304" pitchFamily="18" charset="0"/>
                    <a:ea typeface="SimSun" panose="02010600030101010101" pitchFamily="2" charset="-122"/>
                    <a:cs typeface="Times New Roman" panose="02020603050405020304" pitchFamily="18" charset="0"/>
                  </a:rPr>
                  <a:t>Q</a:t>
                </a:r>
                <a:r>
                  <a:rPr lang="en-US" sz="1720"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172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72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72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720" dirty="0">
                    <a:effectLst/>
                    <a:latin typeface="Times New Roman" panose="02020603050405020304" pitchFamily="18" charset="0"/>
                    <a:ea typeface="SimSun" panose="02010600030101010101" pitchFamily="2" charset="-122"/>
                    <a:cs typeface="Times New Roman" panose="02020603050405020304" pitchFamily="18" charset="0"/>
                  </a:rPr>
                  <a:t> | Θ</a:t>
                </a:r>
                <a:r>
                  <a:rPr lang="en-US" sz="172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72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72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72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720" i="1" dirty="0">
                    <a:effectLst/>
                    <a:latin typeface="Times New Roman" panose="02020603050405020304" pitchFamily="18" charset="0"/>
                    <a:ea typeface="SimSun" panose="02010600030101010101" pitchFamily="2" charset="-122"/>
                    <a:cs typeface="Times New Roman" panose="02020603050405020304" pitchFamily="18" charset="0"/>
                  </a:rPr>
                  <a:t>H</a:t>
                </a:r>
                <a:r>
                  <a:rPr lang="en-US" sz="1720"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172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72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72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720" dirty="0">
                    <a:effectLst/>
                    <a:latin typeface="Times New Roman" panose="02020603050405020304" pitchFamily="18" charset="0"/>
                    <a:ea typeface="SimSun" panose="02010600030101010101" pitchFamily="2" charset="-122"/>
                    <a:cs typeface="Times New Roman" panose="02020603050405020304" pitchFamily="18" charset="0"/>
                  </a:rPr>
                  <a:t> | Θ</a:t>
                </a:r>
                <a:r>
                  <a:rPr lang="en-US" sz="172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72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72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72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72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1720"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172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72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72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720"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indent="0" algn="just">
                  <a:spcBef>
                    <a:spcPts val="0"/>
                  </a:spcBef>
                  <a:spcAft>
                    <a:spcPts val="0"/>
                  </a:spcAft>
                  <a:buNone/>
                </a:pPr>
                <a:r>
                  <a:rPr lang="en-US" sz="1720" dirty="0">
                    <a:effectLst/>
                    <a:latin typeface="Times New Roman" panose="02020603050405020304" pitchFamily="18" charset="0"/>
                    <a:ea typeface="SimSun" panose="02010600030101010101" pitchFamily="2" charset="-122"/>
                    <a:cs typeface="Times New Roman" panose="02020603050405020304" pitchFamily="18" charset="0"/>
                  </a:rPr>
                  <a:t>Indeed,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720" i="1">
                          <a:effectLst/>
                          <a:latin typeface="Cambria Math" panose="02040503050406030204" pitchFamily="18" charset="0"/>
                          <a:ea typeface="SimSun" panose="02010600030101010101" pitchFamily="2" charset="-122"/>
                          <a:cs typeface="Times New Roman" panose="02020603050405020304" pitchFamily="18" charset="0"/>
                        </a:rPr>
                        <m:t>𝑙𝑏</m:t>
                      </m:r>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72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72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e>
                          <m:sSup>
                            <m:sSup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72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72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a:rPr lang="en-US" sz="1720" i="1">
                          <a:effectLst/>
                          <a:latin typeface="Cambria Math" panose="02040503050406030204" pitchFamily="18" charset="0"/>
                          <a:ea typeface="SimSun" panose="02010600030101010101" pitchFamily="2" charset="-122"/>
                          <a:cs typeface="Times New Roman" panose="02020603050405020304" pitchFamily="18" charset="0"/>
                        </a:rPr>
                        <m:t>=</m:t>
                      </m:r>
                      <m:r>
                        <a:rPr lang="en-US" sz="1720" i="1">
                          <a:effectLst/>
                          <a:latin typeface="Cambria Math" panose="02040503050406030204" pitchFamily="18" charset="0"/>
                          <a:ea typeface="SimSun" panose="02010600030101010101" pitchFamily="2" charset="-122"/>
                          <a:cs typeface="Times New Roman" panose="02020603050405020304" pitchFamily="18" charset="0"/>
                        </a:rPr>
                        <m:t>𝑄</m:t>
                      </m:r>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72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72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e>
                          <m:sSup>
                            <m:sSup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72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72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a:rPr lang="en-US" sz="1720" i="1">
                          <a:effectLst/>
                          <a:latin typeface="Cambria Math" panose="02040503050406030204" pitchFamily="18" charset="0"/>
                          <a:ea typeface="SimSun" panose="02010600030101010101" pitchFamily="2" charset="-122"/>
                          <a:cs typeface="Times New Roman" panose="02020603050405020304" pitchFamily="18" charset="0"/>
                        </a:rPr>
                        <m:t>−</m:t>
                      </m:r>
                      <m:r>
                        <a:rPr lang="en-US" sz="1720" i="1">
                          <a:effectLst/>
                          <a:latin typeface="Cambria Math" panose="02040503050406030204" pitchFamily="18" charset="0"/>
                          <a:ea typeface="SimSun" panose="02010600030101010101" pitchFamily="2" charset="-122"/>
                          <a:cs typeface="Times New Roman" panose="02020603050405020304" pitchFamily="18" charset="0"/>
                        </a:rPr>
                        <m:t>𝐻</m:t>
                      </m:r>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72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72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e>
                          <m:sSup>
                            <m:sSup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72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72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a:rPr lang="en-US" sz="1720" i="1">
                          <a:effectLst/>
                          <a:latin typeface="Cambria Math" panose="02040503050406030204" pitchFamily="18" charset="0"/>
                          <a:ea typeface="SimSun" panose="02010600030101010101" pitchFamily="2" charset="-122"/>
                          <a:cs typeface="Times New Roman" panose="02020603050405020304" pitchFamily="18" charset="0"/>
                        </a:rPr>
                        <m:t>=</m:t>
                      </m:r>
                      <m:nary>
                        <m:naryPr>
                          <m:limLoc m:val="undOvr"/>
                          <m:supHide m:val="on"/>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naryPr>
                        <m:sub>
                          <m:sSup>
                            <m:sSup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720" i="1">
                                  <a:effectLst/>
                                  <a:latin typeface="Cambria Math" panose="02040503050406030204" pitchFamily="18" charset="0"/>
                                  <a:ea typeface="SimSun" panose="02010600030101010101" pitchFamily="2" charset="-122"/>
                                  <a:cs typeface="Times New Roman" panose="02020603050405020304" pitchFamily="18" charset="0"/>
                                </a:rPr>
                                <m:t>𝜑</m:t>
                              </m:r>
                            </m:e>
                            <m:sup>
                              <m:r>
                                <a:rPr lang="en-US" sz="1720" i="1">
                                  <a:effectLst/>
                                  <a:latin typeface="Cambria Math" panose="02040503050406030204" pitchFamily="18" charset="0"/>
                                  <a:ea typeface="SimSun" panose="02010600030101010101" pitchFamily="2" charset="-122"/>
                                  <a:cs typeface="Times New Roman" panose="02020603050405020304" pitchFamily="18" charset="0"/>
                                </a:rPr>
                                <m:t>−1</m:t>
                              </m:r>
                            </m:sup>
                          </m:sSup>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720" i="1">
                                  <a:effectLst/>
                                  <a:latin typeface="Cambria Math" panose="02040503050406030204" pitchFamily="18" charset="0"/>
                                  <a:ea typeface="SimSun" panose="02010600030101010101" pitchFamily="2" charset="-122"/>
                                  <a:cs typeface="Times New Roman" panose="02020603050405020304" pitchFamily="18" charset="0"/>
                                </a:rPr>
                                <m:t>𝑌</m:t>
                              </m:r>
                            </m:e>
                          </m:d>
                        </m:sub>
                        <m:sup/>
                        <m:e>
                          <m:r>
                            <a:rPr lang="en-US" sz="1720" i="1">
                              <a:effectLst/>
                              <a:latin typeface="Cambria Math" panose="02040503050406030204" pitchFamily="18" charset="0"/>
                              <a:ea typeface="SimSun" panose="02010600030101010101" pitchFamily="2" charset="-122"/>
                              <a:cs typeface="Times New Roman" panose="02020603050405020304" pitchFamily="18" charset="0"/>
                            </a:rPr>
                            <m:t>𝑘</m:t>
                          </m:r>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72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1720" i="1">
                                  <a:effectLst/>
                                  <a:latin typeface="Cambria Math" panose="02040503050406030204" pitchFamily="18" charset="0"/>
                                  <a:ea typeface="SimSun" panose="02010600030101010101" pitchFamily="2" charset="-122"/>
                                  <a:cs typeface="Times New Roman" panose="02020603050405020304" pitchFamily="18" charset="0"/>
                                </a:rPr>
                                <m:t>𝑌</m:t>
                              </m:r>
                              <m:r>
                                <a:rPr lang="en-US" sz="172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72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72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m:rPr>
                              <m:sty m:val="p"/>
                            </m:rPr>
                            <a:rPr lang="en-US" sz="172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72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720" i="1">
                                      <a:effectLst/>
                                      <a:latin typeface="Cambria Math" panose="02040503050406030204" pitchFamily="18" charset="0"/>
                                      <a:ea typeface="SimSun" panose="02010600030101010101" pitchFamily="2" charset="-122"/>
                                      <a:cs typeface="Times New Roman" panose="02020603050405020304" pitchFamily="18" charset="0"/>
                                    </a:rPr>
                                    <m:t>𝑋</m:t>
                                  </m:r>
                                </m:e>
                                <m:e>
                                  <m:sSup>
                                    <m:sSup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72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72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d>
                          <m:r>
                            <m:rPr>
                              <m:sty m:val="p"/>
                            </m:rPr>
                            <a:rPr lang="en-US" sz="1720">
                              <a:effectLst/>
                              <a:latin typeface="Cambria Math" panose="02040503050406030204" pitchFamily="18" charset="0"/>
                              <a:ea typeface="SimSun" panose="02010600030101010101" pitchFamily="2" charset="-122"/>
                              <a:cs typeface="Times New Roman" panose="02020603050405020304" pitchFamily="18" charset="0"/>
                            </a:rPr>
                            <m:t>d</m:t>
                          </m:r>
                          <m:r>
                            <a:rPr lang="en-US" sz="1720" i="1">
                              <a:effectLst/>
                              <a:latin typeface="Cambria Math" panose="02040503050406030204" pitchFamily="18" charset="0"/>
                              <a:ea typeface="SimSun" panose="02010600030101010101" pitchFamily="2" charset="-122"/>
                              <a:cs typeface="Times New Roman" panose="02020603050405020304" pitchFamily="18" charset="0"/>
                            </a:rPr>
                            <m:t>𝑋</m:t>
                          </m:r>
                        </m:e>
                      </m:nary>
                      <m:r>
                        <a:rPr lang="en-US" sz="1720" i="1">
                          <a:effectLst/>
                          <a:latin typeface="Cambria Math" panose="02040503050406030204" pitchFamily="18" charset="0"/>
                          <a:ea typeface="SimSun" panose="02010600030101010101" pitchFamily="2" charset="-122"/>
                          <a:cs typeface="Times New Roman" panose="02020603050405020304" pitchFamily="18" charset="0"/>
                        </a:rPr>
                        <m:t>−</m:t>
                      </m:r>
                      <m:nary>
                        <m:naryPr>
                          <m:limLoc m:val="undOvr"/>
                          <m:supHide m:val="on"/>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naryPr>
                        <m:sub>
                          <m:sSup>
                            <m:sSup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720" i="1">
                                  <a:effectLst/>
                                  <a:latin typeface="Cambria Math" panose="02040503050406030204" pitchFamily="18" charset="0"/>
                                  <a:ea typeface="SimSun" panose="02010600030101010101" pitchFamily="2" charset="-122"/>
                                  <a:cs typeface="Times New Roman" panose="02020603050405020304" pitchFamily="18" charset="0"/>
                                </a:rPr>
                                <m:t>𝜑</m:t>
                              </m:r>
                            </m:e>
                            <m:sup>
                              <m:r>
                                <a:rPr lang="en-US" sz="1720" i="1">
                                  <a:effectLst/>
                                  <a:latin typeface="Cambria Math" panose="02040503050406030204" pitchFamily="18" charset="0"/>
                                  <a:ea typeface="SimSun" panose="02010600030101010101" pitchFamily="2" charset="-122"/>
                                  <a:cs typeface="Times New Roman" panose="02020603050405020304" pitchFamily="18" charset="0"/>
                                </a:rPr>
                                <m:t>−1</m:t>
                              </m:r>
                            </m:sup>
                          </m:sSup>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720" i="1">
                                  <a:effectLst/>
                                  <a:latin typeface="Cambria Math" panose="02040503050406030204" pitchFamily="18" charset="0"/>
                                  <a:ea typeface="SimSun" panose="02010600030101010101" pitchFamily="2" charset="-122"/>
                                  <a:cs typeface="Times New Roman" panose="02020603050405020304" pitchFamily="18" charset="0"/>
                                </a:rPr>
                                <m:t>𝑌</m:t>
                              </m:r>
                            </m:e>
                          </m:d>
                        </m:sub>
                        <m:sup/>
                        <m:e>
                          <m:r>
                            <a:rPr lang="en-US" sz="1720" i="1">
                              <a:effectLst/>
                              <a:latin typeface="Cambria Math" panose="02040503050406030204" pitchFamily="18" charset="0"/>
                              <a:ea typeface="SimSun" panose="02010600030101010101" pitchFamily="2" charset="-122"/>
                              <a:cs typeface="Times New Roman" panose="02020603050405020304" pitchFamily="18" charset="0"/>
                            </a:rPr>
                            <m:t>𝑘</m:t>
                          </m:r>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72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1720" i="1">
                                  <a:effectLst/>
                                  <a:latin typeface="Cambria Math" panose="02040503050406030204" pitchFamily="18" charset="0"/>
                                  <a:ea typeface="SimSun" panose="02010600030101010101" pitchFamily="2" charset="-122"/>
                                  <a:cs typeface="Times New Roman" panose="02020603050405020304" pitchFamily="18" charset="0"/>
                                </a:rPr>
                                <m:t>𝑌</m:t>
                              </m:r>
                              <m:r>
                                <a:rPr lang="en-US" sz="172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72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72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m:rPr>
                              <m:sty m:val="p"/>
                            </m:rPr>
                            <a:rPr lang="en-US" sz="172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720" i="1">
                                  <a:effectLst/>
                                  <a:latin typeface="Cambria Math" panose="02040503050406030204" pitchFamily="18" charset="0"/>
                                  <a:ea typeface="SimSun" panose="02010600030101010101" pitchFamily="2" charset="-122"/>
                                  <a:cs typeface="Times New Roman" panose="02020603050405020304" pitchFamily="18" charset="0"/>
                                </a:rPr>
                                <m:t>𝑘</m:t>
                              </m:r>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72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1720" i="1">
                                      <a:effectLst/>
                                      <a:latin typeface="Cambria Math" panose="02040503050406030204" pitchFamily="18" charset="0"/>
                                      <a:ea typeface="SimSun" panose="02010600030101010101" pitchFamily="2" charset="-122"/>
                                      <a:cs typeface="Times New Roman" panose="02020603050405020304" pitchFamily="18" charset="0"/>
                                    </a:rPr>
                                    <m:t>𝑌</m:t>
                                  </m:r>
                                  <m:r>
                                    <a:rPr lang="en-US" sz="172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72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72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d>
                          <m:r>
                            <m:rPr>
                              <m:sty m:val="p"/>
                            </m:rPr>
                            <a:rPr lang="en-US" sz="1720">
                              <a:effectLst/>
                              <a:latin typeface="Cambria Math" panose="02040503050406030204" pitchFamily="18" charset="0"/>
                              <a:ea typeface="SimSun" panose="02010600030101010101" pitchFamily="2" charset="-122"/>
                              <a:cs typeface="Times New Roman" panose="02020603050405020304" pitchFamily="18" charset="0"/>
                            </a:rPr>
                            <m:t>d</m:t>
                          </m:r>
                          <m:r>
                            <a:rPr lang="en-US" sz="1720" i="1">
                              <a:effectLst/>
                              <a:latin typeface="Cambria Math" panose="02040503050406030204" pitchFamily="18" charset="0"/>
                              <a:ea typeface="SimSun" panose="02010600030101010101" pitchFamily="2" charset="-122"/>
                              <a:cs typeface="Times New Roman" panose="02020603050405020304" pitchFamily="18" charset="0"/>
                            </a:rPr>
                            <m:t>𝑋</m:t>
                          </m:r>
                        </m:e>
                      </m:nary>
                      <m:r>
                        <a:rPr lang="en-US" sz="1720" i="1">
                          <a:effectLst/>
                          <a:latin typeface="Cambria Math" panose="02040503050406030204" pitchFamily="18" charset="0"/>
                          <a:ea typeface="SimSun" panose="02010600030101010101" pitchFamily="2" charset="-122"/>
                          <a:cs typeface="Times New Roman" panose="02020603050405020304" pitchFamily="18" charset="0"/>
                        </a:rPr>
                        <m:t>=</m:t>
                      </m:r>
                      <m:nary>
                        <m:naryPr>
                          <m:limLoc m:val="undOvr"/>
                          <m:supHide m:val="on"/>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naryPr>
                        <m:sub>
                          <m:sSup>
                            <m:sSup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720" i="1">
                                  <a:effectLst/>
                                  <a:latin typeface="Cambria Math" panose="02040503050406030204" pitchFamily="18" charset="0"/>
                                  <a:ea typeface="SimSun" panose="02010600030101010101" pitchFamily="2" charset="-122"/>
                                  <a:cs typeface="Times New Roman" panose="02020603050405020304" pitchFamily="18" charset="0"/>
                                </a:rPr>
                                <m:t>𝜑</m:t>
                              </m:r>
                            </m:e>
                            <m:sup>
                              <m:r>
                                <a:rPr lang="en-US" sz="1720" i="1">
                                  <a:effectLst/>
                                  <a:latin typeface="Cambria Math" panose="02040503050406030204" pitchFamily="18" charset="0"/>
                                  <a:ea typeface="SimSun" panose="02010600030101010101" pitchFamily="2" charset="-122"/>
                                  <a:cs typeface="Times New Roman" panose="02020603050405020304" pitchFamily="18" charset="0"/>
                                </a:rPr>
                                <m:t>−1</m:t>
                              </m:r>
                            </m:sup>
                          </m:sSup>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720" i="1">
                                  <a:effectLst/>
                                  <a:latin typeface="Cambria Math" panose="02040503050406030204" pitchFamily="18" charset="0"/>
                                  <a:ea typeface="SimSun" panose="02010600030101010101" pitchFamily="2" charset="-122"/>
                                  <a:cs typeface="Times New Roman" panose="02020603050405020304" pitchFamily="18" charset="0"/>
                                </a:rPr>
                                <m:t>𝑌</m:t>
                              </m:r>
                            </m:e>
                          </m:d>
                        </m:sub>
                        <m:sup/>
                        <m:e>
                          <m:r>
                            <a:rPr lang="en-US" sz="1720" i="1">
                              <a:effectLst/>
                              <a:latin typeface="Cambria Math" panose="02040503050406030204" pitchFamily="18" charset="0"/>
                              <a:ea typeface="SimSun" panose="02010600030101010101" pitchFamily="2" charset="-122"/>
                              <a:cs typeface="Times New Roman" panose="02020603050405020304" pitchFamily="18" charset="0"/>
                            </a:rPr>
                            <m:t>𝑘</m:t>
                          </m:r>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72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1720" i="1">
                                  <a:effectLst/>
                                  <a:latin typeface="Cambria Math" panose="02040503050406030204" pitchFamily="18" charset="0"/>
                                  <a:ea typeface="SimSun" panose="02010600030101010101" pitchFamily="2" charset="-122"/>
                                  <a:cs typeface="Times New Roman" panose="02020603050405020304" pitchFamily="18" charset="0"/>
                                </a:rPr>
                                <m:t>𝑌</m:t>
                              </m:r>
                              <m:r>
                                <a:rPr lang="en-US" sz="172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72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72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m:rPr>
                              <m:sty m:val="p"/>
                            </m:rPr>
                            <a:rPr lang="en-US" sz="172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f>
                                <m:f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72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720" i="1">
                                          <a:effectLst/>
                                          <a:latin typeface="Cambria Math" panose="02040503050406030204" pitchFamily="18" charset="0"/>
                                          <a:ea typeface="SimSun" panose="02010600030101010101" pitchFamily="2" charset="-122"/>
                                          <a:cs typeface="Times New Roman" panose="02020603050405020304" pitchFamily="18" charset="0"/>
                                        </a:rPr>
                                        <m:t>𝑋</m:t>
                                      </m:r>
                                    </m:e>
                                    <m:e>
                                      <m:sSup>
                                        <m:sSup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72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72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num>
                                <m:den>
                                  <m:r>
                                    <a:rPr lang="en-US" sz="1720" i="1">
                                      <a:effectLst/>
                                      <a:latin typeface="Cambria Math" panose="02040503050406030204" pitchFamily="18" charset="0"/>
                                      <a:ea typeface="SimSun" panose="02010600030101010101" pitchFamily="2" charset="-122"/>
                                      <a:cs typeface="Times New Roman" panose="02020603050405020304" pitchFamily="18" charset="0"/>
                                    </a:rPr>
                                    <m:t>𝑘</m:t>
                                  </m:r>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72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1720" i="1">
                                          <a:effectLst/>
                                          <a:latin typeface="Cambria Math" panose="02040503050406030204" pitchFamily="18" charset="0"/>
                                          <a:ea typeface="SimSun" panose="02010600030101010101" pitchFamily="2" charset="-122"/>
                                          <a:cs typeface="Times New Roman" panose="02020603050405020304" pitchFamily="18" charset="0"/>
                                        </a:rPr>
                                        <m:t>𝑌</m:t>
                                      </m:r>
                                      <m:r>
                                        <a:rPr lang="en-US" sz="172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72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72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den>
                              </m:f>
                            </m:e>
                          </m:d>
                          <m:r>
                            <m:rPr>
                              <m:sty m:val="p"/>
                            </m:rPr>
                            <a:rPr lang="en-US" sz="1720">
                              <a:effectLst/>
                              <a:latin typeface="Cambria Math" panose="02040503050406030204" pitchFamily="18" charset="0"/>
                              <a:ea typeface="SimSun" panose="02010600030101010101" pitchFamily="2" charset="-122"/>
                              <a:cs typeface="Times New Roman" panose="02020603050405020304" pitchFamily="18" charset="0"/>
                            </a:rPr>
                            <m:t>d</m:t>
                          </m:r>
                          <m:r>
                            <a:rPr lang="en-US" sz="1720" i="1">
                              <a:effectLst/>
                              <a:latin typeface="Cambria Math" panose="02040503050406030204" pitchFamily="18" charset="0"/>
                              <a:ea typeface="SimSun" panose="02010600030101010101" pitchFamily="2" charset="-122"/>
                              <a:cs typeface="Times New Roman" panose="02020603050405020304" pitchFamily="18" charset="0"/>
                            </a:rPr>
                            <m:t>𝑋</m:t>
                          </m:r>
                        </m:e>
                      </m:nary>
                      <m:r>
                        <a:rPr lang="en-US" sz="1720" i="1">
                          <a:effectLst/>
                          <a:latin typeface="Cambria Math" panose="02040503050406030204" pitchFamily="18" charset="0"/>
                          <a:ea typeface="SimSun" panose="02010600030101010101" pitchFamily="2" charset="-122"/>
                          <a:cs typeface="Times New Roman" panose="02020603050405020304" pitchFamily="18" charset="0"/>
                        </a:rPr>
                        <m:t>=</m:t>
                      </m:r>
                      <m:nary>
                        <m:naryPr>
                          <m:limLoc m:val="undOvr"/>
                          <m:supHide m:val="on"/>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naryPr>
                        <m:sub>
                          <m:sSup>
                            <m:sSup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720" i="1">
                                  <a:effectLst/>
                                  <a:latin typeface="Cambria Math" panose="02040503050406030204" pitchFamily="18" charset="0"/>
                                  <a:ea typeface="SimSun" panose="02010600030101010101" pitchFamily="2" charset="-122"/>
                                  <a:cs typeface="Times New Roman" panose="02020603050405020304" pitchFamily="18" charset="0"/>
                                </a:rPr>
                                <m:t>𝜑</m:t>
                              </m:r>
                            </m:e>
                            <m:sup>
                              <m:r>
                                <a:rPr lang="en-US" sz="1720" i="1">
                                  <a:effectLst/>
                                  <a:latin typeface="Cambria Math" panose="02040503050406030204" pitchFamily="18" charset="0"/>
                                  <a:ea typeface="SimSun" panose="02010600030101010101" pitchFamily="2" charset="-122"/>
                                  <a:cs typeface="Times New Roman" panose="02020603050405020304" pitchFamily="18" charset="0"/>
                                </a:rPr>
                                <m:t>−1</m:t>
                              </m:r>
                            </m:sup>
                          </m:sSup>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720" i="1">
                                  <a:effectLst/>
                                  <a:latin typeface="Cambria Math" panose="02040503050406030204" pitchFamily="18" charset="0"/>
                                  <a:ea typeface="SimSun" panose="02010600030101010101" pitchFamily="2" charset="-122"/>
                                  <a:cs typeface="Times New Roman" panose="02020603050405020304" pitchFamily="18" charset="0"/>
                                </a:rPr>
                                <m:t>𝑌</m:t>
                              </m:r>
                            </m:e>
                          </m:d>
                        </m:sub>
                        <m:sup/>
                        <m:e>
                          <m:r>
                            <a:rPr lang="en-US" sz="1720" i="1">
                              <a:effectLst/>
                              <a:latin typeface="Cambria Math" panose="02040503050406030204" pitchFamily="18" charset="0"/>
                              <a:ea typeface="SimSun" panose="02010600030101010101" pitchFamily="2" charset="-122"/>
                              <a:cs typeface="Times New Roman" panose="02020603050405020304" pitchFamily="18" charset="0"/>
                            </a:rPr>
                            <m:t>𝑘</m:t>
                          </m:r>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72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1720" i="1">
                                  <a:effectLst/>
                                  <a:latin typeface="Cambria Math" panose="02040503050406030204" pitchFamily="18" charset="0"/>
                                  <a:ea typeface="SimSun" panose="02010600030101010101" pitchFamily="2" charset="-122"/>
                                  <a:cs typeface="Times New Roman" panose="02020603050405020304" pitchFamily="18" charset="0"/>
                                </a:rPr>
                                <m:t>𝑌</m:t>
                              </m:r>
                              <m:r>
                                <a:rPr lang="en-US" sz="172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72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72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m:rPr>
                              <m:sty m:val="p"/>
                            </m:rPr>
                            <a:rPr lang="en-US" sz="172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720" i="1">
                                  <a:effectLst/>
                                  <a:latin typeface="Cambria Math" panose="02040503050406030204" pitchFamily="18" charset="0"/>
                                  <a:ea typeface="SimSun" panose="02010600030101010101" pitchFamily="2" charset="-122"/>
                                  <a:cs typeface="Times New Roman" panose="02020603050405020304" pitchFamily="18" charset="0"/>
                                </a:rPr>
                                <m:t>𝑔</m:t>
                              </m:r>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720" i="1">
                                      <a:effectLst/>
                                      <a:latin typeface="Cambria Math" panose="02040503050406030204" pitchFamily="18" charset="0"/>
                                      <a:ea typeface="SimSun" panose="02010600030101010101" pitchFamily="2" charset="-122"/>
                                      <a:cs typeface="Times New Roman" panose="02020603050405020304" pitchFamily="18" charset="0"/>
                                    </a:rPr>
                                    <m:t>𝑌</m:t>
                                  </m:r>
                                </m:e>
                                <m:e>
                                  <m:sSup>
                                    <m:sSup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72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72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d>
                          <m:r>
                            <m:rPr>
                              <m:sty m:val="p"/>
                            </m:rPr>
                            <a:rPr lang="en-US" sz="1720">
                              <a:effectLst/>
                              <a:latin typeface="Cambria Math" panose="02040503050406030204" pitchFamily="18" charset="0"/>
                              <a:ea typeface="SimSun" panose="02010600030101010101" pitchFamily="2" charset="-122"/>
                              <a:cs typeface="Times New Roman" panose="02020603050405020304" pitchFamily="18" charset="0"/>
                            </a:rPr>
                            <m:t>d</m:t>
                          </m:r>
                          <m:r>
                            <a:rPr lang="en-US" sz="1720" i="1">
                              <a:effectLst/>
                              <a:latin typeface="Cambria Math" panose="02040503050406030204" pitchFamily="18" charset="0"/>
                              <a:ea typeface="SimSun" panose="02010600030101010101" pitchFamily="2" charset="-122"/>
                              <a:cs typeface="Times New Roman" panose="02020603050405020304" pitchFamily="18" charset="0"/>
                            </a:rPr>
                            <m:t>𝑋</m:t>
                          </m:r>
                        </m:e>
                      </m:nary>
                      <m:r>
                        <a:rPr lang="en-US" sz="172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72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720" i="1">
                              <a:effectLst/>
                              <a:latin typeface="Cambria Math" panose="02040503050406030204" pitchFamily="18" charset="0"/>
                              <a:ea typeface="SimSun" panose="02010600030101010101" pitchFamily="2" charset="-122"/>
                              <a:cs typeface="Times New Roman" panose="02020603050405020304" pitchFamily="18" charset="0"/>
                            </a:rPr>
                            <m:t>𝑔</m:t>
                          </m:r>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720" i="1">
                                  <a:effectLst/>
                                  <a:latin typeface="Cambria Math" panose="02040503050406030204" pitchFamily="18" charset="0"/>
                                  <a:ea typeface="SimSun" panose="02010600030101010101" pitchFamily="2" charset="-122"/>
                                  <a:cs typeface="Times New Roman" panose="02020603050405020304" pitchFamily="18" charset="0"/>
                                </a:rPr>
                                <m:t>𝑌</m:t>
                              </m:r>
                            </m:e>
                            <m:e>
                              <m:sSup>
                                <m:sSup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72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72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d>
                      <m:nary>
                        <m:naryPr>
                          <m:limLoc m:val="undOvr"/>
                          <m:supHide m:val="on"/>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naryPr>
                        <m:sub>
                          <m:sSup>
                            <m:sSup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720" i="1">
                                  <a:effectLst/>
                                  <a:latin typeface="Cambria Math" panose="02040503050406030204" pitchFamily="18" charset="0"/>
                                  <a:ea typeface="SimSun" panose="02010600030101010101" pitchFamily="2" charset="-122"/>
                                  <a:cs typeface="Times New Roman" panose="02020603050405020304" pitchFamily="18" charset="0"/>
                                </a:rPr>
                                <m:t>𝜑</m:t>
                              </m:r>
                            </m:e>
                            <m:sup>
                              <m:r>
                                <a:rPr lang="en-US" sz="1720" i="1">
                                  <a:effectLst/>
                                  <a:latin typeface="Cambria Math" panose="02040503050406030204" pitchFamily="18" charset="0"/>
                                  <a:ea typeface="SimSun" panose="02010600030101010101" pitchFamily="2" charset="-122"/>
                                  <a:cs typeface="Times New Roman" panose="02020603050405020304" pitchFamily="18" charset="0"/>
                                </a:rPr>
                                <m:t>−1</m:t>
                              </m:r>
                            </m:sup>
                          </m:sSup>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720" i="1">
                                  <a:effectLst/>
                                  <a:latin typeface="Cambria Math" panose="02040503050406030204" pitchFamily="18" charset="0"/>
                                  <a:ea typeface="SimSun" panose="02010600030101010101" pitchFamily="2" charset="-122"/>
                                  <a:cs typeface="Times New Roman" panose="02020603050405020304" pitchFamily="18" charset="0"/>
                                </a:rPr>
                                <m:t>𝑌</m:t>
                              </m:r>
                            </m:e>
                          </m:d>
                        </m:sub>
                        <m:sup/>
                        <m:e>
                          <m:r>
                            <a:rPr lang="en-US" sz="1720" i="1">
                              <a:effectLst/>
                              <a:latin typeface="Cambria Math" panose="02040503050406030204" pitchFamily="18" charset="0"/>
                              <a:ea typeface="SimSun" panose="02010600030101010101" pitchFamily="2" charset="-122"/>
                              <a:cs typeface="Times New Roman" panose="02020603050405020304" pitchFamily="18" charset="0"/>
                            </a:rPr>
                            <m:t>𝑘</m:t>
                          </m:r>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72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1720" i="1">
                                  <a:effectLst/>
                                  <a:latin typeface="Cambria Math" panose="02040503050406030204" pitchFamily="18" charset="0"/>
                                  <a:ea typeface="SimSun" panose="02010600030101010101" pitchFamily="2" charset="-122"/>
                                  <a:cs typeface="Times New Roman" panose="02020603050405020304" pitchFamily="18" charset="0"/>
                                </a:rPr>
                                <m:t>𝑌</m:t>
                              </m:r>
                              <m:r>
                                <a:rPr lang="en-US" sz="172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72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72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m:rPr>
                              <m:sty m:val="p"/>
                            </m:rPr>
                            <a:rPr lang="en-US" sz="1720">
                              <a:effectLst/>
                              <a:latin typeface="Cambria Math" panose="02040503050406030204" pitchFamily="18" charset="0"/>
                              <a:ea typeface="SimSun" panose="02010600030101010101" pitchFamily="2" charset="-122"/>
                              <a:cs typeface="Times New Roman" panose="02020603050405020304" pitchFamily="18" charset="0"/>
                            </a:rPr>
                            <m:t>d</m:t>
                          </m:r>
                          <m:r>
                            <a:rPr lang="en-US" sz="1720" i="1">
                              <a:effectLst/>
                              <a:latin typeface="Cambria Math" panose="02040503050406030204" pitchFamily="18" charset="0"/>
                              <a:ea typeface="SimSun" panose="02010600030101010101" pitchFamily="2" charset="-122"/>
                              <a:cs typeface="Times New Roman" panose="02020603050405020304" pitchFamily="18" charset="0"/>
                            </a:rPr>
                            <m:t>𝑋</m:t>
                          </m:r>
                        </m:e>
                      </m:nary>
                      <m:r>
                        <a:rPr lang="en-US" sz="172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72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720" i="1">
                              <a:effectLst/>
                              <a:latin typeface="Cambria Math" panose="02040503050406030204" pitchFamily="18" charset="0"/>
                              <a:ea typeface="SimSun" panose="02010600030101010101" pitchFamily="2" charset="-122"/>
                              <a:cs typeface="Times New Roman" panose="02020603050405020304" pitchFamily="18" charset="0"/>
                            </a:rPr>
                            <m:t>𝑔</m:t>
                          </m:r>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720" i="1">
                                  <a:effectLst/>
                                  <a:latin typeface="Cambria Math" panose="02040503050406030204" pitchFamily="18" charset="0"/>
                                  <a:ea typeface="SimSun" panose="02010600030101010101" pitchFamily="2" charset="-122"/>
                                  <a:cs typeface="Times New Roman" panose="02020603050405020304" pitchFamily="18" charset="0"/>
                                </a:rPr>
                                <m:t>𝑌</m:t>
                              </m:r>
                            </m:e>
                            <m:e>
                              <m:sSup>
                                <m:sSup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72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72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d>
                      <m:r>
                        <a:rPr lang="en-US" sz="1720" i="1">
                          <a:effectLst/>
                          <a:latin typeface="Cambria Math" panose="02040503050406030204" pitchFamily="18" charset="0"/>
                          <a:ea typeface="SimSun" panose="02010600030101010101" pitchFamily="2" charset="-122"/>
                          <a:cs typeface="Times New Roman" panose="02020603050405020304" pitchFamily="18" charset="0"/>
                        </a:rPr>
                        <m:t>=</m:t>
                      </m:r>
                      <m:r>
                        <a:rPr lang="en-US" sz="172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72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72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72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oMath>
                  </m:oMathPara>
                </a14:m>
                <a:endParaRPr lang="en-US" sz="172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1720" dirty="0"/>
              </a:p>
            </p:txBody>
          </p:sp>
        </mc:Choice>
        <mc:Fallback xmlns="">
          <p:sp>
            <p:nvSpPr>
              <p:cNvPr id="3" name="Content Placeholder 2">
                <a:extLst>
                  <a:ext uri="{FF2B5EF4-FFF2-40B4-BE49-F238E27FC236}">
                    <a16:creationId xmlns:a16="http://schemas.microsoft.com/office/drawing/2014/main" id="{F5F52147-C19F-B8C5-BC78-03E647DEB9EE}"/>
                  </a:ext>
                </a:extLst>
              </p:cNvPr>
              <p:cNvSpPr>
                <a:spLocks noGrp="1" noRot="1" noChangeAspect="1" noMove="1" noResize="1" noEditPoints="1" noAdjustHandles="1" noChangeArrowheads="1" noChangeShapeType="1" noTextEdit="1"/>
              </p:cNvSpPr>
              <p:nvPr>
                <p:ph idx="1"/>
              </p:nvPr>
            </p:nvSpPr>
            <p:spPr>
              <a:xfrm>
                <a:off x="267286" y="914399"/>
                <a:ext cx="11619914" cy="5176066"/>
              </a:xfrm>
              <a:blipFill>
                <a:blip r:embed="rId4"/>
                <a:stretch>
                  <a:fillRect l="-367" t="-35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8483206-2FA7-B00F-E677-1C6FBD988E1A}"/>
              </a:ext>
            </a:extLst>
          </p:cNvPr>
          <p:cNvSpPr>
            <a:spLocks noGrp="1"/>
          </p:cNvSpPr>
          <p:nvPr>
            <p:ph type="dt" sz="half" idx="10"/>
          </p:nvPr>
        </p:nvSpPr>
        <p:spPr/>
        <p:txBody>
          <a:bodyPr/>
          <a:lstStyle/>
          <a:p>
            <a:r>
              <a:rPr lang="en-US"/>
              <a:t>30/05/2022</a:t>
            </a:r>
          </a:p>
        </p:txBody>
      </p:sp>
      <p:sp>
        <p:nvSpPr>
          <p:cNvPr id="5" name="Footer Placeholder 4">
            <a:extLst>
              <a:ext uri="{FF2B5EF4-FFF2-40B4-BE49-F238E27FC236}">
                <a16:creationId xmlns:a16="http://schemas.microsoft.com/office/drawing/2014/main" id="{882D12AF-3262-E3EF-2177-2B9A420974FD}"/>
              </a:ext>
            </a:extLst>
          </p:cNvPr>
          <p:cNvSpPr>
            <a:spLocks noGrp="1"/>
          </p:cNvSpPr>
          <p:nvPr>
            <p:ph type="ftr" sz="quarter" idx="11"/>
          </p:nvPr>
        </p:nvSpPr>
        <p:spPr/>
        <p:txBody>
          <a:bodyPr/>
          <a:lstStyle/>
          <a:p>
            <a:r>
              <a:rPr lang="pt-BR"/>
              <a:t>EM Tutorial P2 - Loc Nguyen</a:t>
            </a:r>
            <a:endParaRPr lang="en-US"/>
          </a:p>
        </p:txBody>
      </p:sp>
      <p:sp>
        <p:nvSpPr>
          <p:cNvPr id="6" name="Slide Number Placeholder 5">
            <a:extLst>
              <a:ext uri="{FF2B5EF4-FFF2-40B4-BE49-F238E27FC236}">
                <a16:creationId xmlns:a16="http://schemas.microsoft.com/office/drawing/2014/main" id="{3EEAABF5-3CDD-FD11-5535-E8D3D3FD9447}"/>
              </a:ext>
            </a:extLst>
          </p:cNvPr>
          <p:cNvSpPr>
            <a:spLocks noGrp="1"/>
          </p:cNvSpPr>
          <p:nvPr>
            <p:ph type="sldNum" sz="quarter" idx="12"/>
          </p:nvPr>
        </p:nvSpPr>
        <p:spPr/>
        <p:txBody>
          <a:bodyPr/>
          <a:lstStyle/>
          <a:p>
            <a:fld id="{5DB5036F-1FF2-46C4-8D2B-59C7E3B91952}" type="slidenum">
              <a:rPr lang="en-US" smtClean="0"/>
              <a:pPr/>
              <a:t>16</a:t>
            </a:fld>
            <a:endParaRPr lang="en-US"/>
          </a:p>
        </p:txBody>
      </p:sp>
    </p:spTree>
    <p:extLst>
      <p:ext uri="{BB962C8B-B14F-4D97-AF65-F5344CB8AC3E}">
        <p14:creationId xmlns:p14="http://schemas.microsoft.com/office/powerpoint/2010/main" val="1198965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12CD4-877E-8D27-DFB5-E99607CF43EB}"/>
              </a:ext>
            </a:extLst>
          </p:cNvPr>
          <p:cNvSpPr>
            <a:spLocks noGrp="1"/>
          </p:cNvSpPr>
          <p:nvPr>
            <p:ph type="title"/>
          </p:nvPr>
        </p:nvSpPr>
        <p:spPr/>
        <p:txBody>
          <a:bodyPr/>
          <a:lstStyle/>
          <a:p>
            <a:r>
              <a:rPr lang="en-US" dirty="0"/>
              <a:t>1. Traditional EM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87D854-DE4C-D402-F614-475897E1AB93}"/>
                  </a:ext>
                </a:extLst>
              </p:cNvPr>
              <p:cNvSpPr>
                <a:spLocks noGrp="1"/>
              </p:cNvSpPr>
              <p:nvPr>
                <p:ph idx="1"/>
              </p:nvPr>
            </p:nvSpPr>
            <p:spPr/>
            <p:txBody>
              <a:bodyPr>
                <a:noAutofit/>
              </a:bodyPr>
              <a:lstStyle/>
              <a:p>
                <a:pPr marL="0" marR="0" indent="0" algn="just">
                  <a:spcBef>
                    <a:spcPts val="0"/>
                  </a:spcBef>
                  <a:spcAft>
                    <a:spcPts val="0"/>
                  </a:spcAft>
                  <a:buNone/>
                </a:pP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Recall that the main purpose of GEM algorithm is to maximize the log-likelihood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(Θ) = log(</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g</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|Θ)) with observed data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However, it is too difficult to maximize log(</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g</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 Θ)) because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g</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 Θ) is not well-defined when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g</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 Θ) is integral of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 Θ) given a general mapping function. DLR solved this problem by an iterative process which is an instance of GEM algorithm. The lower-bound (Sean, 2009, pp. 7-8) of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(Θ) is maximized over many iterations of the iterative process so that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(Θ) is maximized finally. Such lower-bound is determined indirectly by the condition expectation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Q</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(Θ | Θ</a:t>
                </a:r>
                <a:r>
                  <a:rPr lang="en-US" sz="22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2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so that maximizing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Q</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(Θ | Θ</a:t>
                </a:r>
                <a:r>
                  <a:rPr lang="en-US" sz="22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2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is the same to maximizing the lower bound. Suppose Θ</a:t>
                </a:r>
                <a:r>
                  <a:rPr lang="en-US" sz="22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2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is a maximizer of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Q</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(Θ | Θ</a:t>
                </a:r>
                <a:r>
                  <a:rPr lang="en-US" sz="22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2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at </a:t>
                </a:r>
                <a:r>
                  <a:rPr lang="en-US" sz="2200" i="1" dirty="0" err="1">
                    <a:effectLst/>
                    <a:latin typeface="Times New Roman" panose="02020603050405020304" pitchFamily="18" charset="0"/>
                    <a:ea typeface="SimSun" panose="02010600030101010101" pitchFamily="2" charset="-122"/>
                    <a:cs typeface="Times New Roman" panose="02020603050405020304" pitchFamily="18" charset="0"/>
                  </a:rPr>
                  <a:t>t</a:t>
                </a:r>
                <a:r>
                  <a:rPr lang="en-US" sz="2200" baseline="30000" dirty="0" err="1">
                    <a:effectLst/>
                    <a:latin typeface="Times New Roman" panose="02020603050405020304" pitchFamily="18" charset="0"/>
                    <a:ea typeface="SimSun" panose="02010600030101010101" pitchFamily="2" charset="-122"/>
                    <a:cs typeface="Times New Roman" panose="02020603050405020304" pitchFamily="18" charset="0"/>
                  </a:rPr>
                  <a:t>th</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iteration, which is also a maximizer of the lower bound at </a:t>
                </a:r>
                <a:r>
                  <a:rPr lang="en-US" sz="2200" i="1" dirty="0" err="1">
                    <a:effectLst/>
                    <a:latin typeface="Times New Roman" panose="02020603050405020304" pitchFamily="18" charset="0"/>
                    <a:ea typeface="SimSun" panose="02010600030101010101" pitchFamily="2" charset="-122"/>
                    <a:cs typeface="Times New Roman" panose="02020603050405020304" pitchFamily="18" charset="0"/>
                  </a:rPr>
                  <a:t>t</a:t>
                </a:r>
                <a:r>
                  <a:rPr lang="en-US" sz="2200" baseline="30000" dirty="0" err="1">
                    <a:effectLst/>
                    <a:latin typeface="Times New Roman" panose="02020603050405020304" pitchFamily="18" charset="0"/>
                    <a:ea typeface="SimSun" panose="02010600030101010101" pitchFamily="2" charset="-122"/>
                    <a:cs typeface="Times New Roman" panose="02020603050405020304" pitchFamily="18" charset="0"/>
                  </a:rPr>
                  <a:t>th</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iteration.</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𝑡</m:t>
                              </m:r>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e>
                          </m:d>
                        </m:sup>
                      </m:s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funcPr>
                        <m:fName>
                          <m:limLow>
                            <m:limLow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limLowPr>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argmax</m:t>
                              </m:r>
                            </m:e>
                            <m:lim>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lim>
                          </m:limLow>
                        </m:fName>
                        <m:e>
                          <m:r>
                            <a:rPr lang="en-US" sz="2200" i="1">
                              <a:effectLst/>
                              <a:latin typeface="Cambria Math" panose="02040503050406030204" pitchFamily="18" charset="0"/>
                              <a:ea typeface="SimSun" panose="02010600030101010101" pitchFamily="2" charset="-122"/>
                              <a:cs typeface="Times New Roman" panose="02020603050405020304" pitchFamily="18" charset="0"/>
                            </a:rPr>
                            <m:t>𝑙𝑏</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e>
                            <m:e>
                              <m:sSup>
                                <m:sSup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func>
                      <m:r>
                        <a:rPr lang="en-US" sz="22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funcPr>
                        <m:fName>
                          <m:limLow>
                            <m:limLow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limLowPr>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argmax</m:t>
                              </m:r>
                            </m:e>
                            <m:lim>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lim>
                          </m:limLow>
                        </m:fName>
                        <m:e>
                          <m:r>
                            <a:rPr lang="en-US" sz="2200" i="1">
                              <a:effectLst/>
                              <a:latin typeface="Cambria Math" panose="02040503050406030204" pitchFamily="18" charset="0"/>
                              <a:ea typeface="SimSun" panose="02010600030101010101" pitchFamily="2" charset="-122"/>
                              <a:cs typeface="Times New Roman" panose="02020603050405020304" pitchFamily="18" charset="0"/>
                            </a:rPr>
                            <m:t>𝑄</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e>
                            <m:e>
                              <m:sSup>
                                <m:sSup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func>
                    </m:oMath>
                  </m:oMathPara>
                </a14:m>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Note,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H</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22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2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 Θ</a:t>
                </a:r>
                <a:r>
                  <a:rPr lang="en-US" sz="22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2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is constant with regard to Θ. The lower bound is increased after every iteration. As a result, the maximizer Θ</a:t>
                </a:r>
                <a:r>
                  <a:rPr lang="en-US" sz="22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of the final lower-bound after many iterations will be expected as a maximizer of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(Θ) in final. Therefore, the two steps of GEM is interpreted with regard to the lower bound </a:t>
                </a:r>
                <a:r>
                  <a:rPr lang="en-US" sz="2200" i="1" dirty="0" err="1">
                    <a:effectLst/>
                    <a:latin typeface="Times New Roman" panose="02020603050405020304" pitchFamily="18" charset="0"/>
                    <a:ea typeface="SimSun" panose="02010600030101010101" pitchFamily="2" charset="-122"/>
                    <a:cs typeface="Times New Roman" panose="02020603050405020304" pitchFamily="18" charset="0"/>
                  </a:rPr>
                  <a:t>lb</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(Θ | Θ</a:t>
                </a:r>
                <a:r>
                  <a:rPr lang="en-US" sz="22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2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as seen in table 2.4.</a:t>
                </a:r>
              </a:p>
              <a:p>
                <a:pPr marL="0" indent="0">
                  <a:buNone/>
                </a:pPr>
                <a:endParaRPr lang="en-US" sz="2200" dirty="0"/>
              </a:p>
            </p:txBody>
          </p:sp>
        </mc:Choice>
        <mc:Fallback xmlns="">
          <p:sp>
            <p:nvSpPr>
              <p:cNvPr id="3" name="Content Placeholder 2">
                <a:extLst>
                  <a:ext uri="{FF2B5EF4-FFF2-40B4-BE49-F238E27FC236}">
                    <a16:creationId xmlns:a16="http://schemas.microsoft.com/office/drawing/2014/main" id="{3B87D854-DE4C-D402-F614-475897E1AB93}"/>
                  </a:ext>
                </a:extLst>
              </p:cNvPr>
              <p:cNvSpPr>
                <a:spLocks noGrp="1" noRot="1" noChangeAspect="1" noMove="1" noResize="1" noEditPoints="1" noAdjustHandles="1" noChangeArrowheads="1" noChangeShapeType="1" noTextEdit="1"/>
              </p:cNvSpPr>
              <p:nvPr>
                <p:ph idx="1"/>
              </p:nvPr>
            </p:nvSpPr>
            <p:spPr>
              <a:blipFill>
                <a:blip r:embed="rId4"/>
                <a:stretch>
                  <a:fillRect l="-754" t="-824" r="-69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BAA35DE-19F4-A86C-676C-4174F57CC291}"/>
              </a:ext>
            </a:extLst>
          </p:cNvPr>
          <p:cNvSpPr>
            <a:spLocks noGrp="1"/>
          </p:cNvSpPr>
          <p:nvPr>
            <p:ph type="dt" sz="half" idx="10"/>
          </p:nvPr>
        </p:nvSpPr>
        <p:spPr/>
        <p:txBody>
          <a:bodyPr/>
          <a:lstStyle/>
          <a:p>
            <a:r>
              <a:rPr lang="en-US"/>
              <a:t>30/05/2022</a:t>
            </a:r>
          </a:p>
        </p:txBody>
      </p:sp>
      <p:sp>
        <p:nvSpPr>
          <p:cNvPr id="5" name="Footer Placeholder 4">
            <a:extLst>
              <a:ext uri="{FF2B5EF4-FFF2-40B4-BE49-F238E27FC236}">
                <a16:creationId xmlns:a16="http://schemas.microsoft.com/office/drawing/2014/main" id="{7BD1D888-AD60-91BB-C158-C31F9A7DE1BC}"/>
              </a:ext>
            </a:extLst>
          </p:cNvPr>
          <p:cNvSpPr>
            <a:spLocks noGrp="1"/>
          </p:cNvSpPr>
          <p:nvPr>
            <p:ph type="ftr" sz="quarter" idx="11"/>
          </p:nvPr>
        </p:nvSpPr>
        <p:spPr/>
        <p:txBody>
          <a:bodyPr/>
          <a:lstStyle/>
          <a:p>
            <a:r>
              <a:rPr lang="pt-BR"/>
              <a:t>EM Tutorial P2 - Loc Nguyen</a:t>
            </a:r>
            <a:endParaRPr lang="en-US"/>
          </a:p>
        </p:txBody>
      </p:sp>
      <p:sp>
        <p:nvSpPr>
          <p:cNvPr id="6" name="Slide Number Placeholder 5">
            <a:extLst>
              <a:ext uri="{FF2B5EF4-FFF2-40B4-BE49-F238E27FC236}">
                <a16:creationId xmlns:a16="http://schemas.microsoft.com/office/drawing/2014/main" id="{A4B42278-06BC-9E4D-7FA2-8EA01A51641C}"/>
              </a:ext>
            </a:extLst>
          </p:cNvPr>
          <p:cNvSpPr>
            <a:spLocks noGrp="1"/>
          </p:cNvSpPr>
          <p:nvPr>
            <p:ph type="sldNum" sz="quarter" idx="12"/>
          </p:nvPr>
        </p:nvSpPr>
        <p:spPr/>
        <p:txBody>
          <a:bodyPr/>
          <a:lstStyle/>
          <a:p>
            <a:fld id="{5DB5036F-1FF2-46C4-8D2B-59C7E3B91952}" type="slidenum">
              <a:rPr lang="en-US" smtClean="0"/>
              <a:pPr/>
              <a:t>17</a:t>
            </a:fld>
            <a:endParaRPr lang="en-US"/>
          </a:p>
        </p:txBody>
      </p:sp>
    </p:spTree>
    <p:extLst>
      <p:ext uri="{BB962C8B-B14F-4D97-AF65-F5344CB8AC3E}">
        <p14:creationId xmlns:p14="http://schemas.microsoft.com/office/powerpoint/2010/main" val="2564896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DBDC0-9F85-612B-1CA5-C94D740FE4D3}"/>
              </a:ext>
            </a:extLst>
          </p:cNvPr>
          <p:cNvSpPr>
            <a:spLocks noGrp="1"/>
          </p:cNvSpPr>
          <p:nvPr>
            <p:ph type="title"/>
          </p:nvPr>
        </p:nvSpPr>
        <p:spPr/>
        <p:txBody>
          <a:bodyPr/>
          <a:lstStyle/>
          <a:p>
            <a:r>
              <a:rPr lang="en-US" dirty="0"/>
              <a:t>1. Traditional EM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ED85BB-E915-009C-D522-C0B9A8B9FDD9}"/>
                  </a:ext>
                </a:extLst>
              </p:cNvPr>
              <p:cNvSpPr>
                <a:spLocks noGrp="1"/>
              </p:cNvSpPr>
              <p:nvPr>
                <p:ph idx="1"/>
              </p:nvPr>
            </p:nvSpPr>
            <p:spPr>
              <a:xfrm>
                <a:off x="323556" y="914399"/>
                <a:ext cx="5991664" cy="2926081"/>
              </a:xfrm>
              <a:ln>
                <a:solidFill>
                  <a:schemeClr val="tx1"/>
                </a:solidFill>
              </a:ln>
            </p:spPr>
            <p:txBody>
              <a:bodyPr>
                <a:noAutofit/>
              </a:bodyPr>
              <a:lstStyle/>
              <a:p>
                <a:pPr marL="0" marR="0" indent="0" algn="just">
                  <a:spcBef>
                    <a:spcPts val="0"/>
                  </a:spcBef>
                  <a:spcAft>
                    <a:spcPts val="0"/>
                  </a:spcAft>
                  <a:buNone/>
                </a:pPr>
                <a:r>
                  <a:rPr lang="en-US" sz="2000" i="1" u="sng" dirty="0">
                    <a:effectLst/>
                    <a:latin typeface="Times New Roman" panose="02020603050405020304" pitchFamily="18" charset="0"/>
                    <a:ea typeface="SimSun" panose="02010600030101010101" pitchFamily="2" charset="-122"/>
                    <a:cs typeface="Times New Roman" panose="02020603050405020304" pitchFamily="18" charset="0"/>
                  </a:rPr>
                  <a:t>E-step</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The lower bound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lb</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(Θ | Θ</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re-calculated based on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Q</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(Θ | Θ</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indent="0" algn="just">
                  <a:spcBef>
                    <a:spcPts val="0"/>
                  </a:spcBef>
                  <a:spcAft>
                    <a:spcPts val="0"/>
                  </a:spcAft>
                  <a:buNone/>
                </a:pPr>
                <a:r>
                  <a:rPr lang="en-US" sz="2000" i="1" u="sng" dirty="0">
                    <a:effectLst/>
                    <a:latin typeface="Times New Roman" panose="02020603050405020304" pitchFamily="18" charset="0"/>
                    <a:ea typeface="SimSun" panose="02010600030101010101" pitchFamily="2" charset="-122"/>
                    <a:cs typeface="Times New Roman" panose="02020603050405020304" pitchFamily="18" charset="0"/>
                  </a:rPr>
                  <a:t>M-step</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The next parameter Θ</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a maximizer of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Q</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(Θ | Θ</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which is also a maximizer of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lb</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(Θ | Θ</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because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H</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Θ</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constant.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𝑡</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e>
                          </m:d>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uncPr>
                        <m:fName>
                          <m:limLow>
                            <m:limLow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limLow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argmax</m:t>
                              </m:r>
                            </m:e>
                            <m:lim>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lim>
                          </m:limLow>
                        </m:fName>
                        <m:e>
                          <m:r>
                            <a:rPr lang="en-US" sz="2000" i="1">
                              <a:effectLst/>
                              <a:latin typeface="Cambria Math" panose="02040503050406030204" pitchFamily="18" charset="0"/>
                              <a:ea typeface="SimSun" panose="02010600030101010101" pitchFamily="2" charset="-122"/>
                              <a:cs typeface="Times New Roman" panose="02020603050405020304" pitchFamily="18" charset="0"/>
                            </a:rPr>
                            <m:t>𝑙𝑏</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e>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func>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uncPr>
                        <m:fName>
                          <m:limLow>
                            <m:limLow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limLow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argmax</m:t>
                              </m:r>
                            </m:e>
                            <m:lim>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lim>
                          </m:limLow>
                        </m:fName>
                        <m:e>
                          <m:r>
                            <a:rPr lang="en-US" sz="2000" i="1">
                              <a:effectLst/>
                              <a:latin typeface="Cambria Math" panose="02040503050406030204" pitchFamily="18" charset="0"/>
                              <a:ea typeface="SimSun" panose="02010600030101010101" pitchFamily="2" charset="-122"/>
                              <a:cs typeface="Times New Roman" panose="02020603050405020304" pitchFamily="18" charset="0"/>
                            </a:rPr>
                            <m:t>𝑄</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e>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func>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000" dirty="0">
                    <a:effectLst/>
                    <a:latin typeface="Times New Roman" panose="02020603050405020304" pitchFamily="18" charset="0"/>
                    <a:ea typeface="SimSun" panose="02010600030101010101" pitchFamily="2" charset="-122"/>
                  </a:rPr>
                  <a:t>Note that Θ</a:t>
                </a:r>
                <a:r>
                  <a:rPr lang="en-US" sz="2000" baseline="30000" dirty="0">
                    <a:effectLst/>
                    <a:latin typeface="Times New Roman" panose="02020603050405020304" pitchFamily="18" charset="0"/>
                    <a:ea typeface="SimSun" panose="02010600030101010101" pitchFamily="2" charset="-122"/>
                  </a:rPr>
                  <a:t>(</a:t>
                </a:r>
                <a:r>
                  <a:rPr lang="en-US" sz="2000" i="1" baseline="30000" dirty="0">
                    <a:effectLst/>
                    <a:latin typeface="Times New Roman" panose="02020603050405020304" pitchFamily="18" charset="0"/>
                    <a:ea typeface="SimSun" panose="02010600030101010101" pitchFamily="2" charset="-122"/>
                  </a:rPr>
                  <a:t>t</a:t>
                </a:r>
                <a:r>
                  <a:rPr lang="en-US" sz="2000" baseline="30000" dirty="0">
                    <a:effectLst/>
                    <a:latin typeface="Times New Roman" panose="02020603050405020304" pitchFamily="18" charset="0"/>
                    <a:ea typeface="SimSun" panose="02010600030101010101" pitchFamily="2" charset="-122"/>
                  </a:rPr>
                  <a:t>+1)</a:t>
                </a:r>
                <a:r>
                  <a:rPr lang="en-US" sz="2000" dirty="0">
                    <a:effectLst/>
                    <a:latin typeface="Times New Roman" panose="02020603050405020304" pitchFamily="18" charset="0"/>
                    <a:ea typeface="SimSun" panose="02010600030101010101" pitchFamily="2" charset="-122"/>
                  </a:rPr>
                  <a:t> will become current parameter at the next iteration so that the lower bound is increased in the next iteration.</a:t>
                </a:r>
                <a:endParaRPr lang="en-US" sz="2000" dirty="0"/>
              </a:p>
            </p:txBody>
          </p:sp>
        </mc:Choice>
        <mc:Fallback xmlns="">
          <p:sp>
            <p:nvSpPr>
              <p:cNvPr id="3" name="Content Placeholder 2">
                <a:extLst>
                  <a:ext uri="{FF2B5EF4-FFF2-40B4-BE49-F238E27FC236}">
                    <a16:creationId xmlns:a16="http://schemas.microsoft.com/office/drawing/2014/main" id="{D3ED85BB-E915-009C-D522-C0B9A8B9FDD9}"/>
                  </a:ext>
                </a:extLst>
              </p:cNvPr>
              <p:cNvSpPr>
                <a:spLocks noGrp="1" noRot="1" noChangeAspect="1" noMove="1" noResize="1" noEditPoints="1" noAdjustHandles="1" noChangeArrowheads="1" noChangeShapeType="1" noTextEdit="1"/>
              </p:cNvSpPr>
              <p:nvPr>
                <p:ph idx="1"/>
              </p:nvPr>
            </p:nvSpPr>
            <p:spPr>
              <a:xfrm>
                <a:off x="323556" y="914399"/>
                <a:ext cx="5991664" cy="2926081"/>
              </a:xfrm>
              <a:blipFill>
                <a:blip r:embed="rId4"/>
                <a:stretch>
                  <a:fillRect l="-914" t="-830" r="-1015" b="-6432"/>
                </a:stretch>
              </a:blipFill>
              <a:ln>
                <a:solidFill>
                  <a:schemeClr val="tx1"/>
                </a:solidFill>
              </a:ln>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7392FE58-2133-99B8-B7FC-47882FA734B8}"/>
              </a:ext>
            </a:extLst>
          </p:cNvPr>
          <p:cNvSpPr>
            <a:spLocks noGrp="1"/>
          </p:cNvSpPr>
          <p:nvPr>
            <p:ph type="dt" sz="half" idx="10"/>
          </p:nvPr>
        </p:nvSpPr>
        <p:spPr/>
        <p:txBody>
          <a:bodyPr/>
          <a:lstStyle/>
          <a:p>
            <a:r>
              <a:rPr lang="en-US"/>
              <a:t>30/05/2022</a:t>
            </a:r>
          </a:p>
        </p:txBody>
      </p:sp>
      <p:sp>
        <p:nvSpPr>
          <p:cNvPr id="5" name="Footer Placeholder 4">
            <a:extLst>
              <a:ext uri="{FF2B5EF4-FFF2-40B4-BE49-F238E27FC236}">
                <a16:creationId xmlns:a16="http://schemas.microsoft.com/office/drawing/2014/main" id="{CF75FEDB-961F-8773-4B5E-AE1505CB705B}"/>
              </a:ext>
            </a:extLst>
          </p:cNvPr>
          <p:cNvSpPr>
            <a:spLocks noGrp="1"/>
          </p:cNvSpPr>
          <p:nvPr>
            <p:ph type="ftr" sz="quarter" idx="11"/>
          </p:nvPr>
        </p:nvSpPr>
        <p:spPr/>
        <p:txBody>
          <a:bodyPr/>
          <a:lstStyle/>
          <a:p>
            <a:r>
              <a:rPr lang="pt-BR"/>
              <a:t>EM Tutorial P2 - Loc Nguyen</a:t>
            </a:r>
            <a:endParaRPr lang="en-US"/>
          </a:p>
        </p:txBody>
      </p:sp>
      <p:sp>
        <p:nvSpPr>
          <p:cNvPr id="6" name="Slide Number Placeholder 5">
            <a:extLst>
              <a:ext uri="{FF2B5EF4-FFF2-40B4-BE49-F238E27FC236}">
                <a16:creationId xmlns:a16="http://schemas.microsoft.com/office/drawing/2014/main" id="{968855BA-9C1B-A8DE-59DD-5711469F1678}"/>
              </a:ext>
            </a:extLst>
          </p:cNvPr>
          <p:cNvSpPr>
            <a:spLocks noGrp="1"/>
          </p:cNvSpPr>
          <p:nvPr>
            <p:ph type="sldNum" sz="quarter" idx="12"/>
          </p:nvPr>
        </p:nvSpPr>
        <p:spPr/>
        <p:txBody>
          <a:bodyPr/>
          <a:lstStyle/>
          <a:p>
            <a:fld id="{5DB5036F-1FF2-46C4-8D2B-59C7E3B91952}" type="slidenum">
              <a:rPr lang="en-US" smtClean="0"/>
              <a:pPr/>
              <a:t>18</a:t>
            </a:fld>
            <a:endParaRPr lang="en-US"/>
          </a:p>
        </p:txBody>
      </p:sp>
      <p:pic>
        <p:nvPicPr>
          <p:cNvPr id="7" name="Picture 6" descr="Diagram&#10;&#10;Description automatically generated">
            <a:extLst>
              <a:ext uri="{FF2B5EF4-FFF2-40B4-BE49-F238E27FC236}">
                <a16:creationId xmlns:a16="http://schemas.microsoft.com/office/drawing/2014/main" id="{B3CC8E70-92AA-7C16-82A8-DF408A1589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3056" y="980401"/>
            <a:ext cx="5063809" cy="3008572"/>
          </a:xfrm>
          <a:prstGeom prst="rect">
            <a:avLst/>
          </a:prstGeom>
        </p:spPr>
      </p:pic>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97880F9A-36EB-8481-EDAB-203552DC5895}"/>
                  </a:ext>
                </a:extLst>
              </p:cNvPr>
              <p:cNvSpPr txBox="1">
                <a:spLocks/>
              </p:cNvSpPr>
              <p:nvPr/>
            </p:nvSpPr>
            <p:spPr>
              <a:xfrm>
                <a:off x="352865" y="3886353"/>
                <a:ext cx="5991664" cy="2313940"/>
              </a:xfrm>
              <a:prstGeom prst="rect">
                <a:avLst/>
              </a:prstGeom>
            </p:spPr>
            <p:txBody>
              <a:bodyPr vert="horz" lIns="91440" tIns="45720" rIns="91440" bIns="45720" rtlCol="0">
                <a:noAutofit/>
              </a:bodyPr>
              <a:lstStyle>
                <a:lvl1pPr marL="228600" indent="-228600" algn="just"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effectLst/>
                    <a:latin typeface="Times New Roman" panose="02020603050405020304" pitchFamily="18" charset="0"/>
                    <a:ea typeface="SimSun" panose="02010600030101010101" pitchFamily="2" charset="-122"/>
                  </a:rPr>
                  <a:t>Table 2.4.</a:t>
                </a:r>
                <a:r>
                  <a:rPr lang="en-US" sz="2000" dirty="0">
                    <a:effectLst/>
                    <a:latin typeface="Times New Roman" panose="02020603050405020304" pitchFamily="18" charset="0"/>
                    <a:ea typeface="SimSun" panose="02010600030101010101" pitchFamily="2" charset="-122"/>
                  </a:rPr>
                  <a:t> An interpretation of GEM with lower bound</a:t>
                </a:r>
              </a:p>
              <a:p>
                <a:pPr marL="0" indent="0">
                  <a:buFont typeface="Arial" panose="020B0604020202020204" pitchFamily="34" charset="0"/>
                  <a:buNone/>
                </a:pPr>
                <a:r>
                  <a:rPr lang="en-US" sz="2000" dirty="0">
                    <a:effectLst/>
                    <a:latin typeface="Times New Roman" panose="02020603050405020304" pitchFamily="18" charset="0"/>
                    <a:ea typeface="SimSun" panose="02010600030101010101" pitchFamily="2" charset="-122"/>
                  </a:rPr>
                  <a:t>Because </a:t>
                </a:r>
                <a:r>
                  <a:rPr lang="en-US" sz="2000" i="1" dirty="0">
                    <a:effectLst/>
                    <a:latin typeface="Times New Roman" panose="02020603050405020304" pitchFamily="18" charset="0"/>
                    <a:ea typeface="SimSun" panose="02010600030101010101" pitchFamily="2" charset="-122"/>
                  </a:rPr>
                  <a:t>Q</a:t>
                </a:r>
                <a:r>
                  <a:rPr lang="en-US" sz="2000" dirty="0">
                    <a:effectLst/>
                    <a:latin typeface="Times New Roman" panose="02020603050405020304" pitchFamily="18" charset="0"/>
                    <a:ea typeface="SimSun" panose="02010600030101010101" pitchFamily="2" charset="-122"/>
                  </a:rPr>
                  <a:t>(Θ | Θ</a:t>
                </a:r>
                <a:r>
                  <a:rPr lang="en-US" sz="2000" baseline="30000" dirty="0">
                    <a:effectLst/>
                    <a:latin typeface="Times New Roman" panose="02020603050405020304" pitchFamily="18" charset="0"/>
                    <a:ea typeface="SimSun" panose="02010600030101010101" pitchFamily="2" charset="-122"/>
                  </a:rPr>
                  <a:t>(</a:t>
                </a:r>
                <a:r>
                  <a:rPr lang="en-US" sz="2000" i="1" baseline="30000" dirty="0">
                    <a:effectLst/>
                    <a:latin typeface="Times New Roman" panose="02020603050405020304" pitchFamily="18" charset="0"/>
                    <a:ea typeface="SimSun" panose="02010600030101010101" pitchFamily="2" charset="-122"/>
                  </a:rPr>
                  <a:t>t</a:t>
                </a:r>
                <a:r>
                  <a:rPr lang="en-US" sz="2000" baseline="30000" dirty="0">
                    <a:effectLst/>
                    <a:latin typeface="Times New Roman" panose="02020603050405020304" pitchFamily="18" charset="0"/>
                    <a:ea typeface="SimSun" panose="02010600030101010101" pitchFamily="2" charset="-122"/>
                  </a:rPr>
                  <a:t>)</a:t>
                </a:r>
                <a:r>
                  <a:rPr lang="en-US" sz="2000" dirty="0">
                    <a:effectLst/>
                    <a:latin typeface="Times New Roman" panose="02020603050405020304" pitchFamily="18" charset="0"/>
                    <a:ea typeface="SimSun" panose="02010600030101010101" pitchFamily="2" charset="-122"/>
                  </a:rPr>
                  <a:t>) is defined fixedly in E-step, most variants of EM algorithm focus on how to maximize </a:t>
                </a:r>
                <a:r>
                  <a:rPr lang="en-US" sz="2000" i="1" dirty="0">
                    <a:effectLst/>
                    <a:latin typeface="Times New Roman" panose="02020603050405020304" pitchFamily="18" charset="0"/>
                    <a:ea typeface="SimSun" panose="02010600030101010101" pitchFamily="2" charset="-122"/>
                  </a:rPr>
                  <a:t>Q</a:t>
                </a:r>
                <a:r>
                  <a:rPr lang="en-US" sz="2000" dirty="0">
                    <a:effectLst/>
                    <a:latin typeface="Times New Roman" panose="02020603050405020304" pitchFamily="18" charset="0"/>
                    <a:ea typeface="SimSun" panose="02010600030101010101" pitchFamily="2" charset="-122"/>
                  </a:rPr>
                  <a:t>(Θ’ | Θ) in M-step more effectively so that EM is faster or more accurate. Figure 2.1 (Borman, 2004, p. 7) shows relationship between the log-likelihood function </a:t>
                </a:r>
                <a:r>
                  <a:rPr lang="en-US" sz="2000" i="1" dirty="0">
                    <a:effectLst/>
                    <a:latin typeface="Times New Roman" panose="02020603050405020304" pitchFamily="18" charset="0"/>
                    <a:ea typeface="SimSun" panose="02010600030101010101" pitchFamily="2" charset="-122"/>
                  </a:rPr>
                  <a:t>L</a:t>
                </a:r>
                <a:r>
                  <a:rPr lang="en-US" sz="2000" dirty="0">
                    <a:effectLst/>
                    <a:latin typeface="Times New Roman" panose="02020603050405020304" pitchFamily="18" charset="0"/>
                    <a:ea typeface="SimSun" panose="02010600030101010101" pitchFamily="2" charset="-122"/>
                  </a:rPr>
                  <a:t>(Θ)</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000" dirty="0">
                    <a:effectLst/>
                    <a:latin typeface="Times New Roman" panose="02020603050405020304" pitchFamily="18" charset="0"/>
                    <a:ea typeface="SimSun" panose="02010600030101010101" pitchFamily="2" charset="-122"/>
                  </a:rPr>
                  <a:t>and its lower-bound</a:t>
                </a:r>
                <a:r>
                  <a:rPr lang="en-US" sz="2000" i="1" dirty="0">
                    <a:effectLst/>
                    <a:latin typeface="Times New Roman" panose="02020603050405020304" pitchFamily="18" charset="0"/>
                    <a:ea typeface="SimSun" panose="02010600030101010101" pitchFamily="2" charset="-122"/>
                  </a:rPr>
                  <a:t> </a:t>
                </a:r>
                <a:r>
                  <a:rPr lang="en-US" sz="2000" i="1" dirty="0" err="1">
                    <a:effectLst/>
                    <a:latin typeface="Times New Roman" panose="02020603050405020304" pitchFamily="18" charset="0"/>
                    <a:ea typeface="SimSun" panose="02010600030101010101" pitchFamily="2" charset="-122"/>
                  </a:rPr>
                  <a:t>lb</a:t>
                </a:r>
                <a:r>
                  <a:rPr lang="en-US" sz="2000" dirty="0">
                    <a:effectLst/>
                    <a:latin typeface="Times New Roman" panose="02020603050405020304" pitchFamily="18" charset="0"/>
                    <a:ea typeface="SimSun" panose="02010600030101010101" pitchFamily="2" charset="-122"/>
                  </a:rPr>
                  <a:t>(Θ | Θ</a:t>
                </a:r>
                <a:r>
                  <a:rPr lang="en-US" sz="2000" baseline="30000" dirty="0">
                    <a:effectLst/>
                    <a:latin typeface="Times New Roman" panose="02020603050405020304" pitchFamily="18" charset="0"/>
                    <a:ea typeface="SimSun" panose="02010600030101010101" pitchFamily="2" charset="-122"/>
                  </a:rPr>
                  <a:t>(</a:t>
                </a:r>
                <a:r>
                  <a:rPr lang="en-US" sz="2000" i="1" baseline="30000" dirty="0">
                    <a:effectLst/>
                    <a:latin typeface="Times New Roman" panose="02020603050405020304" pitchFamily="18" charset="0"/>
                    <a:ea typeface="SimSun" panose="02010600030101010101" pitchFamily="2" charset="-122"/>
                  </a:rPr>
                  <a:t>t</a:t>
                </a:r>
                <a:r>
                  <a:rPr lang="en-US" sz="2000" baseline="30000" dirty="0">
                    <a:effectLst/>
                    <a:latin typeface="Times New Roman" panose="02020603050405020304" pitchFamily="18" charset="0"/>
                    <a:ea typeface="SimSun" panose="02010600030101010101" pitchFamily="2" charset="-122"/>
                  </a:rPr>
                  <a:t>)</a:t>
                </a:r>
                <a:r>
                  <a:rPr lang="en-US" sz="2000" dirty="0">
                    <a:effectLst/>
                    <a:latin typeface="Times New Roman" panose="02020603050405020304" pitchFamily="18" charset="0"/>
                    <a:ea typeface="SimSun" panose="02010600030101010101" pitchFamily="2" charset="-122"/>
                  </a:rPr>
                  <a:t>).</a:t>
                </a:r>
                <a:endParaRPr lang="en-US" sz="2000" dirty="0"/>
              </a:p>
            </p:txBody>
          </p:sp>
        </mc:Choice>
        <mc:Fallback xmlns="">
          <p:sp>
            <p:nvSpPr>
              <p:cNvPr id="10" name="Content Placeholder 2">
                <a:extLst>
                  <a:ext uri="{FF2B5EF4-FFF2-40B4-BE49-F238E27FC236}">
                    <a16:creationId xmlns:a16="http://schemas.microsoft.com/office/drawing/2014/main" id="{97880F9A-36EB-8481-EDAB-203552DC5895}"/>
                  </a:ext>
                </a:extLst>
              </p:cNvPr>
              <p:cNvSpPr txBox="1">
                <a:spLocks noRot="1" noChangeAspect="1" noMove="1" noResize="1" noEditPoints="1" noAdjustHandles="1" noChangeArrowheads="1" noChangeShapeType="1" noTextEdit="1"/>
              </p:cNvSpPr>
              <p:nvPr/>
            </p:nvSpPr>
            <p:spPr>
              <a:xfrm>
                <a:off x="352865" y="3886353"/>
                <a:ext cx="5991664" cy="2313940"/>
              </a:xfrm>
              <a:prstGeom prst="rect">
                <a:avLst/>
              </a:prstGeom>
              <a:blipFill>
                <a:blip r:embed="rId6"/>
                <a:stretch>
                  <a:fillRect l="-1119" t="-1583" r="-1017" b="-1055"/>
                </a:stretch>
              </a:blipFill>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61A45809-178C-82C8-9C7C-3315C2141A38}"/>
              </a:ext>
            </a:extLst>
          </p:cNvPr>
          <p:cNvSpPr txBox="1">
            <a:spLocks/>
          </p:cNvSpPr>
          <p:nvPr/>
        </p:nvSpPr>
        <p:spPr>
          <a:xfrm>
            <a:off x="6663056" y="3964382"/>
            <a:ext cx="5063809" cy="2313940"/>
          </a:xfrm>
          <a:prstGeom prst="rect">
            <a:avLst/>
          </a:prstGeom>
        </p:spPr>
        <p:txBody>
          <a:bodyPr vert="horz" lIns="91440" tIns="45720" rIns="91440" bIns="45720" rtlCol="0">
            <a:noAutofit/>
          </a:bodyPr>
          <a:lstStyle>
            <a:lvl1pPr marL="228600" indent="-228600" algn="just"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ctr">
              <a:spcBef>
                <a:spcPts val="0"/>
              </a:spcBef>
              <a:spcAft>
                <a:spcPts val="0"/>
              </a:spcAft>
              <a:buNone/>
            </a:pPr>
            <a:r>
              <a:rPr lang="en-US" sz="2000" b="1" dirty="0">
                <a:effectLst/>
                <a:latin typeface="Times New Roman" panose="02020603050405020304" pitchFamily="18" charset="0"/>
                <a:ea typeface="SimSun" panose="02010600030101010101" pitchFamily="2" charset="-122"/>
                <a:cs typeface="Times New Roman" panose="02020603050405020304" pitchFamily="18" charset="0"/>
              </a:rPr>
              <a:t>Figure 2.1.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Relationship between the log-likelihood function and its lower-bound</a:t>
            </a:r>
          </a:p>
          <a:p>
            <a:pPr marL="0" indent="0">
              <a:buNone/>
            </a:pPr>
            <a:r>
              <a:rPr lang="en-US" sz="2000" dirty="0">
                <a:effectLst/>
                <a:latin typeface="Times New Roman" panose="02020603050405020304" pitchFamily="18" charset="0"/>
                <a:ea typeface="SimSun" panose="02010600030101010101" pitchFamily="2" charset="-122"/>
              </a:rPr>
              <a:t>Now ideology of GEM is explained in detail.</a:t>
            </a:r>
          </a:p>
        </p:txBody>
      </p:sp>
    </p:spTree>
    <p:extLst>
      <p:ext uri="{BB962C8B-B14F-4D97-AF65-F5344CB8AC3E}">
        <p14:creationId xmlns:p14="http://schemas.microsoft.com/office/powerpoint/2010/main" val="2386856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17DC6-F6DA-5CEC-83CD-9A312D387755}"/>
              </a:ext>
            </a:extLst>
          </p:cNvPr>
          <p:cNvSpPr>
            <a:spLocks noGrp="1"/>
          </p:cNvSpPr>
          <p:nvPr>
            <p:ph type="title"/>
          </p:nvPr>
        </p:nvSpPr>
        <p:spPr/>
        <p:txBody>
          <a:bodyPr/>
          <a:lstStyle/>
          <a:p>
            <a:r>
              <a:rPr lang="en-US" dirty="0"/>
              <a:t>1. Traditional EM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71AEFC1-38A6-24AB-3526-2D0664E561CC}"/>
                  </a:ext>
                </a:extLst>
              </p:cNvPr>
              <p:cNvSpPr>
                <a:spLocks noGrp="1"/>
              </p:cNvSpPr>
              <p:nvPr>
                <p:ph idx="1"/>
              </p:nvPr>
            </p:nvSpPr>
            <p:spPr>
              <a:xfrm>
                <a:off x="112543" y="914399"/>
                <a:ext cx="11915334" cy="5176066"/>
              </a:xfrm>
            </p:spPr>
            <p:txBody>
              <a:bodyPr>
                <a:noAutofit/>
              </a:bodyPr>
              <a:lstStyle/>
              <a:p>
                <a:pPr marL="0" indent="0">
                  <a:buNone/>
                </a:pPr>
                <a:r>
                  <a:rPr lang="en-US" sz="1800" dirty="0">
                    <a:effectLst/>
                    <a:ea typeface="SimSun" panose="02010600030101010101" pitchFamily="2" charset="-122"/>
                  </a:rPr>
                  <a:t>The next section focuses on convergence of GEM algorithm proved by DLR (Dempster, Laird, &amp; Rubin, 1977, pp. 7-10) but firstly we should discuss some features of </a:t>
                </a:r>
                <a:r>
                  <a:rPr lang="en-US" sz="1800" i="1" dirty="0">
                    <a:effectLst/>
                    <a:ea typeface="SimSun" panose="02010600030101010101" pitchFamily="2" charset="-122"/>
                  </a:rPr>
                  <a:t>Q</a:t>
                </a:r>
                <a:r>
                  <a:rPr lang="en-US" sz="1800" dirty="0">
                    <a:effectLst/>
                    <a:ea typeface="SimSun" panose="02010600030101010101" pitchFamily="2" charset="-122"/>
                  </a:rPr>
                  <a:t>(Θ’ | Θ). In special case of exponential family, </a:t>
                </a:r>
                <a:r>
                  <a:rPr lang="en-US" sz="1800" i="1" dirty="0">
                    <a:effectLst/>
                    <a:ea typeface="SimSun" panose="02010600030101010101" pitchFamily="2" charset="-122"/>
                  </a:rPr>
                  <a:t>Q</a:t>
                </a:r>
                <a:r>
                  <a:rPr lang="en-US" sz="1800" dirty="0">
                    <a:effectLst/>
                    <a:ea typeface="SimSun" panose="02010600030101010101" pitchFamily="2" charset="-122"/>
                  </a:rPr>
                  <a:t>(Θ’ | Θ) is modified by equation 2.9.</a:t>
                </a:r>
              </a:p>
              <a:p>
                <a:pPr marL="0" indent="0">
                  <a:buNone/>
                </a:pPr>
                <a14:m>
                  <m:oMathPara xmlns:m="http://schemas.openxmlformats.org/officeDocument/2006/math">
                    <m:oMathParaPr>
                      <m:jc m:val="right"/>
                    </m:oMathParaPr>
                    <m:oMath xmlns:m="http://schemas.openxmlformats.org/officeDocument/2006/math">
                      <m:r>
                        <a:rPr lang="en-US" sz="1800" i="1" smtClean="0">
                          <a:effectLst/>
                          <a:latin typeface="Cambria Math" panose="02040503050406030204" pitchFamily="18" charset="0"/>
                          <a:ea typeface="SimSun" panose="02010600030101010101" pitchFamily="2" charset="-122"/>
                        </a:rPr>
                        <m:t>𝑄</m:t>
                      </m:r>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rPr>
                                <m:t>Θ</m:t>
                              </m:r>
                            </m:e>
                            <m:sup>
                              <m:r>
                                <a:rPr lang="en-US" sz="1800" i="1">
                                  <a:effectLst/>
                                  <a:latin typeface="Cambria Math" panose="02040503050406030204" pitchFamily="18" charset="0"/>
                                  <a:ea typeface="SimSun" panose="02010600030101010101" pitchFamily="2" charset="-122"/>
                                </a:rPr>
                                <m:t>′</m:t>
                              </m:r>
                            </m:sup>
                          </m:sSup>
                        </m:e>
                        <m:e>
                          <m:r>
                            <m:rPr>
                              <m:sty m:val="p"/>
                            </m:rPr>
                            <a:rPr lang="en-US" sz="1800">
                              <a:effectLst/>
                              <a:latin typeface="Cambria Math" panose="02040503050406030204" pitchFamily="18" charset="0"/>
                              <a:ea typeface="SimSun" panose="02010600030101010101" pitchFamily="2" charset="-122"/>
                            </a:rPr>
                            <m:t>Θ</m:t>
                          </m:r>
                        </m:e>
                      </m:d>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𝐸</m:t>
                      </m:r>
                      <m:d>
                        <m:dPr>
                          <m:ctrlPr>
                            <a:rPr lang="en-US" sz="1800" i="1">
                              <a:effectLst/>
                              <a:latin typeface="Cambria Math" panose="02040503050406030204" pitchFamily="18" charset="0"/>
                            </a:rPr>
                          </m:ctrlPr>
                        </m:dPr>
                        <m:e>
                          <m:r>
                            <m:rPr>
                              <m:sty m:val="p"/>
                            </m:rPr>
                            <a:rPr lang="en-US" sz="1800">
                              <a:effectLst/>
                              <a:latin typeface="Cambria Math" panose="02040503050406030204" pitchFamily="18" charset="0"/>
                              <a:ea typeface="SimSun" panose="02010600030101010101" pitchFamily="2" charset="-122"/>
                            </a:rPr>
                            <m:t>log</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𝑏</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𝑋</m:t>
                                  </m:r>
                                </m:e>
                              </m:d>
                            </m:e>
                          </m:d>
                        </m:e>
                        <m:e>
                          <m:r>
                            <a:rPr lang="en-US" sz="1800" i="1">
                              <a:effectLst/>
                              <a:latin typeface="Cambria Math" panose="02040503050406030204" pitchFamily="18" charset="0"/>
                              <a:ea typeface="SimSun" panose="02010600030101010101" pitchFamily="2" charset="-122"/>
                            </a:rPr>
                            <m:t>𝑌</m:t>
                          </m:r>
                          <m:r>
                            <a:rPr lang="en-US" sz="1800" i="1">
                              <a:effectLst/>
                              <a:latin typeface="Cambria Math" panose="02040503050406030204" pitchFamily="18" charset="0"/>
                              <a:ea typeface="SimSun" panose="02010600030101010101" pitchFamily="2" charset="-122"/>
                            </a:rPr>
                            <m:t>,</m:t>
                          </m:r>
                          <m:r>
                            <m:rPr>
                              <m:sty m:val="p"/>
                            </m:rPr>
                            <a:rPr lang="en-US" sz="1800">
                              <a:effectLst/>
                              <a:latin typeface="Cambria Math" panose="02040503050406030204" pitchFamily="18" charset="0"/>
                              <a:ea typeface="SimSun" panose="02010600030101010101" pitchFamily="2" charset="-122"/>
                            </a:rPr>
                            <m:t>Θ</m:t>
                          </m:r>
                        </m:e>
                      </m:d>
                      <m:r>
                        <a:rPr lang="en-US" sz="1800" i="1">
                          <a:effectLst/>
                          <a:latin typeface="Cambria Math" panose="02040503050406030204" pitchFamily="18" charset="0"/>
                          <a:ea typeface="SimSun" panose="02010600030101010101" pitchFamily="2" charset="-122"/>
                        </a:rPr>
                        <m:t>+</m:t>
                      </m:r>
                      <m:sSup>
                        <m:sSupPr>
                          <m:ctrlPr>
                            <a:rPr lang="en-US" sz="1800" i="1">
                              <a:effectLst/>
                              <a:latin typeface="Cambria Math" panose="02040503050406030204" pitchFamily="18" charset="0"/>
                            </a:rPr>
                          </m:ctrlPr>
                        </m:sSupPr>
                        <m:e>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rPr>
                                    <m:t>Θ</m:t>
                                  </m:r>
                                </m:e>
                                <m:sup>
                                  <m:r>
                                    <a:rPr lang="en-US" sz="1800" i="1">
                                      <a:effectLst/>
                                      <a:latin typeface="Cambria Math" panose="02040503050406030204" pitchFamily="18" charset="0"/>
                                      <a:ea typeface="SimSun" panose="02010600030101010101" pitchFamily="2" charset="-122"/>
                                    </a:rPr>
                                    <m:t>′</m:t>
                                  </m:r>
                                </m:sup>
                              </m:sSup>
                            </m:e>
                          </m:d>
                        </m:e>
                        <m:sup>
                          <m:r>
                            <a:rPr lang="en-US" sz="1800" i="1">
                              <a:effectLst/>
                              <a:latin typeface="Cambria Math" panose="02040503050406030204" pitchFamily="18" charset="0"/>
                              <a:ea typeface="SimSun" panose="02010600030101010101" pitchFamily="2" charset="-122"/>
                            </a:rPr>
                            <m:t>𝑇</m:t>
                          </m:r>
                        </m:sup>
                      </m:sSup>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𝜏</m:t>
                          </m:r>
                        </m:e>
                        <m:sub>
                          <m:r>
                            <m:rPr>
                              <m:sty m:val="p"/>
                            </m:rPr>
                            <a:rPr lang="en-US" sz="1800">
                              <a:effectLst/>
                              <a:latin typeface="Cambria Math" panose="02040503050406030204" pitchFamily="18" charset="0"/>
                              <a:ea typeface="SimSun" panose="02010600030101010101" pitchFamily="2" charset="-122"/>
                            </a:rPr>
                            <m:t>Θ</m:t>
                          </m:r>
                        </m:sub>
                      </m:sSub>
                      <m:r>
                        <a:rPr lang="en-US" sz="1800" i="1">
                          <a:effectLst/>
                          <a:latin typeface="Cambria Math" panose="02040503050406030204" pitchFamily="18" charset="0"/>
                          <a:ea typeface="SimSun" panose="02010600030101010101" pitchFamily="2" charset="-122"/>
                        </a:rPr>
                        <m:t>−</m:t>
                      </m:r>
                      <m:r>
                        <m:rPr>
                          <m:sty m:val="p"/>
                        </m:rPr>
                        <a:rPr lang="en-US" sz="1800">
                          <a:effectLst/>
                          <a:latin typeface="Cambria Math" panose="02040503050406030204" pitchFamily="18" charset="0"/>
                          <a:ea typeface="SimSun" panose="02010600030101010101" pitchFamily="2" charset="-122"/>
                        </a:rPr>
                        <m:t>log</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𝑎</m:t>
                          </m:r>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rPr>
                                    <m:t>Θ</m:t>
                                  </m:r>
                                </m:e>
                                <m:sup>
                                  <m:r>
                                    <a:rPr lang="en-US" sz="1800" i="1">
                                      <a:effectLst/>
                                      <a:latin typeface="Cambria Math" panose="02040503050406030204" pitchFamily="18" charset="0"/>
                                      <a:ea typeface="SimSun" panose="02010600030101010101" pitchFamily="2" charset="-122"/>
                                    </a:rPr>
                                    <m:t>′</m:t>
                                  </m:r>
                                </m:sup>
                              </m:sSup>
                            </m:e>
                          </m:d>
                        </m:e>
                      </m:d>
                      <m:r>
                        <a:rPr lang="en-US" sz="1800" b="0" i="1" smtClean="0">
                          <a:effectLst/>
                          <a:latin typeface="Cambria Math" panose="02040503050406030204" pitchFamily="18" charset="0"/>
                          <a:ea typeface="SimSun" panose="02010600030101010101" pitchFamily="2" charset="-122"/>
                        </a:rPr>
                        <m:t>    (2.9)</m:t>
                      </m:r>
                    </m:oMath>
                  </m:oMathPara>
                </a14:m>
                <a:endParaRPr lang="en-US" sz="1800" dirty="0"/>
              </a:p>
              <a:p>
                <a:pPr marL="0" marR="0" indent="0" algn="just">
                  <a:spcBef>
                    <a:spcPts val="0"/>
                  </a:spcBef>
                  <a:spcAft>
                    <a:spcPts val="0"/>
                  </a:spcAft>
                  <a:buNone/>
                </a:pPr>
                <a:r>
                  <a:rPr lang="en-US" sz="1800" dirty="0">
                    <a:effectLst/>
                    <a:ea typeface="SimSun" panose="02010600030101010101" pitchFamily="2" charset="-122"/>
                  </a:rPr>
                  <a:t>Where,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SimSun" panose="02010600030101010101" pitchFamily="2" charset="-122"/>
                        </a:rPr>
                        <m:t>𝐸</m:t>
                      </m:r>
                      <m:d>
                        <m:dPr>
                          <m:ctrlPr>
                            <a:rPr lang="en-US" sz="1800" i="1">
                              <a:effectLst/>
                              <a:latin typeface="Cambria Math" panose="02040503050406030204" pitchFamily="18" charset="0"/>
                              <a:ea typeface="SimSun" panose="02010600030101010101" pitchFamily="2" charset="-122"/>
                            </a:rPr>
                          </m:ctrlPr>
                        </m:dPr>
                        <m:e>
                          <m:r>
                            <m:rPr>
                              <m:sty m:val="p"/>
                            </m:rPr>
                            <a:rPr lang="en-US" sz="1800">
                              <a:effectLst/>
                              <a:latin typeface="Cambria Math" panose="02040503050406030204" pitchFamily="18" charset="0"/>
                              <a:ea typeface="SimSun" panose="02010600030101010101" pitchFamily="2" charset="-122"/>
                            </a:rPr>
                            <m:t>log</m:t>
                          </m:r>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𝑏</m:t>
                              </m:r>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𝑋</m:t>
                                  </m:r>
                                </m:e>
                              </m:d>
                            </m:e>
                          </m:d>
                        </m:e>
                        <m:e>
                          <m:r>
                            <a:rPr lang="en-US" sz="1800" i="1">
                              <a:effectLst/>
                              <a:latin typeface="Cambria Math" panose="02040503050406030204" pitchFamily="18" charset="0"/>
                              <a:ea typeface="SimSun" panose="02010600030101010101" pitchFamily="2" charset="-122"/>
                            </a:rPr>
                            <m:t>𝑌</m:t>
                          </m:r>
                          <m:r>
                            <a:rPr lang="en-US" sz="1800" i="1">
                              <a:effectLst/>
                              <a:latin typeface="Cambria Math" panose="02040503050406030204" pitchFamily="18" charset="0"/>
                              <a:ea typeface="SimSun" panose="02010600030101010101" pitchFamily="2" charset="-122"/>
                            </a:rPr>
                            <m:t>,</m:t>
                          </m:r>
                          <m:r>
                            <m:rPr>
                              <m:sty m:val="p"/>
                            </m:rPr>
                            <a:rPr lang="en-US" sz="1800">
                              <a:effectLst/>
                              <a:latin typeface="Cambria Math" panose="02040503050406030204" pitchFamily="18" charset="0"/>
                              <a:ea typeface="SimSun" panose="02010600030101010101" pitchFamily="2" charset="-122"/>
                            </a:rPr>
                            <m:t>Θ</m:t>
                          </m:r>
                        </m:e>
                      </m:d>
                      <m:r>
                        <a:rPr lang="en-US" sz="1800" i="1">
                          <a:effectLst/>
                          <a:latin typeface="Cambria Math" panose="02040503050406030204" pitchFamily="18" charset="0"/>
                          <a:ea typeface="SimSun" panose="02010600030101010101" pitchFamily="2" charset="-122"/>
                        </a:rPr>
                        <m:t>=</m:t>
                      </m:r>
                      <m:nary>
                        <m:naryPr>
                          <m:limLoc m:val="undOvr"/>
                          <m:supHide m:val="on"/>
                          <m:ctrlPr>
                            <a:rPr lang="en-US" sz="1800" i="1">
                              <a:effectLst/>
                              <a:latin typeface="Cambria Math" panose="02040503050406030204" pitchFamily="18" charset="0"/>
                              <a:ea typeface="SimSun" panose="02010600030101010101" pitchFamily="2" charset="-122"/>
                            </a:rPr>
                          </m:ctrlPr>
                        </m:naryPr>
                        <m:sub>
                          <m:sSup>
                            <m:sSupPr>
                              <m:ctrlPr>
                                <a:rPr lang="en-US" sz="1800" i="1">
                                  <a:effectLst/>
                                  <a:latin typeface="Cambria Math" panose="02040503050406030204" pitchFamily="18" charset="0"/>
                                  <a:ea typeface="SimSun" panose="02010600030101010101" pitchFamily="2" charset="-122"/>
                                </a:rPr>
                              </m:ctrlPr>
                            </m:sSupPr>
                            <m:e>
                              <m:r>
                                <a:rPr lang="en-US" sz="1800" i="1">
                                  <a:effectLst/>
                                  <a:latin typeface="Cambria Math" panose="02040503050406030204" pitchFamily="18" charset="0"/>
                                  <a:ea typeface="SimSun" panose="02010600030101010101" pitchFamily="2" charset="-122"/>
                                </a:rPr>
                                <m:t>𝜑</m:t>
                              </m:r>
                            </m:e>
                            <m:sup>
                              <m:r>
                                <a:rPr lang="en-US" sz="1800" i="1">
                                  <a:effectLst/>
                                  <a:latin typeface="Cambria Math" panose="02040503050406030204" pitchFamily="18" charset="0"/>
                                  <a:ea typeface="SimSun" panose="02010600030101010101" pitchFamily="2" charset="-122"/>
                                </a:rPr>
                                <m:t>−1</m:t>
                              </m:r>
                            </m:sup>
                          </m:sSup>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𝑌</m:t>
                              </m:r>
                            </m:e>
                          </m:d>
                        </m:sub>
                        <m:sup/>
                        <m:e>
                          <m:r>
                            <a:rPr lang="en-US" sz="1800" i="1">
                              <a:effectLst/>
                              <a:latin typeface="Cambria Math" panose="02040503050406030204" pitchFamily="18" charset="0"/>
                              <a:ea typeface="SimSun" panose="02010600030101010101" pitchFamily="2" charset="-122"/>
                            </a:rPr>
                            <m:t>𝑘</m:t>
                          </m:r>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𝑋</m:t>
                              </m:r>
                            </m:e>
                            <m:e>
                              <m:r>
                                <a:rPr lang="en-US" sz="1800" i="1">
                                  <a:effectLst/>
                                  <a:latin typeface="Cambria Math" panose="02040503050406030204" pitchFamily="18" charset="0"/>
                                  <a:ea typeface="SimSun" panose="02010600030101010101" pitchFamily="2" charset="-122"/>
                                </a:rPr>
                                <m:t>𝑌</m:t>
                              </m:r>
                              <m:r>
                                <a:rPr lang="en-US" sz="1800" i="1">
                                  <a:effectLst/>
                                  <a:latin typeface="Cambria Math" panose="02040503050406030204" pitchFamily="18" charset="0"/>
                                  <a:ea typeface="SimSun" panose="02010600030101010101" pitchFamily="2" charset="-122"/>
                                </a:rPr>
                                <m:t>,</m:t>
                              </m:r>
                              <m:r>
                                <m:rPr>
                                  <m:sty m:val="p"/>
                                </m:rPr>
                                <a:rPr lang="en-US" sz="1800">
                                  <a:effectLst/>
                                  <a:latin typeface="Cambria Math" panose="02040503050406030204" pitchFamily="18" charset="0"/>
                                  <a:ea typeface="SimSun" panose="02010600030101010101" pitchFamily="2" charset="-122"/>
                                </a:rPr>
                                <m:t>Θ</m:t>
                              </m:r>
                            </m:e>
                          </m:d>
                          <m:r>
                            <m:rPr>
                              <m:sty m:val="p"/>
                            </m:rPr>
                            <a:rPr lang="en-US" sz="1800">
                              <a:effectLst/>
                              <a:latin typeface="Cambria Math" panose="02040503050406030204" pitchFamily="18" charset="0"/>
                              <a:ea typeface="SimSun" panose="02010600030101010101" pitchFamily="2" charset="-122"/>
                            </a:rPr>
                            <m:t>log</m:t>
                          </m:r>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𝑏</m:t>
                              </m:r>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𝑋</m:t>
                                  </m:r>
                                </m:e>
                              </m:d>
                            </m:e>
                          </m:d>
                          <m:r>
                            <m:rPr>
                              <m:sty m:val="p"/>
                            </m:rPr>
                            <a:rPr lang="en-US" sz="1800">
                              <a:effectLst/>
                              <a:latin typeface="Cambria Math" panose="02040503050406030204" pitchFamily="18" charset="0"/>
                              <a:ea typeface="SimSun" panose="02010600030101010101" pitchFamily="2" charset="-122"/>
                            </a:rPr>
                            <m:t>d</m:t>
                          </m:r>
                          <m:r>
                            <a:rPr lang="en-US" sz="1800" i="1">
                              <a:effectLst/>
                              <a:latin typeface="Cambria Math" panose="02040503050406030204" pitchFamily="18" charset="0"/>
                              <a:ea typeface="SimSun" panose="02010600030101010101" pitchFamily="2" charset="-122"/>
                            </a:rPr>
                            <m:t>𝑋</m:t>
                          </m:r>
                        </m:e>
                      </m:nary>
                    </m:oMath>
                    <m:oMath xmlns:m="http://schemas.openxmlformats.org/officeDocument/2006/math">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𝜏</m:t>
                          </m:r>
                        </m:e>
                        <m:sub>
                          <m:r>
                            <m:rPr>
                              <m:sty m:val="p"/>
                            </m:rPr>
                            <a:rPr lang="en-US" sz="1800">
                              <a:effectLst/>
                              <a:latin typeface="Cambria Math" panose="02040503050406030204" pitchFamily="18" charset="0"/>
                              <a:ea typeface="SimSun" panose="02010600030101010101" pitchFamily="2" charset="-122"/>
                            </a:rPr>
                            <m:t>Θ</m:t>
                          </m:r>
                        </m:sub>
                      </m:sSub>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𝐸</m:t>
                      </m:r>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𝜏</m:t>
                          </m:r>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𝑋</m:t>
                              </m:r>
                            </m:e>
                          </m:d>
                        </m:e>
                        <m:e>
                          <m:r>
                            <a:rPr lang="en-US" sz="1800" i="1">
                              <a:effectLst/>
                              <a:latin typeface="Cambria Math" panose="02040503050406030204" pitchFamily="18" charset="0"/>
                              <a:ea typeface="SimSun" panose="02010600030101010101" pitchFamily="2" charset="-122"/>
                            </a:rPr>
                            <m:t>𝑌</m:t>
                          </m:r>
                          <m:r>
                            <a:rPr lang="en-US" sz="1800" i="1">
                              <a:effectLst/>
                              <a:latin typeface="Cambria Math" panose="02040503050406030204" pitchFamily="18" charset="0"/>
                              <a:ea typeface="SimSun" panose="02010600030101010101" pitchFamily="2" charset="-122"/>
                            </a:rPr>
                            <m:t>,</m:t>
                          </m:r>
                          <m:r>
                            <m:rPr>
                              <m:sty m:val="p"/>
                            </m:rPr>
                            <a:rPr lang="en-US" sz="1800">
                              <a:effectLst/>
                              <a:latin typeface="Cambria Math" panose="02040503050406030204" pitchFamily="18" charset="0"/>
                              <a:ea typeface="SimSun" panose="02010600030101010101" pitchFamily="2" charset="-122"/>
                            </a:rPr>
                            <m:t>Θ</m:t>
                          </m:r>
                        </m:e>
                      </m:d>
                      <m:r>
                        <a:rPr lang="en-US" sz="1800" i="1">
                          <a:effectLst/>
                          <a:latin typeface="Cambria Math" panose="02040503050406030204" pitchFamily="18" charset="0"/>
                          <a:ea typeface="SimSun" panose="02010600030101010101" pitchFamily="2" charset="-122"/>
                        </a:rPr>
                        <m:t>=</m:t>
                      </m:r>
                      <m:nary>
                        <m:naryPr>
                          <m:limLoc m:val="undOvr"/>
                          <m:supHide m:val="on"/>
                          <m:ctrlPr>
                            <a:rPr lang="en-US" sz="1800" i="1">
                              <a:effectLst/>
                              <a:latin typeface="Cambria Math" panose="02040503050406030204" pitchFamily="18" charset="0"/>
                              <a:ea typeface="SimSun" panose="02010600030101010101" pitchFamily="2" charset="-122"/>
                            </a:rPr>
                          </m:ctrlPr>
                        </m:naryPr>
                        <m:sub>
                          <m:sSup>
                            <m:sSupPr>
                              <m:ctrlPr>
                                <a:rPr lang="en-US" sz="1800" i="1">
                                  <a:effectLst/>
                                  <a:latin typeface="Cambria Math" panose="02040503050406030204" pitchFamily="18" charset="0"/>
                                  <a:ea typeface="SimSun" panose="02010600030101010101" pitchFamily="2" charset="-122"/>
                                </a:rPr>
                              </m:ctrlPr>
                            </m:sSupPr>
                            <m:e>
                              <m:r>
                                <a:rPr lang="en-US" sz="1800" i="1">
                                  <a:effectLst/>
                                  <a:latin typeface="Cambria Math" panose="02040503050406030204" pitchFamily="18" charset="0"/>
                                  <a:ea typeface="SimSun" panose="02010600030101010101" pitchFamily="2" charset="-122"/>
                                </a:rPr>
                                <m:t>𝜑</m:t>
                              </m:r>
                            </m:e>
                            <m:sup>
                              <m:r>
                                <a:rPr lang="en-US" sz="1800" i="1">
                                  <a:effectLst/>
                                  <a:latin typeface="Cambria Math" panose="02040503050406030204" pitchFamily="18" charset="0"/>
                                  <a:ea typeface="SimSun" panose="02010600030101010101" pitchFamily="2" charset="-122"/>
                                </a:rPr>
                                <m:t>−1</m:t>
                              </m:r>
                            </m:sup>
                          </m:sSup>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𝑌</m:t>
                              </m:r>
                            </m:e>
                          </m:d>
                        </m:sub>
                        <m:sup/>
                        <m:e>
                          <m:r>
                            <a:rPr lang="en-US" sz="1800" i="1">
                              <a:effectLst/>
                              <a:latin typeface="Cambria Math" panose="02040503050406030204" pitchFamily="18" charset="0"/>
                              <a:ea typeface="SimSun" panose="02010600030101010101" pitchFamily="2" charset="-122"/>
                            </a:rPr>
                            <m:t>𝑘</m:t>
                          </m:r>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𝑋</m:t>
                              </m:r>
                            </m:e>
                            <m:e>
                              <m:r>
                                <a:rPr lang="en-US" sz="1800" i="1">
                                  <a:effectLst/>
                                  <a:latin typeface="Cambria Math" panose="02040503050406030204" pitchFamily="18" charset="0"/>
                                  <a:ea typeface="SimSun" panose="02010600030101010101" pitchFamily="2" charset="-122"/>
                                </a:rPr>
                                <m:t>𝑌</m:t>
                              </m:r>
                              <m:r>
                                <a:rPr lang="en-US" sz="1800" i="1">
                                  <a:effectLst/>
                                  <a:latin typeface="Cambria Math" panose="02040503050406030204" pitchFamily="18" charset="0"/>
                                  <a:ea typeface="SimSun" panose="02010600030101010101" pitchFamily="2" charset="-122"/>
                                </a:rPr>
                                <m:t>,</m:t>
                              </m:r>
                              <m:r>
                                <m:rPr>
                                  <m:sty m:val="p"/>
                                </m:rPr>
                                <a:rPr lang="en-US" sz="1800">
                                  <a:effectLst/>
                                  <a:latin typeface="Cambria Math" panose="02040503050406030204" pitchFamily="18" charset="0"/>
                                  <a:ea typeface="SimSun" panose="02010600030101010101" pitchFamily="2" charset="-122"/>
                                </a:rPr>
                                <m:t>Θ</m:t>
                              </m:r>
                            </m:e>
                          </m:d>
                          <m:r>
                            <a:rPr lang="en-US" sz="1800" i="1">
                              <a:effectLst/>
                              <a:latin typeface="Cambria Math" panose="02040503050406030204" pitchFamily="18" charset="0"/>
                              <a:ea typeface="SimSun" panose="02010600030101010101" pitchFamily="2" charset="-122"/>
                            </a:rPr>
                            <m:t>𝜏</m:t>
                          </m:r>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𝑋</m:t>
                              </m:r>
                            </m:e>
                          </m:d>
                          <m:r>
                            <m:rPr>
                              <m:sty m:val="p"/>
                            </m:rPr>
                            <a:rPr lang="en-US" sz="1800">
                              <a:effectLst/>
                              <a:latin typeface="Cambria Math" panose="02040503050406030204" pitchFamily="18" charset="0"/>
                              <a:ea typeface="SimSun" panose="02010600030101010101" pitchFamily="2" charset="-122"/>
                            </a:rPr>
                            <m:t>d</m:t>
                          </m:r>
                          <m:r>
                            <a:rPr lang="en-US" sz="1800" i="1">
                              <a:effectLst/>
                              <a:latin typeface="Cambria Math" panose="02040503050406030204" pitchFamily="18" charset="0"/>
                              <a:ea typeface="SimSun" panose="02010600030101010101" pitchFamily="2" charset="-122"/>
                            </a:rPr>
                            <m:t>𝑋</m:t>
                          </m:r>
                        </m:e>
                      </m:nary>
                    </m:oMath>
                  </m:oMathPara>
                </a14:m>
                <a:endParaRPr lang="en-US" sz="1800" dirty="0">
                  <a:effectLst/>
                  <a:ea typeface="SimSun" panose="02010600030101010101" pitchFamily="2" charset="-122"/>
                </a:endParaRPr>
              </a:p>
              <a:p>
                <a:pPr marL="0" marR="0" indent="0" algn="just">
                  <a:spcBef>
                    <a:spcPts val="0"/>
                  </a:spcBef>
                  <a:spcAft>
                    <a:spcPts val="0"/>
                  </a:spcAft>
                  <a:buNone/>
                </a:pPr>
                <a:r>
                  <a:rPr lang="en-US" sz="1300" dirty="0">
                    <a:effectLst/>
                    <a:ea typeface="SimSun" panose="02010600030101010101" pitchFamily="2" charset="-122"/>
                  </a:rPr>
                  <a:t>Following is a proof of equation 2.9.</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300" i="1">
                          <a:effectLst/>
                          <a:latin typeface="Cambria Math" panose="02040503050406030204" pitchFamily="18" charset="0"/>
                          <a:ea typeface="SimSun" panose="02010600030101010101" pitchFamily="2" charset="-122"/>
                        </a:rPr>
                        <m:t>𝑄</m:t>
                      </m:r>
                      <m:d>
                        <m:dPr>
                          <m:ctrlPr>
                            <a:rPr lang="en-US" sz="1300" i="1">
                              <a:effectLst/>
                              <a:latin typeface="Cambria Math" panose="02040503050406030204" pitchFamily="18" charset="0"/>
                              <a:ea typeface="SimSun" panose="02010600030101010101" pitchFamily="2" charset="-122"/>
                            </a:rPr>
                          </m:ctrlPr>
                        </m:dPr>
                        <m:e>
                          <m:sSup>
                            <m:sSupPr>
                              <m:ctrlPr>
                                <a:rPr lang="en-US" sz="1300" i="1">
                                  <a:effectLst/>
                                  <a:latin typeface="Cambria Math" panose="02040503050406030204" pitchFamily="18" charset="0"/>
                                  <a:ea typeface="SimSun" panose="02010600030101010101" pitchFamily="2" charset="-122"/>
                                </a:rPr>
                              </m:ctrlPr>
                            </m:sSupPr>
                            <m:e>
                              <m:r>
                                <m:rPr>
                                  <m:sty m:val="p"/>
                                </m:rPr>
                                <a:rPr lang="en-US" sz="1300">
                                  <a:effectLst/>
                                  <a:latin typeface="Cambria Math" panose="02040503050406030204" pitchFamily="18" charset="0"/>
                                  <a:ea typeface="SimSun" panose="02010600030101010101" pitchFamily="2" charset="-122"/>
                                </a:rPr>
                                <m:t>Θ</m:t>
                              </m:r>
                            </m:e>
                            <m:sup>
                              <m:r>
                                <a:rPr lang="en-US" sz="1300" i="1">
                                  <a:effectLst/>
                                  <a:latin typeface="Cambria Math" panose="02040503050406030204" pitchFamily="18" charset="0"/>
                                  <a:ea typeface="SimSun" panose="02010600030101010101" pitchFamily="2" charset="-122"/>
                                </a:rPr>
                                <m:t>′</m:t>
                              </m:r>
                            </m:sup>
                          </m:sSup>
                        </m:e>
                        <m:e>
                          <m:r>
                            <m:rPr>
                              <m:sty m:val="p"/>
                            </m:rPr>
                            <a:rPr lang="en-US" sz="1300">
                              <a:effectLst/>
                              <a:latin typeface="Cambria Math" panose="02040503050406030204" pitchFamily="18" charset="0"/>
                              <a:ea typeface="SimSun" panose="02010600030101010101" pitchFamily="2" charset="-122"/>
                            </a:rPr>
                            <m:t>Θ</m:t>
                          </m:r>
                        </m:e>
                      </m:d>
                      <m:r>
                        <a:rPr lang="en-US" sz="1300" i="1">
                          <a:effectLst/>
                          <a:latin typeface="Cambria Math" panose="02040503050406030204" pitchFamily="18" charset="0"/>
                          <a:ea typeface="SimSun" panose="02010600030101010101" pitchFamily="2" charset="-122"/>
                        </a:rPr>
                        <m:t>=</m:t>
                      </m:r>
                      <m:r>
                        <a:rPr lang="en-US" sz="1300" i="1">
                          <a:effectLst/>
                          <a:latin typeface="Cambria Math" panose="02040503050406030204" pitchFamily="18" charset="0"/>
                          <a:ea typeface="SimSun" panose="02010600030101010101" pitchFamily="2" charset="-122"/>
                        </a:rPr>
                        <m:t>𝐸</m:t>
                      </m:r>
                      <m:d>
                        <m:dPr>
                          <m:ctrlPr>
                            <a:rPr lang="en-US" sz="1300" i="1">
                              <a:effectLst/>
                              <a:latin typeface="Cambria Math" panose="02040503050406030204" pitchFamily="18" charset="0"/>
                              <a:ea typeface="SimSun" panose="02010600030101010101" pitchFamily="2" charset="-122"/>
                            </a:rPr>
                          </m:ctrlPr>
                        </m:dPr>
                        <m:e>
                          <m:r>
                            <m:rPr>
                              <m:sty m:val="p"/>
                            </m:rPr>
                            <a:rPr lang="en-US" sz="1300">
                              <a:effectLst/>
                              <a:latin typeface="Cambria Math" panose="02040503050406030204" pitchFamily="18" charset="0"/>
                              <a:ea typeface="SimSun" panose="02010600030101010101" pitchFamily="2" charset="-122"/>
                            </a:rPr>
                            <m:t>log</m:t>
                          </m:r>
                          <m:d>
                            <m:dPr>
                              <m:ctrlPr>
                                <a:rPr lang="en-US" sz="1300" i="1">
                                  <a:effectLst/>
                                  <a:latin typeface="Cambria Math" panose="02040503050406030204" pitchFamily="18" charset="0"/>
                                  <a:ea typeface="SimSun" panose="02010600030101010101" pitchFamily="2" charset="-122"/>
                                </a:rPr>
                              </m:ctrlPr>
                            </m:dPr>
                            <m:e>
                              <m:r>
                                <a:rPr lang="en-US" sz="1300" i="1">
                                  <a:effectLst/>
                                  <a:latin typeface="Cambria Math" panose="02040503050406030204" pitchFamily="18" charset="0"/>
                                  <a:ea typeface="SimSun" panose="02010600030101010101" pitchFamily="2" charset="-122"/>
                                </a:rPr>
                                <m:t>𝑓</m:t>
                              </m:r>
                              <m:d>
                                <m:dPr>
                                  <m:ctrlPr>
                                    <a:rPr lang="en-US" sz="1300" i="1">
                                      <a:effectLst/>
                                      <a:latin typeface="Cambria Math" panose="02040503050406030204" pitchFamily="18" charset="0"/>
                                      <a:ea typeface="SimSun" panose="02010600030101010101" pitchFamily="2" charset="-122"/>
                                    </a:rPr>
                                  </m:ctrlPr>
                                </m:dPr>
                                <m:e>
                                  <m:r>
                                    <a:rPr lang="en-US" sz="1300" i="1">
                                      <a:effectLst/>
                                      <a:latin typeface="Cambria Math" panose="02040503050406030204" pitchFamily="18" charset="0"/>
                                      <a:ea typeface="SimSun" panose="02010600030101010101" pitchFamily="2" charset="-122"/>
                                    </a:rPr>
                                    <m:t>𝑋</m:t>
                                  </m:r>
                                </m:e>
                                <m:e>
                                  <m:sSup>
                                    <m:sSupPr>
                                      <m:ctrlPr>
                                        <a:rPr lang="en-US" sz="1300" i="1">
                                          <a:effectLst/>
                                          <a:latin typeface="Cambria Math" panose="02040503050406030204" pitchFamily="18" charset="0"/>
                                          <a:ea typeface="SimSun" panose="02010600030101010101" pitchFamily="2" charset="-122"/>
                                        </a:rPr>
                                      </m:ctrlPr>
                                    </m:sSupPr>
                                    <m:e>
                                      <m:r>
                                        <m:rPr>
                                          <m:sty m:val="p"/>
                                        </m:rPr>
                                        <a:rPr lang="en-US" sz="1300">
                                          <a:effectLst/>
                                          <a:latin typeface="Cambria Math" panose="02040503050406030204" pitchFamily="18" charset="0"/>
                                          <a:ea typeface="SimSun" panose="02010600030101010101" pitchFamily="2" charset="-122"/>
                                        </a:rPr>
                                        <m:t>Θ</m:t>
                                      </m:r>
                                    </m:e>
                                    <m:sup>
                                      <m:r>
                                        <a:rPr lang="en-US" sz="1300" i="1">
                                          <a:effectLst/>
                                          <a:latin typeface="Cambria Math" panose="02040503050406030204" pitchFamily="18" charset="0"/>
                                          <a:ea typeface="SimSun" panose="02010600030101010101" pitchFamily="2" charset="-122"/>
                                        </a:rPr>
                                        <m:t>′</m:t>
                                      </m:r>
                                    </m:sup>
                                  </m:sSup>
                                </m:e>
                              </m:d>
                            </m:e>
                          </m:d>
                        </m:e>
                        <m:e>
                          <m:r>
                            <a:rPr lang="en-US" sz="1300" i="1">
                              <a:effectLst/>
                              <a:latin typeface="Cambria Math" panose="02040503050406030204" pitchFamily="18" charset="0"/>
                              <a:ea typeface="SimSun" panose="02010600030101010101" pitchFamily="2" charset="-122"/>
                            </a:rPr>
                            <m:t>𝑌</m:t>
                          </m:r>
                          <m:r>
                            <a:rPr lang="en-US" sz="1300" i="1">
                              <a:effectLst/>
                              <a:latin typeface="Cambria Math" panose="02040503050406030204" pitchFamily="18" charset="0"/>
                              <a:ea typeface="SimSun" panose="02010600030101010101" pitchFamily="2" charset="-122"/>
                            </a:rPr>
                            <m:t>,</m:t>
                          </m:r>
                          <m:r>
                            <m:rPr>
                              <m:sty m:val="p"/>
                            </m:rPr>
                            <a:rPr lang="en-US" sz="1300">
                              <a:effectLst/>
                              <a:latin typeface="Cambria Math" panose="02040503050406030204" pitchFamily="18" charset="0"/>
                              <a:ea typeface="SimSun" panose="02010600030101010101" pitchFamily="2" charset="-122"/>
                            </a:rPr>
                            <m:t>Θ</m:t>
                          </m:r>
                        </m:e>
                      </m:d>
                      <m:r>
                        <a:rPr lang="en-US" sz="1300" i="1">
                          <a:effectLst/>
                          <a:latin typeface="Cambria Math" panose="02040503050406030204" pitchFamily="18" charset="0"/>
                          <a:ea typeface="SimSun" panose="02010600030101010101" pitchFamily="2" charset="-122"/>
                        </a:rPr>
                        <m:t>=</m:t>
                      </m:r>
                      <m:nary>
                        <m:naryPr>
                          <m:limLoc m:val="undOvr"/>
                          <m:supHide m:val="on"/>
                          <m:ctrlPr>
                            <a:rPr lang="en-US" sz="1300" i="1">
                              <a:effectLst/>
                              <a:latin typeface="Cambria Math" panose="02040503050406030204" pitchFamily="18" charset="0"/>
                              <a:ea typeface="SimSun" panose="02010600030101010101" pitchFamily="2" charset="-122"/>
                            </a:rPr>
                          </m:ctrlPr>
                        </m:naryPr>
                        <m:sub>
                          <m:sSup>
                            <m:sSupPr>
                              <m:ctrlPr>
                                <a:rPr lang="en-US" sz="1300" i="1">
                                  <a:effectLst/>
                                  <a:latin typeface="Cambria Math" panose="02040503050406030204" pitchFamily="18" charset="0"/>
                                  <a:ea typeface="SimSun" panose="02010600030101010101" pitchFamily="2" charset="-122"/>
                                </a:rPr>
                              </m:ctrlPr>
                            </m:sSupPr>
                            <m:e>
                              <m:r>
                                <a:rPr lang="en-US" sz="1300" i="1">
                                  <a:effectLst/>
                                  <a:latin typeface="Cambria Math" panose="02040503050406030204" pitchFamily="18" charset="0"/>
                                  <a:ea typeface="SimSun" panose="02010600030101010101" pitchFamily="2" charset="-122"/>
                                </a:rPr>
                                <m:t>𝜑</m:t>
                              </m:r>
                            </m:e>
                            <m:sup>
                              <m:r>
                                <a:rPr lang="en-US" sz="1300" i="1">
                                  <a:effectLst/>
                                  <a:latin typeface="Cambria Math" panose="02040503050406030204" pitchFamily="18" charset="0"/>
                                  <a:ea typeface="SimSun" panose="02010600030101010101" pitchFamily="2" charset="-122"/>
                                </a:rPr>
                                <m:t>−1</m:t>
                              </m:r>
                            </m:sup>
                          </m:sSup>
                          <m:d>
                            <m:dPr>
                              <m:ctrlPr>
                                <a:rPr lang="en-US" sz="1300" i="1">
                                  <a:effectLst/>
                                  <a:latin typeface="Cambria Math" panose="02040503050406030204" pitchFamily="18" charset="0"/>
                                  <a:ea typeface="SimSun" panose="02010600030101010101" pitchFamily="2" charset="-122"/>
                                </a:rPr>
                              </m:ctrlPr>
                            </m:dPr>
                            <m:e>
                              <m:r>
                                <a:rPr lang="en-US" sz="1300" i="1">
                                  <a:effectLst/>
                                  <a:latin typeface="Cambria Math" panose="02040503050406030204" pitchFamily="18" charset="0"/>
                                  <a:ea typeface="SimSun" panose="02010600030101010101" pitchFamily="2" charset="-122"/>
                                </a:rPr>
                                <m:t>𝑌</m:t>
                              </m:r>
                            </m:e>
                          </m:d>
                        </m:sub>
                        <m:sup/>
                        <m:e>
                          <m:r>
                            <a:rPr lang="en-US" sz="1300" i="1">
                              <a:effectLst/>
                              <a:latin typeface="Cambria Math" panose="02040503050406030204" pitchFamily="18" charset="0"/>
                              <a:ea typeface="SimSun" panose="02010600030101010101" pitchFamily="2" charset="-122"/>
                            </a:rPr>
                            <m:t>𝑘</m:t>
                          </m:r>
                          <m:d>
                            <m:dPr>
                              <m:ctrlPr>
                                <a:rPr lang="en-US" sz="1300" i="1">
                                  <a:effectLst/>
                                  <a:latin typeface="Cambria Math" panose="02040503050406030204" pitchFamily="18" charset="0"/>
                                  <a:ea typeface="SimSun" panose="02010600030101010101" pitchFamily="2" charset="-122"/>
                                </a:rPr>
                              </m:ctrlPr>
                            </m:dPr>
                            <m:e>
                              <m:r>
                                <a:rPr lang="en-US" sz="1300" i="1">
                                  <a:effectLst/>
                                  <a:latin typeface="Cambria Math" panose="02040503050406030204" pitchFamily="18" charset="0"/>
                                  <a:ea typeface="SimSun" panose="02010600030101010101" pitchFamily="2" charset="-122"/>
                                </a:rPr>
                                <m:t>𝑋</m:t>
                              </m:r>
                            </m:e>
                            <m:e>
                              <m:r>
                                <a:rPr lang="en-US" sz="1300" i="1">
                                  <a:effectLst/>
                                  <a:latin typeface="Cambria Math" panose="02040503050406030204" pitchFamily="18" charset="0"/>
                                  <a:ea typeface="SimSun" panose="02010600030101010101" pitchFamily="2" charset="-122"/>
                                </a:rPr>
                                <m:t>𝑌</m:t>
                              </m:r>
                              <m:r>
                                <a:rPr lang="en-US" sz="1300" i="1">
                                  <a:effectLst/>
                                  <a:latin typeface="Cambria Math" panose="02040503050406030204" pitchFamily="18" charset="0"/>
                                  <a:ea typeface="SimSun" panose="02010600030101010101" pitchFamily="2" charset="-122"/>
                                </a:rPr>
                                <m:t>,</m:t>
                              </m:r>
                              <m:r>
                                <m:rPr>
                                  <m:sty m:val="p"/>
                                </m:rPr>
                                <a:rPr lang="en-US" sz="1300">
                                  <a:effectLst/>
                                  <a:latin typeface="Cambria Math" panose="02040503050406030204" pitchFamily="18" charset="0"/>
                                  <a:ea typeface="SimSun" panose="02010600030101010101" pitchFamily="2" charset="-122"/>
                                </a:rPr>
                                <m:t>Θ</m:t>
                              </m:r>
                            </m:e>
                          </m:d>
                          <m:r>
                            <m:rPr>
                              <m:sty m:val="p"/>
                            </m:rPr>
                            <a:rPr lang="en-US" sz="1300">
                              <a:effectLst/>
                              <a:latin typeface="Cambria Math" panose="02040503050406030204" pitchFamily="18" charset="0"/>
                              <a:ea typeface="SimSun" panose="02010600030101010101" pitchFamily="2" charset="-122"/>
                            </a:rPr>
                            <m:t>log</m:t>
                          </m:r>
                          <m:d>
                            <m:dPr>
                              <m:ctrlPr>
                                <a:rPr lang="en-US" sz="1300" i="1">
                                  <a:effectLst/>
                                  <a:latin typeface="Cambria Math" panose="02040503050406030204" pitchFamily="18" charset="0"/>
                                  <a:ea typeface="SimSun" panose="02010600030101010101" pitchFamily="2" charset="-122"/>
                                </a:rPr>
                              </m:ctrlPr>
                            </m:dPr>
                            <m:e>
                              <m:r>
                                <a:rPr lang="en-US" sz="1300" i="1">
                                  <a:effectLst/>
                                  <a:latin typeface="Cambria Math" panose="02040503050406030204" pitchFamily="18" charset="0"/>
                                  <a:ea typeface="SimSun" panose="02010600030101010101" pitchFamily="2" charset="-122"/>
                                </a:rPr>
                                <m:t>𝑓</m:t>
                              </m:r>
                              <m:d>
                                <m:dPr>
                                  <m:ctrlPr>
                                    <a:rPr lang="en-US" sz="1300" i="1">
                                      <a:effectLst/>
                                      <a:latin typeface="Cambria Math" panose="02040503050406030204" pitchFamily="18" charset="0"/>
                                      <a:ea typeface="SimSun" panose="02010600030101010101" pitchFamily="2" charset="-122"/>
                                    </a:rPr>
                                  </m:ctrlPr>
                                </m:dPr>
                                <m:e>
                                  <m:r>
                                    <a:rPr lang="en-US" sz="1300" i="1">
                                      <a:effectLst/>
                                      <a:latin typeface="Cambria Math" panose="02040503050406030204" pitchFamily="18" charset="0"/>
                                      <a:ea typeface="SimSun" panose="02010600030101010101" pitchFamily="2" charset="-122"/>
                                    </a:rPr>
                                    <m:t>𝑋</m:t>
                                  </m:r>
                                </m:e>
                                <m:e>
                                  <m:sSup>
                                    <m:sSupPr>
                                      <m:ctrlPr>
                                        <a:rPr lang="en-US" sz="1300" i="1">
                                          <a:effectLst/>
                                          <a:latin typeface="Cambria Math" panose="02040503050406030204" pitchFamily="18" charset="0"/>
                                          <a:ea typeface="SimSun" panose="02010600030101010101" pitchFamily="2" charset="-122"/>
                                        </a:rPr>
                                      </m:ctrlPr>
                                    </m:sSupPr>
                                    <m:e>
                                      <m:r>
                                        <m:rPr>
                                          <m:sty m:val="p"/>
                                        </m:rPr>
                                        <a:rPr lang="en-US" sz="1300">
                                          <a:effectLst/>
                                          <a:latin typeface="Cambria Math" panose="02040503050406030204" pitchFamily="18" charset="0"/>
                                          <a:ea typeface="SimSun" panose="02010600030101010101" pitchFamily="2" charset="-122"/>
                                        </a:rPr>
                                        <m:t>Θ</m:t>
                                      </m:r>
                                    </m:e>
                                    <m:sup>
                                      <m:r>
                                        <a:rPr lang="en-US" sz="1300" i="1">
                                          <a:effectLst/>
                                          <a:latin typeface="Cambria Math" panose="02040503050406030204" pitchFamily="18" charset="0"/>
                                          <a:ea typeface="SimSun" panose="02010600030101010101" pitchFamily="2" charset="-122"/>
                                        </a:rPr>
                                        <m:t>′</m:t>
                                      </m:r>
                                    </m:sup>
                                  </m:sSup>
                                </m:e>
                              </m:d>
                            </m:e>
                          </m:d>
                          <m:r>
                            <m:rPr>
                              <m:sty m:val="p"/>
                            </m:rPr>
                            <a:rPr lang="en-US" sz="1300">
                              <a:effectLst/>
                              <a:latin typeface="Cambria Math" panose="02040503050406030204" pitchFamily="18" charset="0"/>
                              <a:ea typeface="SimSun" panose="02010600030101010101" pitchFamily="2" charset="-122"/>
                            </a:rPr>
                            <m:t>d</m:t>
                          </m:r>
                          <m:r>
                            <a:rPr lang="en-US" sz="1300" i="1">
                              <a:effectLst/>
                              <a:latin typeface="Cambria Math" panose="02040503050406030204" pitchFamily="18" charset="0"/>
                              <a:ea typeface="SimSun" panose="02010600030101010101" pitchFamily="2" charset="-122"/>
                            </a:rPr>
                            <m:t>𝑋</m:t>
                          </m:r>
                        </m:e>
                      </m:nary>
                      <m:r>
                        <a:rPr lang="en-US" sz="1300" i="1">
                          <a:effectLst/>
                          <a:latin typeface="Cambria Math" panose="02040503050406030204" pitchFamily="18" charset="0"/>
                          <a:ea typeface="SimSun" panose="02010600030101010101" pitchFamily="2" charset="-122"/>
                        </a:rPr>
                        <m:t>=</m:t>
                      </m:r>
                      <m:nary>
                        <m:naryPr>
                          <m:limLoc m:val="undOvr"/>
                          <m:supHide m:val="on"/>
                          <m:ctrlPr>
                            <a:rPr lang="en-US" sz="1300" i="1">
                              <a:effectLst/>
                              <a:latin typeface="Cambria Math" panose="02040503050406030204" pitchFamily="18" charset="0"/>
                              <a:ea typeface="SimSun" panose="02010600030101010101" pitchFamily="2" charset="-122"/>
                            </a:rPr>
                          </m:ctrlPr>
                        </m:naryPr>
                        <m:sub>
                          <m:sSup>
                            <m:sSupPr>
                              <m:ctrlPr>
                                <a:rPr lang="en-US" sz="1300" i="1">
                                  <a:effectLst/>
                                  <a:latin typeface="Cambria Math" panose="02040503050406030204" pitchFamily="18" charset="0"/>
                                  <a:ea typeface="SimSun" panose="02010600030101010101" pitchFamily="2" charset="-122"/>
                                </a:rPr>
                              </m:ctrlPr>
                            </m:sSupPr>
                            <m:e>
                              <m:r>
                                <a:rPr lang="en-US" sz="1300" i="1">
                                  <a:effectLst/>
                                  <a:latin typeface="Cambria Math" panose="02040503050406030204" pitchFamily="18" charset="0"/>
                                  <a:ea typeface="SimSun" panose="02010600030101010101" pitchFamily="2" charset="-122"/>
                                </a:rPr>
                                <m:t>𝜑</m:t>
                              </m:r>
                            </m:e>
                            <m:sup>
                              <m:r>
                                <a:rPr lang="en-US" sz="1300" i="1">
                                  <a:effectLst/>
                                  <a:latin typeface="Cambria Math" panose="02040503050406030204" pitchFamily="18" charset="0"/>
                                  <a:ea typeface="SimSun" panose="02010600030101010101" pitchFamily="2" charset="-122"/>
                                </a:rPr>
                                <m:t>−1</m:t>
                              </m:r>
                            </m:sup>
                          </m:sSup>
                          <m:d>
                            <m:dPr>
                              <m:ctrlPr>
                                <a:rPr lang="en-US" sz="1300" i="1">
                                  <a:effectLst/>
                                  <a:latin typeface="Cambria Math" panose="02040503050406030204" pitchFamily="18" charset="0"/>
                                  <a:ea typeface="SimSun" panose="02010600030101010101" pitchFamily="2" charset="-122"/>
                                </a:rPr>
                              </m:ctrlPr>
                            </m:dPr>
                            <m:e>
                              <m:r>
                                <a:rPr lang="en-US" sz="1300" i="1">
                                  <a:effectLst/>
                                  <a:latin typeface="Cambria Math" panose="02040503050406030204" pitchFamily="18" charset="0"/>
                                  <a:ea typeface="SimSun" panose="02010600030101010101" pitchFamily="2" charset="-122"/>
                                </a:rPr>
                                <m:t>𝑌</m:t>
                              </m:r>
                            </m:e>
                          </m:d>
                        </m:sub>
                        <m:sup/>
                        <m:e>
                          <m:r>
                            <a:rPr lang="en-US" sz="1300" i="1">
                              <a:effectLst/>
                              <a:latin typeface="Cambria Math" panose="02040503050406030204" pitchFamily="18" charset="0"/>
                              <a:ea typeface="SimSun" panose="02010600030101010101" pitchFamily="2" charset="-122"/>
                            </a:rPr>
                            <m:t>𝑘</m:t>
                          </m:r>
                          <m:d>
                            <m:dPr>
                              <m:ctrlPr>
                                <a:rPr lang="en-US" sz="1300" i="1">
                                  <a:effectLst/>
                                  <a:latin typeface="Cambria Math" panose="02040503050406030204" pitchFamily="18" charset="0"/>
                                  <a:ea typeface="SimSun" panose="02010600030101010101" pitchFamily="2" charset="-122"/>
                                </a:rPr>
                              </m:ctrlPr>
                            </m:dPr>
                            <m:e>
                              <m:r>
                                <a:rPr lang="en-US" sz="1300" i="1">
                                  <a:effectLst/>
                                  <a:latin typeface="Cambria Math" panose="02040503050406030204" pitchFamily="18" charset="0"/>
                                  <a:ea typeface="SimSun" panose="02010600030101010101" pitchFamily="2" charset="-122"/>
                                </a:rPr>
                                <m:t>𝑋</m:t>
                              </m:r>
                            </m:e>
                            <m:e>
                              <m:r>
                                <a:rPr lang="en-US" sz="1300" i="1">
                                  <a:effectLst/>
                                  <a:latin typeface="Cambria Math" panose="02040503050406030204" pitchFamily="18" charset="0"/>
                                  <a:ea typeface="SimSun" panose="02010600030101010101" pitchFamily="2" charset="-122"/>
                                </a:rPr>
                                <m:t>𝑌</m:t>
                              </m:r>
                              <m:r>
                                <a:rPr lang="en-US" sz="1300" i="1">
                                  <a:effectLst/>
                                  <a:latin typeface="Cambria Math" panose="02040503050406030204" pitchFamily="18" charset="0"/>
                                  <a:ea typeface="SimSun" panose="02010600030101010101" pitchFamily="2" charset="-122"/>
                                </a:rPr>
                                <m:t>,</m:t>
                              </m:r>
                              <m:r>
                                <m:rPr>
                                  <m:sty m:val="p"/>
                                </m:rPr>
                                <a:rPr lang="en-US" sz="1300">
                                  <a:effectLst/>
                                  <a:latin typeface="Cambria Math" panose="02040503050406030204" pitchFamily="18" charset="0"/>
                                  <a:ea typeface="SimSun" panose="02010600030101010101" pitchFamily="2" charset="-122"/>
                                </a:rPr>
                                <m:t>Θ</m:t>
                              </m:r>
                            </m:e>
                          </m:d>
                          <m:r>
                            <m:rPr>
                              <m:sty m:val="p"/>
                            </m:rPr>
                            <a:rPr lang="en-US" sz="1300">
                              <a:effectLst/>
                              <a:latin typeface="Cambria Math" panose="02040503050406030204" pitchFamily="18" charset="0"/>
                              <a:ea typeface="SimSun" panose="02010600030101010101" pitchFamily="2" charset="-122"/>
                            </a:rPr>
                            <m:t>log</m:t>
                          </m:r>
                          <m:d>
                            <m:dPr>
                              <m:ctrlPr>
                                <a:rPr lang="en-US" sz="1300" i="1">
                                  <a:effectLst/>
                                  <a:latin typeface="Cambria Math" panose="02040503050406030204" pitchFamily="18" charset="0"/>
                                  <a:ea typeface="SimSun" panose="02010600030101010101" pitchFamily="2" charset="-122"/>
                                </a:rPr>
                              </m:ctrlPr>
                            </m:dPr>
                            <m:e>
                              <m:r>
                                <a:rPr lang="en-US" sz="1300" i="1">
                                  <a:effectLst/>
                                  <a:latin typeface="Cambria Math" panose="02040503050406030204" pitchFamily="18" charset="0"/>
                                  <a:ea typeface="SimSun" panose="02010600030101010101" pitchFamily="2" charset="-122"/>
                                </a:rPr>
                                <m:t>𝑏</m:t>
                              </m:r>
                              <m:d>
                                <m:dPr>
                                  <m:ctrlPr>
                                    <a:rPr lang="en-US" sz="1300" i="1">
                                      <a:effectLst/>
                                      <a:latin typeface="Cambria Math" panose="02040503050406030204" pitchFamily="18" charset="0"/>
                                      <a:ea typeface="SimSun" panose="02010600030101010101" pitchFamily="2" charset="-122"/>
                                    </a:rPr>
                                  </m:ctrlPr>
                                </m:dPr>
                                <m:e>
                                  <m:r>
                                    <a:rPr lang="en-US" sz="1300" i="1">
                                      <a:effectLst/>
                                      <a:latin typeface="Cambria Math" panose="02040503050406030204" pitchFamily="18" charset="0"/>
                                      <a:ea typeface="SimSun" panose="02010600030101010101" pitchFamily="2" charset="-122"/>
                                    </a:rPr>
                                    <m:t>𝑋</m:t>
                                  </m:r>
                                </m:e>
                              </m:d>
                              <m:f>
                                <m:fPr>
                                  <m:type m:val="lin"/>
                                  <m:ctrlPr>
                                    <a:rPr lang="en-US" sz="1300" i="1">
                                      <a:effectLst/>
                                      <a:latin typeface="Cambria Math" panose="02040503050406030204" pitchFamily="18" charset="0"/>
                                      <a:ea typeface="SimSun" panose="02010600030101010101" pitchFamily="2" charset="-122"/>
                                    </a:rPr>
                                  </m:ctrlPr>
                                </m:fPr>
                                <m:num>
                                  <m:r>
                                    <m:rPr>
                                      <m:sty m:val="p"/>
                                    </m:rPr>
                                    <a:rPr lang="en-US" sz="1300">
                                      <a:effectLst/>
                                      <a:latin typeface="Cambria Math" panose="02040503050406030204" pitchFamily="18" charset="0"/>
                                      <a:ea typeface="SimSun" panose="02010600030101010101" pitchFamily="2" charset="-122"/>
                                    </a:rPr>
                                    <m:t>exp</m:t>
                                  </m:r>
                                  <m:d>
                                    <m:dPr>
                                      <m:ctrlPr>
                                        <a:rPr lang="en-US" sz="1300" i="1">
                                          <a:effectLst/>
                                          <a:latin typeface="Cambria Math" panose="02040503050406030204" pitchFamily="18" charset="0"/>
                                          <a:ea typeface="SimSun" panose="02010600030101010101" pitchFamily="2" charset="-122"/>
                                        </a:rPr>
                                      </m:ctrlPr>
                                    </m:dPr>
                                    <m:e>
                                      <m:sSup>
                                        <m:sSupPr>
                                          <m:ctrlPr>
                                            <a:rPr lang="en-US" sz="1300" i="1">
                                              <a:effectLst/>
                                              <a:latin typeface="Cambria Math" panose="02040503050406030204" pitchFamily="18" charset="0"/>
                                              <a:ea typeface="SimSun" panose="02010600030101010101" pitchFamily="2" charset="-122"/>
                                            </a:rPr>
                                          </m:ctrlPr>
                                        </m:sSupPr>
                                        <m:e>
                                          <m:d>
                                            <m:dPr>
                                              <m:ctrlPr>
                                                <a:rPr lang="en-US" sz="1300" i="1">
                                                  <a:effectLst/>
                                                  <a:latin typeface="Cambria Math" panose="02040503050406030204" pitchFamily="18" charset="0"/>
                                                  <a:ea typeface="SimSun" panose="02010600030101010101" pitchFamily="2" charset="-122"/>
                                                </a:rPr>
                                              </m:ctrlPr>
                                            </m:dPr>
                                            <m:e>
                                              <m:sSup>
                                                <m:sSupPr>
                                                  <m:ctrlPr>
                                                    <a:rPr lang="en-US" sz="1300" i="1">
                                                      <a:effectLst/>
                                                      <a:latin typeface="Cambria Math" panose="02040503050406030204" pitchFamily="18" charset="0"/>
                                                      <a:ea typeface="SimSun" panose="02010600030101010101" pitchFamily="2" charset="-122"/>
                                                    </a:rPr>
                                                  </m:ctrlPr>
                                                </m:sSupPr>
                                                <m:e>
                                                  <m:r>
                                                    <m:rPr>
                                                      <m:sty m:val="p"/>
                                                    </m:rPr>
                                                    <a:rPr lang="en-US" sz="1300">
                                                      <a:effectLst/>
                                                      <a:latin typeface="Cambria Math" panose="02040503050406030204" pitchFamily="18" charset="0"/>
                                                      <a:ea typeface="SimSun" panose="02010600030101010101" pitchFamily="2" charset="-122"/>
                                                    </a:rPr>
                                                    <m:t>Θ</m:t>
                                                  </m:r>
                                                </m:e>
                                                <m:sup>
                                                  <m:r>
                                                    <a:rPr lang="en-US" sz="1300" i="1">
                                                      <a:effectLst/>
                                                      <a:latin typeface="Cambria Math" panose="02040503050406030204" pitchFamily="18" charset="0"/>
                                                      <a:ea typeface="SimSun" panose="02010600030101010101" pitchFamily="2" charset="-122"/>
                                                    </a:rPr>
                                                    <m:t>′</m:t>
                                                  </m:r>
                                                </m:sup>
                                              </m:sSup>
                                            </m:e>
                                          </m:d>
                                        </m:e>
                                        <m:sup>
                                          <m:r>
                                            <a:rPr lang="en-US" sz="1300" i="1">
                                              <a:effectLst/>
                                              <a:latin typeface="Cambria Math" panose="02040503050406030204" pitchFamily="18" charset="0"/>
                                              <a:ea typeface="SimSun" panose="02010600030101010101" pitchFamily="2" charset="-122"/>
                                            </a:rPr>
                                            <m:t>𝑇</m:t>
                                          </m:r>
                                        </m:sup>
                                      </m:sSup>
                                      <m:r>
                                        <a:rPr lang="en-US" sz="1300" i="1">
                                          <a:effectLst/>
                                          <a:latin typeface="Cambria Math" panose="02040503050406030204" pitchFamily="18" charset="0"/>
                                          <a:ea typeface="SimSun" panose="02010600030101010101" pitchFamily="2" charset="-122"/>
                                        </a:rPr>
                                        <m:t>𝜏</m:t>
                                      </m:r>
                                      <m:d>
                                        <m:dPr>
                                          <m:ctrlPr>
                                            <a:rPr lang="en-US" sz="1300" i="1">
                                              <a:effectLst/>
                                              <a:latin typeface="Cambria Math" panose="02040503050406030204" pitchFamily="18" charset="0"/>
                                              <a:ea typeface="SimSun" panose="02010600030101010101" pitchFamily="2" charset="-122"/>
                                            </a:rPr>
                                          </m:ctrlPr>
                                        </m:dPr>
                                        <m:e>
                                          <m:r>
                                            <a:rPr lang="en-US" sz="1300" i="1">
                                              <a:effectLst/>
                                              <a:latin typeface="Cambria Math" panose="02040503050406030204" pitchFamily="18" charset="0"/>
                                              <a:ea typeface="SimSun" panose="02010600030101010101" pitchFamily="2" charset="-122"/>
                                            </a:rPr>
                                            <m:t>𝑋</m:t>
                                          </m:r>
                                        </m:e>
                                      </m:d>
                                    </m:e>
                                  </m:d>
                                </m:num>
                                <m:den>
                                  <m:r>
                                    <a:rPr lang="en-US" sz="1300" i="1">
                                      <a:effectLst/>
                                      <a:latin typeface="Cambria Math" panose="02040503050406030204" pitchFamily="18" charset="0"/>
                                      <a:ea typeface="SimSun" panose="02010600030101010101" pitchFamily="2" charset="-122"/>
                                    </a:rPr>
                                    <m:t>𝑎</m:t>
                                  </m:r>
                                  <m:d>
                                    <m:dPr>
                                      <m:ctrlPr>
                                        <a:rPr lang="en-US" sz="1300" i="1">
                                          <a:effectLst/>
                                          <a:latin typeface="Cambria Math" panose="02040503050406030204" pitchFamily="18" charset="0"/>
                                          <a:ea typeface="SimSun" panose="02010600030101010101" pitchFamily="2" charset="-122"/>
                                        </a:rPr>
                                      </m:ctrlPr>
                                    </m:dPr>
                                    <m:e>
                                      <m:sSup>
                                        <m:sSupPr>
                                          <m:ctrlPr>
                                            <a:rPr lang="en-US" sz="1300" i="1">
                                              <a:effectLst/>
                                              <a:latin typeface="Cambria Math" panose="02040503050406030204" pitchFamily="18" charset="0"/>
                                              <a:ea typeface="SimSun" panose="02010600030101010101" pitchFamily="2" charset="-122"/>
                                            </a:rPr>
                                          </m:ctrlPr>
                                        </m:sSupPr>
                                        <m:e>
                                          <m:r>
                                            <m:rPr>
                                              <m:sty m:val="p"/>
                                            </m:rPr>
                                            <a:rPr lang="en-US" sz="1300">
                                              <a:effectLst/>
                                              <a:latin typeface="Cambria Math" panose="02040503050406030204" pitchFamily="18" charset="0"/>
                                              <a:ea typeface="SimSun" panose="02010600030101010101" pitchFamily="2" charset="-122"/>
                                            </a:rPr>
                                            <m:t>Θ</m:t>
                                          </m:r>
                                        </m:e>
                                        <m:sup>
                                          <m:r>
                                            <a:rPr lang="en-US" sz="1300" i="1">
                                              <a:effectLst/>
                                              <a:latin typeface="Cambria Math" panose="02040503050406030204" pitchFamily="18" charset="0"/>
                                              <a:ea typeface="SimSun" panose="02010600030101010101" pitchFamily="2" charset="-122"/>
                                            </a:rPr>
                                            <m:t>′</m:t>
                                          </m:r>
                                        </m:sup>
                                      </m:sSup>
                                    </m:e>
                                  </m:d>
                                </m:den>
                              </m:f>
                            </m:e>
                          </m:d>
                          <m:r>
                            <m:rPr>
                              <m:sty m:val="p"/>
                            </m:rPr>
                            <a:rPr lang="en-US" sz="1300">
                              <a:effectLst/>
                              <a:latin typeface="Cambria Math" panose="02040503050406030204" pitchFamily="18" charset="0"/>
                              <a:ea typeface="SimSun" panose="02010600030101010101" pitchFamily="2" charset="-122"/>
                            </a:rPr>
                            <m:t>d</m:t>
                          </m:r>
                          <m:r>
                            <a:rPr lang="en-US" sz="1300" i="1">
                              <a:effectLst/>
                              <a:latin typeface="Cambria Math" panose="02040503050406030204" pitchFamily="18" charset="0"/>
                              <a:ea typeface="SimSun" panose="02010600030101010101" pitchFamily="2" charset="-122"/>
                            </a:rPr>
                            <m:t>𝑋</m:t>
                          </m:r>
                        </m:e>
                      </m:nary>
                      <m:r>
                        <a:rPr lang="en-US" sz="1300" i="1">
                          <a:effectLst/>
                          <a:latin typeface="Cambria Math" panose="02040503050406030204" pitchFamily="18" charset="0"/>
                          <a:ea typeface="SimSun" panose="02010600030101010101" pitchFamily="2" charset="-122"/>
                        </a:rPr>
                        <m:t>=</m:t>
                      </m:r>
                      <m:nary>
                        <m:naryPr>
                          <m:limLoc m:val="undOvr"/>
                          <m:supHide m:val="on"/>
                          <m:ctrlPr>
                            <a:rPr lang="en-US" sz="1300" i="1">
                              <a:effectLst/>
                              <a:latin typeface="Cambria Math" panose="02040503050406030204" pitchFamily="18" charset="0"/>
                              <a:ea typeface="SimSun" panose="02010600030101010101" pitchFamily="2" charset="-122"/>
                            </a:rPr>
                          </m:ctrlPr>
                        </m:naryPr>
                        <m:sub>
                          <m:sSup>
                            <m:sSupPr>
                              <m:ctrlPr>
                                <a:rPr lang="en-US" sz="1300" i="1">
                                  <a:effectLst/>
                                  <a:latin typeface="Cambria Math" panose="02040503050406030204" pitchFamily="18" charset="0"/>
                                  <a:ea typeface="SimSun" panose="02010600030101010101" pitchFamily="2" charset="-122"/>
                                </a:rPr>
                              </m:ctrlPr>
                            </m:sSupPr>
                            <m:e>
                              <m:r>
                                <a:rPr lang="en-US" sz="1300" i="1">
                                  <a:effectLst/>
                                  <a:latin typeface="Cambria Math" panose="02040503050406030204" pitchFamily="18" charset="0"/>
                                  <a:ea typeface="SimSun" panose="02010600030101010101" pitchFamily="2" charset="-122"/>
                                </a:rPr>
                                <m:t>𝜑</m:t>
                              </m:r>
                            </m:e>
                            <m:sup>
                              <m:r>
                                <a:rPr lang="en-US" sz="1300" i="1">
                                  <a:effectLst/>
                                  <a:latin typeface="Cambria Math" panose="02040503050406030204" pitchFamily="18" charset="0"/>
                                  <a:ea typeface="SimSun" panose="02010600030101010101" pitchFamily="2" charset="-122"/>
                                </a:rPr>
                                <m:t>−1</m:t>
                              </m:r>
                            </m:sup>
                          </m:sSup>
                          <m:d>
                            <m:dPr>
                              <m:ctrlPr>
                                <a:rPr lang="en-US" sz="1300" i="1">
                                  <a:effectLst/>
                                  <a:latin typeface="Cambria Math" panose="02040503050406030204" pitchFamily="18" charset="0"/>
                                  <a:ea typeface="SimSun" panose="02010600030101010101" pitchFamily="2" charset="-122"/>
                                </a:rPr>
                              </m:ctrlPr>
                            </m:dPr>
                            <m:e>
                              <m:r>
                                <a:rPr lang="en-US" sz="1300" i="1">
                                  <a:effectLst/>
                                  <a:latin typeface="Cambria Math" panose="02040503050406030204" pitchFamily="18" charset="0"/>
                                  <a:ea typeface="SimSun" panose="02010600030101010101" pitchFamily="2" charset="-122"/>
                                </a:rPr>
                                <m:t>𝑌</m:t>
                              </m:r>
                            </m:e>
                          </m:d>
                        </m:sub>
                        <m:sup/>
                        <m:e>
                          <m:r>
                            <a:rPr lang="en-US" sz="1300" i="1">
                              <a:effectLst/>
                              <a:latin typeface="Cambria Math" panose="02040503050406030204" pitchFamily="18" charset="0"/>
                              <a:ea typeface="SimSun" panose="02010600030101010101" pitchFamily="2" charset="-122"/>
                            </a:rPr>
                            <m:t>𝑘</m:t>
                          </m:r>
                          <m:d>
                            <m:dPr>
                              <m:ctrlPr>
                                <a:rPr lang="en-US" sz="1300" i="1">
                                  <a:effectLst/>
                                  <a:latin typeface="Cambria Math" panose="02040503050406030204" pitchFamily="18" charset="0"/>
                                  <a:ea typeface="SimSun" panose="02010600030101010101" pitchFamily="2" charset="-122"/>
                                </a:rPr>
                              </m:ctrlPr>
                            </m:dPr>
                            <m:e>
                              <m:r>
                                <a:rPr lang="en-US" sz="1300" i="1">
                                  <a:effectLst/>
                                  <a:latin typeface="Cambria Math" panose="02040503050406030204" pitchFamily="18" charset="0"/>
                                  <a:ea typeface="SimSun" panose="02010600030101010101" pitchFamily="2" charset="-122"/>
                                </a:rPr>
                                <m:t>𝑋</m:t>
                              </m:r>
                            </m:e>
                            <m:e>
                              <m:r>
                                <a:rPr lang="en-US" sz="1300" i="1">
                                  <a:effectLst/>
                                  <a:latin typeface="Cambria Math" panose="02040503050406030204" pitchFamily="18" charset="0"/>
                                  <a:ea typeface="SimSun" panose="02010600030101010101" pitchFamily="2" charset="-122"/>
                                </a:rPr>
                                <m:t>𝑌</m:t>
                              </m:r>
                              <m:r>
                                <a:rPr lang="en-US" sz="1300" i="1">
                                  <a:effectLst/>
                                  <a:latin typeface="Cambria Math" panose="02040503050406030204" pitchFamily="18" charset="0"/>
                                  <a:ea typeface="SimSun" panose="02010600030101010101" pitchFamily="2" charset="-122"/>
                                </a:rPr>
                                <m:t>,</m:t>
                              </m:r>
                              <m:r>
                                <m:rPr>
                                  <m:sty m:val="p"/>
                                </m:rPr>
                                <a:rPr lang="en-US" sz="1300">
                                  <a:effectLst/>
                                  <a:latin typeface="Cambria Math" panose="02040503050406030204" pitchFamily="18" charset="0"/>
                                  <a:ea typeface="SimSun" panose="02010600030101010101" pitchFamily="2" charset="-122"/>
                                </a:rPr>
                                <m:t>Θ</m:t>
                              </m:r>
                            </m:e>
                          </m:d>
                          <m:d>
                            <m:dPr>
                              <m:ctrlPr>
                                <a:rPr lang="en-US" sz="1300" i="1">
                                  <a:effectLst/>
                                  <a:latin typeface="Cambria Math" panose="02040503050406030204" pitchFamily="18" charset="0"/>
                                  <a:ea typeface="SimSun" panose="02010600030101010101" pitchFamily="2" charset="-122"/>
                                </a:rPr>
                              </m:ctrlPr>
                            </m:dPr>
                            <m:e>
                              <m:r>
                                <m:rPr>
                                  <m:sty m:val="p"/>
                                </m:rPr>
                                <a:rPr lang="en-US" sz="1300">
                                  <a:effectLst/>
                                  <a:latin typeface="Cambria Math" panose="02040503050406030204" pitchFamily="18" charset="0"/>
                                  <a:ea typeface="SimSun" panose="02010600030101010101" pitchFamily="2" charset="-122"/>
                                </a:rPr>
                                <m:t>log</m:t>
                              </m:r>
                              <m:d>
                                <m:dPr>
                                  <m:ctrlPr>
                                    <a:rPr lang="en-US" sz="1300" i="1">
                                      <a:effectLst/>
                                      <a:latin typeface="Cambria Math" panose="02040503050406030204" pitchFamily="18" charset="0"/>
                                      <a:ea typeface="SimSun" panose="02010600030101010101" pitchFamily="2" charset="-122"/>
                                    </a:rPr>
                                  </m:ctrlPr>
                                </m:dPr>
                                <m:e>
                                  <m:r>
                                    <a:rPr lang="en-US" sz="1300" i="1">
                                      <a:effectLst/>
                                      <a:latin typeface="Cambria Math" panose="02040503050406030204" pitchFamily="18" charset="0"/>
                                      <a:ea typeface="SimSun" panose="02010600030101010101" pitchFamily="2" charset="-122"/>
                                    </a:rPr>
                                    <m:t>𝑏</m:t>
                                  </m:r>
                                  <m:d>
                                    <m:dPr>
                                      <m:ctrlPr>
                                        <a:rPr lang="en-US" sz="1300" i="1">
                                          <a:effectLst/>
                                          <a:latin typeface="Cambria Math" panose="02040503050406030204" pitchFamily="18" charset="0"/>
                                          <a:ea typeface="SimSun" panose="02010600030101010101" pitchFamily="2" charset="-122"/>
                                        </a:rPr>
                                      </m:ctrlPr>
                                    </m:dPr>
                                    <m:e>
                                      <m:r>
                                        <a:rPr lang="en-US" sz="1300" i="1">
                                          <a:effectLst/>
                                          <a:latin typeface="Cambria Math" panose="02040503050406030204" pitchFamily="18" charset="0"/>
                                          <a:ea typeface="SimSun" panose="02010600030101010101" pitchFamily="2" charset="-122"/>
                                        </a:rPr>
                                        <m:t>𝑋</m:t>
                                      </m:r>
                                    </m:e>
                                  </m:d>
                                </m:e>
                              </m:d>
                              <m:r>
                                <a:rPr lang="en-US" sz="1300" i="1">
                                  <a:effectLst/>
                                  <a:latin typeface="Cambria Math" panose="02040503050406030204" pitchFamily="18" charset="0"/>
                                  <a:ea typeface="SimSun" panose="02010600030101010101" pitchFamily="2" charset="-122"/>
                                </a:rPr>
                                <m:t>+</m:t>
                              </m:r>
                              <m:sSup>
                                <m:sSupPr>
                                  <m:ctrlPr>
                                    <a:rPr lang="en-US" sz="1300" i="1">
                                      <a:effectLst/>
                                      <a:latin typeface="Cambria Math" panose="02040503050406030204" pitchFamily="18" charset="0"/>
                                      <a:ea typeface="SimSun" panose="02010600030101010101" pitchFamily="2" charset="-122"/>
                                    </a:rPr>
                                  </m:ctrlPr>
                                </m:sSupPr>
                                <m:e>
                                  <m:d>
                                    <m:dPr>
                                      <m:ctrlPr>
                                        <a:rPr lang="en-US" sz="1300" i="1">
                                          <a:effectLst/>
                                          <a:latin typeface="Cambria Math" panose="02040503050406030204" pitchFamily="18" charset="0"/>
                                          <a:ea typeface="SimSun" panose="02010600030101010101" pitchFamily="2" charset="-122"/>
                                        </a:rPr>
                                      </m:ctrlPr>
                                    </m:dPr>
                                    <m:e>
                                      <m:sSup>
                                        <m:sSupPr>
                                          <m:ctrlPr>
                                            <a:rPr lang="en-US" sz="1300" i="1">
                                              <a:effectLst/>
                                              <a:latin typeface="Cambria Math" panose="02040503050406030204" pitchFamily="18" charset="0"/>
                                              <a:ea typeface="SimSun" panose="02010600030101010101" pitchFamily="2" charset="-122"/>
                                            </a:rPr>
                                          </m:ctrlPr>
                                        </m:sSupPr>
                                        <m:e>
                                          <m:r>
                                            <m:rPr>
                                              <m:sty m:val="p"/>
                                            </m:rPr>
                                            <a:rPr lang="en-US" sz="1300">
                                              <a:effectLst/>
                                              <a:latin typeface="Cambria Math" panose="02040503050406030204" pitchFamily="18" charset="0"/>
                                              <a:ea typeface="SimSun" panose="02010600030101010101" pitchFamily="2" charset="-122"/>
                                            </a:rPr>
                                            <m:t>Θ</m:t>
                                          </m:r>
                                        </m:e>
                                        <m:sup>
                                          <m:r>
                                            <a:rPr lang="en-US" sz="1300" i="1">
                                              <a:effectLst/>
                                              <a:latin typeface="Cambria Math" panose="02040503050406030204" pitchFamily="18" charset="0"/>
                                              <a:ea typeface="SimSun" panose="02010600030101010101" pitchFamily="2" charset="-122"/>
                                            </a:rPr>
                                            <m:t>′</m:t>
                                          </m:r>
                                        </m:sup>
                                      </m:sSup>
                                    </m:e>
                                  </m:d>
                                </m:e>
                                <m:sup>
                                  <m:r>
                                    <a:rPr lang="en-US" sz="1300" i="1">
                                      <a:effectLst/>
                                      <a:latin typeface="Cambria Math" panose="02040503050406030204" pitchFamily="18" charset="0"/>
                                      <a:ea typeface="SimSun" panose="02010600030101010101" pitchFamily="2" charset="-122"/>
                                    </a:rPr>
                                    <m:t>𝑇</m:t>
                                  </m:r>
                                </m:sup>
                              </m:sSup>
                              <m:r>
                                <a:rPr lang="en-US" sz="1300" i="1">
                                  <a:effectLst/>
                                  <a:latin typeface="Cambria Math" panose="02040503050406030204" pitchFamily="18" charset="0"/>
                                  <a:ea typeface="SimSun" panose="02010600030101010101" pitchFamily="2" charset="-122"/>
                                </a:rPr>
                                <m:t>𝜏</m:t>
                              </m:r>
                              <m:d>
                                <m:dPr>
                                  <m:ctrlPr>
                                    <a:rPr lang="en-US" sz="1300" i="1">
                                      <a:effectLst/>
                                      <a:latin typeface="Cambria Math" panose="02040503050406030204" pitchFamily="18" charset="0"/>
                                      <a:ea typeface="SimSun" panose="02010600030101010101" pitchFamily="2" charset="-122"/>
                                    </a:rPr>
                                  </m:ctrlPr>
                                </m:dPr>
                                <m:e>
                                  <m:r>
                                    <a:rPr lang="en-US" sz="1300" i="1">
                                      <a:effectLst/>
                                      <a:latin typeface="Cambria Math" panose="02040503050406030204" pitchFamily="18" charset="0"/>
                                      <a:ea typeface="SimSun" panose="02010600030101010101" pitchFamily="2" charset="-122"/>
                                    </a:rPr>
                                    <m:t>𝑋</m:t>
                                  </m:r>
                                </m:e>
                              </m:d>
                              <m:r>
                                <a:rPr lang="en-US" sz="1300" i="1">
                                  <a:effectLst/>
                                  <a:latin typeface="Cambria Math" panose="02040503050406030204" pitchFamily="18" charset="0"/>
                                  <a:ea typeface="SimSun" panose="02010600030101010101" pitchFamily="2" charset="-122"/>
                                </a:rPr>
                                <m:t>−</m:t>
                              </m:r>
                              <m:r>
                                <m:rPr>
                                  <m:sty m:val="p"/>
                                </m:rPr>
                                <a:rPr lang="en-US" sz="1300">
                                  <a:effectLst/>
                                  <a:latin typeface="Cambria Math" panose="02040503050406030204" pitchFamily="18" charset="0"/>
                                  <a:ea typeface="SimSun" panose="02010600030101010101" pitchFamily="2" charset="-122"/>
                                </a:rPr>
                                <m:t>log</m:t>
                              </m:r>
                              <m:d>
                                <m:dPr>
                                  <m:ctrlPr>
                                    <a:rPr lang="en-US" sz="1300" i="1">
                                      <a:effectLst/>
                                      <a:latin typeface="Cambria Math" panose="02040503050406030204" pitchFamily="18" charset="0"/>
                                      <a:ea typeface="SimSun" panose="02010600030101010101" pitchFamily="2" charset="-122"/>
                                    </a:rPr>
                                  </m:ctrlPr>
                                </m:dPr>
                                <m:e>
                                  <m:r>
                                    <a:rPr lang="en-US" sz="1300" i="1">
                                      <a:effectLst/>
                                      <a:latin typeface="Cambria Math" panose="02040503050406030204" pitchFamily="18" charset="0"/>
                                      <a:ea typeface="SimSun" panose="02010600030101010101" pitchFamily="2" charset="-122"/>
                                    </a:rPr>
                                    <m:t>𝑎</m:t>
                                  </m:r>
                                  <m:d>
                                    <m:dPr>
                                      <m:ctrlPr>
                                        <a:rPr lang="en-US" sz="1300" i="1">
                                          <a:effectLst/>
                                          <a:latin typeface="Cambria Math" panose="02040503050406030204" pitchFamily="18" charset="0"/>
                                          <a:ea typeface="SimSun" panose="02010600030101010101" pitchFamily="2" charset="-122"/>
                                        </a:rPr>
                                      </m:ctrlPr>
                                    </m:dPr>
                                    <m:e>
                                      <m:sSup>
                                        <m:sSupPr>
                                          <m:ctrlPr>
                                            <a:rPr lang="en-US" sz="1300" i="1">
                                              <a:effectLst/>
                                              <a:latin typeface="Cambria Math" panose="02040503050406030204" pitchFamily="18" charset="0"/>
                                              <a:ea typeface="SimSun" panose="02010600030101010101" pitchFamily="2" charset="-122"/>
                                            </a:rPr>
                                          </m:ctrlPr>
                                        </m:sSupPr>
                                        <m:e>
                                          <m:r>
                                            <m:rPr>
                                              <m:sty m:val="p"/>
                                            </m:rPr>
                                            <a:rPr lang="en-US" sz="1300">
                                              <a:effectLst/>
                                              <a:latin typeface="Cambria Math" panose="02040503050406030204" pitchFamily="18" charset="0"/>
                                              <a:ea typeface="SimSun" panose="02010600030101010101" pitchFamily="2" charset="-122"/>
                                            </a:rPr>
                                            <m:t>Θ</m:t>
                                          </m:r>
                                        </m:e>
                                        <m:sup>
                                          <m:r>
                                            <a:rPr lang="en-US" sz="1300" i="1">
                                              <a:effectLst/>
                                              <a:latin typeface="Cambria Math" panose="02040503050406030204" pitchFamily="18" charset="0"/>
                                              <a:ea typeface="SimSun" panose="02010600030101010101" pitchFamily="2" charset="-122"/>
                                            </a:rPr>
                                            <m:t>′</m:t>
                                          </m:r>
                                        </m:sup>
                                      </m:sSup>
                                    </m:e>
                                  </m:d>
                                </m:e>
                              </m:d>
                            </m:e>
                          </m:d>
                          <m:r>
                            <m:rPr>
                              <m:sty m:val="p"/>
                            </m:rPr>
                            <a:rPr lang="en-US" sz="1300">
                              <a:effectLst/>
                              <a:latin typeface="Cambria Math" panose="02040503050406030204" pitchFamily="18" charset="0"/>
                              <a:ea typeface="SimSun" panose="02010600030101010101" pitchFamily="2" charset="-122"/>
                            </a:rPr>
                            <m:t>d</m:t>
                          </m:r>
                          <m:r>
                            <a:rPr lang="en-US" sz="1300" i="1">
                              <a:effectLst/>
                              <a:latin typeface="Cambria Math" panose="02040503050406030204" pitchFamily="18" charset="0"/>
                              <a:ea typeface="SimSun" panose="02010600030101010101" pitchFamily="2" charset="-122"/>
                            </a:rPr>
                            <m:t>𝑋</m:t>
                          </m:r>
                        </m:e>
                      </m:nary>
                      <m:r>
                        <a:rPr lang="en-US" sz="1300" i="1">
                          <a:effectLst/>
                          <a:latin typeface="Cambria Math" panose="02040503050406030204" pitchFamily="18" charset="0"/>
                          <a:ea typeface="SimSun" panose="02010600030101010101" pitchFamily="2" charset="-122"/>
                        </a:rPr>
                        <m:t>=</m:t>
                      </m:r>
                      <m:nary>
                        <m:naryPr>
                          <m:limLoc m:val="undOvr"/>
                          <m:supHide m:val="on"/>
                          <m:ctrlPr>
                            <a:rPr lang="en-US" sz="1300" i="1">
                              <a:effectLst/>
                              <a:latin typeface="Cambria Math" panose="02040503050406030204" pitchFamily="18" charset="0"/>
                              <a:ea typeface="SimSun" panose="02010600030101010101" pitchFamily="2" charset="-122"/>
                            </a:rPr>
                          </m:ctrlPr>
                        </m:naryPr>
                        <m:sub>
                          <m:sSup>
                            <m:sSupPr>
                              <m:ctrlPr>
                                <a:rPr lang="en-US" sz="1300" i="1">
                                  <a:effectLst/>
                                  <a:latin typeface="Cambria Math" panose="02040503050406030204" pitchFamily="18" charset="0"/>
                                  <a:ea typeface="SimSun" panose="02010600030101010101" pitchFamily="2" charset="-122"/>
                                </a:rPr>
                              </m:ctrlPr>
                            </m:sSupPr>
                            <m:e>
                              <m:r>
                                <a:rPr lang="en-US" sz="1300" i="1">
                                  <a:effectLst/>
                                  <a:latin typeface="Cambria Math" panose="02040503050406030204" pitchFamily="18" charset="0"/>
                                  <a:ea typeface="SimSun" panose="02010600030101010101" pitchFamily="2" charset="-122"/>
                                </a:rPr>
                                <m:t>𝜑</m:t>
                              </m:r>
                            </m:e>
                            <m:sup>
                              <m:r>
                                <a:rPr lang="en-US" sz="1300" i="1">
                                  <a:effectLst/>
                                  <a:latin typeface="Cambria Math" panose="02040503050406030204" pitchFamily="18" charset="0"/>
                                  <a:ea typeface="SimSun" panose="02010600030101010101" pitchFamily="2" charset="-122"/>
                                </a:rPr>
                                <m:t>−1</m:t>
                              </m:r>
                            </m:sup>
                          </m:sSup>
                          <m:d>
                            <m:dPr>
                              <m:ctrlPr>
                                <a:rPr lang="en-US" sz="1300" i="1">
                                  <a:effectLst/>
                                  <a:latin typeface="Cambria Math" panose="02040503050406030204" pitchFamily="18" charset="0"/>
                                  <a:ea typeface="SimSun" panose="02010600030101010101" pitchFamily="2" charset="-122"/>
                                </a:rPr>
                              </m:ctrlPr>
                            </m:dPr>
                            <m:e>
                              <m:r>
                                <a:rPr lang="en-US" sz="1300" i="1">
                                  <a:effectLst/>
                                  <a:latin typeface="Cambria Math" panose="02040503050406030204" pitchFamily="18" charset="0"/>
                                  <a:ea typeface="SimSun" panose="02010600030101010101" pitchFamily="2" charset="-122"/>
                                </a:rPr>
                                <m:t>𝑌</m:t>
                              </m:r>
                            </m:e>
                          </m:d>
                        </m:sub>
                        <m:sup/>
                        <m:e>
                          <m:r>
                            <a:rPr lang="en-US" sz="1300" i="1">
                              <a:effectLst/>
                              <a:latin typeface="Cambria Math" panose="02040503050406030204" pitchFamily="18" charset="0"/>
                              <a:ea typeface="SimSun" panose="02010600030101010101" pitchFamily="2" charset="-122"/>
                            </a:rPr>
                            <m:t>𝑘</m:t>
                          </m:r>
                          <m:d>
                            <m:dPr>
                              <m:ctrlPr>
                                <a:rPr lang="en-US" sz="1300" i="1">
                                  <a:effectLst/>
                                  <a:latin typeface="Cambria Math" panose="02040503050406030204" pitchFamily="18" charset="0"/>
                                  <a:ea typeface="SimSun" panose="02010600030101010101" pitchFamily="2" charset="-122"/>
                                </a:rPr>
                              </m:ctrlPr>
                            </m:dPr>
                            <m:e>
                              <m:r>
                                <a:rPr lang="en-US" sz="1300" i="1">
                                  <a:effectLst/>
                                  <a:latin typeface="Cambria Math" panose="02040503050406030204" pitchFamily="18" charset="0"/>
                                  <a:ea typeface="SimSun" panose="02010600030101010101" pitchFamily="2" charset="-122"/>
                                </a:rPr>
                                <m:t>𝑋</m:t>
                              </m:r>
                            </m:e>
                            <m:e>
                              <m:r>
                                <a:rPr lang="en-US" sz="1300" i="1">
                                  <a:effectLst/>
                                  <a:latin typeface="Cambria Math" panose="02040503050406030204" pitchFamily="18" charset="0"/>
                                  <a:ea typeface="SimSun" panose="02010600030101010101" pitchFamily="2" charset="-122"/>
                                </a:rPr>
                                <m:t>𝑌</m:t>
                              </m:r>
                              <m:r>
                                <a:rPr lang="en-US" sz="1300" i="1">
                                  <a:effectLst/>
                                  <a:latin typeface="Cambria Math" panose="02040503050406030204" pitchFamily="18" charset="0"/>
                                  <a:ea typeface="SimSun" panose="02010600030101010101" pitchFamily="2" charset="-122"/>
                                </a:rPr>
                                <m:t>,</m:t>
                              </m:r>
                              <m:r>
                                <m:rPr>
                                  <m:sty m:val="p"/>
                                </m:rPr>
                                <a:rPr lang="en-US" sz="1300">
                                  <a:effectLst/>
                                  <a:latin typeface="Cambria Math" panose="02040503050406030204" pitchFamily="18" charset="0"/>
                                  <a:ea typeface="SimSun" panose="02010600030101010101" pitchFamily="2" charset="-122"/>
                                </a:rPr>
                                <m:t>Θ</m:t>
                              </m:r>
                            </m:e>
                          </m:d>
                          <m:r>
                            <m:rPr>
                              <m:sty m:val="p"/>
                            </m:rPr>
                            <a:rPr lang="en-US" sz="1300">
                              <a:effectLst/>
                              <a:latin typeface="Cambria Math" panose="02040503050406030204" pitchFamily="18" charset="0"/>
                              <a:ea typeface="SimSun" panose="02010600030101010101" pitchFamily="2" charset="-122"/>
                            </a:rPr>
                            <m:t>log</m:t>
                          </m:r>
                          <m:d>
                            <m:dPr>
                              <m:ctrlPr>
                                <a:rPr lang="en-US" sz="1300" i="1">
                                  <a:effectLst/>
                                  <a:latin typeface="Cambria Math" panose="02040503050406030204" pitchFamily="18" charset="0"/>
                                  <a:ea typeface="SimSun" panose="02010600030101010101" pitchFamily="2" charset="-122"/>
                                </a:rPr>
                              </m:ctrlPr>
                            </m:dPr>
                            <m:e>
                              <m:r>
                                <a:rPr lang="en-US" sz="1300" i="1">
                                  <a:effectLst/>
                                  <a:latin typeface="Cambria Math" panose="02040503050406030204" pitchFamily="18" charset="0"/>
                                  <a:ea typeface="SimSun" panose="02010600030101010101" pitchFamily="2" charset="-122"/>
                                </a:rPr>
                                <m:t>𝑏</m:t>
                              </m:r>
                              <m:d>
                                <m:dPr>
                                  <m:ctrlPr>
                                    <a:rPr lang="en-US" sz="1300" i="1">
                                      <a:effectLst/>
                                      <a:latin typeface="Cambria Math" panose="02040503050406030204" pitchFamily="18" charset="0"/>
                                      <a:ea typeface="SimSun" panose="02010600030101010101" pitchFamily="2" charset="-122"/>
                                    </a:rPr>
                                  </m:ctrlPr>
                                </m:dPr>
                                <m:e>
                                  <m:r>
                                    <a:rPr lang="en-US" sz="1300" i="1">
                                      <a:effectLst/>
                                      <a:latin typeface="Cambria Math" panose="02040503050406030204" pitchFamily="18" charset="0"/>
                                      <a:ea typeface="SimSun" panose="02010600030101010101" pitchFamily="2" charset="-122"/>
                                    </a:rPr>
                                    <m:t>𝑋</m:t>
                                  </m:r>
                                </m:e>
                              </m:d>
                            </m:e>
                          </m:d>
                          <m:r>
                            <m:rPr>
                              <m:sty m:val="p"/>
                            </m:rPr>
                            <a:rPr lang="en-US" sz="1300">
                              <a:effectLst/>
                              <a:latin typeface="Cambria Math" panose="02040503050406030204" pitchFamily="18" charset="0"/>
                              <a:ea typeface="SimSun" panose="02010600030101010101" pitchFamily="2" charset="-122"/>
                            </a:rPr>
                            <m:t>d</m:t>
                          </m:r>
                          <m:r>
                            <a:rPr lang="en-US" sz="1300" i="1">
                              <a:effectLst/>
                              <a:latin typeface="Cambria Math" panose="02040503050406030204" pitchFamily="18" charset="0"/>
                              <a:ea typeface="SimSun" panose="02010600030101010101" pitchFamily="2" charset="-122"/>
                            </a:rPr>
                            <m:t>𝑋</m:t>
                          </m:r>
                        </m:e>
                      </m:nary>
                      <m:r>
                        <a:rPr lang="en-US" sz="1300" i="1">
                          <a:effectLst/>
                          <a:latin typeface="Cambria Math" panose="02040503050406030204" pitchFamily="18" charset="0"/>
                          <a:ea typeface="SimSun" panose="02010600030101010101" pitchFamily="2" charset="-122"/>
                        </a:rPr>
                        <m:t>+</m:t>
                      </m:r>
                      <m:nary>
                        <m:naryPr>
                          <m:limLoc m:val="undOvr"/>
                          <m:supHide m:val="on"/>
                          <m:ctrlPr>
                            <a:rPr lang="en-US" sz="1300" i="1">
                              <a:effectLst/>
                              <a:latin typeface="Cambria Math" panose="02040503050406030204" pitchFamily="18" charset="0"/>
                              <a:ea typeface="SimSun" panose="02010600030101010101" pitchFamily="2" charset="-122"/>
                            </a:rPr>
                          </m:ctrlPr>
                        </m:naryPr>
                        <m:sub>
                          <m:sSup>
                            <m:sSupPr>
                              <m:ctrlPr>
                                <a:rPr lang="en-US" sz="1300" i="1">
                                  <a:effectLst/>
                                  <a:latin typeface="Cambria Math" panose="02040503050406030204" pitchFamily="18" charset="0"/>
                                  <a:ea typeface="SimSun" panose="02010600030101010101" pitchFamily="2" charset="-122"/>
                                </a:rPr>
                              </m:ctrlPr>
                            </m:sSupPr>
                            <m:e>
                              <m:r>
                                <a:rPr lang="en-US" sz="1300" i="1">
                                  <a:effectLst/>
                                  <a:latin typeface="Cambria Math" panose="02040503050406030204" pitchFamily="18" charset="0"/>
                                  <a:ea typeface="SimSun" panose="02010600030101010101" pitchFamily="2" charset="-122"/>
                                </a:rPr>
                                <m:t>𝜑</m:t>
                              </m:r>
                            </m:e>
                            <m:sup>
                              <m:r>
                                <a:rPr lang="en-US" sz="1300" i="1">
                                  <a:effectLst/>
                                  <a:latin typeface="Cambria Math" panose="02040503050406030204" pitchFamily="18" charset="0"/>
                                  <a:ea typeface="SimSun" panose="02010600030101010101" pitchFamily="2" charset="-122"/>
                                </a:rPr>
                                <m:t>−1</m:t>
                              </m:r>
                            </m:sup>
                          </m:sSup>
                          <m:d>
                            <m:dPr>
                              <m:ctrlPr>
                                <a:rPr lang="en-US" sz="1300" i="1">
                                  <a:effectLst/>
                                  <a:latin typeface="Cambria Math" panose="02040503050406030204" pitchFamily="18" charset="0"/>
                                  <a:ea typeface="SimSun" panose="02010600030101010101" pitchFamily="2" charset="-122"/>
                                </a:rPr>
                              </m:ctrlPr>
                            </m:dPr>
                            <m:e>
                              <m:r>
                                <a:rPr lang="en-US" sz="1300" i="1">
                                  <a:effectLst/>
                                  <a:latin typeface="Cambria Math" panose="02040503050406030204" pitchFamily="18" charset="0"/>
                                  <a:ea typeface="SimSun" panose="02010600030101010101" pitchFamily="2" charset="-122"/>
                                </a:rPr>
                                <m:t>𝑌</m:t>
                              </m:r>
                            </m:e>
                          </m:d>
                        </m:sub>
                        <m:sup/>
                        <m:e>
                          <m:r>
                            <a:rPr lang="en-US" sz="1300" i="1">
                              <a:effectLst/>
                              <a:latin typeface="Cambria Math" panose="02040503050406030204" pitchFamily="18" charset="0"/>
                              <a:ea typeface="SimSun" panose="02010600030101010101" pitchFamily="2" charset="-122"/>
                            </a:rPr>
                            <m:t>𝑘</m:t>
                          </m:r>
                          <m:d>
                            <m:dPr>
                              <m:ctrlPr>
                                <a:rPr lang="en-US" sz="1300" i="1">
                                  <a:effectLst/>
                                  <a:latin typeface="Cambria Math" panose="02040503050406030204" pitchFamily="18" charset="0"/>
                                  <a:ea typeface="SimSun" panose="02010600030101010101" pitchFamily="2" charset="-122"/>
                                </a:rPr>
                              </m:ctrlPr>
                            </m:dPr>
                            <m:e>
                              <m:r>
                                <a:rPr lang="en-US" sz="1300" i="1">
                                  <a:effectLst/>
                                  <a:latin typeface="Cambria Math" panose="02040503050406030204" pitchFamily="18" charset="0"/>
                                  <a:ea typeface="SimSun" panose="02010600030101010101" pitchFamily="2" charset="-122"/>
                                </a:rPr>
                                <m:t>𝑋</m:t>
                              </m:r>
                            </m:e>
                            <m:e>
                              <m:r>
                                <a:rPr lang="en-US" sz="1300" i="1">
                                  <a:effectLst/>
                                  <a:latin typeface="Cambria Math" panose="02040503050406030204" pitchFamily="18" charset="0"/>
                                  <a:ea typeface="SimSun" panose="02010600030101010101" pitchFamily="2" charset="-122"/>
                                </a:rPr>
                                <m:t>𝑌</m:t>
                              </m:r>
                              <m:r>
                                <a:rPr lang="en-US" sz="1300" i="1">
                                  <a:effectLst/>
                                  <a:latin typeface="Cambria Math" panose="02040503050406030204" pitchFamily="18" charset="0"/>
                                  <a:ea typeface="SimSun" panose="02010600030101010101" pitchFamily="2" charset="-122"/>
                                </a:rPr>
                                <m:t>,</m:t>
                              </m:r>
                              <m:r>
                                <m:rPr>
                                  <m:sty m:val="p"/>
                                </m:rPr>
                                <a:rPr lang="en-US" sz="1300">
                                  <a:effectLst/>
                                  <a:latin typeface="Cambria Math" panose="02040503050406030204" pitchFamily="18" charset="0"/>
                                  <a:ea typeface="SimSun" panose="02010600030101010101" pitchFamily="2" charset="-122"/>
                                </a:rPr>
                                <m:t>Θ</m:t>
                              </m:r>
                            </m:e>
                          </m:d>
                          <m:sSup>
                            <m:sSupPr>
                              <m:ctrlPr>
                                <a:rPr lang="en-US" sz="1300" i="1">
                                  <a:effectLst/>
                                  <a:latin typeface="Cambria Math" panose="02040503050406030204" pitchFamily="18" charset="0"/>
                                  <a:ea typeface="SimSun" panose="02010600030101010101" pitchFamily="2" charset="-122"/>
                                </a:rPr>
                              </m:ctrlPr>
                            </m:sSupPr>
                            <m:e>
                              <m:d>
                                <m:dPr>
                                  <m:ctrlPr>
                                    <a:rPr lang="en-US" sz="1300" i="1">
                                      <a:effectLst/>
                                      <a:latin typeface="Cambria Math" panose="02040503050406030204" pitchFamily="18" charset="0"/>
                                      <a:ea typeface="SimSun" panose="02010600030101010101" pitchFamily="2" charset="-122"/>
                                    </a:rPr>
                                  </m:ctrlPr>
                                </m:dPr>
                                <m:e>
                                  <m:sSup>
                                    <m:sSupPr>
                                      <m:ctrlPr>
                                        <a:rPr lang="en-US" sz="1300" i="1">
                                          <a:effectLst/>
                                          <a:latin typeface="Cambria Math" panose="02040503050406030204" pitchFamily="18" charset="0"/>
                                          <a:ea typeface="SimSun" panose="02010600030101010101" pitchFamily="2" charset="-122"/>
                                        </a:rPr>
                                      </m:ctrlPr>
                                    </m:sSupPr>
                                    <m:e>
                                      <m:r>
                                        <m:rPr>
                                          <m:sty m:val="p"/>
                                        </m:rPr>
                                        <a:rPr lang="en-US" sz="1300">
                                          <a:effectLst/>
                                          <a:latin typeface="Cambria Math" panose="02040503050406030204" pitchFamily="18" charset="0"/>
                                          <a:ea typeface="SimSun" panose="02010600030101010101" pitchFamily="2" charset="-122"/>
                                        </a:rPr>
                                        <m:t>Θ</m:t>
                                      </m:r>
                                    </m:e>
                                    <m:sup>
                                      <m:r>
                                        <a:rPr lang="en-US" sz="1300" i="1">
                                          <a:effectLst/>
                                          <a:latin typeface="Cambria Math" panose="02040503050406030204" pitchFamily="18" charset="0"/>
                                          <a:ea typeface="SimSun" panose="02010600030101010101" pitchFamily="2" charset="-122"/>
                                        </a:rPr>
                                        <m:t>′</m:t>
                                      </m:r>
                                    </m:sup>
                                  </m:sSup>
                                </m:e>
                              </m:d>
                            </m:e>
                            <m:sup>
                              <m:r>
                                <a:rPr lang="en-US" sz="1300" i="1">
                                  <a:effectLst/>
                                  <a:latin typeface="Cambria Math" panose="02040503050406030204" pitchFamily="18" charset="0"/>
                                  <a:ea typeface="SimSun" panose="02010600030101010101" pitchFamily="2" charset="-122"/>
                                </a:rPr>
                                <m:t>𝑇</m:t>
                              </m:r>
                            </m:sup>
                          </m:sSup>
                          <m:r>
                            <a:rPr lang="en-US" sz="1300" i="1">
                              <a:effectLst/>
                              <a:latin typeface="Cambria Math" panose="02040503050406030204" pitchFamily="18" charset="0"/>
                              <a:ea typeface="SimSun" panose="02010600030101010101" pitchFamily="2" charset="-122"/>
                            </a:rPr>
                            <m:t>𝜏</m:t>
                          </m:r>
                          <m:d>
                            <m:dPr>
                              <m:ctrlPr>
                                <a:rPr lang="en-US" sz="1300" i="1">
                                  <a:effectLst/>
                                  <a:latin typeface="Cambria Math" panose="02040503050406030204" pitchFamily="18" charset="0"/>
                                  <a:ea typeface="SimSun" panose="02010600030101010101" pitchFamily="2" charset="-122"/>
                                </a:rPr>
                              </m:ctrlPr>
                            </m:dPr>
                            <m:e>
                              <m:r>
                                <a:rPr lang="en-US" sz="1300" i="1">
                                  <a:effectLst/>
                                  <a:latin typeface="Cambria Math" panose="02040503050406030204" pitchFamily="18" charset="0"/>
                                  <a:ea typeface="SimSun" panose="02010600030101010101" pitchFamily="2" charset="-122"/>
                                </a:rPr>
                                <m:t>𝑋</m:t>
                              </m:r>
                            </m:e>
                          </m:d>
                          <m:r>
                            <m:rPr>
                              <m:sty m:val="p"/>
                            </m:rPr>
                            <a:rPr lang="en-US" sz="1300">
                              <a:effectLst/>
                              <a:latin typeface="Cambria Math" panose="02040503050406030204" pitchFamily="18" charset="0"/>
                              <a:ea typeface="SimSun" panose="02010600030101010101" pitchFamily="2" charset="-122"/>
                            </a:rPr>
                            <m:t>d</m:t>
                          </m:r>
                          <m:r>
                            <a:rPr lang="en-US" sz="1300" i="1">
                              <a:effectLst/>
                              <a:latin typeface="Cambria Math" panose="02040503050406030204" pitchFamily="18" charset="0"/>
                              <a:ea typeface="SimSun" panose="02010600030101010101" pitchFamily="2" charset="-122"/>
                            </a:rPr>
                            <m:t>𝑋</m:t>
                          </m:r>
                        </m:e>
                      </m:nary>
                      <m:r>
                        <a:rPr lang="en-US" sz="1300" i="1">
                          <a:effectLst/>
                          <a:latin typeface="Cambria Math" panose="02040503050406030204" pitchFamily="18" charset="0"/>
                          <a:ea typeface="SimSun" panose="02010600030101010101" pitchFamily="2" charset="-122"/>
                        </a:rPr>
                        <m:t>−</m:t>
                      </m:r>
                      <m:nary>
                        <m:naryPr>
                          <m:limLoc m:val="undOvr"/>
                          <m:supHide m:val="on"/>
                          <m:ctrlPr>
                            <a:rPr lang="en-US" sz="1300" i="1">
                              <a:effectLst/>
                              <a:latin typeface="Cambria Math" panose="02040503050406030204" pitchFamily="18" charset="0"/>
                              <a:ea typeface="SimSun" panose="02010600030101010101" pitchFamily="2" charset="-122"/>
                            </a:rPr>
                          </m:ctrlPr>
                        </m:naryPr>
                        <m:sub>
                          <m:sSup>
                            <m:sSupPr>
                              <m:ctrlPr>
                                <a:rPr lang="en-US" sz="1300" i="1">
                                  <a:effectLst/>
                                  <a:latin typeface="Cambria Math" panose="02040503050406030204" pitchFamily="18" charset="0"/>
                                  <a:ea typeface="SimSun" panose="02010600030101010101" pitchFamily="2" charset="-122"/>
                                </a:rPr>
                              </m:ctrlPr>
                            </m:sSupPr>
                            <m:e>
                              <m:r>
                                <a:rPr lang="en-US" sz="1300" i="1">
                                  <a:effectLst/>
                                  <a:latin typeface="Cambria Math" panose="02040503050406030204" pitchFamily="18" charset="0"/>
                                  <a:ea typeface="SimSun" panose="02010600030101010101" pitchFamily="2" charset="-122"/>
                                </a:rPr>
                                <m:t>𝜑</m:t>
                              </m:r>
                            </m:e>
                            <m:sup>
                              <m:r>
                                <a:rPr lang="en-US" sz="1300" i="1">
                                  <a:effectLst/>
                                  <a:latin typeface="Cambria Math" panose="02040503050406030204" pitchFamily="18" charset="0"/>
                                  <a:ea typeface="SimSun" panose="02010600030101010101" pitchFamily="2" charset="-122"/>
                                </a:rPr>
                                <m:t>−1</m:t>
                              </m:r>
                            </m:sup>
                          </m:sSup>
                          <m:d>
                            <m:dPr>
                              <m:ctrlPr>
                                <a:rPr lang="en-US" sz="1300" i="1">
                                  <a:effectLst/>
                                  <a:latin typeface="Cambria Math" panose="02040503050406030204" pitchFamily="18" charset="0"/>
                                  <a:ea typeface="SimSun" panose="02010600030101010101" pitchFamily="2" charset="-122"/>
                                </a:rPr>
                              </m:ctrlPr>
                            </m:dPr>
                            <m:e>
                              <m:r>
                                <a:rPr lang="en-US" sz="1300" i="1">
                                  <a:effectLst/>
                                  <a:latin typeface="Cambria Math" panose="02040503050406030204" pitchFamily="18" charset="0"/>
                                  <a:ea typeface="SimSun" panose="02010600030101010101" pitchFamily="2" charset="-122"/>
                                </a:rPr>
                                <m:t>𝑌</m:t>
                              </m:r>
                            </m:e>
                          </m:d>
                        </m:sub>
                        <m:sup/>
                        <m:e>
                          <m:r>
                            <a:rPr lang="en-US" sz="1300" i="1">
                              <a:effectLst/>
                              <a:latin typeface="Cambria Math" panose="02040503050406030204" pitchFamily="18" charset="0"/>
                              <a:ea typeface="SimSun" panose="02010600030101010101" pitchFamily="2" charset="-122"/>
                            </a:rPr>
                            <m:t>𝑘</m:t>
                          </m:r>
                          <m:d>
                            <m:dPr>
                              <m:ctrlPr>
                                <a:rPr lang="en-US" sz="1300" i="1">
                                  <a:effectLst/>
                                  <a:latin typeface="Cambria Math" panose="02040503050406030204" pitchFamily="18" charset="0"/>
                                  <a:ea typeface="SimSun" panose="02010600030101010101" pitchFamily="2" charset="-122"/>
                                </a:rPr>
                              </m:ctrlPr>
                            </m:dPr>
                            <m:e>
                              <m:r>
                                <a:rPr lang="en-US" sz="1300" i="1">
                                  <a:effectLst/>
                                  <a:latin typeface="Cambria Math" panose="02040503050406030204" pitchFamily="18" charset="0"/>
                                  <a:ea typeface="SimSun" panose="02010600030101010101" pitchFamily="2" charset="-122"/>
                                </a:rPr>
                                <m:t>𝑋</m:t>
                              </m:r>
                            </m:e>
                            <m:e>
                              <m:r>
                                <a:rPr lang="en-US" sz="1300" i="1">
                                  <a:effectLst/>
                                  <a:latin typeface="Cambria Math" panose="02040503050406030204" pitchFamily="18" charset="0"/>
                                  <a:ea typeface="SimSun" panose="02010600030101010101" pitchFamily="2" charset="-122"/>
                                </a:rPr>
                                <m:t>𝑌</m:t>
                              </m:r>
                              <m:r>
                                <a:rPr lang="en-US" sz="1300" i="1">
                                  <a:effectLst/>
                                  <a:latin typeface="Cambria Math" panose="02040503050406030204" pitchFamily="18" charset="0"/>
                                  <a:ea typeface="SimSun" panose="02010600030101010101" pitchFamily="2" charset="-122"/>
                                </a:rPr>
                                <m:t>,</m:t>
                              </m:r>
                              <m:r>
                                <m:rPr>
                                  <m:sty m:val="p"/>
                                </m:rPr>
                                <a:rPr lang="en-US" sz="1300">
                                  <a:effectLst/>
                                  <a:latin typeface="Cambria Math" panose="02040503050406030204" pitchFamily="18" charset="0"/>
                                  <a:ea typeface="SimSun" panose="02010600030101010101" pitchFamily="2" charset="-122"/>
                                </a:rPr>
                                <m:t>Θ</m:t>
                              </m:r>
                            </m:e>
                          </m:d>
                        </m:e>
                      </m:nary>
                      <m:r>
                        <m:rPr>
                          <m:sty m:val="p"/>
                        </m:rPr>
                        <a:rPr lang="en-US" sz="1300">
                          <a:effectLst/>
                          <a:latin typeface="Cambria Math" panose="02040503050406030204" pitchFamily="18" charset="0"/>
                          <a:ea typeface="SimSun" panose="02010600030101010101" pitchFamily="2" charset="-122"/>
                        </a:rPr>
                        <m:t>log</m:t>
                      </m:r>
                      <m:d>
                        <m:dPr>
                          <m:ctrlPr>
                            <a:rPr lang="en-US" sz="1300" i="1">
                              <a:effectLst/>
                              <a:latin typeface="Cambria Math" panose="02040503050406030204" pitchFamily="18" charset="0"/>
                              <a:ea typeface="SimSun" panose="02010600030101010101" pitchFamily="2" charset="-122"/>
                            </a:rPr>
                          </m:ctrlPr>
                        </m:dPr>
                        <m:e>
                          <m:r>
                            <a:rPr lang="en-US" sz="1300" i="1">
                              <a:effectLst/>
                              <a:latin typeface="Cambria Math" panose="02040503050406030204" pitchFamily="18" charset="0"/>
                              <a:ea typeface="SimSun" panose="02010600030101010101" pitchFamily="2" charset="-122"/>
                            </a:rPr>
                            <m:t>𝑎</m:t>
                          </m:r>
                          <m:d>
                            <m:dPr>
                              <m:ctrlPr>
                                <a:rPr lang="en-US" sz="1300" i="1">
                                  <a:effectLst/>
                                  <a:latin typeface="Cambria Math" panose="02040503050406030204" pitchFamily="18" charset="0"/>
                                  <a:ea typeface="SimSun" panose="02010600030101010101" pitchFamily="2" charset="-122"/>
                                </a:rPr>
                              </m:ctrlPr>
                            </m:dPr>
                            <m:e>
                              <m:sSup>
                                <m:sSupPr>
                                  <m:ctrlPr>
                                    <a:rPr lang="en-US" sz="1300" i="1">
                                      <a:effectLst/>
                                      <a:latin typeface="Cambria Math" panose="02040503050406030204" pitchFamily="18" charset="0"/>
                                      <a:ea typeface="SimSun" panose="02010600030101010101" pitchFamily="2" charset="-122"/>
                                    </a:rPr>
                                  </m:ctrlPr>
                                </m:sSupPr>
                                <m:e>
                                  <m:r>
                                    <m:rPr>
                                      <m:sty m:val="p"/>
                                    </m:rPr>
                                    <a:rPr lang="en-US" sz="1300">
                                      <a:effectLst/>
                                      <a:latin typeface="Cambria Math" panose="02040503050406030204" pitchFamily="18" charset="0"/>
                                      <a:ea typeface="SimSun" panose="02010600030101010101" pitchFamily="2" charset="-122"/>
                                    </a:rPr>
                                    <m:t>Θ</m:t>
                                  </m:r>
                                </m:e>
                                <m:sup>
                                  <m:r>
                                    <a:rPr lang="en-US" sz="1300" i="1">
                                      <a:effectLst/>
                                      <a:latin typeface="Cambria Math" panose="02040503050406030204" pitchFamily="18" charset="0"/>
                                      <a:ea typeface="SimSun" panose="02010600030101010101" pitchFamily="2" charset="-122"/>
                                    </a:rPr>
                                    <m:t>′</m:t>
                                  </m:r>
                                </m:sup>
                              </m:sSup>
                            </m:e>
                          </m:d>
                        </m:e>
                      </m:d>
                      <m:r>
                        <m:rPr>
                          <m:sty m:val="p"/>
                        </m:rPr>
                        <a:rPr lang="en-US" sz="1300">
                          <a:effectLst/>
                          <a:latin typeface="Cambria Math" panose="02040503050406030204" pitchFamily="18" charset="0"/>
                          <a:ea typeface="SimSun" panose="02010600030101010101" pitchFamily="2" charset="-122"/>
                        </a:rPr>
                        <m:t>d</m:t>
                      </m:r>
                      <m:r>
                        <a:rPr lang="en-US" sz="1300" i="1">
                          <a:effectLst/>
                          <a:latin typeface="Cambria Math" panose="02040503050406030204" pitchFamily="18" charset="0"/>
                          <a:ea typeface="SimSun" panose="02010600030101010101" pitchFamily="2" charset="-122"/>
                        </a:rPr>
                        <m:t>𝑋</m:t>
                      </m:r>
                      <m:r>
                        <a:rPr lang="en-US" sz="1300" i="1">
                          <a:effectLst/>
                          <a:latin typeface="Cambria Math" panose="02040503050406030204" pitchFamily="18" charset="0"/>
                          <a:ea typeface="SimSun" panose="02010600030101010101" pitchFamily="2" charset="-122"/>
                        </a:rPr>
                        <m:t>=</m:t>
                      </m:r>
                      <m:r>
                        <a:rPr lang="en-US" sz="1300" i="1">
                          <a:effectLst/>
                          <a:latin typeface="Cambria Math" panose="02040503050406030204" pitchFamily="18" charset="0"/>
                          <a:ea typeface="SimSun" panose="02010600030101010101" pitchFamily="2" charset="-122"/>
                        </a:rPr>
                        <m:t>𝐸</m:t>
                      </m:r>
                      <m:d>
                        <m:dPr>
                          <m:ctrlPr>
                            <a:rPr lang="en-US" sz="1300" i="1">
                              <a:effectLst/>
                              <a:latin typeface="Cambria Math" panose="02040503050406030204" pitchFamily="18" charset="0"/>
                              <a:ea typeface="SimSun" panose="02010600030101010101" pitchFamily="2" charset="-122"/>
                            </a:rPr>
                          </m:ctrlPr>
                        </m:dPr>
                        <m:e>
                          <m:r>
                            <m:rPr>
                              <m:sty m:val="p"/>
                            </m:rPr>
                            <a:rPr lang="en-US" sz="1300">
                              <a:effectLst/>
                              <a:latin typeface="Cambria Math" panose="02040503050406030204" pitchFamily="18" charset="0"/>
                              <a:ea typeface="SimSun" panose="02010600030101010101" pitchFamily="2" charset="-122"/>
                            </a:rPr>
                            <m:t>log</m:t>
                          </m:r>
                          <m:d>
                            <m:dPr>
                              <m:ctrlPr>
                                <a:rPr lang="en-US" sz="1300" i="1">
                                  <a:effectLst/>
                                  <a:latin typeface="Cambria Math" panose="02040503050406030204" pitchFamily="18" charset="0"/>
                                  <a:ea typeface="SimSun" panose="02010600030101010101" pitchFamily="2" charset="-122"/>
                                </a:rPr>
                              </m:ctrlPr>
                            </m:dPr>
                            <m:e>
                              <m:r>
                                <a:rPr lang="en-US" sz="1300" i="1">
                                  <a:effectLst/>
                                  <a:latin typeface="Cambria Math" panose="02040503050406030204" pitchFamily="18" charset="0"/>
                                  <a:ea typeface="SimSun" panose="02010600030101010101" pitchFamily="2" charset="-122"/>
                                </a:rPr>
                                <m:t>𝑏</m:t>
                              </m:r>
                              <m:d>
                                <m:dPr>
                                  <m:ctrlPr>
                                    <a:rPr lang="en-US" sz="1300" i="1">
                                      <a:effectLst/>
                                      <a:latin typeface="Cambria Math" panose="02040503050406030204" pitchFamily="18" charset="0"/>
                                      <a:ea typeface="SimSun" panose="02010600030101010101" pitchFamily="2" charset="-122"/>
                                    </a:rPr>
                                  </m:ctrlPr>
                                </m:dPr>
                                <m:e>
                                  <m:r>
                                    <a:rPr lang="en-US" sz="1300" i="1">
                                      <a:effectLst/>
                                      <a:latin typeface="Cambria Math" panose="02040503050406030204" pitchFamily="18" charset="0"/>
                                      <a:ea typeface="SimSun" panose="02010600030101010101" pitchFamily="2" charset="-122"/>
                                    </a:rPr>
                                    <m:t>𝑋</m:t>
                                  </m:r>
                                </m:e>
                              </m:d>
                            </m:e>
                          </m:d>
                        </m:e>
                        <m:e>
                          <m:r>
                            <a:rPr lang="en-US" sz="1300" i="1">
                              <a:effectLst/>
                              <a:latin typeface="Cambria Math" panose="02040503050406030204" pitchFamily="18" charset="0"/>
                              <a:ea typeface="SimSun" panose="02010600030101010101" pitchFamily="2" charset="-122"/>
                            </a:rPr>
                            <m:t>𝑌</m:t>
                          </m:r>
                          <m:r>
                            <a:rPr lang="en-US" sz="1300" i="1">
                              <a:effectLst/>
                              <a:latin typeface="Cambria Math" panose="02040503050406030204" pitchFamily="18" charset="0"/>
                              <a:ea typeface="SimSun" panose="02010600030101010101" pitchFamily="2" charset="-122"/>
                            </a:rPr>
                            <m:t>,</m:t>
                          </m:r>
                          <m:r>
                            <m:rPr>
                              <m:sty m:val="p"/>
                            </m:rPr>
                            <a:rPr lang="en-US" sz="1300">
                              <a:effectLst/>
                              <a:latin typeface="Cambria Math" panose="02040503050406030204" pitchFamily="18" charset="0"/>
                              <a:ea typeface="SimSun" panose="02010600030101010101" pitchFamily="2" charset="-122"/>
                            </a:rPr>
                            <m:t>Θ</m:t>
                          </m:r>
                        </m:e>
                      </m:d>
                      <m:r>
                        <a:rPr lang="en-US" sz="1300" i="1">
                          <a:effectLst/>
                          <a:latin typeface="Cambria Math" panose="02040503050406030204" pitchFamily="18" charset="0"/>
                          <a:ea typeface="SimSun" panose="02010600030101010101" pitchFamily="2" charset="-122"/>
                        </a:rPr>
                        <m:t>+</m:t>
                      </m:r>
                      <m:sSup>
                        <m:sSupPr>
                          <m:ctrlPr>
                            <a:rPr lang="en-US" sz="1300" i="1">
                              <a:effectLst/>
                              <a:latin typeface="Cambria Math" panose="02040503050406030204" pitchFamily="18" charset="0"/>
                              <a:ea typeface="SimSun" panose="02010600030101010101" pitchFamily="2" charset="-122"/>
                            </a:rPr>
                          </m:ctrlPr>
                        </m:sSupPr>
                        <m:e>
                          <m:d>
                            <m:dPr>
                              <m:ctrlPr>
                                <a:rPr lang="en-US" sz="1300" i="1">
                                  <a:effectLst/>
                                  <a:latin typeface="Cambria Math" panose="02040503050406030204" pitchFamily="18" charset="0"/>
                                  <a:ea typeface="SimSun" panose="02010600030101010101" pitchFamily="2" charset="-122"/>
                                </a:rPr>
                              </m:ctrlPr>
                            </m:dPr>
                            <m:e>
                              <m:sSup>
                                <m:sSupPr>
                                  <m:ctrlPr>
                                    <a:rPr lang="en-US" sz="1300" i="1">
                                      <a:effectLst/>
                                      <a:latin typeface="Cambria Math" panose="02040503050406030204" pitchFamily="18" charset="0"/>
                                      <a:ea typeface="SimSun" panose="02010600030101010101" pitchFamily="2" charset="-122"/>
                                    </a:rPr>
                                  </m:ctrlPr>
                                </m:sSupPr>
                                <m:e>
                                  <m:r>
                                    <m:rPr>
                                      <m:sty m:val="p"/>
                                    </m:rPr>
                                    <a:rPr lang="en-US" sz="1300">
                                      <a:effectLst/>
                                      <a:latin typeface="Cambria Math" panose="02040503050406030204" pitchFamily="18" charset="0"/>
                                      <a:ea typeface="SimSun" panose="02010600030101010101" pitchFamily="2" charset="-122"/>
                                    </a:rPr>
                                    <m:t>Θ</m:t>
                                  </m:r>
                                </m:e>
                                <m:sup>
                                  <m:r>
                                    <a:rPr lang="en-US" sz="1300" i="1">
                                      <a:effectLst/>
                                      <a:latin typeface="Cambria Math" panose="02040503050406030204" pitchFamily="18" charset="0"/>
                                      <a:ea typeface="SimSun" panose="02010600030101010101" pitchFamily="2" charset="-122"/>
                                    </a:rPr>
                                    <m:t>′</m:t>
                                  </m:r>
                                </m:sup>
                              </m:sSup>
                            </m:e>
                          </m:d>
                        </m:e>
                        <m:sup>
                          <m:r>
                            <a:rPr lang="en-US" sz="1300" i="1">
                              <a:effectLst/>
                              <a:latin typeface="Cambria Math" panose="02040503050406030204" pitchFamily="18" charset="0"/>
                              <a:ea typeface="SimSun" panose="02010600030101010101" pitchFamily="2" charset="-122"/>
                            </a:rPr>
                            <m:t>𝑇</m:t>
                          </m:r>
                        </m:sup>
                      </m:sSup>
                      <m:nary>
                        <m:naryPr>
                          <m:limLoc m:val="undOvr"/>
                          <m:supHide m:val="on"/>
                          <m:ctrlPr>
                            <a:rPr lang="en-US" sz="1300" i="1">
                              <a:effectLst/>
                              <a:latin typeface="Cambria Math" panose="02040503050406030204" pitchFamily="18" charset="0"/>
                              <a:ea typeface="SimSun" panose="02010600030101010101" pitchFamily="2" charset="-122"/>
                            </a:rPr>
                          </m:ctrlPr>
                        </m:naryPr>
                        <m:sub>
                          <m:sSup>
                            <m:sSupPr>
                              <m:ctrlPr>
                                <a:rPr lang="en-US" sz="1300" i="1">
                                  <a:effectLst/>
                                  <a:latin typeface="Cambria Math" panose="02040503050406030204" pitchFamily="18" charset="0"/>
                                  <a:ea typeface="SimSun" panose="02010600030101010101" pitchFamily="2" charset="-122"/>
                                </a:rPr>
                              </m:ctrlPr>
                            </m:sSupPr>
                            <m:e>
                              <m:r>
                                <a:rPr lang="en-US" sz="1300" i="1">
                                  <a:effectLst/>
                                  <a:latin typeface="Cambria Math" panose="02040503050406030204" pitchFamily="18" charset="0"/>
                                  <a:ea typeface="SimSun" panose="02010600030101010101" pitchFamily="2" charset="-122"/>
                                </a:rPr>
                                <m:t>𝜑</m:t>
                              </m:r>
                            </m:e>
                            <m:sup>
                              <m:r>
                                <a:rPr lang="en-US" sz="1300" i="1">
                                  <a:effectLst/>
                                  <a:latin typeface="Cambria Math" panose="02040503050406030204" pitchFamily="18" charset="0"/>
                                  <a:ea typeface="SimSun" panose="02010600030101010101" pitchFamily="2" charset="-122"/>
                                </a:rPr>
                                <m:t>−1</m:t>
                              </m:r>
                            </m:sup>
                          </m:sSup>
                          <m:d>
                            <m:dPr>
                              <m:ctrlPr>
                                <a:rPr lang="en-US" sz="1300" i="1">
                                  <a:effectLst/>
                                  <a:latin typeface="Cambria Math" panose="02040503050406030204" pitchFamily="18" charset="0"/>
                                  <a:ea typeface="SimSun" panose="02010600030101010101" pitchFamily="2" charset="-122"/>
                                </a:rPr>
                              </m:ctrlPr>
                            </m:dPr>
                            <m:e>
                              <m:r>
                                <a:rPr lang="en-US" sz="1300" i="1">
                                  <a:effectLst/>
                                  <a:latin typeface="Cambria Math" panose="02040503050406030204" pitchFamily="18" charset="0"/>
                                  <a:ea typeface="SimSun" panose="02010600030101010101" pitchFamily="2" charset="-122"/>
                                </a:rPr>
                                <m:t>𝑌</m:t>
                              </m:r>
                            </m:e>
                          </m:d>
                        </m:sub>
                        <m:sup/>
                        <m:e>
                          <m:r>
                            <a:rPr lang="en-US" sz="1300" i="1">
                              <a:effectLst/>
                              <a:latin typeface="Cambria Math" panose="02040503050406030204" pitchFamily="18" charset="0"/>
                              <a:ea typeface="SimSun" panose="02010600030101010101" pitchFamily="2" charset="-122"/>
                            </a:rPr>
                            <m:t>𝑘</m:t>
                          </m:r>
                          <m:d>
                            <m:dPr>
                              <m:ctrlPr>
                                <a:rPr lang="en-US" sz="1300" i="1">
                                  <a:effectLst/>
                                  <a:latin typeface="Cambria Math" panose="02040503050406030204" pitchFamily="18" charset="0"/>
                                  <a:ea typeface="SimSun" panose="02010600030101010101" pitchFamily="2" charset="-122"/>
                                </a:rPr>
                              </m:ctrlPr>
                            </m:dPr>
                            <m:e>
                              <m:r>
                                <a:rPr lang="en-US" sz="1300" i="1">
                                  <a:effectLst/>
                                  <a:latin typeface="Cambria Math" panose="02040503050406030204" pitchFamily="18" charset="0"/>
                                  <a:ea typeface="SimSun" panose="02010600030101010101" pitchFamily="2" charset="-122"/>
                                </a:rPr>
                                <m:t>𝑋</m:t>
                              </m:r>
                            </m:e>
                            <m:e>
                              <m:r>
                                <a:rPr lang="en-US" sz="1300" i="1">
                                  <a:effectLst/>
                                  <a:latin typeface="Cambria Math" panose="02040503050406030204" pitchFamily="18" charset="0"/>
                                  <a:ea typeface="SimSun" panose="02010600030101010101" pitchFamily="2" charset="-122"/>
                                </a:rPr>
                                <m:t>𝑌</m:t>
                              </m:r>
                              <m:r>
                                <a:rPr lang="en-US" sz="1300" i="1">
                                  <a:effectLst/>
                                  <a:latin typeface="Cambria Math" panose="02040503050406030204" pitchFamily="18" charset="0"/>
                                  <a:ea typeface="SimSun" panose="02010600030101010101" pitchFamily="2" charset="-122"/>
                                </a:rPr>
                                <m:t>,</m:t>
                              </m:r>
                              <m:r>
                                <m:rPr>
                                  <m:sty m:val="p"/>
                                </m:rPr>
                                <a:rPr lang="en-US" sz="1300">
                                  <a:effectLst/>
                                  <a:latin typeface="Cambria Math" panose="02040503050406030204" pitchFamily="18" charset="0"/>
                                  <a:ea typeface="SimSun" panose="02010600030101010101" pitchFamily="2" charset="-122"/>
                                </a:rPr>
                                <m:t>Θ</m:t>
                              </m:r>
                            </m:e>
                          </m:d>
                          <m:r>
                            <a:rPr lang="en-US" sz="1300" i="1">
                              <a:effectLst/>
                              <a:latin typeface="Cambria Math" panose="02040503050406030204" pitchFamily="18" charset="0"/>
                              <a:ea typeface="SimSun" panose="02010600030101010101" pitchFamily="2" charset="-122"/>
                            </a:rPr>
                            <m:t>𝜏</m:t>
                          </m:r>
                          <m:d>
                            <m:dPr>
                              <m:ctrlPr>
                                <a:rPr lang="en-US" sz="1300" i="1">
                                  <a:effectLst/>
                                  <a:latin typeface="Cambria Math" panose="02040503050406030204" pitchFamily="18" charset="0"/>
                                  <a:ea typeface="SimSun" panose="02010600030101010101" pitchFamily="2" charset="-122"/>
                                </a:rPr>
                              </m:ctrlPr>
                            </m:dPr>
                            <m:e>
                              <m:r>
                                <a:rPr lang="en-US" sz="1300" i="1">
                                  <a:effectLst/>
                                  <a:latin typeface="Cambria Math" panose="02040503050406030204" pitchFamily="18" charset="0"/>
                                  <a:ea typeface="SimSun" panose="02010600030101010101" pitchFamily="2" charset="-122"/>
                                </a:rPr>
                                <m:t>𝑋</m:t>
                              </m:r>
                            </m:e>
                          </m:d>
                          <m:r>
                            <m:rPr>
                              <m:sty m:val="p"/>
                            </m:rPr>
                            <a:rPr lang="en-US" sz="1300">
                              <a:effectLst/>
                              <a:latin typeface="Cambria Math" panose="02040503050406030204" pitchFamily="18" charset="0"/>
                              <a:ea typeface="SimSun" panose="02010600030101010101" pitchFamily="2" charset="-122"/>
                            </a:rPr>
                            <m:t>d</m:t>
                          </m:r>
                          <m:r>
                            <a:rPr lang="en-US" sz="1300" i="1">
                              <a:effectLst/>
                              <a:latin typeface="Cambria Math" panose="02040503050406030204" pitchFamily="18" charset="0"/>
                              <a:ea typeface="SimSun" panose="02010600030101010101" pitchFamily="2" charset="-122"/>
                            </a:rPr>
                            <m:t>𝑋</m:t>
                          </m:r>
                        </m:e>
                      </m:nary>
                      <m:r>
                        <a:rPr lang="en-US" sz="1300" i="1">
                          <a:effectLst/>
                          <a:latin typeface="Cambria Math" panose="02040503050406030204" pitchFamily="18" charset="0"/>
                          <a:ea typeface="SimSun" panose="02010600030101010101" pitchFamily="2" charset="-122"/>
                        </a:rPr>
                        <m:t>−</m:t>
                      </m:r>
                      <m:r>
                        <m:rPr>
                          <m:sty m:val="p"/>
                        </m:rPr>
                        <a:rPr lang="en-US" sz="1300">
                          <a:effectLst/>
                          <a:latin typeface="Cambria Math" panose="02040503050406030204" pitchFamily="18" charset="0"/>
                          <a:ea typeface="SimSun" panose="02010600030101010101" pitchFamily="2" charset="-122"/>
                        </a:rPr>
                        <m:t>log</m:t>
                      </m:r>
                      <m:d>
                        <m:dPr>
                          <m:ctrlPr>
                            <a:rPr lang="en-US" sz="1300" i="1">
                              <a:effectLst/>
                              <a:latin typeface="Cambria Math" panose="02040503050406030204" pitchFamily="18" charset="0"/>
                              <a:ea typeface="SimSun" panose="02010600030101010101" pitchFamily="2" charset="-122"/>
                            </a:rPr>
                          </m:ctrlPr>
                        </m:dPr>
                        <m:e>
                          <m:r>
                            <a:rPr lang="en-US" sz="1300" i="1">
                              <a:effectLst/>
                              <a:latin typeface="Cambria Math" panose="02040503050406030204" pitchFamily="18" charset="0"/>
                              <a:ea typeface="SimSun" panose="02010600030101010101" pitchFamily="2" charset="-122"/>
                            </a:rPr>
                            <m:t>𝑎</m:t>
                          </m:r>
                          <m:d>
                            <m:dPr>
                              <m:ctrlPr>
                                <a:rPr lang="en-US" sz="1300" i="1">
                                  <a:effectLst/>
                                  <a:latin typeface="Cambria Math" panose="02040503050406030204" pitchFamily="18" charset="0"/>
                                  <a:ea typeface="SimSun" panose="02010600030101010101" pitchFamily="2" charset="-122"/>
                                </a:rPr>
                              </m:ctrlPr>
                            </m:dPr>
                            <m:e>
                              <m:sSup>
                                <m:sSupPr>
                                  <m:ctrlPr>
                                    <a:rPr lang="en-US" sz="1300" i="1">
                                      <a:effectLst/>
                                      <a:latin typeface="Cambria Math" panose="02040503050406030204" pitchFamily="18" charset="0"/>
                                      <a:ea typeface="SimSun" panose="02010600030101010101" pitchFamily="2" charset="-122"/>
                                    </a:rPr>
                                  </m:ctrlPr>
                                </m:sSupPr>
                                <m:e>
                                  <m:r>
                                    <m:rPr>
                                      <m:sty m:val="p"/>
                                    </m:rPr>
                                    <a:rPr lang="en-US" sz="1300">
                                      <a:effectLst/>
                                      <a:latin typeface="Cambria Math" panose="02040503050406030204" pitchFamily="18" charset="0"/>
                                      <a:ea typeface="SimSun" panose="02010600030101010101" pitchFamily="2" charset="-122"/>
                                    </a:rPr>
                                    <m:t>Θ</m:t>
                                  </m:r>
                                </m:e>
                                <m:sup>
                                  <m:r>
                                    <a:rPr lang="en-US" sz="1300" i="1">
                                      <a:effectLst/>
                                      <a:latin typeface="Cambria Math" panose="02040503050406030204" pitchFamily="18" charset="0"/>
                                      <a:ea typeface="SimSun" panose="02010600030101010101" pitchFamily="2" charset="-122"/>
                                    </a:rPr>
                                    <m:t>′</m:t>
                                  </m:r>
                                </m:sup>
                              </m:sSup>
                            </m:e>
                          </m:d>
                        </m:e>
                      </m:d>
                      <m:r>
                        <a:rPr lang="en-US" sz="1300" i="1">
                          <a:effectLst/>
                          <a:latin typeface="Cambria Math" panose="02040503050406030204" pitchFamily="18" charset="0"/>
                          <a:ea typeface="SimSun" panose="02010600030101010101" pitchFamily="2" charset="-122"/>
                        </a:rPr>
                        <m:t>=</m:t>
                      </m:r>
                      <m:r>
                        <a:rPr lang="en-US" sz="1300" i="1">
                          <a:effectLst/>
                          <a:latin typeface="Cambria Math" panose="02040503050406030204" pitchFamily="18" charset="0"/>
                          <a:ea typeface="SimSun" panose="02010600030101010101" pitchFamily="2" charset="-122"/>
                        </a:rPr>
                        <m:t>𝐸</m:t>
                      </m:r>
                      <m:d>
                        <m:dPr>
                          <m:ctrlPr>
                            <a:rPr lang="en-US" sz="1300" i="1">
                              <a:effectLst/>
                              <a:latin typeface="Cambria Math" panose="02040503050406030204" pitchFamily="18" charset="0"/>
                              <a:ea typeface="SimSun" panose="02010600030101010101" pitchFamily="2" charset="-122"/>
                            </a:rPr>
                          </m:ctrlPr>
                        </m:dPr>
                        <m:e>
                          <m:r>
                            <m:rPr>
                              <m:sty m:val="p"/>
                            </m:rPr>
                            <a:rPr lang="en-US" sz="1300">
                              <a:effectLst/>
                              <a:latin typeface="Cambria Math" panose="02040503050406030204" pitchFamily="18" charset="0"/>
                              <a:ea typeface="SimSun" panose="02010600030101010101" pitchFamily="2" charset="-122"/>
                            </a:rPr>
                            <m:t>log</m:t>
                          </m:r>
                          <m:d>
                            <m:dPr>
                              <m:ctrlPr>
                                <a:rPr lang="en-US" sz="1300" i="1">
                                  <a:effectLst/>
                                  <a:latin typeface="Cambria Math" panose="02040503050406030204" pitchFamily="18" charset="0"/>
                                  <a:ea typeface="SimSun" panose="02010600030101010101" pitchFamily="2" charset="-122"/>
                                </a:rPr>
                              </m:ctrlPr>
                            </m:dPr>
                            <m:e>
                              <m:r>
                                <a:rPr lang="en-US" sz="1300" i="1">
                                  <a:effectLst/>
                                  <a:latin typeface="Cambria Math" panose="02040503050406030204" pitchFamily="18" charset="0"/>
                                  <a:ea typeface="SimSun" panose="02010600030101010101" pitchFamily="2" charset="-122"/>
                                </a:rPr>
                                <m:t>𝑏</m:t>
                              </m:r>
                              <m:d>
                                <m:dPr>
                                  <m:ctrlPr>
                                    <a:rPr lang="en-US" sz="1300" i="1">
                                      <a:effectLst/>
                                      <a:latin typeface="Cambria Math" panose="02040503050406030204" pitchFamily="18" charset="0"/>
                                      <a:ea typeface="SimSun" panose="02010600030101010101" pitchFamily="2" charset="-122"/>
                                    </a:rPr>
                                  </m:ctrlPr>
                                </m:dPr>
                                <m:e>
                                  <m:r>
                                    <a:rPr lang="en-US" sz="1300" i="1">
                                      <a:effectLst/>
                                      <a:latin typeface="Cambria Math" panose="02040503050406030204" pitchFamily="18" charset="0"/>
                                      <a:ea typeface="SimSun" panose="02010600030101010101" pitchFamily="2" charset="-122"/>
                                    </a:rPr>
                                    <m:t>𝑋</m:t>
                                  </m:r>
                                </m:e>
                              </m:d>
                            </m:e>
                          </m:d>
                        </m:e>
                        <m:e>
                          <m:r>
                            <a:rPr lang="en-US" sz="1300" i="1">
                              <a:effectLst/>
                              <a:latin typeface="Cambria Math" panose="02040503050406030204" pitchFamily="18" charset="0"/>
                              <a:ea typeface="SimSun" panose="02010600030101010101" pitchFamily="2" charset="-122"/>
                            </a:rPr>
                            <m:t>𝑌</m:t>
                          </m:r>
                          <m:r>
                            <a:rPr lang="en-US" sz="1300" i="1">
                              <a:effectLst/>
                              <a:latin typeface="Cambria Math" panose="02040503050406030204" pitchFamily="18" charset="0"/>
                              <a:ea typeface="SimSun" panose="02010600030101010101" pitchFamily="2" charset="-122"/>
                            </a:rPr>
                            <m:t>,</m:t>
                          </m:r>
                          <m:r>
                            <m:rPr>
                              <m:sty m:val="p"/>
                            </m:rPr>
                            <a:rPr lang="en-US" sz="1300">
                              <a:effectLst/>
                              <a:latin typeface="Cambria Math" panose="02040503050406030204" pitchFamily="18" charset="0"/>
                              <a:ea typeface="SimSun" panose="02010600030101010101" pitchFamily="2" charset="-122"/>
                            </a:rPr>
                            <m:t>Θ</m:t>
                          </m:r>
                        </m:e>
                      </m:d>
                      <m:r>
                        <a:rPr lang="en-US" sz="1300" i="1">
                          <a:effectLst/>
                          <a:latin typeface="Cambria Math" panose="02040503050406030204" pitchFamily="18" charset="0"/>
                          <a:ea typeface="SimSun" panose="02010600030101010101" pitchFamily="2" charset="-122"/>
                        </a:rPr>
                        <m:t>+</m:t>
                      </m:r>
                      <m:sSup>
                        <m:sSupPr>
                          <m:ctrlPr>
                            <a:rPr lang="en-US" sz="1300" i="1">
                              <a:effectLst/>
                              <a:latin typeface="Cambria Math" panose="02040503050406030204" pitchFamily="18" charset="0"/>
                              <a:ea typeface="SimSun" panose="02010600030101010101" pitchFamily="2" charset="-122"/>
                            </a:rPr>
                          </m:ctrlPr>
                        </m:sSupPr>
                        <m:e>
                          <m:d>
                            <m:dPr>
                              <m:ctrlPr>
                                <a:rPr lang="en-US" sz="1300" i="1">
                                  <a:effectLst/>
                                  <a:latin typeface="Cambria Math" panose="02040503050406030204" pitchFamily="18" charset="0"/>
                                  <a:ea typeface="SimSun" panose="02010600030101010101" pitchFamily="2" charset="-122"/>
                                </a:rPr>
                              </m:ctrlPr>
                            </m:dPr>
                            <m:e>
                              <m:sSup>
                                <m:sSupPr>
                                  <m:ctrlPr>
                                    <a:rPr lang="en-US" sz="1300" i="1">
                                      <a:effectLst/>
                                      <a:latin typeface="Cambria Math" panose="02040503050406030204" pitchFamily="18" charset="0"/>
                                      <a:ea typeface="SimSun" panose="02010600030101010101" pitchFamily="2" charset="-122"/>
                                    </a:rPr>
                                  </m:ctrlPr>
                                </m:sSupPr>
                                <m:e>
                                  <m:r>
                                    <m:rPr>
                                      <m:sty m:val="p"/>
                                    </m:rPr>
                                    <a:rPr lang="en-US" sz="1300">
                                      <a:effectLst/>
                                      <a:latin typeface="Cambria Math" panose="02040503050406030204" pitchFamily="18" charset="0"/>
                                      <a:ea typeface="SimSun" panose="02010600030101010101" pitchFamily="2" charset="-122"/>
                                    </a:rPr>
                                    <m:t>Θ</m:t>
                                  </m:r>
                                </m:e>
                                <m:sup>
                                  <m:r>
                                    <a:rPr lang="en-US" sz="1300" i="1">
                                      <a:effectLst/>
                                      <a:latin typeface="Cambria Math" panose="02040503050406030204" pitchFamily="18" charset="0"/>
                                      <a:ea typeface="SimSun" panose="02010600030101010101" pitchFamily="2" charset="-122"/>
                                    </a:rPr>
                                    <m:t>′</m:t>
                                  </m:r>
                                </m:sup>
                              </m:sSup>
                            </m:e>
                          </m:d>
                        </m:e>
                        <m:sup>
                          <m:r>
                            <a:rPr lang="en-US" sz="1300" i="1">
                              <a:effectLst/>
                              <a:latin typeface="Cambria Math" panose="02040503050406030204" pitchFamily="18" charset="0"/>
                              <a:ea typeface="SimSun" panose="02010600030101010101" pitchFamily="2" charset="-122"/>
                            </a:rPr>
                            <m:t>𝑇</m:t>
                          </m:r>
                        </m:sup>
                      </m:sSup>
                      <m:r>
                        <a:rPr lang="en-US" sz="1300" i="1">
                          <a:effectLst/>
                          <a:latin typeface="Cambria Math" panose="02040503050406030204" pitchFamily="18" charset="0"/>
                          <a:ea typeface="SimSun" panose="02010600030101010101" pitchFamily="2" charset="-122"/>
                        </a:rPr>
                        <m:t>𝐸</m:t>
                      </m:r>
                      <m:d>
                        <m:dPr>
                          <m:ctrlPr>
                            <a:rPr lang="en-US" sz="1300" i="1">
                              <a:effectLst/>
                              <a:latin typeface="Cambria Math" panose="02040503050406030204" pitchFamily="18" charset="0"/>
                              <a:ea typeface="SimSun" panose="02010600030101010101" pitchFamily="2" charset="-122"/>
                            </a:rPr>
                          </m:ctrlPr>
                        </m:dPr>
                        <m:e>
                          <m:r>
                            <a:rPr lang="en-US" sz="1300" i="1">
                              <a:effectLst/>
                              <a:latin typeface="Cambria Math" panose="02040503050406030204" pitchFamily="18" charset="0"/>
                              <a:ea typeface="SimSun" panose="02010600030101010101" pitchFamily="2" charset="-122"/>
                            </a:rPr>
                            <m:t>𝜏</m:t>
                          </m:r>
                          <m:d>
                            <m:dPr>
                              <m:ctrlPr>
                                <a:rPr lang="en-US" sz="1300" i="1">
                                  <a:effectLst/>
                                  <a:latin typeface="Cambria Math" panose="02040503050406030204" pitchFamily="18" charset="0"/>
                                  <a:ea typeface="SimSun" panose="02010600030101010101" pitchFamily="2" charset="-122"/>
                                </a:rPr>
                              </m:ctrlPr>
                            </m:dPr>
                            <m:e>
                              <m:r>
                                <a:rPr lang="en-US" sz="1300" i="1">
                                  <a:effectLst/>
                                  <a:latin typeface="Cambria Math" panose="02040503050406030204" pitchFamily="18" charset="0"/>
                                  <a:ea typeface="SimSun" panose="02010600030101010101" pitchFamily="2" charset="-122"/>
                                </a:rPr>
                                <m:t>𝑋</m:t>
                              </m:r>
                            </m:e>
                          </m:d>
                        </m:e>
                        <m:e>
                          <m:r>
                            <a:rPr lang="en-US" sz="1300" i="1">
                              <a:effectLst/>
                              <a:latin typeface="Cambria Math" panose="02040503050406030204" pitchFamily="18" charset="0"/>
                              <a:ea typeface="SimSun" panose="02010600030101010101" pitchFamily="2" charset="-122"/>
                            </a:rPr>
                            <m:t>𝑌</m:t>
                          </m:r>
                          <m:r>
                            <a:rPr lang="en-US" sz="1300" i="1">
                              <a:effectLst/>
                              <a:latin typeface="Cambria Math" panose="02040503050406030204" pitchFamily="18" charset="0"/>
                              <a:ea typeface="SimSun" panose="02010600030101010101" pitchFamily="2" charset="-122"/>
                            </a:rPr>
                            <m:t>,</m:t>
                          </m:r>
                          <m:r>
                            <m:rPr>
                              <m:sty m:val="p"/>
                            </m:rPr>
                            <a:rPr lang="en-US" sz="1300">
                              <a:effectLst/>
                              <a:latin typeface="Cambria Math" panose="02040503050406030204" pitchFamily="18" charset="0"/>
                              <a:ea typeface="SimSun" panose="02010600030101010101" pitchFamily="2" charset="-122"/>
                            </a:rPr>
                            <m:t>Θ</m:t>
                          </m:r>
                        </m:e>
                      </m:d>
                      <m:r>
                        <a:rPr lang="en-US" sz="1300" i="1">
                          <a:effectLst/>
                          <a:latin typeface="Cambria Math" panose="02040503050406030204" pitchFamily="18" charset="0"/>
                          <a:ea typeface="SimSun" panose="02010600030101010101" pitchFamily="2" charset="-122"/>
                        </a:rPr>
                        <m:t>−</m:t>
                      </m:r>
                      <m:r>
                        <m:rPr>
                          <m:sty m:val="p"/>
                        </m:rPr>
                        <a:rPr lang="en-US" sz="1300">
                          <a:effectLst/>
                          <a:latin typeface="Cambria Math" panose="02040503050406030204" pitchFamily="18" charset="0"/>
                          <a:ea typeface="SimSun" panose="02010600030101010101" pitchFamily="2" charset="-122"/>
                        </a:rPr>
                        <m:t>log</m:t>
                      </m:r>
                      <m:d>
                        <m:dPr>
                          <m:ctrlPr>
                            <a:rPr lang="en-US" sz="1300" i="1">
                              <a:effectLst/>
                              <a:latin typeface="Cambria Math" panose="02040503050406030204" pitchFamily="18" charset="0"/>
                              <a:ea typeface="SimSun" panose="02010600030101010101" pitchFamily="2" charset="-122"/>
                            </a:rPr>
                          </m:ctrlPr>
                        </m:dPr>
                        <m:e>
                          <m:r>
                            <a:rPr lang="en-US" sz="1300" i="1">
                              <a:effectLst/>
                              <a:latin typeface="Cambria Math" panose="02040503050406030204" pitchFamily="18" charset="0"/>
                              <a:ea typeface="SimSun" panose="02010600030101010101" pitchFamily="2" charset="-122"/>
                            </a:rPr>
                            <m:t>𝑎</m:t>
                          </m:r>
                          <m:d>
                            <m:dPr>
                              <m:ctrlPr>
                                <a:rPr lang="en-US" sz="1300" i="1">
                                  <a:effectLst/>
                                  <a:latin typeface="Cambria Math" panose="02040503050406030204" pitchFamily="18" charset="0"/>
                                  <a:ea typeface="SimSun" panose="02010600030101010101" pitchFamily="2" charset="-122"/>
                                </a:rPr>
                              </m:ctrlPr>
                            </m:dPr>
                            <m:e>
                              <m:sSup>
                                <m:sSupPr>
                                  <m:ctrlPr>
                                    <a:rPr lang="en-US" sz="1300" i="1">
                                      <a:effectLst/>
                                      <a:latin typeface="Cambria Math" panose="02040503050406030204" pitchFamily="18" charset="0"/>
                                      <a:ea typeface="SimSun" panose="02010600030101010101" pitchFamily="2" charset="-122"/>
                                    </a:rPr>
                                  </m:ctrlPr>
                                </m:sSupPr>
                                <m:e>
                                  <m:r>
                                    <m:rPr>
                                      <m:sty m:val="p"/>
                                    </m:rPr>
                                    <a:rPr lang="en-US" sz="1300">
                                      <a:effectLst/>
                                      <a:latin typeface="Cambria Math" panose="02040503050406030204" pitchFamily="18" charset="0"/>
                                      <a:ea typeface="SimSun" panose="02010600030101010101" pitchFamily="2" charset="-122"/>
                                    </a:rPr>
                                    <m:t>Θ</m:t>
                                  </m:r>
                                </m:e>
                                <m:sup>
                                  <m:r>
                                    <a:rPr lang="en-US" sz="1300" i="1">
                                      <a:effectLst/>
                                      <a:latin typeface="Cambria Math" panose="02040503050406030204" pitchFamily="18" charset="0"/>
                                      <a:ea typeface="SimSun" panose="02010600030101010101" pitchFamily="2" charset="-122"/>
                                    </a:rPr>
                                    <m:t>′</m:t>
                                  </m:r>
                                </m:sup>
                              </m:sSup>
                            </m:e>
                          </m:d>
                        </m:e>
                      </m:d>
                    </m:oMath>
                  </m:oMathPara>
                </a14:m>
                <a:endParaRPr lang="en-US" sz="1300" dirty="0">
                  <a:effectLst/>
                  <a:ea typeface="SimSun" panose="02010600030101010101" pitchFamily="2" charset="-122"/>
                </a:endParaRPr>
              </a:p>
              <a:p>
                <a:pPr marL="0" marR="0" indent="0" algn="just">
                  <a:spcBef>
                    <a:spcPts val="0"/>
                  </a:spcBef>
                  <a:spcAft>
                    <a:spcPts val="0"/>
                  </a:spcAft>
                  <a:buNone/>
                </a:pPr>
                <a:r>
                  <a:rPr lang="en-US" sz="1300" dirty="0">
                    <a:effectLst/>
                    <a:ea typeface="SimSun" panose="02010600030101010101" pitchFamily="2" charset="-122"/>
                  </a:rPr>
                  <a:t>Because </a:t>
                </a:r>
                <a:r>
                  <a:rPr lang="en-US" sz="1300" i="1" dirty="0">
                    <a:effectLst/>
                    <a:ea typeface="SimSun" panose="02010600030101010101" pitchFamily="2" charset="-122"/>
                  </a:rPr>
                  <a:t>k</a:t>
                </a:r>
                <a:r>
                  <a:rPr lang="en-US" sz="1300" dirty="0">
                    <a:effectLst/>
                    <a:ea typeface="SimSun" panose="02010600030101010101" pitchFamily="2" charset="-122"/>
                  </a:rPr>
                  <a:t>(</a:t>
                </a:r>
                <a:r>
                  <a:rPr lang="en-US" sz="1300" i="1" dirty="0">
                    <a:effectLst/>
                    <a:ea typeface="SimSun" panose="02010600030101010101" pitchFamily="2" charset="-122"/>
                  </a:rPr>
                  <a:t>X</a:t>
                </a:r>
                <a:r>
                  <a:rPr lang="en-US" sz="1300" dirty="0">
                    <a:effectLst/>
                    <a:ea typeface="SimSun" panose="02010600030101010101" pitchFamily="2" charset="-122"/>
                  </a:rPr>
                  <a:t> | </a:t>
                </a:r>
                <a:r>
                  <a:rPr lang="en-US" sz="1300" i="1" dirty="0">
                    <a:effectLst/>
                    <a:ea typeface="SimSun" panose="02010600030101010101" pitchFamily="2" charset="-122"/>
                  </a:rPr>
                  <a:t>Y</a:t>
                </a:r>
                <a:r>
                  <a:rPr lang="en-US" sz="1300" dirty="0">
                    <a:effectLst/>
                    <a:ea typeface="SimSun" panose="02010600030101010101" pitchFamily="2" charset="-122"/>
                  </a:rPr>
                  <a:t>, Θ) belongs exponential family, the expectation </a:t>
                </a:r>
                <a:r>
                  <a:rPr lang="en-US" sz="1300" i="1" dirty="0">
                    <a:effectLst/>
                    <a:ea typeface="SimSun" panose="02010600030101010101" pitchFamily="2" charset="-122"/>
                  </a:rPr>
                  <a:t>E</a:t>
                </a:r>
                <a:r>
                  <a:rPr lang="en-US" sz="1300" dirty="0">
                    <a:effectLst/>
                    <a:ea typeface="SimSun" panose="02010600030101010101" pitchFamily="2" charset="-122"/>
                  </a:rPr>
                  <a:t>(</a:t>
                </a:r>
                <a:r>
                  <a:rPr lang="en-US" sz="1300" i="1" dirty="0">
                    <a:effectLst/>
                    <a:ea typeface="SimSun" panose="02010600030101010101" pitchFamily="2" charset="-122"/>
                  </a:rPr>
                  <a:t>τ</a:t>
                </a:r>
                <a:r>
                  <a:rPr lang="en-US" sz="1300" dirty="0">
                    <a:effectLst/>
                    <a:ea typeface="SimSun" panose="02010600030101010101" pitchFamily="2" charset="-122"/>
                  </a:rPr>
                  <a:t>(</a:t>
                </a:r>
                <a:r>
                  <a:rPr lang="en-US" sz="1300" i="1" dirty="0">
                    <a:effectLst/>
                    <a:ea typeface="SimSun" panose="02010600030101010101" pitchFamily="2" charset="-122"/>
                  </a:rPr>
                  <a:t>X</a:t>
                </a:r>
                <a:r>
                  <a:rPr lang="en-US" sz="1300" dirty="0">
                    <a:effectLst/>
                    <a:ea typeface="SimSun" panose="02010600030101010101" pitchFamily="2" charset="-122"/>
                  </a:rPr>
                  <a:t>) | </a:t>
                </a:r>
                <a:r>
                  <a:rPr lang="en-US" sz="1300" i="1" dirty="0">
                    <a:effectLst/>
                    <a:ea typeface="SimSun" panose="02010600030101010101" pitchFamily="2" charset="-122"/>
                  </a:rPr>
                  <a:t>Y</a:t>
                </a:r>
                <a:r>
                  <a:rPr lang="en-US" sz="1300" dirty="0">
                    <a:effectLst/>
                    <a:ea typeface="SimSun" panose="02010600030101010101" pitchFamily="2" charset="-122"/>
                  </a:rPr>
                  <a:t>, Θ) is function of Θ, denoted </a:t>
                </a:r>
                <a:r>
                  <a:rPr lang="en-US" sz="1300" i="1" dirty="0" err="1">
                    <a:effectLst/>
                    <a:ea typeface="SimSun" panose="02010600030101010101" pitchFamily="2" charset="-122"/>
                  </a:rPr>
                  <a:t>τ</a:t>
                </a:r>
                <a:r>
                  <a:rPr lang="en-US" sz="1300" baseline="-25000" dirty="0" err="1">
                    <a:effectLst/>
                    <a:ea typeface="SimSun" panose="02010600030101010101" pitchFamily="2" charset="-122"/>
                  </a:rPr>
                  <a:t>Θ</a:t>
                </a:r>
                <a:r>
                  <a:rPr lang="en-US" sz="1300" dirty="0">
                    <a:effectLst/>
                    <a:ea typeface="SimSun" panose="02010600030101010101" pitchFamily="2" charset="-122"/>
                  </a:rPr>
                  <a:t>. It implies:</a:t>
                </a:r>
              </a:p>
              <a:p>
                <a:pPr marL="0" indent="0">
                  <a:buNone/>
                </a:pPr>
                <a14:m>
                  <m:oMathPara xmlns:m="http://schemas.openxmlformats.org/officeDocument/2006/math">
                    <m:oMathParaPr>
                      <m:jc m:val="centerGroup"/>
                    </m:oMathParaPr>
                    <m:oMath xmlns:m="http://schemas.openxmlformats.org/officeDocument/2006/math">
                      <m:r>
                        <a:rPr lang="en-US" sz="1300" i="1">
                          <a:effectLst/>
                          <a:latin typeface="Cambria Math" panose="02040503050406030204" pitchFamily="18" charset="0"/>
                          <a:ea typeface="SimSun" panose="02010600030101010101" pitchFamily="2" charset="-122"/>
                        </a:rPr>
                        <m:t>𝑄</m:t>
                      </m:r>
                      <m:d>
                        <m:dPr>
                          <m:ctrlPr>
                            <a:rPr lang="en-US" sz="1300" i="1">
                              <a:effectLst/>
                              <a:latin typeface="Cambria Math" panose="02040503050406030204" pitchFamily="18" charset="0"/>
                            </a:rPr>
                          </m:ctrlPr>
                        </m:dPr>
                        <m:e>
                          <m:sSup>
                            <m:sSupPr>
                              <m:ctrlPr>
                                <a:rPr lang="en-US" sz="1300" i="1">
                                  <a:effectLst/>
                                  <a:latin typeface="Cambria Math" panose="02040503050406030204" pitchFamily="18" charset="0"/>
                                </a:rPr>
                              </m:ctrlPr>
                            </m:sSupPr>
                            <m:e>
                              <m:r>
                                <m:rPr>
                                  <m:sty m:val="p"/>
                                </m:rPr>
                                <a:rPr lang="en-US" sz="1300">
                                  <a:effectLst/>
                                  <a:latin typeface="Cambria Math" panose="02040503050406030204" pitchFamily="18" charset="0"/>
                                  <a:ea typeface="SimSun" panose="02010600030101010101" pitchFamily="2" charset="-122"/>
                                </a:rPr>
                                <m:t>Θ</m:t>
                              </m:r>
                            </m:e>
                            <m:sup>
                              <m:r>
                                <a:rPr lang="en-US" sz="1300" i="1">
                                  <a:effectLst/>
                                  <a:latin typeface="Cambria Math" panose="02040503050406030204" pitchFamily="18" charset="0"/>
                                  <a:ea typeface="SimSun" panose="02010600030101010101" pitchFamily="2" charset="-122"/>
                                </a:rPr>
                                <m:t>′</m:t>
                              </m:r>
                            </m:sup>
                          </m:sSup>
                        </m:e>
                        <m:e>
                          <m:r>
                            <m:rPr>
                              <m:sty m:val="p"/>
                            </m:rPr>
                            <a:rPr lang="en-US" sz="1300">
                              <a:effectLst/>
                              <a:latin typeface="Cambria Math" panose="02040503050406030204" pitchFamily="18" charset="0"/>
                              <a:ea typeface="SimSun" panose="02010600030101010101" pitchFamily="2" charset="-122"/>
                            </a:rPr>
                            <m:t>Θ</m:t>
                          </m:r>
                        </m:e>
                      </m:d>
                      <m:r>
                        <a:rPr lang="en-US" sz="1300" i="1">
                          <a:effectLst/>
                          <a:latin typeface="Cambria Math" panose="02040503050406030204" pitchFamily="18" charset="0"/>
                          <a:ea typeface="SimSun" panose="02010600030101010101" pitchFamily="2" charset="-122"/>
                        </a:rPr>
                        <m:t>=</m:t>
                      </m:r>
                      <m:r>
                        <a:rPr lang="en-US" sz="1300" i="1">
                          <a:effectLst/>
                          <a:latin typeface="Cambria Math" panose="02040503050406030204" pitchFamily="18" charset="0"/>
                          <a:ea typeface="SimSun" panose="02010600030101010101" pitchFamily="2" charset="-122"/>
                        </a:rPr>
                        <m:t>𝐸</m:t>
                      </m:r>
                      <m:d>
                        <m:dPr>
                          <m:ctrlPr>
                            <a:rPr lang="en-US" sz="1300" i="1">
                              <a:effectLst/>
                              <a:latin typeface="Cambria Math" panose="02040503050406030204" pitchFamily="18" charset="0"/>
                            </a:rPr>
                          </m:ctrlPr>
                        </m:dPr>
                        <m:e>
                          <m:r>
                            <m:rPr>
                              <m:sty m:val="p"/>
                            </m:rPr>
                            <a:rPr lang="en-US" sz="1300">
                              <a:effectLst/>
                              <a:latin typeface="Cambria Math" panose="02040503050406030204" pitchFamily="18" charset="0"/>
                              <a:ea typeface="SimSun" panose="02010600030101010101" pitchFamily="2" charset="-122"/>
                            </a:rPr>
                            <m:t>log</m:t>
                          </m:r>
                          <m:d>
                            <m:dPr>
                              <m:ctrlPr>
                                <a:rPr lang="en-US" sz="1300" i="1">
                                  <a:effectLst/>
                                  <a:latin typeface="Cambria Math" panose="02040503050406030204" pitchFamily="18" charset="0"/>
                                </a:rPr>
                              </m:ctrlPr>
                            </m:dPr>
                            <m:e>
                              <m:r>
                                <a:rPr lang="en-US" sz="1300" i="1">
                                  <a:effectLst/>
                                  <a:latin typeface="Cambria Math" panose="02040503050406030204" pitchFamily="18" charset="0"/>
                                  <a:ea typeface="SimSun" panose="02010600030101010101" pitchFamily="2" charset="-122"/>
                                </a:rPr>
                                <m:t>𝑏</m:t>
                              </m:r>
                              <m:d>
                                <m:dPr>
                                  <m:ctrlPr>
                                    <a:rPr lang="en-US" sz="1300" i="1">
                                      <a:effectLst/>
                                      <a:latin typeface="Cambria Math" panose="02040503050406030204" pitchFamily="18" charset="0"/>
                                    </a:rPr>
                                  </m:ctrlPr>
                                </m:dPr>
                                <m:e>
                                  <m:r>
                                    <a:rPr lang="en-US" sz="1300" i="1">
                                      <a:effectLst/>
                                      <a:latin typeface="Cambria Math" panose="02040503050406030204" pitchFamily="18" charset="0"/>
                                      <a:ea typeface="SimSun" panose="02010600030101010101" pitchFamily="2" charset="-122"/>
                                    </a:rPr>
                                    <m:t>𝑋</m:t>
                                  </m:r>
                                </m:e>
                              </m:d>
                            </m:e>
                          </m:d>
                        </m:e>
                        <m:e>
                          <m:r>
                            <a:rPr lang="en-US" sz="1300" i="1">
                              <a:effectLst/>
                              <a:latin typeface="Cambria Math" panose="02040503050406030204" pitchFamily="18" charset="0"/>
                              <a:ea typeface="SimSun" panose="02010600030101010101" pitchFamily="2" charset="-122"/>
                            </a:rPr>
                            <m:t>𝑌</m:t>
                          </m:r>
                          <m:r>
                            <a:rPr lang="en-US" sz="1300" i="1">
                              <a:effectLst/>
                              <a:latin typeface="Cambria Math" panose="02040503050406030204" pitchFamily="18" charset="0"/>
                              <a:ea typeface="SimSun" panose="02010600030101010101" pitchFamily="2" charset="-122"/>
                            </a:rPr>
                            <m:t>,</m:t>
                          </m:r>
                          <m:r>
                            <m:rPr>
                              <m:sty m:val="p"/>
                            </m:rPr>
                            <a:rPr lang="en-US" sz="1300">
                              <a:effectLst/>
                              <a:latin typeface="Cambria Math" panose="02040503050406030204" pitchFamily="18" charset="0"/>
                              <a:ea typeface="SimSun" panose="02010600030101010101" pitchFamily="2" charset="-122"/>
                            </a:rPr>
                            <m:t>Θ</m:t>
                          </m:r>
                        </m:e>
                      </m:d>
                      <m:r>
                        <a:rPr lang="en-US" sz="1300" i="1">
                          <a:effectLst/>
                          <a:latin typeface="Cambria Math" panose="02040503050406030204" pitchFamily="18" charset="0"/>
                          <a:ea typeface="SimSun" panose="02010600030101010101" pitchFamily="2" charset="-122"/>
                        </a:rPr>
                        <m:t>+</m:t>
                      </m:r>
                      <m:sSup>
                        <m:sSupPr>
                          <m:ctrlPr>
                            <a:rPr lang="en-US" sz="1300" i="1">
                              <a:effectLst/>
                              <a:latin typeface="Cambria Math" panose="02040503050406030204" pitchFamily="18" charset="0"/>
                            </a:rPr>
                          </m:ctrlPr>
                        </m:sSupPr>
                        <m:e>
                          <m:d>
                            <m:dPr>
                              <m:ctrlPr>
                                <a:rPr lang="en-US" sz="1300" i="1">
                                  <a:effectLst/>
                                  <a:latin typeface="Cambria Math" panose="02040503050406030204" pitchFamily="18" charset="0"/>
                                </a:rPr>
                              </m:ctrlPr>
                            </m:dPr>
                            <m:e>
                              <m:sSup>
                                <m:sSupPr>
                                  <m:ctrlPr>
                                    <a:rPr lang="en-US" sz="1300" i="1">
                                      <a:effectLst/>
                                      <a:latin typeface="Cambria Math" panose="02040503050406030204" pitchFamily="18" charset="0"/>
                                    </a:rPr>
                                  </m:ctrlPr>
                                </m:sSupPr>
                                <m:e>
                                  <m:r>
                                    <m:rPr>
                                      <m:sty m:val="p"/>
                                    </m:rPr>
                                    <a:rPr lang="en-US" sz="1300">
                                      <a:effectLst/>
                                      <a:latin typeface="Cambria Math" panose="02040503050406030204" pitchFamily="18" charset="0"/>
                                      <a:ea typeface="SimSun" panose="02010600030101010101" pitchFamily="2" charset="-122"/>
                                    </a:rPr>
                                    <m:t>Θ</m:t>
                                  </m:r>
                                </m:e>
                                <m:sup>
                                  <m:r>
                                    <a:rPr lang="en-US" sz="1300" i="1">
                                      <a:effectLst/>
                                      <a:latin typeface="Cambria Math" panose="02040503050406030204" pitchFamily="18" charset="0"/>
                                      <a:ea typeface="SimSun" panose="02010600030101010101" pitchFamily="2" charset="-122"/>
                                    </a:rPr>
                                    <m:t>′</m:t>
                                  </m:r>
                                </m:sup>
                              </m:sSup>
                            </m:e>
                          </m:d>
                        </m:e>
                        <m:sup>
                          <m:r>
                            <a:rPr lang="en-US" sz="1300" i="1">
                              <a:effectLst/>
                              <a:latin typeface="Cambria Math" panose="02040503050406030204" pitchFamily="18" charset="0"/>
                              <a:ea typeface="SimSun" panose="02010600030101010101" pitchFamily="2" charset="-122"/>
                            </a:rPr>
                            <m:t>𝑇</m:t>
                          </m:r>
                        </m:sup>
                      </m:sSup>
                      <m:sSub>
                        <m:sSubPr>
                          <m:ctrlPr>
                            <a:rPr lang="en-US" sz="1300" i="1">
                              <a:effectLst/>
                              <a:latin typeface="Cambria Math" panose="02040503050406030204" pitchFamily="18" charset="0"/>
                            </a:rPr>
                          </m:ctrlPr>
                        </m:sSubPr>
                        <m:e>
                          <m:r>
                            <a:rPr lang="en-US" sz="1300" i="1">
                              <a:effectLst/>
                              <a:latin typeface="Cambria Math" panose="02040503050406030204" pitchFamily="18" charset="0"/>
                              <a:ea typeface="SimSun" panose="02010600030101010101" pitchFamily="2" charset="-122"/>
                            </a:rPr>
                            <m:t>𝜏</m:t>
                          </m:r>
                        </m:e>
                        <m:sub>
                          <m:r>
                            <m:rPr>
                              <m:sty m:val="p"/>
                            </m:rPr>
                            <a:rPr lang="en-US" sz="1300">
                              <a:effectLst/>
                              <a:latin typeface="Cambria Math" panose="02040503050406030204" pitchFamily="18" charset="0"/>
                              <a:ea typeface="SimSun" panose="02010600030101010101" pitchFamily="2" charset="-122"/>
                            </a:rPr>
                            <m:t>Θ</m:t>
                          </m:r>
                        </m:sub>
                      </m:sSub>
                      <m:r>
                        <a:rPr lang="en-US" sz="1300" i="1">
                          <a:effectLst/>
                          <a:latin typeface="Cambria Math" panose="02040503050406030204" pitchFamily="18" charset="0"/>
                          <a:ea typeface="SimSun" panose="02010600030101010101" pitchFamily="2" charset="-122"/>
                        </a:rPr>
                        <m:t>−</m:t>
                      </m:r>
                      <m:r>
                        <m:rPr>
                          <m:sty m:val="p"/>
                        </m:rPr>
                        <a:rPr lang="en-US" sz="1300">
                          <a:effectLst/>
                          <a:latin typeface="Cambria Math" panose="02040503050406030204" pitchFamily="18" charset="0"/>
                          <a:ea typeface="SimSun" panose="02010600030101010101" pitchFamily="2" charset="-122"/>
                        </a:rPr>
                        <m:t>log</m:t>
                      </m:r>
                      <m:d>
                        <m:dPr>
                          <m:ctrlPr>
                            <a:rPr lang="en-US" sz="1300" i="1">
                              <a:effectLst/>
                              <a:latin typeface="Cambria Math" panose="02040503050406030204" pitchFamily="18" charset="0"/>
                            </a:rPr>
                          </m:ctrlPr>
                        </m:dPr>
                        <m:e>
                          <m:r>
                            <a:rPr lang="en-US" sz="1300" i="1">
                              <a:effectLst/>
                              <a:latin typeface="Cambria Math" panose="02040503050406030204" pitchFamily="18" charset="0"/>
                              <a:ea typeface="SimSun" panose="02010600030101010101" pitchFamily="2" charset="-122"/>
                            </a:rPr>
                            <m:t>𝑎</m:t>
                          </m:r>
                          <m:d>
                            <m:dPr>
                              <m:ctrlPr>
                                <a:rPr lang="en-US" sz="1300" i="1">
                                  <a:effectLst/>
                                  <a:latin typeface="Cambria Math" panose="02040503050406030204" pitchFamily="18" charset="0"/>
                                </a:rPr>
                              </m:ctrlPr>
                            </m:dPr>
                            <m:e>
                              <m:sSup>
                                <m:sSupPr>
                                  <m:ctrlPr>
                                    <a:rPr lang="en-US" sz="1300" i="1">
                                      <a:effectLst/>
                                      <a:latin typeface="Cambria Math" panose="02040503050406030204" pitchFamily="18" charset="0"/>
                                    </a:rPr>
                                  </m:ctrlPr>
                                </m:sSupPr>
                                <m:e>
                                  <m:r>
                                    <m:rPr>
                                      <m:sty m:val="p"/>
                                    </m:rPr>
                                    <a:rPr lang="en-US" sz="1300">
                                      <a:effectLst/>
                                      <a:latin typeface="Cambria Math" panose="02040503050406030204" pitchFamily="18" charset="0"/>
                                      <a:ea typeface="SimSun" panose="02010600030101010101" pitchFamily="2" charset="-122"/>
                                    </a:rPr>
                                    <m:t>Θ</m:t>
                                  </m:r>
                                </m:e>
                                <m:sup>
                                  <m:r>
                                    <a:rPr lang="en-US" sz="1300" i="1">
                                      <a:effectLst/>
                                      <a:latin typeface="Cambria Math" panose="02040503050406030204" pitchFamily="18" charset="0"/>
                                      <a:ea typeface="SimSun" panose="02010600030101010101" pitchFamily="2" charset="-122"/>
                                    </a:rPr>
                                    <m:t>′</m:t>
                                  </m:r>
                                </m:sup>
                              </m:sSup>
                            </m:e>
                          </m:d>
                        </m:e>
                      </m:d>
                      <m:r>
                        <a:rPr lang="en-US" sz="1300" i="1">
                          <a:effectLst/>
                          <a:latin typeface="Cambria Math" panose="02040503050406030204" pitchFamily="18" charset="0"/>
                          <a:ea typeface="SimSun" panose="02010600030101010101" pitchFamily="2" charset="-122"/>
                        </a:rPr>
                        <m:t>∎</m:t>
                      </m:r>
                    </m:oMath>
                  </m:oMathPara>
                </a14:m>
                <a:endParaRPr lang="en-US" sz="1300" dirty="0"/>
              </a:p>
            </p:txBody>
          </p:sp>
        </mc:Choice>
        <mc:Fallback xmlns="">
          <p:sp>
            <p:nvSpPr>
              <p:cNvPr id="3" name="Content Placeholder 2">
                <a:extLst>
                  <a:ext uri="{FF2B5EF4-FFF2-40B4-BE49-F238E27FC236}">
                    <a16:creationId xmlns:a16="http://schemas.microsoft.com/office/drawing/2014/main" id="{971AEFC1-38A6-24AB-3526-2D0664E561CC}"/>
                  </a:ext>
                </a:extLst>
              </p:cNvPr>
              <p:cNvSpPr>
                <a:spLocks noGrp="1" noRot="1" noChangeAspect="1" noMove="1" noResize="1" noEditPoints="1" noAdjustHandles="1" noChangeArrowheads="1" noChangeShapeType="1" noTextEdit="1"/>
              </p:cNvSpPr>
              <p:nvPr>
                <p:ph idx="1"/>
              </p:nvPr>
            </p:nvSpPr>
            <p:spPr>
              <a:xfrm>
                <a:off x="112543" y="914399"/>
                <a:ext cx="11915334" cy="5176066"/>
              </a:xfrm>
              <a:blipFill>
                <a:blip r:embed="rId4"/>
                <a:stretch>
                  <a:fillRect l="-409" t="-589" r="-409" b="-1472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CDA6F04-647E-3206-BAC7-1F39D60067ED}"/>
              </a:ext>
            </a:extLst>
          </p:cNvPr>
          <p:cNvSpPr>
            <a:spLocks noGrp="1"/>
          </p:cNvSpPr>
          <p:nvPr>
            <p:ph type="dt" sz="half" idx="10"/>
          </p:nvPr>
        </p:nvSpPr>
        <p:spPr/>
        <p:txBody>
          <a:bodyPr/>
          <a:lstStyle/>
          <a:p>
            <a:r>
              <a:rPr lang="en-US"/>
              <a:t>30/05/2022</a:t>
            </a:r>
          </a:p>
        </p:txBody>
      </p:sp>
      <p:sp>
        <p:nvSpPr>
          <p:cNvPr id="5" name="Footer Placeholder 4">
            <a:extLst>
              <a:ext uri="{FF2B5EF4-FFF2-40B4-BE49-F238E27FC236}">
                <a16:creationId xmlns:a16="http://schemas.microsoft.com/office/drawing/2014/main" id="{A815DDED-309D-BB2E-C17E-1719FC4ECE54}"/>
              </a:ext>
            </a:extLst>
          </p:cNvPr>
          <p:cNvSpPr>
            <a:spLocks noGrp="1"/>
          </p:cNvSpPr>
          <p:nvPr>
            <p:ph type="ftr" sz="quarter" idx="11"/>
          </p:nvPr>
        </p:nvSpPr>
        <p:spPr/>
        <p:txBody>
          <a:bodyPr/>
          <a:lstStyle/>
          <a:p>
            <a:r>
              <a:rPr lang="pt-BR"/>
              <a:t>EM Tutorial P2 - Loc Nguyen</a:t>
            </a:r>
            <a:endParaRPr lang="en-US"/>
          </a:p>
        </p:txBody>
      </p:sp>
      <p:sp>
        <p:nvSpPr>
          <p:cNvPr id="6" name="Slide Number Placeholder 5">
            <a:extLst>
              <a:ext uri="{FF2B5EF4-FFF2-40B4-BE49-F238E27FC236}">
                <a16:creationId xmlns:a16="http://schemas.microsoft.com/office/drawing/2014/main" id="{AB35261D-B422-A7D9-73CA-4DCE8704194B}"/>
              </a:ext>
            </a:extLst>
          </p:cNvPr>
          <p:cNvSpPr>
            <a:spLocks noGrp="1"/>
          </p:cNvSpPr>
          <p:nvPr>
            <p:ph type="sldNum" sz="quarter" idx="12"/>
          </p:nvPr>
        </p:nvSpPr>
        <p:spPr/>
        <p:txBody>
          <a:bodyPr/>
          <a:lstStyle/>
          <a:p>
            <a:fld id="{5DB5036F-1FF2-46C4-8D2B-59C7E3B91952}" type="slidenum">
              <a:rPr lang="en-US" smtClean="0"/>
              <a:pPr/>
              <a:t>19</a:t>
            </a:fld>
            <a:endParaRPr lang="en-US"/>
          </a:p>
        </p:txBody>
      </p:sp>
    </p:spTree>
    <p:extLst>
      <p:ext uri="{BB962C8B-B14F-4D97-AF65-F5344CB8AC3E}">
        <p14:creationId xmlns:p14="http://schemas.microsoft.com/office/powerpoint/2010/main" val="4052225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D983C-42FA-8E02-CB1D-3CBEF71735C1}"/>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EE572105-7082-38D2-F288-BCFEADED1F04}"/>
              </a:ext>
            </a:extLst>
          </p:cNvPr>
          <p:cNvSpPr>
            <a:spLocks noGrp="1"/>
          </p:cNvSpPr>
          <p:nvPr>
            <p:ph idx="1"/>
          </p:nvPr>
        </p:nvSpPr>
        <p:spPr/>
        <p:txBody>
          <a:bodyPr/>
          <a:lstStyle/>
          <a:p>
            <a:pPr marL="0" indent="0">
              <a:buNone/>
            </a:pPr>
            <a:r>
              <a:rPr lang="en-US" dirty="0"/>
              <a:t>This is the chapter 2 in my book “Tutorial on EM algorithm”, which focuses on essential description of EM algorithm.</a:t>
            </a:r>
          </a:p>
        </p:txBody>
      </p:sp>
      <p:sp>
        <p:nvSpPr>
          <p:cNvPr id="4" name="Date Placeholder 3">
            <a:extLst>
              <a:ext uri="{FF2B5EF4-FFF2-40B4-BE49-F238E27FC236}">
                <a16:creationId xmlns:a16="http://schemas.microsoft.com/office/drawing/2014/main" id="{58AD3245-C7DD-D25C-2D15-586BE5393119}"/>
              </a:ext>
            </a:extLst>
          </p:cNvPr>
          <p:cNvSpPr>
            <a:spLocks noGrp="1"/>
          </p:cNvSpPr>
          <p:nvPr>
            <p:ph type="dt" sz="half" idx="10"/>
          </p:nvPr>
        </p:nvSpPr>
        <p:spPr/>
        <p:txBody>
          <a:bodyPr/>
          <a:lstStyle/>
          <a:p>
            <a:r>
              <a:rPr lang="en-US"/>
              <a:t>30/05/2022</a:t>
            </a:r>
          </a:p>
        </p:txBody>
      </p:sp>
      <p:sp>
        <p:nvSpPr>
          <p:cNvPr id="5" name="Footer Placeholder 4">
            <a:extLst>
              <a:ext uri="{FF2B5EF4-FFF2-40B4-BE49-F238E27FC236}">
                <a16:creationId xmlns:a16="http://schemas.microsoft.com/office/drawing/2014/main" id="{9E5BA73D-42F2-6917-319F-1C1F3DC178E7}"/>
              </a:ext>
            </a:extLst>
          </p:cNvPr>
          <p:cNvSpPr>
            <a:spLocks noGrp="1"/>
          </p:cNvSpPr>
          <p:nvPr>
            <p:ph type="ftr" sz="quarter" idx="11"/>
          </p:nvPr>
        </p:nvSpPr>
        <p:spPr/>
        <p:txBody>
          <a:bodyPr/>
          <a:lstStyle/>
          <a:p>
            <a:r>
              <a:rPr lang="pt-BR"/>
              <a:t>EM Tutorial P2 - Loc Nguyen</a:t>
            </a:r>
            <a:endParaRPr lang="en-US"/>
          </a:p>
        </p:txBody>
      </p:sp>
      <p:sp>
        <p:nvSpPr>
          <p:cNvPr id="6" name="Slide Number Placeholder 5">
            <a:extLst>
              <a:ext uri="{FF2B5EF4-FFF2-40B4-BE49-F238E27FC236}">
                <a16:creationId xmlns:a16="http://schemas.microsoft.com/office/drawing/2014/main" id="{409BC546-1F8B-4966-249E-D3546FB2AF31}"/>
              </a:ext>
            </a:extLst>
          </p:cNvPr>
          <p:cNvSpPr>
            <a:spLocks noGrp="1"/>
          </p:cNvSpPr>
          <p:nvPr>
            <p:ph type="sldNum" sz="quarter" idx="12"/>
          </p:nvPr>
        </p:nvSpPr>
        <p:spPr/>
        <p:txBody>
          <a:bodyPr/>
          <a:lstStyle/>
          <a:p>
            <a:fld id="{5DB5036F-1FF2-46C4-8D2B-59C7E3B91952}" type="slidenum">
              <a:rPr lang="en-US" smtClean="0"/>
              <a:pPr/>
              <a:t>2</a:t>
            </a:fld>
            <a:endParaRPr lang="en-US"/>
          </a:p>
        </p:txBody>
      </p:sp>
    </p:spTree>
    <p:extLst>
      <p:ext uri="{BB962C8B-B14F-4D97-AF65-F5344CB8AC3E}">
        <p14:creationId xmlns:p14="http://schemas.microsoft.com/office/powerpoint/2010/main" val="3061924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097D2-7C0B-706E-EB03-F49A3BDED4B2}"/>
              </a:ext>
            </a:extLst>
          </p:cNvPr>
          <p:cNvSpPr>
            <a:spLocks noGrp="1"/>
          </p:cNvSpPr>
          <p:nvPr>
            <p:ph type="title"/>
          </p:nvPr>
        </p:nvSpPr>
        <p:spPr/>
        <p:txBody>
          <a:bodyPr/>
          <a:lstStyle/>
          <a:p>
            <a:r>
              <a:rPr lang="en-US" dirty="0"/>
              <a:t>1. Traditional EM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87075B-D7F0-A184-1522-D6B1E6EA1CE8}"/>
                  </a:ext>
                </a:extLst>
              </p:cNvPr>
              <p:cNvSpPr>
                <a:spLocks noGrp="1"/>
              </p:cNvSpPr>
              <p:nvPr>
                <p:ph idx="1"/>
              </p:nvPr>
            </p:nvSpPr>
            <p:spPr>
              <a:xfrm>
                <a:off x="182880" y="914399"/>
                <a:ext cx="11802794" cy="5176066"/>
              </a:xfrm>
            </p:spPr>
            <p:txBody>
              <a:bodyPr>
                <a:normAutofit/>
              </a:bodyPr>
              <a:lstStyle/>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If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|Θ) belongs to regular exponential family,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Q</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(Θ’ | Θ) gets maximal at the stationary point Θ</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so that the first-order derivative of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Q</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(Θ’ | Θ) is zero. By referring to table 1.2, the first-order derivative of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Q</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(Θ’ | Θ) with regard to Θ’ is: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f>
                        <m:f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Pr>
                        <m:num>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d</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𝑄</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e>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num>
                        <m:den>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d</m:t>
                          </m:r>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den>
                      </m:f>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𝜏</m:t>
                                  </m:r>
                                </m:e>
                                <m:sub>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sub>
                              </m:sSub>
                            </m:e>
                          </m:d>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log</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𝑎</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𝜏</m:t>
                                  </m:r>
                                </m:e>
                                <m:sub>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sub>
                              </m:sSub>
                            </m:e>
                          </m:d>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𝐸</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d>
                                </m:e>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e>
                          </m:d>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𝑇</m:t>
                          </m:r>
                        </m:sup>
                      </m:sSup>
                    </m:oMath>
                  </m:oMathPara>
                </a14:m>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Let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be the value of </a:t>
                </a:r>
                <a:r>
                  <a:rPr lang="en-US" sz="1800" i="1" dirty="0" err="1">
                    <a:effectLst/>
                    <a:latin typeface="Times New Roman" panose="02020603050405020304" pitchFamily="18" charset="0"/>
                    <a:ea typeface="SimSun" panose="02010600030101010101" pitchFamily="2" charset="-122"/>
                    <a:cs typeface="Times New Roman" panose="02020603050405020304" pitchFamily="18" charset="0"/>
                  </a:rPr>
                  <a:t>τ</a:t>
                </a:r>
                <a:r>
                  <a:rPr lang="en-US" sz="1800" baseline="-25000" dirty="0" err="1">
                    <a:effectLst/>
                    <a:latin typeface="Times New Roman" panose="02020603050405020304" pitchFamily="18" charset="0"/>
                    <a:ea typeface="SimSun" panose="02010600030101010101" pitchFamily="2" charset="-122"/>
                    <a:cs typeface="Times New Roman" panose="02020603050405020304" pitchFamily="18" charset="0"/>
                  </a:rPr>
                  <a:t>Θ</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the </a:t>
                </a:r>
                <a:r>
                  <a:rPr lang="en-US" sz="1800" i="1" dirty="0" err="1">
                    <a:effectLst/>
                    <a:latin typeface="Times New Roman" panose="02020603050405020304" pitchFamily="18" charset="0"/>
                    <a:ea typeface="SimSun" panose="02010600030101010101" pitchFamily="2" charset="-122"/>
                    <a:cs typeface="Times New Roman" panose="02020603050405020304" pitchFamily="18" charset="0"/>
                  </a:rPr>
                  <a:t>t</a:t>
                </a:r>
                <a:r>
                  <a:rPr lang="en-US" sz="1800" baseline="30000" dirty="0" err="1">
                    <a:effectLst/>
                    <a:latin typeface="Times New Roman" panose="02020603050405020304" pitchFamily="18" charset="0"/>
                    <a:ea typeface="SimSun" panose="02010600030101010101" pitchFamily="2" charset="-122"/>
                    <a:cs typeface="Times New Roman" panose="02020603050405020304" pitchFamily="18" charset="0"/>
                  </a:rPr>
                  <a:t>th</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iteration.</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𝜏</m:t>
                          </m:r>
                        </m:e>
                        <m: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𝑡</m:t>
                              </m:r>
                            </m:e>
                          </m:d>
                        </m:sup>
                      </m:s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𝐸</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d>
                        </m:e>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nary>
                        <m:naryPr>
                          <m:limLoc m:val="undOvr"/>
                          <m:supHide m:val="on"/>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naryPr>
                        <m:sub>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𝜑</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p>
                          </m:s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e>
                          </m:d>
                        </m:sub>
                        <m:sup/>
                        <m:e>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a:rPr lang="en-US" sz="18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d>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d</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nary>
                    </m:oMath>
                  </m:oMathPara>
                </a14:m>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The equation above is indeed equation 2.6. The next parameter Θ</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is determined at M-step as solution of the following equation.</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f>
                        <m:f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Pr>
                        <m:num>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d</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𝑄</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e>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num>
                        <m:den>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d</m:t>
                          </m:r>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den>
                      </m:f>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𝜏</m:t>
                                  </m:r>
                                </m:e>
                                <m: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𝐸</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d>
                                </m:e>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e>
                          </m:d>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b="1" i="1">
                              <a:effectLst/>
                              <a:latin typeface="Cambria Math" panose="02040503050406030204" pitchFamily="18" charset="0"/>
                              <a:ea typeface="SimSun" panose="02010600030101010101" pitchFamily="2" charset="-122"/>
                              <a:cs typeface="Times New Roman" panose="02020603050405020304" pitchFamily="18" charset="0"/>
                            </a:rPr>
                            <m:t>𝟎</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𝑇</m:t>
                          </m:r>
                        </m:sup>
                      </m:sSup>
                    </m:oMath>
                  </m:oMathPara>
                </a14:m>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This implies </a:t>
                </a:r>
                <a14:m>
                  <m:oMath xmlns:m="http://schemas.openxmlformats.org/officeDocument/2006/math">
                    <m:r>
                      <a:rPr lang="en-US" sz="1800" i="1">
                        <a:effectLst/>
                        <a:latin typeface="Cambria Math" panose="02040503050406030204" pitchFamily="18" charset="0"/>
                        <a:ea typeface="SimSun" panose="02010600030101010101" pitchFamily="2" charset="-122"/>
                        <a:cs typeface="Times New Roman" panose="02020603050405020304" pitchFamily="18" charset="0"/>
                      </a:rPr>
                      <m:t>𝐸</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d>
                      </m:e>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𝜏</m:t>
                        </m:r>
                      </m:e>
                      <m: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𝑡</m:t>
                            </m:r>
                          </m:e>
                        </m:d>
                      </m:sup>
                    </m:sSup>
                  </m:oMath>
                </a14:m>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The equation above is indeed equation 2.3. If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|Θ) belongs to curved exponential family, Θ</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is determined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𝑡</m:t>
                              </m:r>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e>
                          </m:d>
                        </m:sup>
                      </m:s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uncPr>
                        <m:fName>
                          <m:limLow>
                            <m:limLow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limLow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argmax</m:t>
                              </m:r>
                            </m:e>
                            <m:lim>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lim>
                          </m:limLow>
                        </m:fName>
                        <m:e>
                          <m:r>
                            <a:rPr lang="en-US" sz="1800" i="1">
                              <a:effectLst/>
                              <a:latin typeface="Cambria Math" panose="02040503050406030204" pitchFamily="18" charset="0"/>
                              <a:ea typeface="SimSun" panose="02010600030101010101" pitchFamily="2" charset="-122"/>
                              <a:cs typeface="Times New Roman" panose="02020603050405020304" pitchFamily="18" charset="0"/>
                            </a:rPr>
                            <m:t>𝑄</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e>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e>
                      </m:func>
                      <m:r>
                        <a:rPr lang="en-US" sz="18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uncPr>
                        <m:fName>
                          <m:limLow>
                            <m:limLow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limLow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argmax</m:t>
                              </m:r>
                            </m:e>
                            <m:lim>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lim>
                          </m:limLow>
                        </m:fName>
                        <m:e>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e>
                                  </m:d>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𝑇</m:t>
                                  </m:r>
                                </m:sup>
                              </m:sSup>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𝜏</m:t>
                                  </m:r>
                                </m:e>
                                <m: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𝑡</m:t>
                                      </m:r>
                                    </m:e>
                                  </m:d>
                                </m:sup>
                              </m:s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𝑎</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e>
                                  </m:d>
                                </m:e>
                              </m:d>
                            </m:e>
                          </m:d>
                        </m:e>
                      </m:func>
                    </m:oMath>
                  </m:oMathPara>
                </a14:m>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The equation above is indeed equation 2.7. Therefore, GEM shown in table 2.3 degrades into EM shown in table 2.1 and table 2.2 if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|Θ) belongs to exponential family. Of course, this recognition is trivial. Example 1.1 is also a good example for GEM when multinomial distribution belongs to exponential family and then we apply equation 2.7 into maximizing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Q</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(Θ’ | Θ).</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4C87075B-D7F0-A184-1522-D6B1E6EA1CE8}"/>
                  </a:ext>
                </a:extLst>
              </p:cNvPr>
              <p:cNvSpPr>
                <a:spLocks noGrp="1" noRot="1" noChangeAspect="1" noMove="1" noResize="1" noEditPoints="1" noAdjustHandles="1" noChangeArrowheads="1" noChangeShapeType="1" noTextEdit="1"/>
              </p:cNvSpPr>
              <p:nvPr>
                <p:ph idx="1"/>
              </p:nvPr>
            </p:nvSpPr>
            <p:spPr>
              <a:xfrm>
                <a:off x="182880" y="914399"/>
                <a:ext cx="11802794" cy="5176066"/>
              </a:xfrm>
              <a:blipFill>
                <a:blip r:embed="rId4"/>
                <a:stretch>
                  <a:fillRect l="-413" t="-589" r="-413" b="-176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94D2C18-7AC3-FDB6-D521-3E52FF1CF333}"/>
              </a:ext>
            </a:extLst>
          </p:cNvPr>
          <p:cNvSpPr>
            <a:spLocks noGrp="1"/>
          </p:cNvSpPr>
          <p:nvPr>
            <p:ph type="dt" sz="half" idx="10"/>
          </p:nvPr>
        </p:nvSpPr>
        <p:spPr/>
        <p:txBody>
          <a:bodyPr/>
          <a:lstStyle/>
          <a:p>
            <a:r>
              <a:rPr lang="en-US"/>
              <a:t>30/05/2022</a:t>
            </a:r>
          </a:p>
        </p:txBody>
      </p:sp>
      <p:sp>
        <p:nvSpPr>
          <p:cNvPr id="5" name="Footer Placeholder 4">
            <a:extLst>
              <a:ext uri="{FF2B5EF4-FFF2-40B4-BE49-F238E27FC236}">
                <a16:creationId xmlns:a16="http://schemas.microsoft.com/office/drawing/2014/main" id="{CE2EE124-81F8-9EE0-0F89-4681BF5C9ECD}"/>
              </a:ext>
            </a:extLst>
          </p:cNvPr>
          <p:cNvSpPr>
            <a:spLocks noGrp="1"/>
          </p:cNvSpPr>
          <p:nvPr>
            <p:ph type="ftr" sz="quarter" idx="11"/>
          </p:nvPr>
        </p:nvSpPr>
        <p:spPr/>
        <p:txBody>
          <a:bodyPr/>
          <a:lstStyle/>
          <a:p>
            <a:r>
              <a:rPr lang="pt-BR"/>
              <a:t>EM Tutorial P2 - Loc Nguyen</a:t>
            </a:r>
            <a:endParaRPr lang="en-US"/>
          </a:p>
        </p:txBody>
      </p:sp>
      <p:sp>
        <p:nvSpPr>
          <p:cNvPr id="6" name="Slide Number Placeholder 5">
            <a:extLst>
              <a:ext uri="{FF2B5EF4-FFF2-40B4-BE49-F238E27FC236}">
                <a16:creationId xmlns:a16="http://schemas.microsoft.com/office/drawing/2014/main" id="{BEF8752D-0B4A-0945-96D1-ED7137EFEBA8}"/>
              </a:ext>
            </a:extLst>
          </p:cNvPr>
          <p:cNvSpPr>
            <a:spLocks noGrp="1"/>
          </p:cNvSpPr>
          <p:nvPr>
            <p:ph type="sldNum" sz="quarter" idx="12"/>
          </p:nvPr>
        </p:nvSpPr>
        <p:spPr/>
        <p:txBody>
          <a:bodyPr/>
          <a:lstStyle/>
          <a:p>
            <a:fld id="{5DB5036F-1FF2-46C4-8D2B-59C7E3B91952}" type="slidenum">
              <a:rPr lang="en-US" smtClean="0"/>
              <a:pPr/>
              <a:t>20</a:t>
            </a:fld>
            <a:endParaRPr lang="en-US"/>
          </a:p>
        </p:txBody>
      </p:sp>
    </p:spTree>
    <p:extLst>
      <p:ext uri="{BB962C8B-B14F-4D97-AF65-F5344CB8AC3E}">
        <p14:creationId xmlns:p14="http://schemas.microsoft.com/office/powerpoint/2010/main" val="3903326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6C672-EE25-A6B2-9390-2FA1BB028637}"/>
              </a:ext>
            </a:extLst>
          </p:cNvPr>
          <p:cNvSpPr>
            <a:spLocks noGrp="1"/>
          </p:cNvSpPr>
          <p:nvPr>
            <p:ph type="title"/>
          </p:nvPr>
        </p:nvSpPr>
        <p:spPr/>
        <p:txBody>
          <a:bodyPr/>
          <a:lstStyle/>
          <a:p>
            <a:r>
              <a:rPr lang="en-US" dirty="0"/>
              <a:t>2. Practical EM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CDFE53-547D-A731-9B24-FC8860759393}"/>
                  </a:ext>
                </a:extLst>
              </p:cNvPr>
              <p:cNvSpPr>
                <a:spLocks noGrp="1"/>
              </p:cNvSpPr>
              <p:nvPr>
                <p:ph idx="1"/>
              </p:nvPr>
            </p:nvSpPr>
            <p:spPr>
              <a:xfrm>
                <a:off x="225083" y="914399"/>
                <a:ext cx="11718388" cy="5176066"/>
              </a:xfrm>
            </p:spPr>
            <p:txBody>
              <a:bodyPr>
                <a:noAutofit/>
              </a:bodyPr>
              <a:lstStyle/>
              <a:p>
                <a:pPr marL="0" marR="0" indent="0" algn="just">
                  <a:spcBef>
                    <a:spcPts val="0"/>
                  </a:spcBef>
                  <a:spcAft>
                    <a:spcPts val="0"/>
                  </a:spcAft>
                  <a:buNone/>
                </a:pPr>
                <a:r>
                  <a:rPr lang="en-US" sz="1800" dirty="0">
                    <a:effectLst/>
                    <a:ea typeface="SimSun" panose="02010600030101010101" pitchFamily="2" charset="-122"/>
                  </a:rPr>
                  <a:t>In practice, if </a:t>
                </a:r>
                <a:r>
                  <a:rPr lang="en-US" sz="1800" i="1" dirty="0">
                    <a:effectLst/>
                    <a:ea typeface="SimSun" panose="02010600030101010101" pitchFamily="2" charset="-122"/>
                  </a:rPr>
                  <a:t>Y</a:t>
                </a:r>
                <a:r>
                  <a:rPr lang="en-US" sz="1800" dirty="0">
                    <a:effectLst/>
                    <a:ea typeface="SimSun" panose="02010600030101010101" pitchFamily="2" charset="-122"/>
                  </a:rPr>
                  <a:t> is observed as particular </a:t>
                </a:r>
                <a:r>
                  <a:rPr lang="en-US" sz="1800" i="1" dirty="0">
                    <a:effectLst/>
                    <a:ea typeface="SimSun" panose="02010600030101010101" pitchFamily="2" charset="-122"/>
                  </a:rPr>
                  <a:t>N</a:t>
                </a:r>
                <a:r>
                  <a:rPr lang="en-US" sz="1800" dirty="0">
                    <a:effectLst/>
                    <a:ea typeface="SimSun" panose="02010600030101010101" pitchFamily="2" charset="-122"/>
                  </a:rPr>
                  <a:t> observations </a:t>
                </a:r>
                <a:r>
                  <a:rPr lang="en-US" sz="1800" i="1" dirty="0">
                    <a:effectLst/>
                    <a:ea typeface="SimSun" panose="02010600030101010101" pitchFamily="2" charset="-122"/>
                  </a:rPr>
                  <a:t>Y</a:t>
                </a:r>
                <a:r>
                  <a:rPr lang="en-US" sz="1800" baseline="-25000" dirty="0">
                    <a:effectLst/>
                    <a:ea typeface="SimSun" panose="02010600030101010101" pitchFamily="2" charset="-122"/>
                  </a:rPr>
                  <a:t>1</a:t>
                </a:r>
                <a:r>
                  <a:rPr lang="en-US" sz="1800" dirty="0">
                    <a:effectLst/>
                    <a:ea typeface="SimSun" panose="02010600030101010101" pitchFamily="2" charset="-122"/>
                  </a:rPr>
                  <a:t>, </a:t>
                </a:r>
                <a:r>
                  <a:rPr lang="en-US" sz="1800" i="1" dirty="0">
                    <a:effectLst/>
                    <a:ea typeface="SimSun" panose="02010600030101010101" pitchFamily="2" charset="-122"/>
                  </a:rPr>
                  <a:t>Y</a:t>
                </a:r>
                <a:r>
                  <a:rPr lang="en-US" sz="1800" baseline="-25000" dirty="0">
                    <a:effectLst/>
                    <a:ea typeface="SimSun" panose="02010600030101010101" pitchFamily="2" charset="-122"/>
                  </a:rPr>
                  <a:t>2</a:t>
                </a:r>
                <a:r>
                  <a:rPr lang="en-US" sz="1800" dirty="0">
                    <a:effectLst/>
                    <a:ea typeface="SimSun" panose="02010600030101010101" pitchFamily="2" charset="-122"/>
                  </a:rPr>
                  <a:t>,…, </a:t>
                </a:r>
                <a:r>
                  <a:rPr lang="en-US" sz="1800" i="1" dirty="0">
                    <a:effectLst/>
                    <a:ea typeface="SimSun" panose="02010600030101010101" pitchFamily="2" charset="-122"/>
                  </a:rPr>
                  <a:t>Y</a:t>
                </a:r>
                <a:r>
                  <a:rPr lang="en-US" sz="1800" i="1" baseline="-25000" dirty="0">
                    <a:effectLst/>
                    <a:ea typeface="SimSun" panose="02010600030101010101" pitchFamily="2" charset="-122"/>
                  </a:rPr>
                  <a:t>N</a:t>
                </a:r>
                <a:r>
                  <a:rPr lang="en-US" sz="1800" dirty="0">
                    <a:effectLst/>
                    <a:ea typeface="SimSun" panose="02010600030101010101" pitchFamily="2" charset="-122"/>
                  </a:rPr>
                  <a:t>. Let </a:t>
                </a:r>
                <a14:m>
                  <m:oMath xmlns:m="http://schemas.openxmlformats.org/officeDocument/2006/math">
                    <m:r>
                      <a:rPr lang="en-US" sz="1800" i="1">
                        <a:effectLst/>
                        <a:latin typeface="Cambria Math" panose="02040503050406030204" pitchFamily="18" charset="0"/>
                        <a:ea typeface="SimSun" panose="02010600030101010101" pitchFamily="2" charset="-122"/>
                      </a:rPr>
                      <m:t>𝒴</m:t>
                    </m:r>
                  </m:oMath>
                </a14:m>
                <a:r>
                  <a:rPr lang="en-US" sz="1800" dirty="0">
                    <a:effectLst/>
                    <a:ea typeface="SimSun" panose="02010600030101010101" pitchFamily="2" charset="-122"/>
                  </a:rPr>
                  <a:t> = {</a:t>
                </a:r>
                <a:r>
                  <a:rPr lang="en-US" sz="1800" i="1" dirty="0">
                    <a:effectLst/>
                    <a:ea typeface="SimSun" panose="02010600030101010101" pitchFamily="2" charset="-122"/>
                  </a:rPr>
                  <a:t>Y</a:t>
                </a:r>
                <a:r>
                  <a:rPr lang="en-US" sz="1800" baseline="-25000" dirty="0">
                    <a:effectLst/>
                    <a:ea typeface="SimSun" panose="02010600030101010101" pitchFamily="2" charset="-122"/>
                  </a:rPr>
                  <a:t>1</a:t>
                </a:r>
                <a:r>
                  <a:rPr lang="en-US" sz="1800" dirty="0">
                    <a:effectLst/>
                    <a:ea typeface="SimSun" panose="02010600030101010101" pitchFamily="2" charset="-122"/>
                  </a:rPr>
                  <a:t>, </a:t>
                </a:r>
                <a:r>
                  <a:rPr lang="en-US" sz="1800" i="1" dirty="0">
                    <a:effectLst/>
                    <a:ea typeface="SimSun" panose="02010600030101010101" pitchFamily="2" charset="-122"/>
                  </a:rPr>
                  <a:t>Y</a:t>
                </a:r>
                <a:r>
                  <a:rPr lang="en-US" sz="1800" baseline="-25000" dirty="0">
                    <a:effectLst/>
                    <a:ea typeface="SimSun" panose="02010600030101010101" pitchFamily="2" charset="-122"/>
                  </a:rPr>
                  <a:t>2</a:t>
                </a:r>
                <a:r>
                  <a:rPr lang="en-US" sz="1800" dirty="0">
                    <a:effectLst/>
                    <a:ea typeface="SimSun" panose="02010600030101010101" pitchFamily="2" charset="-122"/>
                  </a:rPr>
                  <a:t>,…, </a:t>
                </a:r>
                <a:r>
                  <a:rPr lang="en-US" sz="1800" i="1" dirty="0">
                    <a:effectLst/>
                    <a:ea typeface="SimSun" panose="02010600030101010101" pitchFamily="2" charset="-122"/>
                  </a:rPr>
                  <a:t>Y</a:t>
                </a:r>
                <a:r>
                  <a:rPr lang="en-US" sz="1800" i="1" baseline="-25000" dirty="0">
                    <a:effectLst/>
                    <a:ea typeface="SimSun" panose="02010600030101010101" pitchFamily="2" charset="-122"/>
                  </a:rPr>
                  <a:t>N</a:t>
                </a:r>
                <a:r>
                  <a:rPr lang="en-US" sz="1800" dirty="0">
                    <a:effectLst/>
                    <a:ea typeface="SimSun" panose="02010600030101010101" pitchFamily="2" charset="-122"/>
                  </a:rPr>
                  <a:t>} be the observed sample of size </a:t>
                </a:r>
                <a:r>
                  <a:rPr lang="en-US" sz="1800" i="1" dirty="0">
                    <a:effectLst/>
                    <a:ea typeface="SimSun" panose="02010600030101010101" pitchFamily="2" charset="-122"/>
                  </a:rPr>
                  <a:t>N</a:t>
                </a:r>
                <a:r>
                  <a:rPr lang="en-US" sz="1800" dirty="0">
                    <a:effectLst/>
                    <a:ea typeface="SimSun" panose="02010600030101010101" pitchFamily="2" charset="-122"/>
                  </a:rPr>
                  <a:t> with note that all </a:t>
                </a:r>
                <a:r>
                  <a:rPr lang="en-US" sz="1800" i="1" dirty="0">
                    <a:effectLst/>
                    <a:ea typeface="SimSun" panose="02010600030101010101" pitchFamily="2" charset="-122"/>
                  </a:rPr>
                  <a:t>Y</a:t>
                </a:r>
                <a:r>
                  <a:rPr lang="en-US" sz="1800" i="1" baseline="-25000" dirty="0">
                    <a:effectLst/>
                    <a:ea typeface="SimSun" panose="02010600030101010101" pitchFamily="2" charset="-122"/>
                  </a:rPr>
                  <a:t>i</a:t>
                </a:r>
                <a:r>
                  <a:rPr lang="en-US" sz="1800" dirty="0">
                    <a:effectLst/>
                    <a:ea typeface="SimSun" panose="02010600030101010101" pitchFamily="2" charset="-122"/>
                  </a:rPr>
                  <a:t> (s) are mutually independent and identically distributed (</a:t>
                </a:r>
                <a:r>
                  <a:rPr lang="en-US" sz="1800" dirty="0" err="1">
                    <a:effectLst/>
                    <a:ea typeface="SimSun" panose="02010600030101010101" pitchFamily="2" charset="-122"/>
                  </a:rPr>
                  <a:t>iid</a:t>
                </a:r>
                <a:r>
                  <a:rPr lang="en-US" sz="1800" dirty="0">
                    <a:effectLst/>
                    <a:ea typeface="SimSun" panose="02010600030101010101" pitchFamily="2" charset="-122"/>
                  </a:rPr>
                  <a:t>). Given an observation </a:t>
                </a:r>
                <a:r>
                  <a:rPr lang="en-US" sz="1800" i="1" dirty="0">
                    <a:effectLst/>
                    <a:ea typeface="SimSun" panose="02010600030101010101" pitchFamily="2" charset="-122"/>
                  </a:rPr>
                  <a:t>Y</a:t>
                </a:r>
                <a:r>
                  <a:rPr lang="en-US" sz="1800" i="1" baseline="-25000" dirty="0">
                    <a:effectLst/>
                    <a:ea typeface="SimSun" panose="02010600030101010101" pitchFamily="2" charset="-122"/>
                  </a:rPr>
                  <a:t>i</a:t>
                </a:r>
                <a:r>
                  <a:rPr lang="en-US" sz="1800" dirty="0">
                    <a:effectLst/>
                    <a:ea typeface="SimSun" panose="02010600030101010101" pitchFamily="2" charset="-122"/>
                  </a:rPr>
                  <a:t>, there is an associated random variable </a:t>
                </a:r>
                <a:r>
                  <a:rPr lang="en-US" sz="1800" i="1" dirty="0">
                    <a:effectLst/>
                    <a:ea typeface="SimSun" panose="02010600030101010101" pitchFamily="2" charset="-122"/>
                  </a:rPr>
                  <a:t>X</a:t>
                </a:r>
                <a:r>
                  <a:rPr lang="en-US" sz="1800" i="1" baseline="-25000" dirty="0">
                    <a:effectLst/>
                    <a:ea typeface="SimSun" panose="02010600030101010101" pitchFamily="2" charset="-122"/>
                  </a:rPr>
                  <a:t>i</a:t>
                </a:r>
                <a:r>
                  <a:rPr lang="en-US" sz="1800" dirty="0">
                    <a:effectLst/>
                    <a:ea typeface="SimSun" panose="02010600030101010101" pitchFamily="2" charset="-122"/>
                  </a:rPr>
                  <a:t>. All </a:t>
                </a:r>
                <a:r>
                  <a:rPr lang="en-US" sz="1800" i="1" dirty="0">
                    <a:effectLst/>
                    <a:ea typeface="SimSun" panose="02010600030101010101" pitchFamily="2" charset="-122"/>
                  </a:rPr>
                  <a:t>X</a:t>
                </a:r>
                <a:r>
                  <a:rPr lang="en-US" sz="1800" i="1" baseline="-25000" dirty="0">
                    <a:effectLst/>
                    <a:ea typeface="SimSun" panose="02010600030101010101" pitchFamily="2" charset="-122"/>
                  </a:rPr>
                  <a:t>i</a:t>
                </a:r>
                <a:r>
                  <a:rPr lang="en-US" sz="1800" dirty="0">
                    <a:effectLst/>
                    <a:ea typeface="SimSun" panose="02010600030101010101" pitchFamily="2" charset="-122"/>
                  </a:rPr>
                  <a:t> (s) are </a:t>
                </a:r>
                <a:r>
                  <a:rPr lang="en-US" sz="1800" dirty="0" err="1">
                    <a:effectLst/>
                    <a:ea typeface="SimSun" panose="02010600030101010101" pitchFamily="2" charset="-122"/>
                  </a:rPr>
                  <a:t>iid</a:t>
                </a:r>
                <a:r>
                  <a:rPr lang="en-US" sz="1800" dirty="0">
                    <a:effectLst/>
                    <a:ea typeface="SimSun" panose="02010600030101010101" pitchFamily="2" charset="-122"/>
                  </a:rPr>
                  <a:t> and they are not existent in fact. Each </a:t>
                </a:r>
                <a14:m>
                  <m:oMath xmlns:m="http://schemas.openxmlformats.org/officeDocument/2006/math">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𝑖</m:t>
                        </m:r>
                      </m:sub>
                    </m:sSub>
                    <m:r>
                      <a:rPr lang="en-US" sz="1800" i="1">
                        <a:effectLst/>
                        <a:latin typeface="Cambria Math" panose="02040503050406030204" pitchFamily="18" charset="0"/>
                        <a:ea typeface="SimSun" panose="02010600030101010101" pitchFamily="2" charset="-122"/>
                      </a:rPr>
                      <m:t>∈</m:t>
                    </m:r>
                    <m:r>
                      <a:rPr lang="en-US" sz="1800" b="1" i="1">
                        <a:effectLst/>
                        <a:latin typeface="Cambria Math" panose="02040503050406030204" pitchFamily="18" charset="0"/>
                        <a:ea typeface="SimSun" panose="02010600030101010101" pitchFamily="2" charset="-122"/>
                      </a:rPr>
                      <m:t>𝑿</m:t>
                    </m:r>
                  </m:oMath>
                </a14:m>
                <a:r>
                  <a:rPr lang="en-US" sz="1800" dirty="0">
                    <a:effectLst/>
                    <a:ea typeface="SimSun" panose="02010600030101010101" pitchFamily="2" charset="-122"/>
                  </a:rPr>
                  <a:t> is a random variable like </a:t>
                </a:r>
                <a:r>
                  <a:rPr lang="en-US" sz="1800" i="1" dirty="0">
                    <a:effectLst/>
                    <a:ea typeface="SimSun" panose="02010600030101010101" pitchFamily="2" charset="-122"/>
                  </a:rPr>
                  <a:t>X</a:t>
                </a:r>
                <a:r>
                  <a:rPr lang="en-US" sz="1800" dirty="0">
                    <a:effectLst/>
                    <a:ea typeface="SimSun" panose="02010600030101010101" pitchFamily="2" charset="-122"/>
                  </a:rPr>
                  <a:t>. Of course, the domain of each </a:t>
                </a:r>
                <a:r>
                  <a:rPr lang="en-US" sz="1800" i="1" dirty="0">
                    <a:effectLst/>
                    <a:ea typeface="SimSun" panose="02010600030101010101" pitchFamily="2" charset="-122"/>
                  </a:rPr>
                  <a:t>X</a:t>
                </a:r>
                <a:r>
                  <a:rPr lang="en-US" sz="1800" i="1" baseline="-25000" dirty="0">
                    <a:effectLst/>
                    <a:ea typeface="SimSun" panose="02010600030101010101" pitchFamily="2" charset="-122"/>
                  </a:rPr>
                  <a:t>i</a:t>
                </a:r>
                <a:r>
                  <a:rPr lang="en-US" sz="1800" dirty="0">
                    <a:effectLst/>
                    <a:ea typeface="SimSun" panose="02010600030101010101" pitchFamily="2" charset="-122"/>
                  </a:rPr>
                  <a:t> is </a:t>
                </a:r>
                <a:r>
                  <a:rPr lang="en-US" sz="1800" b="1" i="1" dirty="0">
                    <a:effectLst/>
                    <a:ea typeface="SimSun" panose="02010600030101010101" pitchFamily="2" charset="-122"/>
                  </a:rPr>
                  <a:t>X</a:t>
                </a:r>
                <a:r>
                  <a:rPr lang="en-US" sz="1800" dirty="0">
                    <a:effectLst/>
                    <a:ea typeface="SimSun" panose="02010600030101010101" pitchFamily="2" charset="-122"/>
                  </a:rPr>
                  <a:t>. Let </a:t>
                </a:r>
                <a14:m>
                  <m:oMath xmlns:m="http://schemas.openxmlformats.org/officeDocument/2006/math">
                    <m:r>
                      <a:rPr lang="en-US" sz="1800" i="1">
                        <a:effectLst/>
                        <a:latin typeface="Cambria Math" panose="02040503050406030204" pitchFamily="18" charset="0"/>
                        <a:ea typeface="SimSun" panose="02010600030101010101" pitchFamily="2" charset="-122"/>
                      </a:rPr>
                      <m:t>𝒳</m:t>
                    </m:r>
                  </m:oMath>
                </a14:m>
                <a:r>
                  <a:rPr lang="en-US" sz="1800" dirty="0">
                    <a:effectLst/>
                    <a:ea typeface="SimSun" panose="02010600030101010101" pitchFamily="2" charset="-122"/>
                  </a:rPr>
                  <a:t> = {</a:t>
                </a:r>
                <a:r>
                  <a:rPr lang="en-US" sz="1800" i="1" dirty="0">
                    <a:effectLst/>
                    <a:ea typeface="SimSun" panose="02010600030101010101" pitchFamily="2" charset="-122"/>
                  </a:rPr>
                  <a:t>X</a:t>
                </a:r>
                <a:r>
                  <a:rPr lang="en-US" sz="1800" baseline="-25000" dirty="0">
                    <a:effectLst/>
                    <a:ea typeface="SimSun" panose="02010600030101010101" pitchFamily="2" charset="-122"/>
                  </a:rPr>
                  <a:t>1</a:t>
                </a:r>
                <a:r>
                  <a:rPr lang="en-US" sz="1800" dirty="0">
                    <a:effectLst/>
                    <a:ea typeface="SimSun" panose="02010600030101010101" pitchFamily="2" charset="-122"/>
                  </a:rPr>
                  <a:t>, </a:t>
                </a:r>
                <a:r>
                  <a:rPr lang="en-US" sz="1800" i="1" dirty="0">
                    <a:effectLst/>
                    <a:ea typeface="SimSun" panose="02010600030101010101" pitchFamily="2" charset="-122"/>
                  </a:rPr>
                  <a:t>X</a:t>
                </a:r>
                <a:r>
                  <a:rPr lang="en-US" sz="1800" baseline="-25000" dirty="0">
                    <a:effectLst/>
                    <a:ea typeface="SimSun" panose="02010600030101010101" pitchFamily="2" charset="-122"/>
                  </a:rPr>
                  <a:t>2</a:t>
                </a:r>
                <a:r>
                  <a:rPr lang="en-US" sz="1800" dirty="0">
                    <a:effectLst/>
                    <a:ea typeface="SimSun" panose="02010600030101010101" pitchFamily="2" charset="-122"/>
                  </a:rPr>
                  <a:t>,…, </a:t>
                </a:r>
                <a:r>
                  <a:rPr lang="en-US" sz="1800" i="1" dirty="0">
                    <a:effectLst/>
                    <a:ea typeface="SimSun" panose="02010600030101010101" pitchFamily="2" charset="-122"/>
                  </a:rPr>
                  <a:t>X</a:t>
                </a:r>
                <a:r>
                  <a:rPr lang="en-US" sz="1800" i="1" baseline="-25000" dirty="0">
                    <a:effectLst/>
                    <a:ea typeface="SimSun" panose="02010600030101010101" pitchFamily="2" charset="-122"/>
                  </a:rPr>
                  <a:t>N</a:t>
                </a:r>
                <a:r>
                  <a:rPr lang="en-US" sz="1800" dirty="0">
                    <a:effectLst/>
                    <a:ea typeface="SimSun" panose="02010600030101010101" pitchFamily="2" charset="-122"/>
                  </a:rPr>
                  <a:t>} be the set of associated random variables. Because all </a:t>
                </a:r>
                <a:r>
                  <a:rPr lang="en-US" sz="1800" i="1" dirty="0">
                    <a:effectLst/>
                    <a:ea typeface="SimSun" panose="02010600030101010101" pitchFamily="2" charset="-122"/>
                  </a:rPr>
                  <a:t>X</a:t>
                </a:r>
                <a:r>
                  <a:rPr lang="en-US" sz="1800" i="1" baseline="-25000" dirty="0">
                    <a:effectLst/>
                    <a:ea typeface="SimSun" panose="02010600030101010101" pitchFamily="2" charset="-122"/>
                  </a:rPr>
                  <a:t>i</a:t>
                </a:r>
                <a:r>
                  <a:rPr lang="en-US" sz="1800" dirty="0">
                    <a:effectLst/>
                    <a:ea typeface="SimSun" panose="02010600030101010101" pitchFamily="2" charset="-122"/>
                  </a:rPr>
                  <a:t> (s) are </a:t>
                </a:r>
                <a:r>
                  <a:rPr lang="en-US" sz="1800" dirty="0" err="1">
                    <a:effectLst/>
                    <a:ea typeface="SimSun" panose="02010600030101010101" pitchFamily="2" charset="-122"/>
                  </a:rPr>
                  <a:t>iid</a:t>
                </a:r>
                <a:r>
                  <a:rPr lang="en-US" sz="1800" dirty="0">
                    <a:effectLst/>
                    <a:ea typeface="SimSun" panose="02010600030101010101" pitchFamily="2" charset="-122"/>
                  </a:rPr>
                  <a:t>, the joint PDF of </a:t>
                </a:r>
                <a14:m>
                  <m:oMath xmlns:m="http://schemas.openxmlformats.org/officeDocument/2006/math">
                    <m:r>
                      <a:rPr lang="en-US" sz="1800" i="1">
                        <a:effectLst/>
                        <a:latin typeface="Cambria Math" panose="02040503050406030204" pitchFamily="18" charset="0"/>
                        <a:ea typeface="SimSun" panose="02010600030101010101" pitchFamily="2" charset="-122"/>
                      </a:rPr>
                      <m:t>𝒳</m:t>
                    </m:r>
                  </m:oMath>
                </a14:m>
                <a:r>
                  <a:rPr lang="en-US" sz="1800" dirty="0">
                    <a:effectLst/>
                    <a:ea typeface="SimSun" panose="02010600030101010101" pitchFamily="2" charset="-122"/>
                  </a:rPr>
                  <a:t> is determined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SimSun" panose="02010600030101010101" pitchFamily="2" charset="-122"/>
                        </a:rPr>
                        <m:t>𝑓</m:t>
                      </m:r>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𝒳</m:t>
                          </m:r>
                        </m:e>
                        <m:e>
                          <m:r>
                            <m:rPr>
                              <m:sty m:val="p"/>
                            </m:rPr>
                            <a:rPr lang="en-US" sz="1800">
                              <a:effectLst/>
                              <a:latin typeface="Cambria Math" panose="02040503050406030204" pitchFamily="18" charset="0"/>
                              <a:ea typeface="SimSun" panose="02010600030101010101" pitchFamily="2" charset="-122"/>
                            </a:rPr>
                            <m:t>Θ</m:t>
                          </m:r>
                        </m:e>
                      </m:d>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𝑓</m:t>
                      </m:r>
                      <m:d>
                        <m:dPr>
                          <m:ctrlPr>
                            <a:rPr lang="en-US" sz="1800" i="1">
                              <a:effectLst/>
                              <a:latin typeface="Cambria Math" panose="02040503050406030204" pitchFamily="18" charset="0"/>
                              <a:ea typeface="SimSun" panose="02010600030101010101" pitchFamily="2" charset="-122"/>
                            </a:rPr>
                          </m:ctrlPr>
                        </m:dPr>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1</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2</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𝑁</m:t>
                              </m:r>
                            </m:sub>
                          </m:sSub>
                        </m:e>
                        <m:e>
                          <m:r>
                            <m:rPr>
                              <m:sty m:val="p"/>
                            </m:rPr>
                            <a:rPr lang="en-US" sz="1800">
                              <a:effectLst/>
                              <a:latin typeface="Cambria Math" panose="02040503050406030204" pitchFamily="18" charset="0"/>
                              <a:ea typeface="SimSun" panose="02010600030101010101" pitchFamily="2" charset="-122"/>
                            </a:rPr>
                            <m:t>Θ</m:t>
                          </m:r>
                        </m:e>
                      </m:d>
                      <m:r>
                        <a:rPr lang="en-US" sz="1800" i="1">
                          <a:effectLst/>
                          <a:latin typeface="Cambria Math" panose="02040503050406030204" pitchFamily="18" charset="0"/>
                          <a:ea typeface="SimSun" panose="02010600030101010101" pitchFamily="2" charset="-122"/>
                        </a:rPr>
                        <m:t>=</m:t>
                      </m:r>
                      <m:nary>
                        <m:naryPr>
                          <m:chr m:val="∏"/>
                          <m:limLoc m:val="undOvr"/>
                          <m:ctrlPr>
                            <a:rPr lang="en-US" sz="1800" i="1">
                              <a:effectLst/>
                              <a:latin typeface="Cambria Math" panose="02040503050406030204" pitchFamily="18" charset="0"/>
                              <a:ea typeface="SimSun" panose="02010600030101010101" pitchFamily="2" charset="-122"/>
                            </a:rPr>
                          </m:ctrlPr>
                        </m:naryPr>
                        <m:sub>
                          <m:r>
                            <a:rPr lang="en-US" sz="1800" i="1">
                              <a:effectLst/>
                              <a:latin typeface="Cambria Math" panose="02040503050406030204" pitchFamily="18" charset="0"/>
                              <a:ea typeface="SimSun" panose="02010600030101010101" pitchFamily="2" charset="-122"/>
                            </a:rPr>
                            <m:t>𝑖</m:t>
                          </m:r>
                          <m:r>
                            <a:rPr lang="en-US" sz="1800" i="1">
                              <a:effectLst/>
                              <a:latin typeface="Cambria Math" panose="02040503050406030204" pitchFamily="18" charset="0"/>
                              <a:ea typeface="SimSun" panose="02010600030101010101" pitchFamily="2" charset="-122"/>
                            </a:rPr>
                            <m:t>=1</m:t>
                          </m:r>
                        </m:sub>
                        <m:sup>
                          <m:r>
                            <a:rPr lang="en-US" sz="1800" i="1">
                              <a:effectLst/>
                              <a:latin typeface="Cambria Math" panose="02040503050406030204" pitchFamily="18" charset="0"/>
                              <a:ea typeface="SimSun" panose="02010600030101010101" pitchFamily="2" charset="-122"/>
                            </a:rPr>
                            <m:t>𝑁</m:t>
                          </m:r>
                        </m:sup>
                        <m:e>
                          <m:r>
                            <a:rPr lang="en-US" sz="1800" i="1">
                              <a:effectLst/>
                              <a:latin typeface="Cambria Math" panose="02040503050406030204" pitchFamily="18" charset="0"/>
                              <a:ea typeface="SimSun" panose="02010600030101010101" pitchFamily="2" charset="-122"/>
                            </a:rPr>
                            <m:t>𝑓</m:t>
                          </m:r>
                          <m:d>
                            <m:dPr>
                              <m:ctrlPr>
                                <a:rPr lang="en-US" sz="1800" i="1">
                                  <a:effectLst/>
                                  <a:latin typeface="Cambria Math" panose="02040503050406030204" pitchFamily="18" charset="0"/>
                                  <a:ea typeface="SimSun" panose="02010600030101010101" pitchFamily="2" charset="-122"/>
                                </a:rPr>
                              </m:ctrlPr>
                            </m:dPr>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𝑖</m:t>
                                  </m:r>
                                </m:sub>
                              </m:sSub>
                            </m:e>
                            <m:e>
                              <m:r>
                                <m:rPr>
                                  <m:sty m:val="p"/>
                                </m:rPr>
                                <a:rPr lang="en-US" sz="1800">
                                  <a:effectLst/>
                                  <a:latin typeface="Cambria Math" panose="02040503050406030204" pitchFamily="18" charset="0"/>
                                  <a:ea typeface="SimSun" panose="02010600030101010101" pitchFamily="2" charset="-122"/>
                                </a:rPr>
                                <m:t>Θ</m:t>
                              </m:r>
                            </m:e>
                          </m:d>
                        </m:e>
                      </m:nary>
                    </m:oMath>
                  </m:oMathPara>
                </a14:m>
                <a:endParaRPr lang="en-US" sz="1800" dirty="0">
                  <a:effectLst/>
                  <a:ea typeface="SimSun" panose="02010600030101010101" pitchFamily="2" charset="-122"/>
                </a:endParaRPr>
              </a:p>
              <a:p>
                <a:pPr marL="0" marR="0" indent="0" algn="just">
                  <a:spcBef>
                    <a:spcPts val="0"/>
                  </a:spcBef>
                  <a:spcAft>
                    <a:spcPts val="0"/>
                  </a:spcAft>
                  <a:buNone/>
                </a:pPr>
                <a:r>
                  <a:rPr lang="en-US" sz="1800" dirty="0">
                    <a:effectLst/>
                    <a:ea typeface="SimSun" panose="02010600030101010101" pitchFamily="2" charset="-122"/>
                  </a:rPr>
                  <a:t>Because all </a:t>
                </a:r>
                <a:r>
                  <a:rPr lang="en-US" sz="1800" i="1" dirty="0">
                    <a:effectLst/>
                    <a:ea typeface="SimSun" panose="02010600030101010101" pitchFamily="2" charset="-122"/>
                  </a:rPr>
                  <a:t>X</a:t>
                </a:r>
                <a:r>
                  <a:rPr lang="en-US" sz="1800" i="1" baseline="-25000" dirty="0">
                    <a:effectLst/>
                    <a:ea typeface="SimSun" panose="02010600030101010101" pitchFamily="2" charset="-122"/>
                  </a:rPr>
                  <a:t>i</a:t>
                </a:r>
                <a:r>
                  <a:rPr lang="en-US" sz="1800" dirty="0">
                    <a:effectLst/>
                    <a:ea typeface="SimSun" panose="02010600030101010101" pitchFamily="2" charset="-122"/>
                  </a:rPr>
                  <a:t> (s) are </a:t>
                </a:r>
                <a:r>
                  <a:rPr lang="en-US" sz="1800" dirty="0" err="1">
                    <a:effectLst/>
                    <a:ea typeface="SimSun" panose="02010600030101010101" pitchFamily="2" charset="-122"/>
                  </a:rPr>
                  <a:t>iid</a:t>
                </a:r>
                <a:r>
                  <a:rPr lang="en-US" sz="1800" dirty="0">
                    <a:effectLst/>
                    <a:ea typeface="SimSun" panose="02010600030101010101" pitchFamily="2" charset="-122"/>
                  </a:rPr>
                  <a:t> and each </a:t>
                </a:r>
                <a:r>
                  <a:rPr lang="en-US" sz="1800" i="1" dirty="0">
                    <a:effectLst/>
                    <a:ea typeface="SimSun" panose="02010600030101010101" pitchFamily="2" charset="-122"/>
                  </a:rPr>
                  <a:t>Y</a:t>
                </a:r>
                <a:r>
                  <a:rPr lang="en-US" sz="1800" i="1" baseline="-25000" dirty="0">
                    <a:effectLst/>
                    <a:ea typeface="SimSun" panose="02010600030101010101" pitchFamily="2" charset="-122"/>
                  </a:rPr>
                  <a:t>i</a:t>
                </a:r>
                <a:r>
                  <a:rPr lang="en-US" sz="1800" dirty="0">
                    <a:effectLst/>
                    <a:ea typeface="SimSun" panose="02010600030101010101" pitchFamily="2" charset="-122"/>
                  </a:rPr>
                  <a:t> is associated with </a:t>
                </a:r>
                <a:r>
                  <a:rPr lang="en-US" sz="1800" i="1" dirty="0">
                    <a:effectLst/>
                    <a:ea typeface="SimSun" panose="02010600030101010101" pitchFamily="2" charset="-122"/>
                  </a:rPr>
                  <a:t>X</a:t>
                </a:r>
                <a:r>
                  <a:rPr lang="en-US" sz="1800" i="1" baseline="-25000" dirty="0">
                    <a:effectLst/>
                    <a:ea typeface="SimSun" panose="02010600030101010101" pitchFamily="2" charset="-122"/>
                  </a:rPr>
                  <a:t>i</a:t>
                </a:r>
                <a:r>
                  <a:rPr lang="en-US" sz="1800" dirty="0">
                    <a:effectLst/>
                    <a:ea typeface="SimSun" panose="02010600030101010101" pitchFamily="2" charset="-122"/>
                  </a:rPr>
                  <a:t>, the conditional joint PDF of </a:t>
                </a:r>
                <a14:m>
                  <m:oMath xmlns:m="http://schemas.openxmlformats.org/officeDocument/2006/math">
                    <m:r>
                      <a:rPr lang="en-US" sz="1800" i="1">
                        <a:effectLst/>
                        <a:latin typeface="Cambria Math" panose="02040503050406030204" pitchFamily="18" charset="0"/>
                        <a:ea typeface="SimSun" panose="02010600030101010101" pitchFamily="2" charset="-122"/>
                      </a:rPr>
                      <m:t>𝒳</m:t>
                    </m:r>
                  </m:oMath>
                </a14:m>
                <a:r>
                  <a:rPr lang="en-US" sz="1800" dirty="0">
                    <a:effectLst/>
                    <a:ea typeface="SimSun" panose="02010600030101010101" pitchFamily="2" charset="-122"/>
                  </a:rPr>
                  <a:t> given </a:t>
                </a:r>
                <a14:m>
                  <m:oMath xmlns:m="http://schemas.openxmlformats.org/officeDocument/2006/math">
                    <m:r>
                      <a:rPr lang="en-US" sz="1800" i="1">
                        <a:effectLst/>
                        <a:latin typeface="Cambria Math" panose="02040503050406030204" pitchFamily="18" charset="0"/>
                        <a:ea typeface="SimSun" panose="02010600030101010101" pitchFamily="2" charset="-122"/>
                      </a:rPr>
                      <m:t>𝒴</m:t>
                    </m:r>
                  </m:oMath>
                </a14:m>
                <a:r>
                  <a:rPr lang="en-US" sz="1800" dirty="0">
                    <a:effectLst/>
                    <a:ea typeface="SimSun" panose="02010600030101010101" pitchFamily="2" charset="-122"/>
                  </a:rPr>
                  <a:t> is determined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SimSun" panose="02010600030101010101" pitchFamily="2" charset="-122"/>
                        </a:rPr>
                        <m:t>𝑘</m:t>
                      </m:r>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𝒳</m:t>
                          </m:r>
                        </m:e>
                        <m:e>
                          <m:r>
                            <a:rPr lang="en-US" sz="1800" i="1">
                              <a:effectLst/>
                              <a:latin typeface="Cambria Math" panose="02040503050406030204" pitchFamily="18" charset="0"/>
                              <a:ea typeface="SimSun" panose="02010600030101010101" pitchFamily="2" charset="-122"/>
                            </a:rPr>
                            <m:t>𝒴</m:t>
                          </m:r>
                          <m:r>
                            <a:rPr lang="en-US" sz="1800" i="1">
                              <a:effectLst/>
                              <a:latin typeface="Cambria Math" panose="02040503050406030204" pitchFamily="18" charset="0"/>
                              <a:ea typeface="SimSun" panose="02010600030101010101" pitchFamily="2" charset="-122"/>
                            </a:rPr>
                            <m:t>,</m:t>
                          </m:r>
                          <m:r>
                            <m:rPr>
                              <m:sty m:val="p"/>
                            </m:rPr>
                            <a:rPr lang="en-US" sz="1800">
                              <a:effectLst/>
                              <a:latin typeface="Cambria Math" panose="02040503050406030204" pitchFamily="18" charset="0"/>
                              <a:ea typeface="SimSun" panose="02010600030101010101" pitchFamily="2" charset="-122"/>
                            </a:rPr>
                            <m:t>Θ</m:t>
                          </m:r>
                        </m:e>
                      </m:d>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𝑘</m:t>
                      </m:r>
                      <m:d>
                        <m:dPr>
                          <m:ctrlPr>
                            <a:rPr lang="en-US" sz="1800" i="1">
                              <a:effectLst/>
                              <a:latin typeface="Cambria Math" panose="02040503050406030204" pitchFamily="18" charset="0"/>
                              <a:ea typeface="SimSun" panose="02010600030101010101" pitchFamily="2" charset="-122"/>
                            </a:rPr>
                          </m:ctrlPr>
                        </m:dPr>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1</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2</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𝑁</m:t>
                              </m:r>
                            </m:sub>
                          </m:sSub>
                        </m:e>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1</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2</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𝑁</m:t>
                              </m:r>
                            </m:sub>
                          </m:sSub>
                          <m:r>
                            <a:rPr lang="en-US" sz="1800" i="1">
                              <a:effectLst/>
                              <a:latin typeface="Cambria Math" panose="02040503050406030204" pitchFamily="18" charset="0"/>
                              <a:ea typeface="SimSun" panose="02010600030101010101" pitchFamily="2" charset="-122"/>
                            </a:rPr>
                            <m:t>,</m:t>
                          </m:r>
                          <m:r>
                            <m:rPr>
                              <m:sty m:val="p"/>
                            </m:rPr>
                            <a:rPr lang="en-US" sz="1800">
                              <a:effectLst/>
                              <a:latin typeface="Cambria Math" panose="02040503050406030204" pitchFamily="18" charset="0"/>
                              <a:ea typeface="SimSun" panose="02010600030101010101" pitchFamily="2" charset="-122"/>
                            </a:rPr>
                            <m:t>Θ</m:t>
                          </m:r>
                        </m:e>
                      </m:d>
                      <m:r>
                        <a:rPr lang="en-US" sz="1800" i="1">
                          <a:effectLst/>
                          <a:latin typeface="Cambria Math" panose="02040503050406030204" pitchFamily="18" charset="0"/>
                          <a:ea typeface="SimSun" panose="02010600030101010101" pitchFamily="2" charset="-122"/>
                        </a:rPr>
                        <m:t>=</m:t>
                      </m:r>
                      <m:nary>
                        <m:naryPr>
                          <m:chr m:val="∏"/>
                          <m:limLoc m:val="undOvr"/>
                          <m:ctrlPr>
                            <a:rPr lang="en-US" sz="1800" i="1">
                              <a:effectLst/>
                              <a:latin typeface="Cambria Math" panose="02040503050406030204" pitchFamily="18" charset="0"/>
                              <a:ea typeface="SimSun" panose="02010600030101010101" pitchFamily="2" charset="-122"/>
                            </a:rPr>
                          </m:ctrlPr>
                        </m:naryPr>
                        <m:sub>
                          <m:r>
                            <a:rPr lang="en-US" sz="1800" i="1">
                              <a:effectLst/>
                              <a:latin typeface="Cambria Math" panose="02040503050406030204" pitchFamily="18" charset="0"/>
                              <a:ea typeface="SimSun" panose="02010600030101010101" pitchFamily="2" charset="-122"/>
                            </a:rPr>
                            <m:t>𝑖</m:t>
                          </m:r>
                          <m:r>
                            <a:rPr lang="en-US" sz="1800" i="1">
                              <a:effectLst/>
                              <a:latin typeface="Cambria Math" panose="02040503050406030204" pitchFamily="18" charset="0"/>
                              <a:ea typeface="SimSun" panose="02010600030101010101" pitchFamily="2" charset="-122"/>
                            </a:rPr>
                            <m:t>=1</m:t>
                          </m:r>
                        </m:sub>
                        <m:sup>
                          <m:r>
                            <a:rPr lang="en-US" sz="1800" i="1">
                              <a:effectLst/>
                              <a:latin typeface="Cambria Math" panose="02040503050406030204" pitchFamily="18" charset="0"/>
                              <a:ea typeface="SimSun" panose="02010600030101010101" pitchFamily="2" charset="-122"/>
                            </a:rPr>
                            <m:t>𝑁</m:t>
                          </m:r>
                        </m:sup>
                        <m:e>
                          <m:r>
                            <a:rPr lang="en-US" sz="1800" i="1">
                              <a:effectLst/>
                              <a:latin typeface="Cambria Math" panose="02040503050406030204" pitchFamily="18" charset="0"/>
                              <a:ea typeface="SimSun" panose="02010600030101010101" pitchFamily="2" charset="-122"/>
                            </a:rPr>
                            <m:t>𝑘</m:t>
                          </m:r>
                          <m:d>
                            <m:dPr>
                              <m:ctrlPr>
                                <a:rPr lang="en-US" sz="1800" i="1">
                                  <a:effectLst/>
                                  <a:latin typeface="Cambria Math" panose="02040503050406030204" pitchFamily="18" charset="0"/>
                                  <a:ea typeface="SimSun" panose="02010600030101010101" pitchFamily="2" charset="-122"/>
                                </a:rPr>
                              </m:ctrlPr>
                            </m:dPr>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𝑖</m:t>
                                  </m:r>
                                </m:sub>
                              </m:sSub>
                            </m:e>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1</m:t>
                                  </m:r>
                                </m:sub>
                              </m:sSub>
                              <m:r>
                                <a:rPr lang="en-US" sz="1800">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2</m:t>
                                  </m:r>
                                </m:sub>
                              </m:sSub>
                              <m:r>
                                <a:rPr lang="en-US" sz="1800">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𝑁</m:t>
                                  </m:r>
                                </m:sub>
                              </m:sSub>
                              <m:r>
                                <a:rPr lang="en-US" sz="1800">
                                  <a:effectLst/>
                                  <a:latin typeface="Cambria Math" panose="02040503050406030204" pitchFamily="18" charset="0"/>
                                  <a:ea typeface="SimSun" panose="02010600030101010101" pitchFamily="2" charset="-122"/>
                                </a:rPr>
                                <m:t>,</m:t>
                              </m:r>
                              <m:r>
                                <m:rPr>
                                  <m:sty m:val="p"/>
                                </m:rPr>
                                <a:rPr lang="en-US" sz="1800">
                                  <a:effectLst/>
                                  <a:latin typeface="Cambria Math" panose="02040503050406030204" pitchFamily="18" charset="0"/>
                                  <a:ea typeface="SimSun" panose="02010600030101010101" pitchFamily="2" charset="-122"/>
                                </a:rPr>
                                <m:t>Θ</m:t>
                              </m:r>
                            </m:e>
                          </m:d>
                        </m:e>
                      </m:nary>
                      <m:r>
                        <a:rPr lang="en-US" sz="1800" i="1">
                          <a:effectLst/>
                          <a:latin typeface="Cambria Math" panose="02040503050406030204" pitchFamily="18" charset="0"/>
                          <a:ea typeface="SimSun" panose="02010600030101010101" pitchFamily="2" charset="-122"/>
                        </a:rPr>
                        <m:t>=</m:t>
                      </m:r>
                      <m:nary>
                        <m:naryPr>
                          <m:chr m:val="∏"/>
                          <m:limLoc m:val="undOvr"/>
                          <m:ctrlPr>
                            <a:rPr lang="en-US" sz="1800" i="1">
                              <a:effectLst/>
                              <a:latin typeface="Cambria Math" panose="02040503050406030204" pitchFamily="18" charset="0"/>
                              <a:ea typeface="SimSun" panose="02010600030101010101" pitchFamily="2" charset="-122"/>
                            </a:rPr>
                          </m:ctrlPr>
                        </m:naryPr>
                        <m:sub>
                          <m:r>
                            <a:rPr lang="en-US" sz="1800" i="1">
                              <a:effectLst/>
                              <a:latin typeface="Cambria Math" panose="02040503050406030204" pitchFamily="18" charset="0"/>
                              <a:ea typeface="SimSun" panose="02010600030101010101" pitchFamily="2" charset="-122"/>
                            </a:rPr>
                            <m:t>𝑖</m:t>
                          </m:r>
                          <m:r>
                            <a:rPr lang="en-US" sz="1800" i="1">
                              <a:effectLst/>
                              <a:latin typeface="Cambria Math" panose="02040503050406030204" pitchFamily="18" charset="0"/>
                              <a:ea typeface="SimSun" panose="02010600030101010101" pitchFamily="2" charset="-122"/>
                            </a:rPr>
                            <m:t>=1</m:t>
                          </m:r>
                        </m:sub>
                        <m:sup>
                          <m:r>
                            <a:rPr lang="en-US" sz="1800" i="1">
                              <a:effectLst/>
                              <a:latin typeface="Cambria Math" panose="02040503050406030204" pitchFamily="18" charset="0"/>
                              <a:ea typeface="SimSun" panose="02010600030101010101" pitchFamily="2" charset="-122"/>
                            </a:rPr>
                            <m:t>𝑁</m:t>
                          </m:r>
                        </m:sup>
                        <m:e>
                          <m:r>
                            <a:rPr lang="en-US" sz="1800" i="1">
                              <a:effectLst/>
                              <a:latin typeface="Cambria Math" panose="02040503050406030204" pitchFamily="18" charset="0"/>
                              <a:ea typeface="SimSun" panose="02010600030101010101" pitchFamily="2" charset="-122"/>
                            </a:rPr>
                            <m:t>𝑘</m:t>
                          </m:r>
                          <m:d>
                            <m:dPr>
                              <m:ctrlPr>
                                <a:rPr lang="en-US" sz="1800" i="1">
                                  <a:effectLst/>
                                  <a:latin typeface="Cambria Math" panose="02040503050406030204" pitchFamily="18" charset="0"/>
                                  <a:ea typeface="SimSun" panose="02010600030101010101" pitchFamily="2" charset="-122"/>
                                </a:rPr>
                              </m:ctrlPr>
                            </m:dPr>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𝑖</m:t>
                                  </m:r>
                                </m:sub>
                              </m:sSub>
                            </m:e>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𝑖</m:t>
                                  </m:r>
                                </m:sub>
                              </m:sSub>
                              <m:r>
                                <a:rPr lang="en-US" sz="1800">
                                  <a:effectLst/>
                                  <a:latin typeface="Cambria Math" panose="02040503050406030204" pitchFamily="18" charset="0"/>
                                  <a:ea typeface="SimSun" panose="02010600030101010101" pitchFamily="2" charset="-122"/>
                                </a:rPr>
                                <m:t>,</m:t>
                              </m:r>
                              <m:r>
                                <m:rPr>
                                  <m:sty m:val="p"/>
                                </m:rPr>
                                <a:rPr lang="en-US" sz="1800">
                                  <a:effectLst/>
                                  <a:latin typeface="Cambria Math" panose="02040503050406030204" pitchFamily="18" charset="0"/>
                                  <a:ea typeface="SimSun" panose="02010600030101010101" pitchFamily="2" charset="-122"/>
                                </a:rPr>
                                <m:t>Θ</m:t>
                              </m:r>
                            </m:e>
                          </m:d>
                        </m:e>
                      </m:nary>
                    </m:oMath>
                  </m:oMathPara>
                </a14:m>
                <a:endParaRPr lang="en-US" sz="1800" dirty="0">
                  <a:effectLst/>
                  <a:ea typeface="SimSun" panose="02010600030101010101" pitchFamily="2" charset="-122"/>
                </a:endParaRPr>
              </a:p>
              <a:p>
                <a:pPr marL="0" marR="0" indent="0" algn="just">
                  <a:spcBef>
                    <a:spcPts val="0"/>
                  </a:spcBef>
                  <a:spcAft>
                    <a:spcPts val="0"/>
                  </a:spcAft>
                  <a:buNone/>
                </a:pPr>
                <a:r>
                  <a:rPr lang="en-US" sz="1800" dirty="0">
                    <a:effectLst/>
                    <a:ea typeface="SimSun" panose="02010600030101010101" pitchFamily="2" charset="-122"/>
                  </a:rPr>
                  <a:t>The conditional expectation </a:t>
                </a:r>
                <a:r>
                  <a:rPr lang="en-US" sz="1800" i="1" dirty="0">
                    <a:effectLst/>
                    <a:ea typeface="SimSun" panose="02010600030101010101" pitchFamily="2" charset="-122"/>
                  </a:rPr>
                  <a:t>Q</a:t>
                </a:r>
                <a:r>
                  <a:rPr lang="en-US" sz="1800" dirty="0">
                    <a:effectLst/>
                    <a:ea typeface="SimSun" panose="02010600030101010101" pitchFamily="2" charset="-122"/>
                  </a:rPr>
                  <a:t>(Θ’ | Θ) given samples </a:t>
                </a:r>
                <a:r>
                  <a:rPr lang="en-US" sz="1800" b="1" i="1" dirty="0">
                    <a:effectLst/>
                    <a:ea typeface="SimSun" panose="02010600030101010101" pitchFamily="2" charset="-122"/>
                  </a:rPr>
                  <a:t>X</a:t>
                </a:r>
                <a:r>
                  <a:rPr lang="en-US" sz="1800" dirty="0">
                    <a:effectLst/>
                    <a:ea typeface="SimSun" panose="02010600030101010101" pitchFamily="2" charset="-122"/>
                  </a:rPr>
                  <a:t> and </a:t>
                </a:r>
                <a:r>
                  <a:rPr lang="en-US" sz="1800" b="1" i="1" dirty="0">
                    <a:effectLst/>
                    <a:ea typeface="SimSun" panose="02010600030101010101" pitchFamily="2" charset="-122"/>
                  </a:rPr>
                  <a:t>Y</a:t>
                </a:r>
                <a:r>
                  <a:rPr lang="en-US" sz="1800" dirty="0">
                    <a:effectLst/>
                    <a:ea typeface="SimSun" panose="02010600030101010101" pitchFamily="2" charset="-122"/>
                  </a:rPr>
                  <a:t> is determined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SimSun" panose="02010600030101010101" pitchFamily="2" charset="-122"/>
                        </a:rPr>
                        <m:t>𝑄</m:t>
                      </m:r>
                      <m:d>
                        <m:dPr>
                          <m:ctrlPr>
                            <a:rPr lang="en-US" sz="1800" i="1">
                              <a:effectLst/>
                              <a:latin typeface="Cambria Math" panose="02040503050406030204" pitchFamily="18" charset="0"/>
                              <a:ea typeface="SimSun" panose="02010600030101010101" pitchFamily="2" charset="-122"/>
                            </a:rPr>
                          </m:ctrlPr>
                        </m:dPr>
                        <m:e>
                          <m:sSup>
                            <m:sSupPr>
                              <m:ctrlPr>
                                <a:rPr lang="en-US" sz="1800" i="1">
                                  <a:effectLst/>
                                  <a:latin typeface="Cambria Math" panose="02040503050406030204" pitchFamily="18" charset="0"/>
                                  <a:ea typeface="SimSun" panose="02010600030101010101" pitchFamily="2" charset="-122"/>
                                </a:rPr>
                              </m:ctrlPr>
                            </m:sSupPr>
                            <m:e>
                              <m:r>
                                <m:rPr>
                                  <m:sty m:val="p"/>
                                </m:rPr>
                                <a:rPr lang="en-US" sz="1800">
                                  <a:effectLst/>
                                  <a:latin typeface="Cambria Math" panose="02040503050406030204" pitchFamily="18" charset="0"/>
                                  <a:ea typeface="SimSun" panose="02010600030101010101" pitchFamily="2" charset="-122"/>
                                </a:rPr>
                                <m:t>Θ</m:t>
                              </m:r>
                            </m:e>
                            <m:sup>
                              <m:r>
                                <a:rPr lang="en-US" sz="1800" i="1">
                                  <a:effectLst/>
                                  <a:latin typeface="Cambria Math" panose="02040503050406030204" pitchFamily="18" charset="0"/>
                                  <a:ea typeface="SimSun" panose="02010600030101010101" pitchFamily="2" charset="-122"/>
                                </a:rPr>
                                <m:t>′</m:t>
                              </m:r>
                            </m:sup>
                          </m:sSup>
                        </m:e>
                        <m:e>
                          <m:r>
                            <m:rPr>
                              <m:sty m:val="p"/>
                            </m:rPr>
                            <a:rPr lang="en-US" sz="1800">
                              <a:effectLst/>
                              <a:latin typeface="Cambria Math" panose="02040503050406030204" pitchFamily="18" charset="0"/>
                              <a:ea typeface="SimSun" panose="02010600030101010101" pitchFamily="2" charset="-122"/>
                            </a:rPr>
                            <m:t>Θ</m:t>
                          </m:r>
                        </m:e>
                      </m:d>
                      <m:r>
                        <a:rPr lang="en-US" sz="1800" i="1">
                          <a:effectLst/>
                          <a:latin typeface="Cambria Math" panose="02040503050406030204" pitchFamily="18" charset="0"/>
                          <a:ea typeface="SimSun" panose="02010600030101010101" pitchFamily="2" charset="-122"/>
                        </a:rPr>
                        <m:t>=</m:t>
                      </m:r>
                      <m:nary>
                        <m:naryPr>
                          <m:limLoc m:val="undOvr"/>
                          <m:supHide m:val="on"/>
                          <m:ctrlPr>
                            <a:rPr lang="en-US" sz="1800" i="1">
                              <a:effectLst/>
                              <a:latin typeface="Cambria Math" panose="02040503050406030204" pitchFamily="18" charset="0"/>
                              <a:ea typeface="SimSun" panose="02010600030101010101" pitchFamily="2" charset="-122"/>
                            </a:rPr>
                          </m:ctrlPr>
                        </m:naryPr>
                        <m:sub>
                          <m:sSup>
                            <m:sSupPr>
                              <m:ctrlPr>
                                <a:rPr lang="en-US" sz="1800" i="1">
                                  <a:effectLst/>
                                  <a:latin typeface="Cambria Math" panose="02040503050406030204" pitchFamily="18" charset="0"/>
                                  <a:ea typeface="SimSun" panose="02010600030101010101" pitchFamily="2" charset="-122"/>
                                </a:rPr>
                              </m:ctrlPr>
                            </m:sSupPr>
                            <m:e>
                              <m:r>
                                <a:rPr lang="en-US" sz="1800" i="1">
                                  <a:effectLst/>
                                  <a:latin typeface="Cambria Math" panose="02040503050406030204" pitchFamily="18" charset="0"/>
                                  <a:ea typeface="SimSun" panose="02010600030101010101" pitchFamily="2" charset="-122"/>
                                </a:rPr>
                                <m:t>𝜑</m:t>
                              </m:r>
                            </m:e>
                            <m:sup>
                              <m:r>
                                <a:rPr lang="en-US" sz="1800" i="1">
                                  <a:effectLst/>
                                  <a:latin typeface="Cambria Math" panose="02040503050406030204" pitchFamily="18" charset="0"/>
                                  <a:ea typeface="SimSun" panose="02010600030101010101" pitchFamily="2" charset="-122"/>
                                </a:rPr>
                                <m:t>−1</m:t>
                              </m:r>
                            </m:sup>
                          </m:sSup>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𝒴</m:t>
                              </m:r>
                            </m:e>
                          </m:d>
                        </m:sub>
                        <m:sup/>
                        <m:e>
                          <m:r>
                            <a:rPr lang="en-US" sz="1800" i="1">
                              <a:effectLst/>
                              <a:latin typeface="Cambria Math" panose="02040503050406030204" pitchFamily="18" charset="0"/>
                              <a:ea typeface="SimSun" panose="02010600030101010101" pitchFamily="2" charset="-122"/>
                            </a:rPr>
                            <m:t>𝑘</m:t>
                          </m:r>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𝒳</m:t>
                              </m:r>
                            </m:e>
                            <m:e>
                              <m:r>
                                <a:rPr lang="en-US" sz="1800" i="1">
                                  <a:effectLst/>
                                  <a:latin typeface="Cambria Math" panose="02040503050406030204" pitchFamily="18" charset="0"/>
                                  <a:ea typeface="SimSun" panose="02010600030101010101" pitchFamily="2" charset="-122"/>
                                </a:rPr>
                                <m:t>𝒴</m:t>
                              </m:r>
                              <m:r>
                                <a:rPr lang="en-US" sz="1800" i="1">
                                  <a:effectLst/>
                                  <a:latin typeface="Cambria Math" panose="02040503050406030204" pitchFamily="18" charset="0"/>
                                  <a:ea typeface="SimSun" panose="02010600030101010101" pitchFamily="2" charset="-122"/>
                                </a:rPr>
                                <m:t>,</m:t>
                              </m:r>
                              <m:r>
                                <m:rPr>
                                  <m:sty m:val="p"/>
                                </m:rPr>
                                <a:rPr lang="en-US" sz="1800">
                                  <a:effectLst/>
                                  <a:latin typeface="Cambria Math" panose="02040503050406030204" pitchFamily="18" charset="0"/>
                                  <a:ea typeface="SimSun" panose="02010600030101010101" pitchFamily="2" charset="-122"/>
                                </a:rPr>
                                <m:t>Θ</m:t>
                              </m:r>
                            </m:e>
                          </m:d>
                          <m:r>
                            <m:rPr>
                              <m:sty m:val="p"/>
                            </m:rPr>
                            <a:rPr lang="en-US" sz="1800">
                              <a:effectLst/>
                              <a:latin typeface="Cambria Math" panose="02040503050406030204" pitchFamily="18" charset="0"/>
                              <a:ea typeface="SimSun" panose="02010600030101010101" pitchFamily="2" charset="-122"/>
                            </a:rPr>
                            <m:t>log</m:t>
                          </m:r>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𝑓</m:t>
                              </m:r>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𝒳</m:t>
                                  </m:r>
                                </m:e>
                                <m:e>
                                  <m:sSup>
                                    <m:sSupPr>
                                      <m:ctrlPr>
                                        <a:rPr lang="en-US" sz="1800" i="1">
                                          <a:effectLst/>
                                          <a:latin typeface="Cambria Math" panose="02040503050406030204" pitchFamily="18" charset="0"/>
                                          <a:ea typeface="SimSun" panose="02010600030101010101" pitchFamily="2" charset="-122"/>
                                        </a:rPr>
                                      </m:ctrlPr>
                                    </m:sSupPr>
                                    <m:e>
                                      <m:r>
                                        <m:rPr>
                                          <m:sty m:val="p"/>
                                        </m:rPr>
                                        <a:rPr lang="en-US" sz="1800">
                                          <a:effectLst/>
                                          <a:latin typeface="Cambria Math" panose="02040503050406030204" pitchFamily="18" charset="0"/>
                                          <a:ea typeface="SimSun" panose="02010600030101010101" pitchFamily="2" charset="-122"/>
                                        </a:rPr>
                                        <m:t>Θ</m:t>
                                      </m:r>
                                    </m:e>
                                    <m:sup>
                                      <m:r>
                                        <a:rPr lang="en-US" sz="1800" i="1">
                                          <a:effectLst/>
                                          <a:latin typeface="Cambria Math" panose="02040503050406030204" pitchFamily="18" charset="0"/>
                                          <a:ea typeface="SimSun" panose="02010600030101010101" pitchFamily="2" charset="-122"/>
                                        </a:rPr>
                                        <m:t>′</m:t>
                                      </m:r>
                                    </m:sup>
                                  </m:sSup>
                                </m:e>
                              </m:d>
                            </m:e>
                          </m:d>
                          <m:r>
                            <m:rPr>
                              <m:sty m:val="p"/>
                            </m:rPr>
                            <a:rPr lang="en-US" sz="1800">
                              <a:effectLst/>
                              <a:latin typeface="Cambria Math" panose="02040503050406030204" pitchFamily="18" charset="0"/>
                              <a:ea typeface="SimSun" panose="02010600030101010101" pitchFamily="2" charset="-122"/>
                            </a:rPr>
                            <m:t>d</m:t>
                          </m:r>
                          <m:r>
                            <a:rPr lang="en-US" sz="1800" i="1">
                              <a:effectLst/>
                              <a:latin typeface="Cambria Math" panose="02040503050406030204" pitchFamily="18" charset="0"/>
                              <a:ea typeface="SimSun" panose="02010600030101010101" pitchFamily="2" charset="-122"/>
                            </a:rPr>
                            <m:t>𝒳</m:t>
                          </m:r>
                        </m:e>
                      </m:nary>
                      <m:r>
                        <a:rPr lang="en-US" sz="1800" i="1">
                          <a:effectLst/>
                          <a:latin typeface="Cambria Math" panose="02040503050406030204" pitchFamily="18" charset="0"/>
                          <a:ea typeface="SimSun" panose="02010600030101010101" pitchFamily="2" charset="-122"/>
                        </a:rPr>
                        <m:t>=</m:t>
                      </m:r>
                      <m:nary>
                        <m:naryPr>
                          <m:limLoc m:val="undOvr"/>
                          <m:supHide m:val="on"/>
                          <m:ctrlPr>
                            <a:rPr lang="en-US" sz="1800" i="1">
                              <a:effectLst/>
                              <a:latin typeface="Cambria Math" panose="02040503050406030204" pitchFamily="18" charset="0"/>
                            </a:rPr>
                          </m:ctrlPr>
                        </m:naryPr>
                        <m:sub>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rPr>
                                <m:t>𝜑</m:t>
                              </m:r>
                            </m:e>
                            <m:sup>
                              <m:r>
                                <a:rPr lang="en-US" sz="1800" i="1">
                                  <a:effectLst/>
                                  <a:latin typeface="Cambria Math" panose="02040503050406030204" pitchFamily="18" charset="0"/>
                                  <a:ea typeface="SimSun" panose="02010600030101010101" pitchFamily="2" charset="-122"/>
                                </a:rPr>
                                <m:t>−1</m:t>
                              </m:r>
                            </m:sup>
                          </m:sSup>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1</m:t>
                                  </m:r>
                                </m:sub>
                              </m:sSub>
                            </m:e>
                          </m:d>
                        </m:sub>
                        <m:sup/>
                        <m:e>
                          <m:nary>
                            <m:naryPr>
                              <m:limLoc m:val="undOvr"/>
                              <m:supHide m:val="on"/>
                              <m:ctrlPr>
                                <a:rPr lang="en-US" sz="1800" i="1">
                                  <a:effectLst/>
                                  <a:latin typeface="Cambria Math" panose="02040503050406030204" pitchFamily="18" charset="0"/>
                                </a:rPr>
                              </m:ctrlPr>
                            </m:naryPr>
                            <m:sub>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rPr>
                                    <m:t>𝜑</m:t>
                                  </m:r>
                                </m:e>
                                <m:sup>
                                  <m:r>
                                    <a:rPr lang="en-US" sz="1800" i="1">
                                      <a:effectLst/>
                                      <a:latin typeface="Cambria Math" panose="02040503050406030204" pitchFamily="18" charset="0"/>
                                      <a:ea typeface="SimSun" panose="02010600030101010101" pitchFamily="2" charset="-122"/>
                                    </a:rPr>
                                    <m:t>−1</m:t>
                                  </m:r>
                                </m:sup>
                              </m:sSup>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2</m:t>
                                      </m:r>
                                    </m:sub>
                                  </m:sSub>
                                </m:e>
                              </m:d>
                            </m:sub>
                            <m:sup/>
                            <m:e>
                              <m:r>
                                <a:rPr lang="en-US" sz="1800" i="1">
                                  <a:effectLst/>
                                  <a:latin typeface="Cambria Math" panose="02040503050406030204" pitchFamily="18" charset="0"/>
                                  <a:ea typeface="SimSun" panose="02010600030101010101" pitchFamily="2" charset="-122"/>
                                </a:rPr>
                                <m:t>…</m:t>
                              </m:r>
                              <m:nary>
                                <m:naryPr>
                                  <m:limLoc m:val="undOvr"/>
                                  <m:supHide m:val="on"/>
                                  <m:ctrlPr>
                                    <a:rPr lang="en-US" sz="1800" i="1">
                                      <a:effectLst/>
                                      <a:latin typeface="Cambria Math" panose="02040503050406030204" pitchFamily="18" charset="0"/>
                                    </a:rPr>
                                  </m:ctrlPr>
                                </m:naryPr>
                                <m:sub>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rPr>
                                        <m:t>𝜑</m:t>
                                      </m:r>
                                    </m:e>
                                    <m:sup>
                                      <m:r>
                                        <a:rPr lang="en-US" sz="1800" i="1">
                                          <a:effectLst/>
                                          <a:latin typeface="Cambria Math" panose="02040503050406030204" pitchFamily="18" charset="0"/>
                                          <a:ea typeface="SimSun" panose="02010600030101010101" pitchFamily="2" charset="-122"/>
                                        </a:rPr>
                                        <m:t>−1</m:t>
                                      </m:r>
                                    </m:sup>
                                  </m:sSup>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𝑁</m:t>
                                          </m:r>
                                        </m:sub>
                                      </m:sSub>
                                    </m:e>
                                  </m:d>
                                </m:sub>
                                <m:sup/>
                                <m:e>
                                  <m:d>
                                    <m:dPr>
                                      <m:ctrlPr>
                                        <a:rPr lang="en-US" sz="1800" i="1">
                                          <a:effectLst/>
                                          <a:latin typeface="Cambria Math" panose="02040503050406030204" pitchFamily="18" charset="0"/>
                                        </a:rPr>
                                      </m:ctrlPr>
                                    </m:dPr>
                                    <m:e>
                                      <m:nary>
                                        <m:naryPr>
                                          <m:chr m:val="∏"/>
                                          <m:limLoc m:val="undOvr"/>
                                          <m:ctrlPr>
                                            <a:rPr lang="en-US" sz="1800" i="1">
                                              <a:effectLst/>
                                              <a:latin typeface="Cambria Math" panose="02040503050406030204" pitchFamily="18" charset="0"/>
                                            </a:rPr>
                                          </m:ctrlPr>
                                        </m:naryPr>
                                        <m:sub>
                                          <m:r>
                                            <a:rPr lang="en-US" sz="1800" i="1">
                                              <a:effectLst/>
                                              <a:latin typeface="Cambria Math" panose="02040503050406030204" pitchFamily="18" charset="0"/>
                                              <a:ea typeface="SimSun" panose="02010600030101010101" pitchFamily="2" charset="-122"/>
                                            </a:rPr>
                                            <m:t>𝑗</m:t>
                                          </m:r>
                                          <m:r>
                                            <a:rPr lang="en-US" sz="1800" i="1">
                                              <a:effectLst/>
                                              <a:latin typeface="Cambria Math" panose="02040503050406030204" pitchFamily="18" charset="0"/>
                                              <a:ea typeface="SimSun" panose="02010600030101010101" pitchFamily="2" charset="-122"/>
                                            </a:rPr>
                                            <m:t>=1</m:t>
                                          </m:r>
                                        </m:sub>
                                        <m:sup>
                                          <m:r>
                                            <a:rPr lang="en-US" sz="1800" i="1">
                                              <a:effectLst/>
                                              <a:latin typeface="Cambria Math" panose="02040503050406030204" pitchFamily="18" charset="0"/>
                                              <a:ea typeface="SimSun" panose="02010600030101010101" pitchFamily="2" charset="-122"/>
                                            </a:rPr>
                                            <m:t>𝑁</m:t>
                                          </m:r>
                                        </m:sup>
                                        <m:e>
                                          <m:r>
                                            <a:rPr lang="en-US" sz="1800" i="1">
                                              <a:effectLst/>
                                              <a:latin typeface="Cambria Math" panose="02040503050406030204" pitchFamily="18" charset="0"/>
                                              <a:ea typeface="SimSun" panose="02010600030101010101" pitchFamily="2" charset="-122"/>
                                            </a:rPr>
                                            <m:t>𝑘</m:t>
                                          </m:r>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𝑗</m:t>
                                                  </m:r>
                                                </m:sub>
                                              </m:sSub>
                                            </m:e>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𝑗</m:t>
                                                  </m:r>
                                                </m:sub>
                                              </m:sSub>
                                              <m:r>
                                                <a:rPr lang="en-US" sz="1800">
                                                  <a:effectLst/>
                                                  <a:latin typeface="Cambria Math" panose="02040503050406030204" pitchFamily="18" charset="0"/>
                                                  <a:ea typeface="SimSun" panose="02010600030101010101" pitchFamily="2" charset="-122"/>
                                                </a:rPr>
                                                <m:t>,</m:t>
                                              </m:r>
                                              <m:r>
                                                <m:rPr>
                                                  <m:sty m:val="p"/>
                                                </m:rPr>
                                                <a:rPr lang="en-US" sz="1800">
                                                  <a:effectLst/>
                                                  <a:latin typeface="Cambria Math" panose="02040503050406030204" pitchFamily="18" charset="0"/>
                                                  <a:ea typeface="SimSun" panose="02010600030101010101" pitchFamily="2" charset="-122"/>
                                                </a:rPr>
                                                <m:t>Θ</m:t>
                                              </m:r>
                                            </m:e>
                                          </m:d>
                                        </m:e>
                                      </m:nary>
                                    </m:e>
                                  </m:d>
                                  <m:r>
                                    <a:rPr lang="en-US" sz="1800" i="1">
                                      <a:effectLst/>
                                      <a:latin typeface="Cambria Math" panose="02040503050406030204" pitchFamily="18" charset="0"/>
                                      <a:ea typeface="SimSun" panose="02010600030101010101" pitchFamily="2" charset="-122"/>
                                    </a:rPr>
                                    <m:t>∗</m:t>
                                  </m:r>
                                  <m:d>
                                    <m:dPr>
                                      <m:ctrlPr>
                                        <a:rPr lang="en-US" sz="1800" i="1">
                                          <a:effectLst/>
                                          <a:latin typeface="Cambria Math" panose="02040503050406030204" pitchFamily="18" charset="0"/>
                                        </a:rPr>
                                      </m:ctrlPr>
                                    </m:dPr>
                                    <m:e>
                                      <m:r>
                                        <m:rPr>
                                          <m:sty m:val="p"/>
                                        </m:rPr>
                                        <a:rPr lang="en-US" sz="1800">
                                          <a:effectLst/>
                                          <a:latin typeface="Cambria Math" panose="02040503050406030204" pitchFamily="18" charset="0"/>
                                          <a:ea typeface="SimSun" panose="02010600030101010101" pitchFamily="2" charset="-122"/>
                                        </a:rPr>
                                        <m:t>log</m:t>
                                      </m:r>
                                      <m:d>
                                        <m:dPr>
                                          <m:ctrlPr>
                                            <a:rPr lang="en-US" sz="1800" i="1">
                                              <a:effectLst/>
                                              <a:latin typeface="Cambria Math" panose="02040503050406030204" pitchFamily="18" charset="0"/>
                                            </a:rPr>
                                          </m:ctrlPr>
                                        </m:dPr>
                                        <m:e>
                                          <m:nary>
                                            <m:naryPr>
                                              <m:chr m:val="∏"/>
                                              <m:limLoc m:val="undOvr"/>
                                              <m:ctrlPr>
                                                <a:rPr lang="en-US" sz="1800" i="1">
                                                  <a:effectLst/>
                                                  <a:latin typeface="Cambria Math" panose="02040503050406030204" pitchFamily="18" charset="0"/>
                                                </a:rPr>
                                              </m:ctrlPr>
                                            </m:naryPr>
                                            <m:sub>
                                              <m:r>
                                                <a:rPr lang="en-US" sz="1800" i="1">
                                                  <a:effectLst/>
                                                  <a:latin typeface="Cambria Math" panose="02040503050406030204" pitchFamily="18" charset="0"/>
                                                  <a:ea typeface="SimSun" panose="02010600030101010101" pitchFamily="2" charset="-122"/>
                                                </a:rPr>
                                                <m:t>𝑖</m:t>
                                              </m:r>
                                              <m:r>
                                                <a:rPr lang="en-US" sz="1800" i="1">
                                                  <a:effectLst/>
                                                  <a:latin typeface="Cambria Math" panose="02040503050406030204" pitchFamily="18" charset="0"/>
                                                  <a:ea typeface="SimSun" panose="02010600030101010101" pitchFamily="2" charset="-122"/>
                                                </a:rPr>
                                                <m:t>=1</m:t>
                                              </m:r>
                                            </m:sub>
                                            <m:sup>
                                              <m:r>
                                                <a:rPr lang="en-US" sz="1800" i="1">
                                                  <a:effectLst/>
                                                  <a:latin typeface="Cambria Math" panose="02040503050406030204" pitchFamily="18" charset="0"/>
                                                  <a:ea typeface="SimSun" panose="02010600030101010101" pitchFamily="2" charset="-122"/>
                                                </a:rPr>
                                                <m:t>𝑁</m:t>
                                              </m:r>
                                            </m:sup>
                                            <m:e>
                                              <m:r>
                                                <a:rPr lang="en-US" sz="1800" i="1">
                                                  <a:effectLst/>
                                                  <a:latin typeface="Cambria Math" panose="02040503050406030204" pitchFamily="18" charset="0"/>
                                                  <a:ea typeface="SimSun" panose="02010600030101010101" pitchFamily="2" charset="-122"/>
                                                </a:rPr>
                                                <m:t>𝑓</m:t>
                                              </m:r>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𝑖</m:t>
                                                      </m:r>
                                                    </m:sub>
                                                  </m:sSub>
                                                </m:e>
                                                <m:e>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rPr>
                                                        <m:t>Θ</m:t>
                                                      </m:r>
                                                    </m:e>
                                                    <m:sup>
                                                      <m:r>
                                                        <a:rPr lang="en-US" sz="1800" i="1">
                                                          <a:effectLst/>
                                                          <a:latin typeface="Cambria Math" panose="02040503050406030204" pitchFamily="18" charset="0"/>
                                                          <a:ea typeface="SimSun" panose="02010600030101010101" pitchFamily="2" charset="-122"/>
                                                        </a:rPr>
                                                        <m:t>′</m:t>
                                                      </m:r>
                                                    </m:sup>
                                                  </m:sSup>
                                                </m:e>
                                              </m:d>
                                            </m:e>
                                          </m:nary>
                                        </m:e>
                                      </m:d>
                                    </m:e>
                                  </m:d>
                                  <m:r>
                                    <m:rPr>
                                      <m:sty m:val="p"/>
                                    </m:rPr>
                                    <a:rPr lang="en-US" sz="1800">
                                      <a:effectLst/>
                                      <a:latin typeface="Cambria Math" panose="02040503050406030204" pitchFamily="18" charset="0"/>
                                      <a:ea typeface="SimSun" panose="02010600030101010101" pitchFamily="2" charset="-122"/>
                                    </a:rPr>
                                    <m:t>d</m:t>
                                  </m:r>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𝑁</m:t>
                                      </m:r>
                                    </m:sub>
                                  </m:sSub>
                                </m:e>
                              </m:nary>
                              <m:r>
                                <a:rPr lang="en-US" sz="1800" i="1">
                                  <a:effectLst/>
                                  <a:latin typeface="Cambria Math" panose="02040503050406030204" pitchFamily="18" charset="0"/>
                                  <a:ea typeface="SimSun" panose="02010600030101010101" pitchFamily="2" charset="-122"/>
                                </a:rPr>
                                <m:t>…</m:t>
                              </m:r>
                              <m:r>
                                <m:rPr>
                                  <m:sty m:val="p"/>
                                </m:rPr>
                                <a:rPr lang="en-US" sz="1800">
                                  <a:effectLst/>
                                  <a:latin typeface="Cambria Math" panose="02040503050406030204" pitchFamily="18" charset="0"/>
                                  <a:ea typeface="SimSun" panose="02010600030101010101" pitchFamily="2" charset="-122"/>
                                </a:rPr>
                                <m:t>d</m:t>
                              </m:r>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2</m:t>
                                  </m:r>
                                </m:sub>
                              </m:sSub>
                            </m:e>
                          </m:nary>
                          <m:r>
                            <m:rPr>
                              <m:sty m:val="p"/>
                            </m:rPr>
                            <a:rPr lang="en-US" sz="1800">
                              <a:effectLst/>
                              <a:latin typeface="Cambria Math" panose="02040503050406030204" pitchFamily="18" charset="0"/>
                              <a:ea typeface="SimSun" panose="02010600030101010101" pitchFamily="2" charset="-122"/>
                            </a:rPr>
                            <m:t>d</m:t>
                          </m:r>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1</m:t>
                              </m:r>
                            </m:sub>
                          </m:sSub>
                        </m:e>
                      </m:nary>
                    </m:oMath>
                  </m:oMathPara>
                </a14:m>
                <a:endParaRPr lang="en-US" sz="1800" dirty="0">
                  <a:effectLst/>
                  <a:ea typeface="SimSun" panose="02010600030101010101" pitchFamily="2" charset="-122"/>
                </a:endParaRPr>
              </a:p>
              <a:p>
                <a:pPr marL="0" indent="0">
                  <a:buNone/>
                </a:pPr>
                <a:endParaRPr lang="en-US" sz="1800" dirty="0"/>
              </a:p>
            </p:txBody>
          </p:sp>
        </mc:Choice>
        <mc:Fallback xmlns="">
          <p:sp>
            <p:nvSpPr>
              <p:cNvPr id="3" name="Content Placeholder 2">
                <a:extLst>
                  <a:ext uri="{FF2B5EF4-FFF2-40B4-BE49-F238E27FC236}">
                    <a16:creationId xmlns:a16="http://schemas.microsoft.com/office/drawing/2014/main" id="{48CDFE53-547D-A731-9B24-FC8860759393}"/>
                  </a:ext>
                </a:extLst>
              </p:cNvPr>
              <p:cNvSpPr>
                <a:spLocks noGrp="1" noRot="1" noChangeAspect="1" noMove="1" noResize="1" noEditPoints="1" noAdjustHandles="1" noChangeArrowheads="1" noChangeShapeType="1" noTextEdit="1"/>
              </p:cNvSpPr>
              <p:nvPr>
                <p:ph idx="1"/>
              </p:nvPr>
            </p:nvSpPr>
            <p:spPr>
              <a:xfrm>
                <a:off x="225083" y="914399"/>
                <a:ext cx="11718388" cy="5176066"/>
              </a:xfrm>
              <a:blipFill>
                <a:blip r:embed="rId4"/>
                <a:stretch>
                  <a:fillRect l="-468" t="-589" r="-416" b="-259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4BED192-18DE-849D-42FD-8DDAD32A4EDF}"/>
              </a:ext>
            </a:extLst>
          </p:cNvPr>
          <p:cNvSpPr>
            <a:spLocks noGrp="1"/>
          </p:cNvSpPr>
          <p:nvPr>
            <p:ph type="dt" sz="half" idx="10"/>
          </p:nvPr>
        </p:nvSpPr>
        <p:spPr/>
        <p:txBody>
          <a:bodyPr/>
          <a:lstStyle/>
          <a:p>
            <a:r>
              <a:rPr lang="en-US"/>
              <a:t>30/05/2022</a:t>
            </a:r>
          </a:p>
        </p:txBody>
      </p:sp>
      <p:sp>
        <p:nvSpPr>
          <p:cNvPr id="5" name="Footer Placeholder 4">
            <a:extLst>
              <a:ext uri="{FF2B5EF4-FFF2-40B4-BE49-F238E27FC236}">
                <a16:creationId xmlns:a16="http://schemas.microsoft.com/office/drawing/2014/main" id="{62F622AD-E44D-D299-3C82-5333370A739B}"/>
              </a:ext>
            </a:extLst>
          </p:cNvPr>
          <p:cNvSpPr>
            <a:spLocks noGrp="1"/>
          </p:cNvSpPr>
          <p:nvPr>
            <p:ph type="ftr" sz="quarter" idx="11"/>
          </p:nvPr>
        </p:nvSpPr>
        <p:spPr/>
        <p:txBody>
          <a:bodyPr/>
          <a:lstStyle/>
          <a:p>
            <a:r>
              <a:rPr lang="pt-BR"/>
              <a:t>EM Tutorial P2 - Loc Nguyen</a:t>
            </a:r>
            <a:endParaRPr lang="en-US"/>
          </a:p>
        </p:txBody>
      </p:sp>
      <p:sp>
        <p:nvSpPr>
          <p:cNvPr id="6" name="Slide Number Placeholder 5">
            <a:extLst>
              <a:ext uri="{FF2B5EF4-FFF2-40B4-BE49-F238E27FC236}">
                <a16:creationId xmlns:a16="http://schemas.microsoft.com/office/drawing/2014/main" id="{BDD1225D-AE8E-1B3E-B3D9-F2B6A3548755}"/>
              </a:ext>
            </a:extLst>
          </p:cNvPr>
          <p:cNvSpPr>
            <a:spLocks noGrp="1"/>
          </p:cNvSpPr>
          <p:nvPr>
            <p:ph type="sldNum" sz="quarter" idx="12"/>
          </p:nvPr>
        </p:nvSpPr>
        <p:spPr/>
        <p:txBody>
          <a:bodyPr/>
          <a:lstStyle/>
          <a:p>
            <a:fld id="{5DB5036F-1FF2-46C4-8D2B-59C7E3B91952}" type="slidenum">
              <a:rPr lang="en-US" smtClean="0"/>
              <a:pPr/>
              <a:t>21</a:t>
            </a:fld>
            <a:endParaRPr lang="en-US"/>
          </a:p>
        </p:txBody>
      </p:sp>
    </p:spTree>
    <p:extLst>
      <p:ext uri="{BB962C8B-B14F-4D97-AF65-F5344CB8AC3E}">
        <p14:creationId xmlns:p14="http://schemas.microsoft.com/office/powerpoint/2010/main" val="3466814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756A5-D960-444E-9C6F-D177B9EE4C36}"/>
              </a:ext>
            </a:extLst>
          </p:cNvPr>
          <p:cNvSpPr>
            <a:spLocks noGrp="1"/>
          </p:cNvSpPr>
          <p:nvPr>
            <p:ph type="title"/>
          </p:nvPr>
        </p:nvSpPr>
        <p:spPr/>
        <p:txBody>
          <a:bodyPr/>
          <a:lstStyle/>
          <a:p>
            <a:r>
              <a:rPr lang="en-US" dirty="0"/>
              <a:t>2. Practical EM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99FBAC-143A-0331-D049-5DD129BE79A7}"/>
                  </a:ext>
                </a:extLst>
              </p:cNvPr>
              <p:cNvSpPr>
                <a:spLocks noGrp="1"/>
              </p:cNvSpPr>
              <p:nvPr>
                <p:ph idx="1"/>
              </p:nvPr>
            </p:nvSpPr>
            <p:spPr>
              <a:xfrm>
                <a:off x="281354" y="914399"/>
                <a:ext cx="11605846" cy="5176066"/>
              </a:xfrm>
            </p:spPr>
            <p:txBody>
              <a:bodyPr>
                <a:noAutofit/>
              </a:bodyPr>
              <a:lstStyle/>
              <a:p>
                <a:pPr marL="0" indent="0" algn="l">
                  <a:buNone/>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ea typeface="SimSun" panose="02010600030101010101" pitchFamily="2" charset="-122"/>
                        </a:rPr>
                        <m:t>𝑄</m:t>
                      </m:r>
                      <m:d>
                        <m:dPr>
                          <m:ctrlPr>
                            <a:rPr lang="en-US" sz="2000" i="1">
                              <a:latin typeface="Cambria Math" panose="02040503050406030204" pitchFamily="18" charset="0"/>
                              <a:ea typeface="SimSun" panose="02010600030101010101" pitchFamily="2" charset="-122"/>
                            </a:rPr>
                          </m:ctrlPr>
                        </m:dPr>
                        <m:e>
                          <m:sSup>
                            <m:sSupPr>
                              <m:ctrlPr>
                                <a:rPr lang="en-US" sz="2000" i="1">
                                  <a:latin typeface="Cambria Math" panose="02040503050406030204" pitchFamily="18" charset="0"/>
                                  <a:ea typeface="SimSun" panose="02010600030101010101" pitchFamily="2" charset="-122"/>
                                </a:rPr>
                              </m:ctrlPr>
                            </m:sSupPr>
                            <m:e>
                              <m:r>
                                <m:rPr>
                                  <m:sty m:val="p"/>
                                </m:rPr>
                                <a:rPr lang="en-US" sz="2000">
                                  <a:latin typeface="Cambria Math" panose="02040503050406030204" pitchFamily="18" charset="0"/>
                                  <a:ea typeface="SimSun" panose="02010600030101010101" pitchFamily="2" charset="-122"/>
                                </a:rPr>
                                <m:t>Θ</m:t>
                              </m:r>
                            </m:e>
                            <m:sup>
                              <m:r>
                                <a:rPr lang="en-US" sz="2000" i="1">
                                  <a:latin typeface="Cambria Math" panose="02040503050406030204" pitchFamily="18" charset="0"/>
                                  <a:ea typeface="SimSun" panose="02010600030101010101" pitchFamily="2" charset="-122"/>
                                </a:rPr>
                                <m:t>′</m:t>
                              </m:r>
                            </m:sup>
                          </m:sSup>
                        </m:e>
                        <m:e>
                          <m:r>
                            <m:rPr>
                              <m:sty m:val="p"/>
                            </m:rPr>
                            <a:rPr lang="en-US" sz="2000">
                              <a:latin typeface="Cambria Math" panose="02040503050406030204" pitchFamily="18" charset="0"/>
                              <a:ea typeface="SimSun" panose="02010600030101010101" pitchFamily="2" charset="-122"/>
                            </a:rPr>
                            <m:t>Θ</m:t>
                          </m:r>
                        </m:e>
                      </m:d>
                      <m:r>
                        <a:rPr lang="en-US" sz="2000" i="1">
                          <a:latin typeface="Cambria Math" panose="02040503050406030204" pitchFamily="18" charset="0"/>
                          <a:ea typeface="SimSun" panose="02010600030101010101" pitchFamily="2" charset="-122"/>
                        </a:rPr>
                        <m:t>=</m:t>
                      </m:r>
                      <m:r>
                        <a:rPr lang="en-US" sz="2000" b="0" i="1" smtClean="0">
                          <a:latin typeface="Cambria Math" panose="02040503050406030204" pitchFamily="18" charset="0"/>
                          <a:ea typeface="SimSun" panose="02010600030101010101" pitchFamily="2" charset="-122"/>
                        </a:rPr>
                        <m:t>…</m:t>
                      </m:r>
                      <m:r>
                        <a:rPr lang="en-US" sz="1900" i="1" smtClean="0">
                          <a:effectLst/>
                          <a:latin typeface="Cambria Math" panose="02040503050406030204" pitchFamily="18" charset="0"/>
                          <a:ea typeface="SimSun" panose="02010600030101010101" pitchFamily="2" charset="-122"/>
                        </a:rPr>
                        <m:t>=</m:t>
                      </m:r>
                      <m:nary>
                        <m:naryPr>
                          <m:limLoc m:val="undOvr"/>
                          <m:supHide m:val="on"/>
                          <m:ctrlPr>
                            <a:rPr lang="en-US" sz="1900" i="1">
                              <a:effectLst/>
                              <a:latin typeface="Cambria Math" panose="02040503050406030204" pitchFamily="18" charset="0"/>
                              <a:ea typeface="SimSun" panose="02010600030101010101" pitchFamily="2" charset="-122"/>
                            </a:rPr>
                          </m:ctrlPr>
                        </m:naryPr>
                        <m:sub>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𝜑</m:t>
                              </m:r>
                            </m:e>
                            <m:sup>
                              <m:r>
                                <a:rPr lang="en-US" sz="1900" i="1">
                                  <a:effectLst/>
                                  <a:latin typeface="Cambria Math" panose="02040503050406030204" pitchFamily="18" charset="0"/>
                                  <a:ea typeface="SimSun" panose="02010600030101010101" pitchFamily="2" charset="-122"/>
                                </a:rPr>
                                <m:t>−1</m:t>
                              </m:r>
                            </m:sup>
                          </m:sSup>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1</m:t>
                                  </m:r>
                                </m:sub>
                              </m:sSub>
                            </m:e>
                          </m:d>
                        </m:sub>
                        <m:sup/>
                        <m:e>
                          <m:nary>
                            <m:naryPr>
                              <m:limLoc m:val="undOvr"/>
                              <m:supHide m:val="on"/>
                              <m:ctrlPr>
                                <a:rPr lang="en-US" sz="1900" i="1">
                                  <a:effectLst/>
                                  <a:latin typeface="Cambria Math" panose="02040503050406030204" pitchFamily="18" charset="0"/>
                                  <a:ea typeface="SimSun" panose="02010600030101010101" pitchFamily="2" charset="-122"/>
                                </a:rPr>
                              </m:ctrlPr>
                            </m:naryPr>
                            <m:sub>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𝜑</m:t>
                                  </m:r>
                                </m:e>
                                <m:sup>
                                  <m:r>
                                    <a:rPr lang="en-US" sz="1900" i="1">
                                      <a:effectLst/>
                                      <a:latin typeface="Cambria Math" panose="02040503050406030204" pitchFamily="18" charset="0"/>
                                      <a:ea typeface="SimSun" panose="02010600030101010101" pitchFamily="2" charset="-122"/>
                                    </a:rPr>
                                    <m:t>−1</m:t>
                                  </m:r>
                                </m:sup>
                              </m:sSup>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2</m:t>
                                      </m:r>
                                    </m:sub>
                                  </m:sSub>
                                </m:e>
                              </m:d>
                            </m:sub>
                            <m:sup/>
                            <m:e>
                              <m:r>
                                <a:rPr lang="en-US" sz="1900" i="1">
                                  <a:effectLst/>
                                  <a:latin typeface="Cambria Math" panose="02040503050406030204" pitchFamily="18" charset="0"/>
                                  <a:ea typeface="SimSun" panose="02010600030101010101" pitchFamily="2" charset="-122"/>
                                </a:rPr>
                                <m:t>…</m:t>
                              </m:r>
                              <m:nary>
                                <m:naryPr>
                                  <m:limLoc m:val="undOvr"/>
                                  <m:supHide m:val="on"/>
                                  <m:ctrlPr>
                                    <a:rPr lang="en-US" sz="1900" i="1">
                                      <a:effectLst/>
                                      <a:latin typeface="Cambria Math" panose="02040503050406030204" pitchFamily="18" charset="0"/>
                                      <a:ea typeface="SimSun" panose="02010600030101010101" pitchFamily="2" charset="-122"/>
                                    </a:rPr>
                                  </m:ctrlPr>
                                </m:naryPr>
                                <m:sub>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𝜑</m:t>
                                      </m:r>
                                    </m:e>
                                    <m:sup>
                                      <m:r>
                                        <a:rPr lang="en-US" sz="1900" i="1">
                                          <a:effectLst/>
                                          <a:latin typeface="Cambria Math" panose="02040503050406030204" pitchFamily="18" charset="0"/>
                                          <a:ea typeface="SimSun" panose="02010600030101010101" pitchFamily="2" charset="-122"/>
                                        </a:rPr>
                                        <m:t>−1</m:t>
                                      </m:r>
                                    </m:sup>
                                  </m:sSup>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𝑁</m:t>
                                          </m:r>
                                        </m:sub>
                                      </m:sSub>
                                    </m:e>
                                  </m:d>
                                </m:sub>
                                <m:sup/>
                                <m:e>
                                  <m:d>
                                    <m:dPr>
                                      <m:ctrlPr>
                                        <a:rPr lang="en-US" sz="1900" i="1">
                                          <a:effectLst/>
                                          <a:latin typeface="Cambria Math" panose="02040503050406030204" pitchFamily="18" charset="0"/>
                                          <a:ea typeface="SimSun" panose="02010600030101010101" pitchFamily="2" charset="-122"/>
                                        </a:rPr>
                                      </m:ctrlPr>
                                    </m:dPr>
                                    <m:e>
                                      <m:nary>
                                        <m:naryPr>
                                          <m:chr m:val="∏"/>
                                          <m:limLoc m:val="undOvr"/>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𝑗</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𝑁</m:t>
                                          </m:r>
                                        </m:sup>
                                        <m:e>
                                          <m:r>
                                            <a:rPr lang="en-US" sz="1900" i="1">
                                              <a:effectLst/>
                                              <a:latin typeface="Cambria Math" panose="02040503050406030204" pitchFamily="18" charset="0"/>
                                              <a:ea typeface="SimSun" panose="02010600030101010101" pitchFamily="2" charset="-122"/>
                                            </a:rPr>
                                            <m:t>𝑘</m:t>
                                          </m:r>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𝑗</m:t>
                                                  </m:r>
                                                </m:sub>
                                              </m:sSub>
                                            </m:e>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𝑗</m:t>
                                                  </m:r>
                                                </m:sub>
                                              </m:sSub>
                                              <m:r>
                                                <a:rPr lang="en-US" sz="1900">
                                                  <a:effectLst/>
                                                  <a:latin typeface="Cambria Math" panose="02040503050406030204" pitchFamily="18" charset="0"/>
                                                  <a:ea typeface="SimSun" panose="02010600030101010101" pitchFamily="2" charset="-122"/>
                                                </a:rPr>
                                                <m:t>,</m:t>
                                              </m:r>
                                              <m:r>
                                                <m:rPr>
                                                  <m:sty m:val="p"/>
                                                </m:rPr>
                                                <a:rPr lang="en-US" sz="1900">
                                                  <a:effectLst/>
                                                  <a:latin typeface="Cambria Math" panose="02040503050406030204" pitchFamily="18" charset="0"/>
                                                  <a:ea typeface="SimSun" panose="02010600030101010101" pitchFamily="2" charset="-122"/>
                                                </a:rPr>
                                                <m:t>Θ</m:t>
                                              </m:r>
                                            </m:e>
                                          </m:d>
                                        </m:e>
                                      </m:nary>
                                    </m:e>
                                  </m:d>
                                  <m:r>
                                    <a:rPr lang="en-US" sz="1900" i="1">
                                      <a:effectLst/>
                                      <a:latin typeface="Cambria Math" panose="02040503050406030204" pitchFamily="18" charset="0"/>
                                      <a:ea typeface="SimSun" panose="02010600030101010101" pitchFamily="2" charset="-122"/>
                                    </a:rPr>
                                    <m:t>∗</m:t>
                                  </m:r>
                                  <m:d>
                                    <m:dPr>
                                      <m:ctrlPr>
                                        <a:rPr lang="en-US" sz="1900" i="1">
                                          <a:effectLst/>
                                          <a:latin typeface="Cambria Math" panose="02040503050406030204" pitchFamily="18" charset="0"/>
                                          <a:ea typeface="SimSun" panose="02010600030101010101" pitchFamily="2" charset="-122"/>
                                        </a:rPr>
                                      </m:ctrlPr>
                                    </m:dPr>
                                    <m:e>
                                      <m:nary>
                                        <m:naryPr>
                                          <m:chr m:val="∑"/>
                                          <m:limLoc m:val="undOvr"/>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𝑁</m:t>
                                          </m:r>
                                        </m:sup>
                                        <m:e>
                                          <m:r>
                                            <m:rPr>
                                              <m:sty m:val="p"/>
                                            </m:rPr>
                                            <a:rPr lang="en-US" sz="1900">
                                              <a:effectLst/>
                                              <a:latin typeface="Cambria Math" panose="02040503050406030204" pitchFamily="18" charset="0"/>
                                              <a:ea typeface="SimSun" panose="02010600030101010101" pitchFamily="2" charset="-122"/>
                                            </a:rPr>
                                            <m:t>log</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𝑓</m:t>
                                              </m:r>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e>
                                                <m:e>
                                                  <m:sSup>
                                                    <m:sSupPr>
                                                      <m:ctrlPr>
                                                        <a:rPr lang="en-US" sz="1900" i="1">
                                                          <a:effectLst/>
                                                          <a:latin typeface="Cambria Math" panose="02040503050406030204" pitchFamily="18" charset="0"/>
                                                          <a:ea typeface="SimSun" panose="02010600030101010101" pitchFamily="2" charset="-122"/>
                                                        </a:rPr>
                                                      </m:ctrlPr>
                                                    </m:sSupPr>
                                                    <m:e>
                                                      <m:r>
                                                        <m:rPr>
                                                          <m:sty m:val="p"/>
                                                        </m:rPr>
                                                        <a:rPr lang="en-US" sz="1900">
                                                          <a:effectLst/>
                                                          <a:latin typeface="Cambria Math" panose="02040503050406030204" pitchFamily="18" charset="0"/>
                                                          <a:ea typeface="SimSun" panose="02010600030101010101" pitchFamily="2" charset="-122"/>
                                                        </a:rPr>
                                                        <m:t>Θ</m:t>
                                                      </m:r>
                                                    </m:e>
                                                    <m:sup>
                                                      <m:r>
                                                        <a:rPr lang="en-US" sz="1900" i="1">
                                                          <a:effectLst/>
                                                          <a:latin typeface="Cambria Math" panose="02040503050406030204" pitchFamily="18" charset="0"/>
                                                          <a:ea typeface="SimSun" panose="02010600030101010101" pitchFamily="2" charset="-122"/>
                                                        </a:rPr>
                                                        <m:t>′</m:t>
                                                      </m:r>
                                                    </m:sup>
                                                  </m:sSup>
                                                </m:e>
                                              </m:d>
                                            </m:e>
                                          </m:d>
                                        </m:e>
                                      </m:nary>
                                    </m:e>
                                  </m:d>
                                  <m:r>
                                    <m:rPr>
                                      <m:sty m:val="p"/>
                                    </m:rPr>
                                    <a:rPr lang="en-US" sz="1900">
                                      <a:effectLst/>
                                      <a:latin typeface="Cambria Math" panose="02040503050406030204" pitchFamily="18" charset="0"/>
                                      <a:ea typeface="SimSun" panose="02010600030101010101" pitchFamily="2" charset="-122"/>
                                    </a:rPr>
                                    <m:t>d</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𝑁</m:t>
                                      </m:r>
                                    </m:sub>
                                  </m:sSub>
                                </m:e>
                              </m:nary>
                              <m:r>
                                <a:rPr lang="en-US" sz="1900" i="1">
                                  <a:effectLst/>
                                  <a:latin typeface="Cambria Math" panose="02040503050406030204" pitchFamily="18" charset="0"/>
                                  <a:ea typeface="SimSun" panose="02010600030101010101" pitchFamily="2" charset="-122"/>
                                </a:rPr>
                                <m:t>…</m:t>
                              </m:r>
                              <m:r>
                                <m:rPr>
                                  <m:sty m:val="p"/>
                                </m:rPr>
                                <a:rPr lang="en-US" sz="1900">
                                  <a:effectLst/>
                                  <a:latin typeface="Cambria Math" panose="02040503050406030204" pitchFamily="18" charset="0"/>
                                  <a:ea typeface="SimSun" panose="02010600030101010101" pitchFamily="2" charset="-122"/>
                                </a:rPr>
                                <m:t>d</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2</m:t>
                                  </m:r>
                                </m:sub>
                              </m:sSub>
                            </m:e>
                          </m:nary>
                          <m:r>
                            <m:rPr>
                              <m:sty m:val="p"/>
                            </m:rPr>
                            <a:rPr lang="en-US" sz="1900">
                              <a:effectLst/>
                              <a:latin typeface="Cambria Math" panose="02040503050406030204" pitchFamily="18" charset="0"/>
                              <a:ea typeface="SimSun" panose="02010600030101010101" pitchFamily="2" charset="-122"/>
                            </a:rPr>
                            <m:t>d</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1</m:t>
                              </m:r>
                            </m:sub>
                          </m:sSub>
                        </m:e>
                      </m:nary>
                    </m:oMath>
                  </m:oMathPara>
                </a14:m>
                <a:endParaRPr lang="en-US" sz="1900" dirty="0">
                  <a:effectLst/>
                  <a:ea typeface="SimSun" panose="02010600030101010101" pitchFamily="2" charset="-122"/>
                </a:endParaRPr>
              </a:p>
              <a:p>
                <a:pPr marL="0" marR="0" indent="0" algn="l">
                  <a:spcBef>
                    <a:spcPts val="0"/>
                  </a:spcBef>
                  <a:spcAft>
                    <a:spcPts val="0"/>
                  </a:spcAft>
                  <a:buNone/>
                </a:pPr>
                <a14:m>
                  <m:oMathPara xmlns:m="http://schemas.openxmlformats.org/officeDocument/2006/math">
                    <m:oMathParaPr>
                      <m:jc m:val="left"/>
                    </m:oMathParaPr>
                    <m:oMath xmlns:m="http://schemas.openxmlformats.org/officeDocument/2006/math">
                      <m:r>
                        <a:rPr lang="en-US" sz="1900" i="1">
                          <a:effectLst/>
                          <a:latin typeface="Cambria Math" panose="02040503050406030204" pitchFamily="18" charset="0"/>
                          <a:ea typeface="SimSun" panose="02010600030101010101" pitchFamily="2" charset="-122"/>
                        </a:rPr>
                        <m:t>=</m:t>
                      </m:r>
                      <m:nary>
                        <m:naryPr>
                          <m:limLoc m:val="undOvr"/>
                          <m:supHide m:val="on"/>
                          <m:ctrlPr>
                            <a:rPr lang="en-US" sz="1900" i="1">
                              <a:effectLst/>
                              <a:latin typeface="Cambria Math" panose="02040503050406030204" pitchFamily="18" charset="0"/>
                              <a:ea typeface="SimSun" panose="02010600030101010101" pitchFamily="2" charset="-122"/>
                            </a:rPr>
                          </m:ctrlPr>
                        </m:naryPr>
                        <m:sub>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𝜑</m:t>
                              </m:r>
                            </m:e>
                            <m:sup>
                              <m:r>
                                <a:rPr lang="en-US" sz="1900" i="1">
                                  <a:effectLst/>
                                  <a:latin typeface="Cambria Math" panose="02040503050406030204" pitchFamily="18" charset="0"/>
                                  <a:ea typeface="SimSun" panose="02010600030101010101" pitchFamily="2" charset="-122"/>
                                </a:rPr>
                                <m:t>−1</m:t>
                              </m:r>
                            </m:sup>
                          </m:sSup>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1</m:t>
                                  </m:r>
                                </m:sub>
                              </m:sSub>
                            </m:e>
                          </m:d>
                        </m:sub>
                        <m:sup/>
                        <m:e>
                          <m:nary>
                            <m:naryPr>
                              <m:limLoc m:val="undOvr"/>
                              <m:supHide m:val="on"/>
                              <m:ctrlPr>
                                <a:rPr lang="en-US" sz="1900" i="1">
                                  <a:effectLst/>
                                  <a:latin typeface="Cambria Math" panose="02040503050406030204" pitchFamily="18" charset="0"/>
                                  <a:ea typeface="SimSun" panose="02010600030101010101" pitchFamily="2" charset="-122"/>
                                </a:rPr>
                              </m:ctrlPr>
                            </m:naryPr>
                            <m:sub>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𝜑</m:t>
                                  </m:r>
                                </m:e>
                                <m:sup>
                                  <m:r>
                                    <a:rPr lang="en-US" sz="1900" i="1">
                                      <a:effectLst/>
                                      <a:latin typeface="Cambria Math" panose="02040503050406030204" pitchFamily="18" charset="0"/>
                                      <a:ea typeface="SimSun" panose="02010600030101010101" pitchFamily="2" charset="-122"/>
                                    </a:rPr>
                                    <m:t>−1</m:t>
                                  </m:r>
                                </m:sup>
                              </m:sSup>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2</m:t>
                                      </m:r>
                                    </m:sub>
                                  </m:sSub>
                                </m:e>
                              </m:d>
                            </m:sub>
                            <m:sup/>
                            <m:e>
                              <m:r>
                                <a:rPr lang="en-US" sz="1900" i="1">
                                  <a:effectLst/>
                                  <a:latin typeface="Cambria Math" panose="02040503050406030204" pitchFamily="18" charset="0"/>
                                  <a:ea typeface="SimSun" panose="02010600030101010101" pitchFamily="2" charset="-122"/>
                                </a:rPr>
                                <m:t>…</m:t>
                              </m:r>
                              <m:nary>
                                <m:naryPr>
                                  <m:limLoc m:val="undOvr"/>
                                  <m:supHide m:val="on"/>
                                  <m:ctrlPr>
                                    <a:rPr lang="en-US" sz="1900" i="1">
                                      <a:effectLst/>
                                      <a:latin typeface="Cambria Math" panose="02040503050406030204" pitchFamily="18" charset="0"/>
                                      <a:ea typeface="SimSun" panose="02010600030101010101" pitchFamily="2" charset="-122"/>
                                    </a:rPr>
                                  </m:ctrlPr>
                                </m:naryPr>
                                <m:sub>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𝜑</m:t>
                                      </m:r>
                                    </m:e>
                                    <m:sup>
                                      <m:r>
                                        <a:rPr lang="en-US" sz="1900" i="1">
                                          <a:effectLst/>
                                          <a:latin typeface="Cambria Math" panose="02040503050406030204" pitchFamily="18" charset="0"/>
                                          <a:ea typeface="SimSun" panose="02010600030101010101" pitchFamily="2" charset="-122"/>
                                        </a:rPr>
                                        <m:t>−1</m:t>
                                      </m:r>
                                    </m:sup>
                                  </m:sSup>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𝑁</m:t>
                                          </m:r>
                                        </m:sub>
                                      </m:sSub>
                                    </m:e>
                                  </m:d>
                                </m:sub>
                                <m:sup/>
                                <m:e>
                                  <m:nary>
                                    <m:naryPr>
                                      <m:chr m:val="∑"/>
                                      <m:limLoc m:val="undOvr"/>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𝑁</m:t>
                                      </m:r>
                                    </m:sup>
                                    <m:e>
                                      <m:d>
                                        <m:dPr>
                                          <m:ctrlPr>
                                            <a:rPr lang="en-US" sz="1900" i="1">
                                              <a:effectLst/>
                                              <a:latin typeface="Cambria Math" panose="02040503050406030204" pitchFamily="18" charset="0"/>
                                              <a:ea typeface="SimSun" panose="02010600030101010101" pitchFamily="2" charset="-122"/>
                                            </a:rPr>
                                          </m:ctrlPr>
                                        </m:dPr>
                                        <m:e>
                                          <m:nary>
                                            <m:naryPr>
                                              <m:chr m:val="∏"/>
                                              <m:limLoc m:val="undOvr"/>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𝑗</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𝑁</m:t>
                                              </m:r>
                                            </m:sup>
                                            <m:e>
                                              <m:r>
                                                <a:rPr lang="en-US" sz="1900" i="1">
                                                  <a:effectLst/>
                                                  <a:latin typeface="Cambria Math" panose="02040503050406030204" pitchFamily="18" charset="0"/>
                                                  <a:ea typeface="SimSun" panose="02010600030101010101" pitchFamily="2" charset="-122"/>
                                                </a:rPr>
                                                <m:t>𝑘</m:t>
                                              </m:r>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𝑗</m:t>
                                                      </m:r>
                                                    </m:sub>
                                                  </m:sSub>
                                                </m:e>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𝑗</m:t>
                                                      </m:r>
                                                    </m:sub>
                                                  </m:sSub>
                                                  <m:r>
                                                    <a:rPr lang="en-US" sz="1900">
                                                      <a:effectLst/>
                                                      <a:latin typeface="Cambria Math" panose="02040503050406030204" pitchFamily="18" charset="0"/>
                                                      <a:ea typeface="SimSun" panose="02010600030101010101" pitchFamily="2" charset="-122"/>
                                                    </a:rPr>
                                                    <m:t>,</m:t>
                                                  </m:r>
                                                  <m:r>
                                                    <m:rPr>
                                                      <m:sty m:val="p"/>
                                                    </m:rPr>
                                                    <a:rPr lang="en-US" sz="1900">
                                                      <a:effectLst/>
                                                      <a:latin typeface="Cambria Math" panose="02040503050406030204" pitchFamily="18" charset="0"/>
                                                      <a:ea typeface="SimSun" panose="02010600030101010101" pitchFamily="2" charset="-122"/>
                                                    </a:rPr>
                                                    <m:t>Θ</m:t>
                                                  </m:r>
                                                </m:e>
                                              </m:d>
                                            </m:e>
                                          </m:nary>
                                        </m:e>
                                      </m:d>
                                      <m:r>
                                        <a:rPr lang="en-US" sz="1900" i="1">
                                          <a:effectLst/>
                                          <a:latin typeface="Cambria Math" panose="02040503050406030204" pitchFamily="18" charset="0"/>
                                          <a:ea typeface="SimSun" panose="02010600030101010101" pitchFamily="2" charset="-122"/>
                                        </a:rPr>
                                        <m:t>∗</m:t>
                                      </m:r>
                                      <m:r>
                                        <m:rPr>
                                          <m:sty m:val="p"/>
                                        </m:rPr>
                                        <a:rPr lang="en-US" sz="1900">
                                          <a:effectLst/>
                                          <a:latin typeface="Cambria Math" panose="02040503050406030204" pitchFamily="18" charset="0"/>
                                          <a:ea typeface="SimSun" panose="02010600030101010101" pitchFamily="2" charset="-122"/>
                                        </a:rPr>
                                        <m:t>log</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𝑓</m:t>
                                          </m:r>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e>
                                            <m:e>
                                              <m:sSup>
                                                <m:sSupPr>
                                                  <m:ctrlPr>
                                                    <a:rPr lang="en-US" sz="1900" i="1">
                                                      <a:effectLst/>
                                                      <a:latin typeface="Cambria Math" panose="02040503050406030204" pitchFamily="18" charset="0"/>
                                                      <a:ea typeface="SimSun" panose="02010600030101010101" pitchFamily="2" charset="-122"/>
                                                    </a:rPr>
                                                  </m:ctrlPr>
                                                </m:sSupPr>
                                                <m:e>
                                                  <m:r>
                                                    <m:rPr>
                                                      <m:sty m:val="p"/>
                                                    </m:rPr>
                                                    <a:rPr lang="en-US" sz="1900">
                                                      <a:effectLst/>
                                                      <a:latin typeface="Cambria Math" panose="02040503050406030204" pitchFamily="18" charset="0"/>
                                                      <a:ea typeface="SimSun" panose="02010600030101010101" pitchFamily="2" charset="-122"/>
                                                    </a:rPr>
                                                    <m:t>Θ</m:t>
                                                  </m:r>
                                                </m:e>
                                                <m:sup>
                                                  <m:r>
                                                    <a:rPr lang="en-US" sz="1900" i="1">
                                                      <a:effectLst/>
                                                      <a:latin typeface="Cambria Math" panose="02040503050406030204" pitchFamily="18" charset="0"/>
                                                      <a:ea typeface="SimSun" panose="02010600030101010101" pitchFamily="2" charset="-122"/>
                                                    </a:rPr>
                                                    <m:t>′</m:t>
                                                  </m:r>
                                                </m:sup>
                                              </m:sSup>
                                            </m:e>
                                          </m:d>
                                        </m:e>
                                      </m:d>
                                    </m:e>
                                  </m:nary>
                                  <m:r>
                                    <m:rPr>
                                      <m:sty m:val="p"/>
                                    </m:rPr>
                                    <a:rPr lang="en-US" sz="1900">
                                      <a:effectLst/>
                                      <a:latin typeface="Cambria Math" panose="02040503050406030204" pitchFamily="18" charset="0"/>
                                      <a:ea typeface="SimSun" panose="02010600030101010101" pitchFamily="2" charset="-122"/>
                                    </a:rPr>
                                    <m:t>d</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𝑁</m:t>
                                      </m:r>
                                    </m:sub>
                                  </m:sSub>
                                </m:e>
                              </m:nary>
                              <m:r>
                                <a:rPr lang="en-US" sz="1900" i="1">
                                  <a:effectLst/>
                                  <a:latin typeface="Cambria Math" panose="02040503050406030204" pitchFamily="18" charset="0"/>
                                  <a:ea typeface="SimSun" panose="02010600030101010101" pitchFamily="2" charset="-122"/>
                                </a:rPr>
                                <m:t>…</m:t>
                              </m:r>
                              <m:r>
                                <m:rPr>
                                  <m:sty m:val="p"/>
                                </m:rPr>
                                <a:rPr lang="en-US" sz="1900">
                                  <a:effectLst/>
                                  <a:latin typeface="Cambria Math" panose="02040503050406030204" pitchFamily="18" charset="0"/>
                                  <a:ea typeface="SimSun" panose="02010600030101010101" pitchFamily="2" charset="-122"/>
                                </a:rPr>
                                <m:t>d</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2</m:t>
                                  </m:r>
                                </m:sub>
                              </m:sSub>
                            </m:e>
                          </m:nary>
                          <m:r>
                            <m:rPr>
                              <m:sty m:val="p"/>
                            </m:rPr>
                            <a:rPr lang="en-US" sz="1900">
                              <a:effectLst/>
                              <a:latin typeface="Cambria Math" panose="02040503050406030204" pitchFamily="18" charset="0"/>
                              <a:ea typeface="SimSun" panose="02010600030101010101" pitchFamily="2" charset="-122"/>
                            </a:rPr>
                            <m:t>d</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1</m:t>
                              </m:r>
                            </m:sub>
                          </m:sSub>
                        </m:e>
                      </m:nary>
                    </m:oMath>
                  </m:oMathPara>
                </a14:m>
                <a:endParaRPr lang="en-US" sz="1900" dirty="0">
                  <a:effectLst/>
                  <a:ea typeface="SimSun" panose="02010600030101010101" pitchFamily="2" charset="-122"/>
                </a:endParaRPr>
              </a:p>
              <a:p>
                <a:pPr marL="0" marR="0" indent="0" algn="l">
                  <a:spcBef>
                    <a:spcPts val="0"/>
                  </a:spcBef>
                  <a:spcAft>
                    <a:spcPts val="0"/>
                  </a:spcAft>
                  <a:buNone/>
                </a:pPr>
                <a14:m>
                  <m:oMathPara xmlns:m="http://schemas.openxmlformats.org/officeDocument/2006/math">
                    <m:oMathParaPr>
                      <m:jc m:val="left"/>
                    </m:oMathParaPr>
                    <m:oMath xmlns:m="http://schemas.openxmlformats.org/officeDocument/2006/math">
                      <m:r>
                        <a:rPr lang="en-US" sz="1900" i="1">
                          <a:effectLst/>
                          <a:latin typeface="Cambria Math" panose="02040503050406030204" pitchFamily="18" charset="0"/>
                          <a:ea typeface="SimSun" panose="02010600030101010101" pitchFamily="2" charset="-122"/>
                        </a:rPr>
                        <m:t>=</m:t>
                      </m:r>
                      <m:nary>
                        <m:naryPr>
                          <m:chr m:val="∑"/>
                          <m:limLoc m:val="undOvr"/>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𝑁</m:t>
                          </m:r>
                        </m:sup>
                        <m:e>
                          <m:nary>
                            <m:naryPr>
                              <m:limLoc m:val="undOvr"/>
                              <m:supHide m:val="on"/>
                              <m:ctrlPr>
                                <a:rPr lang="en-US" sz="1900" i="1">
                                  <a:effectLst/>
                                  <a:latin typeface="Cambria Math" panose="02040503050406030204" pitchFamily="18" charset="0"/>
                                  <a:ea typeface="SimSun" panose="02010600030101010101" pitchFamily="2" charset="-122"/>
                                </a:rPr>
                              </m:ctrlPr>
                            </m:naryPr>
                            <m:sub>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𝜑</m:t>
                                  </m:r>
                                </m:e>
                                <m:sup>
                                  <m:r>
                                    <a:rPr lang="en-US" sz="1900" i="1">
                                      <a:effectLst/>
                                      <a:latin typeface="Cambria Math" panose="02040503050406030204" pitchFamily="18" charset="0"/>
                                      <a:ea typeface="SimSun" panose="02010600030101010101" pitchFamily="2" charset="-122"/>
                                    </a:rPr>
                                    <m:t>−1</m:t>
                                  </m:r>
                                </m:sup>
                              </m:sSup>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1</m:t>
                                      </m:r>
                                    </m:sub>
                                  </m:sSub>
                                </m:e>
                              </m:d>
                            </m:sub>
                            <m:sup/>
                            <m:e>
                              <m:nary>
                                <m:naryPr>
                                  <m:limLoc m:val="undOvr"/>
                                  <m:supHide m:val="on"/>
                                  <m:ctrlPr>
                                    <a:rPr lang="en-US" sz="1900" i="1">
                                      <a:effectLst/>
                                      <a:latin typeface="Cambria Math" panose="02040503050406030204" pitchFamily="18" charset="0"/>
                                      <a:ea typeface="SimSun" panose="02010600030101010101" pitchFamily="2" charset="-122"/>
                                    </a:rPr>
                                  </m:ctrlPr>
                                </m:naryPr>
                                <m:sub>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𝜑</m:t>
                                      </m:r>
                                    </m:e>
                                    <m:sup>
                                      <m:r>
                                        <a:rPr lang="en-US" sz="1900" i="1">
                                          <a:effectLst/>
                                          <a:latin typeface="Cambria Math" panose="02040503050406030204" pitchFamily="18" charset="0"/>
                                          <a:ea typeface="SimSun" panose="02010600030101010101" pitchFamily="2" charset="-122"/>
                                        </a:rPr>
                                        <m:t>−1</m:t>
                                      </m:r>
                                    </m:sup>
                                  </m:sSup>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2</m:t>
                                          </m:r>
                                        </m:sub>
                                      </m:sSub>
                                    </m:e>
                                  </m:d>
                                </m:sub>
                                <m:sup/>
                                <m:e>
                                  <m:r>
                                    <a:rPr lang="en-US" sz="1900" i="1">
                                      <a:effectLst/>
                                      <a:latin typeface="Cambria Math" panose="02040503050406030204" pitchFamily="18" charset="0"/>
                                      <a:ea typeface="SimSun" panose="02010600030101010101" pitchFamily="2" charset="-122"/>
                                    </a:rPr>
                                    <m:t>…</m:t>
                                  </m:r>
                                  <m:nary>
                                    <m:naryPr>
                                      <m:limLoc m:val="undOvr"/>
                                      <m:supHide m:val="on"/>
                                      <m:ctrlPr>
                                        <a:rPr lang="en-US" sz="1900" i="1">
                                          <a:effectLst/>
                                          <a:latin typeface="Cambria Math" panose="02040503050406030204" pitchFamily="18" charset="0"/>
                                          <a:ea typeface="SimSun" panose="02010600030101010101" pitchFamily="2" charset="-122"/>
                                        </a:rPr>
                                      </m:ctrlPr>
                                    </m:naryPr>
                                    <m:sub>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𝜑</m:t>
                                          </m:r>
                                        </m:e>
                                        <m:sup>
                                          <m:r>
                                            <a:rPr lang="en-US" sz="1900" i="1">
                                              <a:effectLst/>
                                              <a:latin typeface="Cambria Math" panose="02040503050406030204" pitchFamily="18" charset="0"/>
                                              <a:ea typeface="SimSun" panose="02010600030101010101" pitchFamily="2" charset="-122"/>
                                            </a:rPr>
                                            <m:t>−1</m:t>
                                          </m:r>
                                        </m:sup>
                                      </m:sSup>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𝑁</m:t>
                                              </m:r>
                                            </m:sub>
                                          </m:sSub>
                                        </m:e>
                                      </m:d>
                                    </m:sub>
                                    <m:sup/>
                                    <m:e>
                                      <m:r>
                                        <m:rPr>
                                          <m:sty m:val="p"/>
                                        </m:rPr>
                                        <a:rPr lang="en-US" sz="1900">
                                          <a:effectLst/>
                                          <a:latin typeface="Cambria Math" panose="02040503050406030204" pitchFamily="18" charset="0"/>
                                          <a:ea typeface="SimSun" panose="02010600030101010101" pitchFamily="2" charset="-122"/>
                                        </a:rPr>
                                        <m:t>log</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𝑓</m:t>
                                          </m:r>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e>
                                            <m:e>
                                              <m:sSup>
                                                <m:sSupPr>
                                                  <m:ctrlPr>
                                                    <a:rPr lang="en-US" sz="1900" i="1">
                                                      <a:effectLst/>
                                                      <a:latin typeface="Cambria Math" panose="02040503050406030204" pitchFamily="18" charset="0"/>
                                                      <a:ea typeface="SimSun" panose="02010600030101010101" pitchFamily="2" charset="-122"/>
                                                    </a:rPr>
                                                  </m:ctrlPr>
                                                </m:sSupPr>
                                                <m:e>
                                                  <m:r>
                                                    <m:rPr>
                                                      <m:sty m:val="p"/>
                                                    </m:rPr>
                                                    <a:rPr lang="en-US" sz="1900">
                                                      <a:effectLst/>
                                                      <a:latin typeface="Cambria Math" panose="02040503050406030204" pitchFamily="18" charset="0"/>
                                                      <a:ea typeface="SimSun" panose="02010600030101010101" pitchFamily="2" charset="-122"/>
                                                    </a:rPr>
                                                    <m:t>Θ</m:t>
                                                  </m:r>
                                                </m:e>
                                                <m:sup>
                                                  <m:r>
                                                    <a:rPr lang="en-US" sz="1900" i="1">
                                                      <a:effectLst/>
                                                      <a:latin typeface="Cambria Math" panose="02040503050406030204" pitchFamily="18" charset="0"/>
                                                      <a:ea typeface="SimSun" panose="02010600030101010101" pitchFamily="2" charset="-122"/>
                                                    </a:rPr>
                                                    <m:t>′</m:t>
                                                  </m:r>
                                                </m:sup>
                                              </m:sSup>
                                            </m:e>
                                          </m:d>
                                        </m:e>
                                      </m:d>
                                      <m:r>
                                        <a:rPr lang="en-US" sz="1900" i="1">
                                          <a:effectLst/>
                                          <a:latin typeface="Cambria Math" panose="02040503050406030204" pitchFamily="18" charset="0"/>
                                          <a:ea typeface="SimSun" panose="02010600030101010101" pitchFamily="2" charset="-122"/>
                                        </a:rPr>
                                        <m:t>∗</m:t>
                                      </m:r>
                                      <m:nary>
                                        <m:naryPr>
                                          <m:chr m:val="∏"/>
                                          <m:limLoc m:val="undOvr"/>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𝑗</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𝑁</m:t>
                                          </m:r>
                                        </m:sup>
                                        <m:e>
                                          <m:r>
                                            <a:rPr lang="en-US" sz="1900" i="1">
                                              <a:effectLst/>
                                              <a:latin typeface="Cambria Math" panose="02040503050406030204" pitchFamily="18" charset="0"/>
                                              <a:ea typeface="SimSun" panose="02010600030101010101" pitchFamily="2" charset="-122"/>
                                            </a:rPr>
                                            <m:t>𝑘</m:t>
                                          </m:r>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𝑗</m:t>
                                                  </m:r>
                                                </m:sub>
                                              </m:sSub>
                                            </m:e>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𝑗</m:t>
                                                  </m:r>
                                                </m:sub>
                                              </m:sSub>
                                              <m:r>
                                                <a:rPr lang="en-US" sz="1900">
                                                  <a:effectLst/>
                                                  <a:latin typeface="Cambria Math" panose="02040503050406030204" pitchFamily="18" charset="0"/>
                                                  <a:ea typeface="SimSun" panose="02010600030101010101" pitchFamily="2" charset="-122"/>
                                                </a:rPr>
                                                <m:t>,</m:t>
                                              </m:r>
                                              <m:r>
                                                <m:rPr>
                                                  <m:sty m:val="p"/>
                                                </m:rPr>
                                                <a:rPr lang="en-US" sz="1900">
                                                  <a:effectLst/>
                                                  <a:latin typeface="Cambria Math" panose="02040503050406030204" pitchFamily="18" charset="0"/>
                                                  <a:ea typeface="SimSun" panose="02010600030101010101" pitchFamily="2" charset="-122"/>
                                                </a:rPr>
                                                <m:t>Θ</m:t>
                                              </m:r>
                                            </m:e>
                                          </m:d>
                                        </m:e>
                                      </m:nary>
                                      <m:r>
                                        <m:rPr>
                                          <m:sty m:val="p"/>
                                        </m:rPr>
                                        <a:rPr lang="en-US" sz="1900">
                                          <a:effectLst/>
                                          <a:latin typeface="Cambria Math" panose="02040503050406030204" pitchFamily="18" charset="0"/>
                                          <a:ea typeface="SimSun" panose="02010600030101010101" pitchFamily="2" charset="-122"/>
                                        </a:rPr>
                                        <m:t>d</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𝑁</m:t>
                                          </m:r>
                                        </m:sub>
                                      </m:sSub>
                                    </m:e>
                                  </m:nary>
                                  <m:r>
                                    <a:rPr lang="en-US" sz="1900" i="1">
                                      <a:effectLst/>
                                      <a:latin typeface="Cambria Math" panose="02040503050406030204" pitchFamily="18" charset="0"/>
                                      <a:ea typeface="SimSun" panose="02010600030101010101" pitchFamily="2" charset="-122"/>
                                    </a:rPr>
                                    <m:t>…</m:t>
                                  </m:r>
                                  <m:r>
                                    <m:rPr>
                                      <m:sty m:val="p"/>
                                    </m:rPr>
                                    <a:rPr lang="en-US" sz="1900">
                                      <a:effectLst/>
                                      <a:latin typeface="Cambria Math" panose="02040503050406030204" pitchFamily="18" charset="0"/>
                                      <a:ea typeface="SimSun" panose="02010600030101010101" pitchFamily="2" charset="-122"/>
                                    </a:rPr>
                                    <m:t>d</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2</m:t>
                                      </m:r>
                                    </m:sub>
                                  </m:sSub>
                                </m:e>
                              </m:nary>
                              <m:r>
                                <m:rPr>
                                  <m:sty m:val="p"/>
                                </m:rPr>
                                <a:rPr lang="en-US" sz="1900">
                                  <a:effectLst/>
                                  <a:latin typeface="Cambria Math" panose="02040503050406030204" pitchFamily="18" charset="0"/>
                                  <a:ea typeface="SimSun" panose="02010600030101010101" pitchFamily="2" charset="-122"/>
                                </a:rPr>
                                <m:t>d</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1</m:t>
                                  </m:r>
                                </m:sub>
                              </m:sSub>
                            </m:e>
                          </m:nary>
                        </m:e>
                      </m:nary>
                    </m:oMath>
                  </m:oMathPara>
                </a14:m>
                <a:endParaRPr lang="en-US" sz="1900" dirty="0">
                  <a:effectLst/>
                  <a:ea typeface="SimSun" panose="02010600030101010101" pitchFamily="2" charset="-122"/>
                </a:endParaRPr>
              </a:p>
              <a:p>
                <a:pPr marL="0" marR="0" indent="0" algn="ctr">
                  <a:spcBef>
                    <a:spcPts val="0"/>
                  </a:spcBef>
                  <a:spcAft>
                    <a:spcPts val="0"/>
                  </a:spcAft>
                  <a:buNone/>
                </a:pPr>
                <a:r>
                  <a:rPr lang="en-US" sz="1900" dirty="0">
                    <a:effectLst/>
                    <a:ea typeface="SimSun" panose="02010600030101010101" pitchFamily="2" charset="-122"/>
                  </a:rPr>
                  <a:t>(Suppose </a:t>
                </a:r>
                <a:r>
                  <a:rPr lang="en-US" sz="1900" i="1" dirty="0">
                    <a:effectLst/>
                    <a:ea typeface="SimSun" panose="02010600030101010101" pitchFamily="2" charset="-122"/>
                  </a:rPr>
                  <a:t>f</a:t>
                </a:r>
                <a:r>
                  <a:rPr lang="en-US" sz="1900" dirty="0">
                    <a:effectLst/>
                    <a:ea typeface="SimSun" panose="02010600030101010101" pitchFamily="2" charset="-122"/>
                  </a:rPr>
                  <a:t>(</a:t>
                </a:r>
                <a:r>
                  <a:rPr lang="en-US" sz="1900" i="1" dirty="0">
                    <a:effectLst/>
                    <a:ea typeface="SimSun" panose="02010600030101010101" pitchFamily="2" charset="-122"/>
                  </a:rPr>
                  <a:t>X</a:t>
                </a:r>
                <a:r>
                  <a:rPr lang="en-US" sz="1900" i="1" baseline="-25000" dirty="0">
                    <a:effectLst/>
                    <a:ea typeface="SimSun" panose="02010600030101010101" pitchFamily="2" charset="-122"/>
                  </a:rPr>
                  <a:t>i</a:t>
                </a:r>
                <a:r>
                  <a:rPr lang="en-US" sz="1900" dirty="0">
                    <a:effectLst/>
                    <a:ea typeface="SimSun" panose="02010600030101010101" pitchFamily="2" charset="-122"/>
                  </a:rPr>
                  <a:t> | Θ) and </a:t>
                </a:r>
                <a:r>
                  <a:rPr lang="en-US" sz="1900" i="1" dirty="0">
                    <a:effectLst/>
                    <a:ea typeface="SimSun" panose="02010600030101010101" pitchFamily="2" charset="-122"/>
                  </a:rPr>
                  <a:t>k</a:t>
                </a:r>
                <a:r>
                  <a:rPr lang="en-US" sz="1900" dirty="0">
                    <a:effectLst/>
                    <a:ea typeface="SimSun" panose="02010600030101010101" pitchFamily="2" charset="-122"/>
                  </a:rPr>
                  <a:t>(</a:t>
                </a:r>
                <a:r>
                  <a:rPr lang="en-US" sz="1900" i="1" dirty="0" err="1">
                    <a:effectLst/>
                    <a:ea typeface="SimSun" panose="02010600030101010101" pitchFamily="2" charset="-122"/>
                  </a:rPr>
                  <a:t>X</a:t>
                </a:r>
                <a:r>
                  <a:rPr lang="en-US" sz="1900" i="1" baseline="-25000" dirty="0" err="1">
                    <a:effectLst/>
                    <a:ea typeface="SimSun" panose="02010600030101010101" pitchFamily="2" charset="-122"/>
                  </a:rPr>
                  <a:t>j</a:t>
                </a:r>
                <a:r>
                  <a:rPr lang="en-US" sz="1900" dirty="0">
                    <a:effectLst/>
                    <a:ea typeface="SimSun" panose="02010600030101010101" pitchFamily="2" charset="-122"/>
                  </a:rPr>
                  <a:t> | </a:t>
                </a:r>
                <a:r>
                  <a:rPr lang="en-US" sz="1900" i="1" dirty="0" err="1">
                    <a:effectLst/>
                    <a:ea typeface="SimSun" panose="02010600030101010101" pitchFamily="2" charset="-122"/>
                  </a:rPr>
                  <a:t>Y</a:t>
                </a:r>
                <a:r>
                  <a:rPr lang="en-US" sz="1900" i="1" baseline="-25000" dirty="0" err="1">
                    <a:effectLst/>
                    <a:ea typeface="SimSun" panose="02010600030101010101" pitchFamily="2" charset="-122"/>
                  </a:rPr>
                  <a:t>j</a:t>
                </a:r>
                <a:r>
                  <a:rPr lang="en-US" sz="1900" dirty="0">
                    <a:effectLst/>
                    <a:ea typeface="SimSun" panose="02010600030101010101" pitchFamily="2" charset="-122"/>
                  </a:rPr>
                  <a:t>, Θ) are analytic functions)</a:t>
                </a:r>
              </a:p>
              <a:p>
                <a:pPr marL="0" marR="0" indent="0" algn="l">
                  <a:spcBef>
                    <a:spcPts val="0"/>
                  </a:spcBef>
                  <a:spcAft>
                    <a:spcPts val="0"/>
                  </a:spcAft>
                  <a:buNone/>
                </a:pPr>
                <a14:m>
                  <m:oMathPara xmlns:m="http://schemas.openxmlformats.org/officeDocument/2006/math">
                    <m:oMathParaPr>
                      <m:jc m:val="left"/>
                    </m:oMathParaPr>
                    <m:oMath xmlns:m="http://schemas.openxmlformats.org/officeDocument/2006/math">
                      <m:r>
                        <a:rPr lang="en-US" sz="1900" i="1">
                          <a:effectLst/>
                          <a:latin typeface="Cambria Math" panose="02040503050406030204" pitchFamily="18" charset="0"/>
                          <a:ea typeface="SimSun" panose="02010600030101010101" pitchFamily="2" charset="-122"/>
                        </a:rPr>
                        <m:t>=</m:t>
                      </m:r>
                      <m:nary>
                        <m:naryPr>
                          <m:chr m:val="∑"/>
                          <m:limLoc m:val="undOvr"/>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𝑁</m:t>
                          </m:r>
                        </m:sup>
                        <m:e>
                          <m:nary>
                            <m:naryPr>
                              <m:limLoc m:val="undOvr"/>
                              <m:supHide m:val="on"/>
                              <m:ctrlPr>
                                <a:rPr lang="en-US" sz="1900" i="1">
                                  <a:effectLst/>
                                  <a:latin typeface="Cambria Math" panose="02040503050406030204" pitchFamily="18" charset="0"/>
                                  <a:ea typeface="SimSun" panose="02010600030101010101" pitchFamily="2" charset="-122"/>
                                </a:rPr>
                              </m:ctrlPr>
                            </m:naryPr>
                            <m:sub>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𝜑</m:t>
                                  </m:r>
                                </m:e>
                                <m:sup>
                                  <m:r>
                                    <a:rPr lang="en-US" sz="1900" i="1">
                                      <a:effectLst/>
                                      <a:latin typeface="Cambria Math" panose="02040503050406030204" pitchFamily="18" charset="0"/>
                                      <a:ea typeface="SimSun" panose="02010600030101010101" pitchFamily="2" charset="-122"/>
                                    </a:rPr>
                                    <m:t>−1</m:t>
                                  </m:r>
                                </m:sup>
                              </m:sSup>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1</m:t>
                                      </m:r>
                                    </m:sub>
                                  </m:sSub>
                                </m:e>
                              </m:d>
                            </m:sub>
                            <m:sup/>
                            <m:e>
                              <m:nary>
                                <m:naryPr>
                                  <m:limLoc m:val="undOvr"/>
                                  <m:supHide m:val="on"/>
                                  <m:ctrlPr>
                                    <a:rPr lang="en-US" sz="1900" i="1">
                                      <a:effectLst/>
                                      <a:latin typeface="Cambria Math" panose="02040503050406030204" pitchFamily="18" charset="0"/>
                                      <a:ea typeface="SimSun" panose="02010600030101010101" pitchFamily="2" charset="-122"/>
                                    </a:rPr>
                                  </m:ctrlPr>
                                </m:naryPr>
                                <m:sub>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𝜑</m:t>
                                      </m:r>
                                    </m:e>
                                    <m:sup>
                                      <m:r>
                                        <a:rPr lang="en-US" sz="1900" i="1">
                                          <a:effectLst/>
                                          <a:latin typeface="Cambria Math" panose="02040503050406030204" pitchFamily="18" charset="0"/>
                                          <a:ea typeface="SimSun" panose="02010600030101010101" pitchFamily="2" charset="-122"/>
                                        </a:rPr>
                                        <m:t>−1</m:t>
                                      </m:r>
                                    </m:sup>
                                  </m:sSup>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2</m:t>
                                          </m:r>
                                        </m:sub>
                                      </m:sSub>
                                    </m:e>
                                  </m:d>
                                </m:sub>
                                <m:sup/>
                                <m:e>
                                  <m:r>
                                    <a:rPr lang="en-US" sz="1900" i="1">
                                      <a:effectLst/>
                                      <a:latin typeface="Cambria Math" panose="02040503050406030204" pitchFamily="18" charset="0"/>
                                      <a:ea typeface="SimSun" panose="02010600030101010101" pitchFamily="2" charset="-122"/>
                                    </a:rPr>
                                    <m:t>…</m:t>
                                  </m:r>
                                  <m:nary>
                                    <m:naryPr>
                                      <m:limLoc m:val="undOvr"/>
                                      <m:supHide m:val="on"/>
                                      <m:ctrlPr>
                                        <a:rPr lang="en-US" sz="1900" i="1">
                                          <a:effectLst/>
                                          <a:latin typeface="Cambria Math" panose="02040503050406030204" pitchFamily="18" charset="0"/>
                                          <a:ea typeface="SimSun" panose="02010600030101010101" pitchFamily="2" charset="-122"/>
                                        </a:rPr>
                                      </m:ctrlPr>
                                    </m:naryPr>
                                    <m:sub>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𝜑</m:t>
                                          </m:r>
                                        </m:e>
                                        <m:sup>
                                          <m:r>
                                            <a:rPr lang="en-US" sz="1900" i="1">
                                              <a:effectLst/>
                                              <a:latin typeface="Cambria Math" panose="02040503050406030204" pitchFamily="18" charset="0"/>
                                              <a:ea typeface="SimSun" panose="02010600030101010101" pitchFamily="2" charset="-122"/>
                                            </a:rPr>
                                            <m:t>−1</m:t>
                                          </m:r>
                                        </m:sup>
                                      </m:sSup>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𝑁</m:t>
                                              </m:r>
                                            </m:sub>
                                          </m:sSub>
                                        </m:e>
                                      </m:d>
                                    </m:sub>
                                    <m:sup/>
                                    <m:e>
                                      <m:nary>
                                        <m:naryPr>
                                          <m:limLoc m:val="undOvr"/>
                                          <m:supHide m:val="on"/>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𝑋</m:t>
                                          </m:r>
                                        </m:sub>
                                        <m:sup/>
                                        <m:e>
                                          <m:r>
                                            <a:rPr lang="en-US" sz="1900" i="1">
                                              <a:effectLst/>
                                              <a:latin typeface="Cambria Math" panose="02040503050406030204" pitchFamily="18" charset="0"/>
                                              <a:ea typeface="SimSun" panose="02010600030101010101" pitchFamily="2" charset="-122"/>
                                            </a:rPr>
                                            <m:t>𝛿</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𝑋</m:t>
                                              </m:r>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e>
                                          </m:d>
                                          <m:r>
                                            <m:rPr>
                                              <m:sty m:val="p"/>
                                            </m:rPr>
                                            <a:rPr lang="en-US" sz="1900">
                                              <a:effectLst/>
                                              <a:latin typeface="Cambria Math" panose="02040503050406030204" pitchFamily="18" charset="0"/>
                                              <a:ea typeface="SimSun" panose="02010600030101010101" pitchFamily="2" charset="-122"/>
                                            </a:rPr>
                                            <m:t>log</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𝑓</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𝑋</m:t>
                                                  </m:r>
                                                </m:e>
                                                <m:e>
                                                  <m:sSup>
                                                    <m:sSupPr>
                                                      <m:ctrlPr>
                                                        <a:rPr lang="en-US" sz="1900" i="1">
                                                          <a:effectLst/>
                                                          <a:latin typeface="Cambria Math" panose="02040503050406030204" pitchFamily="18" charset="0"/>
                                                          <a:ea typeface="SimSun" panose="02010600030101010101" pitchFamily="2" charset="-122"/>
                                                        </a:rPr>
                                                      </m:ctrlPr>
                                                    </m:sSupPr>
                                                    <m:e>
                                                      <m:r>
                                                        <m:rPr>
                                                          <m:sty m:val="p"/>
                                                        </m:rPr>
                                                        <a:rPr lang="en-US" sz="1900">
                                                          <a:effectLst/>
                                                          <a:latin typeface="Cambria Math" panose="02040503050406030204" pitchFamily="18" charset="0"/>
                                                          <a:ea typeface="SimSun" panose="02010600030101010101" pitchFamily="2" charset="-122"/>
                                                        </a:rPr>
                                                        <m:t>Θ</m:t>
                                                      </m:r>
                                                    </m:e>
                                                    <m:sup>
                                                      <m:r>
                                                        <a:rPr lang="en-US" sz="1900" i="1">
                                                          <a:effectLst/>
                                                          <a:latin typeface="Cambria Math" panose="02040503050406030204" pitchFamily="18" charset="0"/>
                                                          <a:ea typeface="SimSun" panose="02010600030101010101" pitchFamily="2" charset="-122"/>
                                                        </a:rPr>
                                                        <m:t>′</m:t>
                                                      </m:r>
                                                    </m:sup>
                                                  </m:sSup>
                                                </m:e>
                                              </m:d>
                                            </m:e>
                                          </m:d>
                                          <m:r>
                                            <a:rPr lang="en-US" sz="1900" i="1">
                                              <a:effectLst/>
                                              <a:latin typeface="Cambria Math" panose="02040503050406030204" pitchFamily="18" charset="0"/>
                                              <a:ea typeface="SimSun" panose="02010600030101010101" pitchFamily="2" charset="-122"/>
                                            </a:rPr>
                                            <m:t>∗</m:t>
                                          </m:r>
                                          <m:nary>
                                            <m:naryPr>
                                              <m:chr m:val="∏"/>
                                              <m:limLoc m:val="undOvr"/>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𝑗</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𝑁</m:t>
                                              </m:r>
                                            </m:sup>
                                            <m:e>
                                              <m:r>
                                                <a:rPr lang="en-US" sz="1900" i="1">
                                                  <a:effectLst/>
                                                  <a:latin typeface="Cambria Math" panose="02040503050406030204" pitchFamily="18" charset="0"/>
                                                  <a:ea typeface="SimSun" panose="02010600030101010101" pitchFamily="2" charset="-122"/>
                                                </a:rPr>
                                                <m:t>𝑘</m:t>
                                              </m:r>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𝑗</m:t>
                                                      </m:r>
                                                    </m:sub>
                                                  </m:sSub>
                                                </m:e>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𝑗</m:t>
                                                      </m:r>
                                                    </m:sub>
                                                  </m:sSub>
                                                  <m:r>
                                                    <a:rPr lang="en-US" sz="1900">
                                                      <a:effectLst/>
                                                      <a:latin typeface="Cambria Math" panose="02040503050406030204" pitchFamily="18" charset="0"/>
                                                      <a:ea typeface="SimSun" panose="02010600030101010101" pitchFamily="2" charset="-122"/>
                                                    </a:rPr>
                                                    <m:t>,</m:t>
                                                  </m:r>
                                                  <m:r>
                                                    <m:rPr>
                                                      <m:sty m:val="p"/>
                                                    </m:rPr>
                                                    <a:rPr lang="en-US" sz="1900">
                                                      <a:effectLst/>
                                                      <a:latin typeface="Cambria Math" panose="02040503050406030204" pitchFamily="18" charset="0"/>
                                                      <a:ea typeface="SimSun" panose="02010600030101010101" pitchFamily="2" charset="-122"/>
                                                    </a:rPr>
                                                    <m:t>Θ</m:t>
                                                  </m:r>
                                                </m:e>
                                              </m:d>
                                            </m:e>
                                          </m:nary>
                                          <m:r>
                                            <m:rPr>
                                              <m:sty m:val="p"/>
                                            </m:rPr>
                                            <a:rPr lang="en-US" sz="1900">
                                              <a:effectLst/>
                                              <a:latin typeface="Cambria Math" panose="02040503050406030204" pitchFamily="18" charset="0"/>
                                              <a:ea typeface="SimSun" panose="02010600030101010101" pitchFamily="2" charset="-122"/>
                                            </a:rPr>
                                            <m:t>d</m:t>
                                          </m:r>
                                          <m:r>
                                            <a:rPr lang="en-US" sz="1900" i="1">
                                              <a:effectLst/>
                                              <a:latin typeface="Cambria Math" panose="02040503050406030204" pitchFamily="18" charset="0"/>
                                              <a:ea typeface="SimSun" panose="02010600030101010101" pitchFamily="2" charset="-122"/>
                                            </a:rPr>
                                            <m:t>𝑋</m:t>
                                          </m:r>
                                        </m:e>
                                      </m:nary>
                                      <m:r>
                                        <m:rPr>
                                          <m:sty m:val="p"/>
                                        </m:rPr>
                                        <a:rPr lang="en-US" sz="1900">
                                          <a:effectLst/>
                                          <a:latin typeface="Cambria Math" panose="02040503050406030204" pitchFamily="18" charset="0"/>
                                          <a:ea typeface="SimSun" panose="02010600030101010101" pitchFamily="2" charset="-122"/>
                                        </a:rPr>
                                        <m:t>d</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𝑁</m:t>
                                          </m:r>
                                        </m:sub>
                                      </m:sSub>
                                    </m:e>
                                  </m:nary>
                                  <m:r>
                                    <a:rPr lang="en-US" sz="1900" i="1">
                                      <a:effectLst/>
                                      <a:latin typeface="Cambria Math" panose="02040503050406030204" pitchFamily="18" charset="0"/>
                                      <a:ea typeface="SimSun" panose="02010600030101010101" pitchFamily="2" charset="-122"/>
                                    </a:rPr>
                                    <m:t>…</m:t>
                                  </m:r>
                                  <m:r>
                                    <m:rPr>
                                      <m:sty m:val="p"/>
                                    </m:rPr>
                                    <a:rPr lang="en-US" sz="1900">
                                      <a:effectLst/>
                                      <a:latin typeface="Cambria Math" panose="02040503050406030204" pitchFamily="18" charset="0"/>
                                      <a:ea typeface="SimSun" panose="02010600030101010101" pitchFamily="2" charset="-122"/>
                                    </a:rPr>
                                    <m:t>d</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2</m:t>
                                      </m:r>
                                    </m:sub>
                                  </m:sSub>
                                </m:e>
                              </m:nary>
                              <m:r>
                                <m:rPr>
                                  <m:sty m:val="p"/>
                                </m:rPr>
                                <a:rPr lang="en-US" sz="1900">
                                  <a:effectLst/>
                                  <a:latin typeface="Cambria Math" panose="02040503050406030204" pitchFamily="18" charset="0"/>
                                  <a:ea typeface="SimSun" panose="02010600030101010101" pitchFamily="2" charset="-122"/>
                                </a:rPr>
                                <m:t>d</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1</m:t>
                                  </m:r>
                                </m:sub>
                              </m:sSub>
                            </m:e>
                          </m:nary>
                        </m:e>
                      </m:nary>
                    </m:oMath>
                  </m:oMathPara>
                </a14:m>
                <a:endParaRPr lang="en-US" sz="1900" dirty="0">
                  <a:effectLst/>
                  <a:ea typeface="SimSun" panose="02010600030101010101" pitchFamily="2" charset="-122"/>
                </a:endParaRPr>
              </a:p>
              <a:p>
                <a:pPr marL="0" marR="0" indent="0" algn="l">
                  <a:spcBef>
                    <a:spcPts val="0"/>
                  </a:spcBef>
                  <a:spcAft>
                    <a:spcPts val="0"/>
                  </a:spcAft>
                  <a:buNone/>
                </a:pPr>
                <a14:m>
                  <m:oMathPara xmlns:m="http://schemas.openxmlformats.org/officeDocument/2006/math">
                    <m:oMathParaPr>
                      <m:jc m:val="centerGroup"/>
                    </m:oMathParaPr>
                    <m:oMath xmlns:m="http://schemas.openxmlformats.org/officeDocument/2006/math">
                      <m:d>
                        <m:dPr>
                          <m:ctrlPr>
                            <a:rPr lang="en-US" sz="1900" i="1">
                              <a:effectLst/>
                              <a:latin typeface="Cambria Math" panose="02040503050406030204" pitchFamily="18" charset="0"/>
                              <a:ea typeface="SimSun" panose="02010600030101010101" pitchFamily="2" charset="-122"/>
                            </a:rPr>
                          </m:ctrlPr>
                        </m:dPr>
                        <m:e>
                          <m:eqArr>
                            <m:eqArrPr>
                              <m:ctrlPr>
                                <a:rPr lang="en-US" sz="1900" i="1">
                                  <a:effectLst/>
                                  <a:latin typeface="Cambria Math" panose="02040503050406030204" pitchFamily="18" charset="0"/>
                                  <a:ea typeface="SimSun" panose="02010600030101010101" pitchFamily="2" charset="-122"/>
                                </a:rPr>
                              </m:ctrlPr>
                            </m:eqArrPr>
                            <m:e>
                              <m:r>
                                <a:rPr lang="en-US" sz="1900" i="1">
                                  <a:effectLst/>
                                  <a:latin typeface="Cambria Math" panose="02040503050406030204" pitchFamily="18" charset="0"/>
                                  <a:ea typeface="SimSun" panose="02010600030101010101" pitchFamily="2" charset="-122"/>
                                </a:rPr>
                                <m:t>𝛿</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𝑋</m:t>
                                  </m:r>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e>
                              </m:d>
                              <m:r>
                                <a:rPr lang="en-US" sz="1900" i="1">
                                  <a:effectLst/>
                                  <a:latin typeface="Cambria Math" panose="02040503050406030204" pitchFamily="18" charset="0"/>
                                  <a:ea typeface="SimSun" panose="02010600030101010101" pitchFamily="2" charset="-122"/>
                                </a:rPr>
                                <m:t>=</m:t>
                              </m:r>
                              <m:d>
                                <m:dPr>
                                  <m:begChr m:val="{"/>
                                  <m:endChr m:val=""/>
                                  <m:ctrlPr>
                                    <a:rPr lang="en-US" sz="1900" i="1">
                                      <a:effectLst/>
                                      <a:latin typeface="Cambria Math" panose="02040503050406030204" pitchFamily="18" charset="0"/>
                                      <a:ea typeface="SimSun" panose="02010600030101010101" pitchFamily="2" charset="-122"/>
                                    </a:rPr>
                                  </m:ctrlPr>
                                </m:dPr>
                                <m:e>
                                  <m:m>
                                    <m:mPr>
                                      <m:mcs>
                                        <m:mc>
                                          <m:mcPr>
                                            <m:count m:val="1"/>
                                            <m:mcJc m:val="center"/>
                                          </m:mcPr>
                                        </m:mc>
                                      </m:mcs>
                                      <m:ctrlPr>
                                        <a:rPr lang="en-US" sz="1900" i="1">
                                          <a:effectLst/>
                                          <a:latin typeface="Cambria Math" panose="02040503050406030204" pitchFamily="18" charset="0"/>
                                          <a:ea typeface="SimSun" panose="02010600030101010101" pitchFamily="2" charset="-122"/>
                                        </a:rPr>
                                      </m:ctrlPr>
                                    </m:mPr>
                                    <m:mr>
                                      <m:e>
                                        <m:r>
                                          <a:rPr lang="en-US" sz="1900" i="1">
                                            <a:effectLst/>
                                            <a:latin typeface="Cambria Math" panose="02040503050406030204" pitchFamily="18" charset="0"/>
                                            <a:ea typeface="SimSun" panose="02010600030101010101" pitchFamily="2" charset="-122"/>
                                          </a:rPr>
                                          <m:t>1 </m:t>
                                        </m:r>
                                        <m:r>
                                          <m:rPr>
                                            <m:sty m:val="p"/>
                                          </m:rPr>
                                          <a:rPr lang="en-US" sz="1900">
                                            <a:effectLst/>
                                            <a:latin typeface="Cambria Math" panose="02040503050406030204" pitchFamily="18" charset="0"/>
                                            <a:ea typeface="SimSun" panose="02010600030101010101" pitchFamily="2" charset="-122"/>
                                          </a:rPr>
                                          <m:t>if</m:t>
                                        </m:r>
                                        <m:r>
                                          <a:rPr lang="en-US" sz="1900" i="1">
                                            <a:effectLst/>
                                            <a:latin typeface="Cambria Math" panose="02040503050406030204" pitchFamily="18" charset="0"/>
                                            <a:ea typeface="SimSun" panose="02010600030101010101" pitchFamily="2" charset="-122"/>
                                          </a:rPr>
                                          <m:t> </m:t>
                                        </m:r>
                                        <m:r>
                                          <a:rPr lang="en-US" sz="1900" i="1">
                                            <a:effectLst/>
                                            <a:latin typeface="Cambria Math" panose="02040503050406030204" pitchFamily="18" charset="0"/>
                                            <a:ea typeface="SimSun" panose="02010600030101010101" pitchFamily="2" charset="-122"/>
                                          </a:rPr>
                                          <m:t>𝑋</m:t>
                                        </m:r>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e>
                                    </m:mr>
                                    <m:mr>
                                      <m:e>
                                        <m:r>
                                          <a:rPr lang="en-US" sz="1900" i="1">
                                            <a:effectLst/>
                                            <a:latin typeface="Cambria Math" panose="02040503050406030204" pitchFamily="18" charset="0"/>
                                            <a:ea typeface="SimSun" panose="02010600030101010101" pitchFamily="2" charset="-122"/>
                                          </a:rPr>
                                          <m:t>0 </m:t>
                                        </m:r>
                                        <m:r>
                                          <m:rPr>
                                            <m:sty m:val="p"/>
                                          </m:rPr>
                                          <a:rPr lang="en-US" sz="1900">
                                            <a:effectLst/>
                                            <a:latin typeface="Cambria Math" panose="02040503050406030204" pitchFamily="18" charset="0"/>
                                            <a:ea typeface="SimSun" panose="02010600030101010101" pitchFamily="2" charset="-122"/>
                                          </a:rPr>
                                          <m:t>if</m:t>
                                        </m:r>
                                        <m:r>
                                          <a:rPr lang="en-US" sz="1900" i="1">
                                            <a:effectLst/>
                                            <a:latin typeface="Cambria Math" panose="02040503050406030204" pitchFamily="18" charset="0"/>
                                            <a:ea typeface="SimSun" panose="02010600030101010101" pitchFamily="2" charset="-122"/>
                                          </a:rPr>
                                          <m:t> </m:t>
                                        </m:r>
                                        <m:r>
                                          <a:rPr lang="en-US" sz="1900" i="1">
                                            <a:effectLst/>
                                            <a:latin typeface="Cambria Math" panose="02040503050406030204" pitchFamily="18" charset="0"/>
                                            <a:ea typeface="SimSun" panose="02010600030101010101" pitchFamily="2" charset="-122"/>
                                          </a:rPr>
                                          <m:t>𝑋</m:t>
                                        </m:r>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e>
                                    </m:mr>
                                  </m:m>
                                </m:e>
                              </m:d>
                              <m:r>
                                <a:rPr lang="en-US" sz="1900" i="1">
                                  <a:effectLst/>
                                  <a:latin typeface="Cambria Math" panose="02040503050406030204" pitchFamily="18" charset="0"/>
                                  <a:ea typeface="SimSun" panose="02010600030101010101" pitchFamily="2" charset="-122"/>
                                </a:rPr>
                                <m:t>⇒</m:t>
                              </m:r>
                              <m:nary>
                                <m:naryPr>
                                  <m:limLoc m:val="undOvr"/>
                                  <m:supHide m:val="on"/>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𝑋</m:t>
                                  </m:r>
                                </m:sub>
                                <m:sup/>
                                <m:e>
                                  <m:r>
                                    <a:rPr lang="en-US" sz="1900" i="1">
                                      <a:effectLst/>
                                      <a:latin typeface="Cambria Math" panose="02040503050406030204" pitchFamily="18" charset="0"/>
                                      <a:ea typeface="SimSun" panose="02010600030101010101" pitchFamily="2" charset="-122"/>
                                    </a:rPr>
                                    <m:t>𝛿</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𝑋</m:t>
                                      </m:r>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e>
                                  </m:d>
                                  <m:r>
                                    <a:rPr lang="en-US" sz="1900" i="1">
                                      <a:effectLst/>
                                      <a:latin typeface="Cambria Math" panose="02040503050406030204" pitchFamily="18" charset="0"/>
                                      <a:ea typeface="SimSun" panose="02010600030101010101" pitchFamily="2" charset="-122"/>
                                    </a:rPr>
                                    <m:t>𝑢</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𝑋</m:t>
                                      </m:r>
                                    </m:e>
                                  </m:d>
                                  <m:r>
                                    <m:rPr>
                                      <m:sty m:val="p"/>
                                    </m:rPr>
                                    <a:rPr lang="en-US" sz="1900">
                                      <a:effectLst/>
                                      <a:latin typeface="Cambria Math" panose="02040503050406030204" pitchFamily="18" charset="0"/>
                                      <a:ea typeface="SimSun" panose="02010600030101010101" pitchFamily="2" charset="-122"/>
                                    </a:rPr>
                                    <m:t>d</m:t>
                                  </m:r>
                                  <m:r>
                                    <a:rPr lang="en-US" sz="1900" i="1">
                                      <a:effectLst/>
                                      <a:latin typeface="Cambria Math" panose="02040503050406030204" pitchFamily="18" charset="0"/>
                                      <a:ea typeface="SimSun" panose="02010600030101010101" pitchFamily="2" charset="-122"/>
                                    </a:rPr>
                                    <m:t>𝑋</m:t>
                                  </m:r>
                                </m:e>
                              </m:nary>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𝑢</m:t>
                              </m:r>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e>
                              </m:d>
                            </m:e>
                            <m:e>
                              <m:r>
                                <m:rPr>
                                  <m:sty m:val="p"/>
                                </m:rPr>
                                <a:rPr lang="en-US" sz="1900">
                                  <a:effectLst/>
                                  <a:latin typeface="Cambria Math" panose="02040503050406030204" pitchFamily="18" charset="0"/>
                                  <a:ea typeface="SimSun" panose="02010600030101010101" pitchFamily="2" charset="-122"/>
                                </a:rPr>
                                <m:t>like</m:t>
                              </m:r>
                              <m:r>
                                <a:rPr lang="en-US" sz="1900">
                                  <a:effectLst/>
                                  <a:latin typeface="Cambria Math" panose="02040503050406030204" pitchFamily="18" charset="0"/>
                                  <a:ea typeface="SimSun" panose="02010600030101010101" pitchFamily="2" charset="-122"/>
                                </a:rPr>
                                <m:t> </m:t>
                              </m:r>
                              <m:r>
                                <m:rPr>
                                  <m:sty m:val="p"/>
                                </m:rPr>
                                <a:rPr lang="en-US" sz="1900">
                                  <a:effectLst/>
                                  <a:latin typeface="Cambria Math" panose="02040503050406030204" pitchFamily="18" charset="0"/>
                                  <a:ea typeface="SimSun" panose="02010600030101010101" pitchFamily="2" charset="-122"/>
                                </a:rPr>
                                <m:t>Riemann</m:t>
                              </m:r>
                              <m:r>
                                <a:rPr lang="en-US" sz="1900">
                                  <a:effectLst/>
                                  <a:latin typeface="Cambria Math" panose="02040503050406030204" pitchFamily="18" charset="0"/>
                                  <a:ea typeface="SimSun" panose="02010600030101010101" pitchFamily="2" charset="-122"/>
                                </a:rPr>
                                <m:t> </m:t>
                              </m:r>
                              <m:r>
                                <m:rPr>
                                  <m:sty m:val="p"/>
                                </m:rPr>
                                <a:rPr lang="en-US" sz="1900">
                                  <a:effectLst/>
                                  <a:latin typeface="Cambria Math" panose="02040503050406030204" pitchFamily="18" charset="0"/>
                                  <a:ea typeface="SimSun" panose="02010600030101010101" pitchFamily="2" charset="-122"/>
                                </a:rPr>
                                <m:t>integral</m:t>
                              </m:r>
                            </m:e>
                            <m:e>
                              <m:r>
                                <m:rPr>
                                  <m:sty m:val="p"/>
                                </m:rPr>
                                <a:rPr lang="en-US" sz="1900">
                                  <a:effectLst/>
                                  <a:latin typeface="Cambria Math" panose="02040503050406030204" pitchFamily="18" charset="0"/>
                                  <a:ea typeface="Cambria Math" panose="02040503050406030204" pitchFamily="18" charset="0"/>
                                  <a:cs typeface="Cambria Math" panose="02040503050406030204" pitchFamily="18" charset="0"/>
                                </a:rPr>
                                <m:t>with</m:t>
                              </m:r>
                              <m:r>
                                <a:rPr lang="en-US" sz="1900">
                                  <a:effectLst/>
                                  <a:latin typeface="Cambria Math" panose="02040503050406030204" pitchFamily="18" charset="0"/>
                                  <a:ea typeface="Cambria Math" panose="02040503050406030204" pitchFamily="18" charset="0"/>
                                  <a:cs typeface="Cambria Math" panose="02040503050406030204" pitchFamily="18" charset="0"/>
                                </a:rPr>
                                <m:t> </m:t>
                              </m:r>
                              <m:r>
                                <m:rPr>
                                  <m:sty m:val="p"/>
                                </m:rPr>
                                <a:rPr lang="en-US" sz="1900">
                                  <a:effectLst/>
                                  <a:latin typeface="Cambria Math" panose="02040503050406030204" pitchFamily="18" charset="0"/>
                                  <a:ea typeface="Cambria Math" panose="02040503050406030204" pitchFamily="18" charset="0"/>
                                  <a:cs typeface="Cambria Math" panose="02040503050406030204" pitchFamily="18" charset="0"/>
                                </a:rPr>
                                <m:t>note</m:t>
                              </m:r>
                              <m:r>
                                <a:rPr lang="en-US" sz="1900">
                                  <a:effectLst/>
                                  <a:latin typeface="Cambria Math" panose="02040503050406030204" pitchFamily="18" charset="0"/>
                                  <a:ea typeface="Cambria Math" panose="02040503050406030204" pitchFamily="18" charset="0"/>
                                  <a:cs typeface="Cambria Math" panose="02040503050406030204" pitchFamily="18" charset="0"/>
                                </a:rPr>
                                <m:t> </m:t>
                              </m:r>
                              <m:r>
                                <m:rPr>
                                  <m:sty m:val="p"/>
                                </m:rPr>
                                <a:rPr lang="en-US" sz="1900">
                                  <a:effectLst/>
                                  <a:latin typeface="Cambria Math" panose="02040503050406030204" pitchFamily="18" charset="0"/>
                                  <a:ea typeface="Cambria Math" panose="02040503050406030204" pitchFamily="18" charset="0"/>
                                  <a:cs typeface="Cambria Math" panose="02040503050406030204" pitchFamily="18" charset="0"/>
                                </a:rPr>
                                <m:t>that</m:t>
                              </m:r>
                              <m:r>
                                <a:rPr lang="en-US" sz="1900">
                                  <a:effectLst/>
                                  <a:latin typeface="Cambria Math" panose="02040503050406030204" pitchFamily="18" charset="0"/>
                                  <a:ea typeface="Cambria Math" panose="02040503050406030204" pitchFamily="18" charset="0"/>
                                  <a:cs typeface="Cambria Math" panose="02040503050406030204" pitchFamily="18" charset="0"/>
                                </a:rPr>
                                <m:t> </m:t>
                              </m:r>
                              <m:r>
                                <m:rPr>
                                  <m:sty m:val="p"/>
                                </m:rPr>
                                <a:rPr lang="en-US" sz="1900">
                                  <a:effectLst/>
                                  <a:latin typeface="Cambria Math" panose="02040503050406030204" pitchFamily="18" charset="0"/>
                                  <a:ea typeface="Cambria Math" panose="02040503050406030204" pitchFamily="18" charset="0"/>
                                  <a:cs typeface="Cambria Math" panose="02040503050406030204" pitchFamily="18" charset="0"/>
                                </a:rPr>
                                <m:t>the</m:t>
                              </m:r>
                              <m:r>
                                <a:rPr lang="en-US" sz="1900">
                                  <a:effectLst/>
                                  <a:latin typeface="Cambria Math" panose="02040503050406030204" pitchFamily="18" charset="0"/>
                                  <a:ea typeface="Cambria Math" panose="02040503050406030204" pitchFamily="18" charset="0"/>
                                  <a:cs typeface="Cambria Math" panose="02040503050406030204" pitchFamily="18" charset="0"/>
                                </a:rPr>
                                <m:t> </m:t>
                              </m:r>
                              <m:r>
                                <m:rPr>
                                  <m:sty m:val="p"/>
                                </m:rPr>
                                <a:rPr lang="en-US" sz="1900">
                                  <a:effectLst/>
                                  <a:latin typeface="Cambria Math" panose="02040503050406030204" pitchFamily="18" charset="0"/>
                                  <a:ea typeface="Cambria Math" panose="02040503050406030204" pitchFamily="18" charset="0"/>
                                  <a:cs typeface="Cambria Math" panose="02040503050406030204" pitchFamily="18" charset="0"/>
                                </a:rPr>
                                <m:t>domain</m:t>
                              </m:r>
                              <m:r>
                                <a:rPr lang="en-US" sz="1900">
                                  <a:effectLst/>
                                  <a:latin typeface="Cambria Math" panose="02040503050406030204" pitchFamily="18" charset="0"/>
                                  <a:ea typeface="Cambria Math" panose="02040503050406030204" pitchFamily="18" charset="0"/>
                                  <a:cs typeface="Cambria Math" panose="02040503050406030204" pitchFamily="18" charset="0"/>
                                </a:rPr>
                                <m:t> </m:t>
                              </m:r>
                              <m:r>
                                <m:rPr>
                                  <m:sty m:val="p"/>
                                </m:rPr>
                                <a:rPr lang="en-US" sz="1900">
                                  <a:effectLst/>
                                  <a:latin typeface="Cambria Math" panose="02040503050406030204" pitchFamily="18" charset="0"/>
                                  <a:ea typeface="Cambria Math" panose="02040503050406030204" pitchFamily="18" charset="0"/>
                                  <a:cs typeface="Cambria Math" panose="02040503050406030204" pitchFamily="18" charset="0"/>
                                </a:rPr>
                                <m:t>of</m:t>
                              </m:r>
                              <m:r>
                                <a:rPr lang="en-US" sz="1900" i="1">
                                  <a:effectLst/>
                                  <a:latin typeface="Cambria Math" panose="02040503050406030204" pitchFamily="18" charset="0"/>
                                  <a:ea typeface="Cambria Math" panose="02040503050406030204" pitchFamily="18" charset="0"/>
                                  <a:cs typeface="Cambria Math" panose="02040503050406030204" pitchFamily="18" charset="0"/>
                                </a:rPr>
                                <m:t> </m:t>
                              </m:r>
                              <m:r>
                                <a:rPr lang="en-US" sz="1900" i="1">
                                  <a:effectLst/>
                                  <a:latin typeface="Cambria Math" panose="02040503050406030204" pitchFamily="18" charset="0"/>
                                  <a:ea typeface="Cambria Math" panose="02040503050406030204" pitchFamily="18" charset="0"/>
                                  <a:cs typeface="Cambria Math" panose="02040503050406030204" pitchFamily="18" charset="0"/>
                                </a:rPr>
                                <m:t>𝑋</m:t>
                              </m:r>
                              <m:r>
                                <a:rPr lang="en-US" sz="1900" i="1">
                                  <a:effectLst/>
                                  <a:latin typeface="Cambria Math" panose="02040503050406030204" pitchFamily="18" charset="0"/>
                                  <a:ea typeface="Cambria Math" panose="02040503050406030204" pitchFamily="18" charset="0"/>
                                  <a:cs typeface="Cambria Math" panose="02040503050406030204" pitchFamily="18" charset="0"/>
                                </a:rPr>
                                <m:t> </m:t>
                              </m:r>
                              <m:r>
                                <m:rPr>
                                  <m:sty m:val="p"/>
                                </m:rPr>
                                <a:rPr lang="en-US" sz="1900">
                                  <a:effectLst/>
                                  <a:latin typeface="Cambria Math" panose="02040503050406030204" pitchFamily="18" charset="0"/>
                                  <a:ea typeface="Cambria Math" panose="02040503050406030204" pitchFamily="18" charset="0"/>
                                  <a:cs typeface="Cambria Math" panose="02040503050406030204" pitchFamily="18" charset="0"/>
                                </a:rPr>
                                <m:t>and</m:t>
                              </m:r>
                              <m:r>
                                <a:rPr lang="en-US" sz="1900">
                                  <a:effectLst/>
                                  <a:latin typeface="Cambria Math" panose="02040503050406030204" pitchFamily="18" charset="0"/>
                                  <a:ea typeface="Cambria Math" panose="02040503050406030204" pitchFamily="18" charset="0"/>
                                  <a:cs typeface="Cambria Math" panose="02040503050406030204" pitchFamily="18" charset="0"/>
                                </a:rPr>
                                <m:t> </m:t>
                              </m:r>
                              <m:sSub>
                                <m:sSubPr>
                                  <m:ctrlPr>
                                    <a:rPr lang="en-US" sz="19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900" i="1">
                                      <a:effectLst/>
                                      <a:latin typeface="Cambria Math" panose="02040503050406030204" pitchFamily="18" charset="0"/>
                                      <a:ea typeface="Cambria Math" panose="02040503050406030204" pitchFamily="18" charset="0"/>
                                      <a:cs typeface="Cambria Math" panose="02040503050406030204" pitchFamily="18" charset="0"/>
                                    </a:rPr>
                                    <m:t>𝑋</m:t>
                                  </m:r>
                                </m:e>
                                <m:sub>
                                  <m:r>
                                    <a:rPr lang="en-US" sz="1900" i="1">
                                      <a:effectLst/>
                                      <a:latin typeface="Cambria Math" panose="02040503050406030204" pitchFamily="18" charset="0"/>
                                      <a:ea typeface="Cambria Math" panose="02040503050406030204" pitchFamily="18" charset="0"/>
                                      <a:cs typeface="Cambria Math" panose="02040503050406030204" pitchFamily="18" charset="0"/>
                                    </a:rPr>
                                    <m:t>𝑖</m:t>
                                  </m:r>
                                </m:sub>
                              </m:sSub>
                              <m:r>
                                <a:rPr lang="en-US" sz="1900" i="1">
                                  <a:effectLst/>
                                  <a:latin typeface="Cambria Math" panose="02040503050406030204" pitchFamily="18" charset="0"/>
                                  <a:ea typeface="Cambria Math" panose="02040503050406030204" pitchFamily="18" charset="0"/>
                                  <a:cs typeface="Cambria Math" panose="02040503050406030204" pitchFamily="18" charset="0"/>
                                </a:rPr>
                                <m:t> </m:t>
                              </m:r>
                              <m:r>
                                <m:rPr>
                                  <m:sty m:val="p"/>
                                </m:rPr>
                                <a:rPr lang="en-US" sz="1900">
                                  <a:effectLst/>
                                  <a:latin typeface="Cambria Math" panose="02040503050406030204" pitchFamily="18" charset="0"/>
                                  <a:ea typeface="Cambria Math" panose="02040503050406030204" pitchFamily="18" charset="0"/>
                                  <a:cs typeface="Cambria Math" panose="02040503050406030204" pitchFamily="18" charset="0"/>
                                </a:rPr>
                                <m:t>is</m:t>
                              </m:r>
                              <m:r>
                                <a:rPr lang="en-US" sz="1900" i="1">
                                  <a:effectLst/>
                                  <a:latin typeface="Cambria Math" panose="02040503050406030204" pitchFamily="18" charset="0"/>
                                  <a:ea typeface="Cambria Math" panose="02040503050406030204" pitchFamily="18" charset="0"/>
                                  <a:cs typeface="Cambria Math" panose="02040503050406030204" pitchFamily="18" charset="0"/>
                                </a:rPr>
                                <m:t> </m:t>
                              </m:r>
                              <m:r>
                                <a:rPr lang="en-US" sz="1900" b="1" i="1">
                                  <a:effectLst/>
                                  <a:latin typeface="Cambria Math" panose="02040503050406030204" pitchFamily="18" charset="0"/>
                                  <a:ea typeface="Cambria Math" panose="02040503050406030204" pitchFamily="18" charset="0"/>
                                  <a:cs typeface="Cambria Math" panose="02040503050406030204" pitchFamily="18" charset="0"/>
                                </a:rPr>
                                <m:t>𝑿</m:t>
                              </m:r>
                            </m:e>
                          </m:eqArr>
                        </m:e>
                      </m:d>
                    </m:oMath>
                  </m:oMathPara>
                </a14:m>
                <a:endParaRPr lang="en-US" sz="1900" dirty="0">
                  <a:effectLst/>
                  <a:ea typeface="SimSun" panose="02010600030101010101" pitchFamily="2" charset="-122"/>
                </a:endParaRPr>
              </a:p>
              <a:p>
                <a:pPr marL="0" indent="0">
                  <a:buNone/>
                </a:pPr>
                <a:endParaRPr lang="en-US" sz="1900" dirty="0"/>
              </a:p>
            </p:txBody>
          </p:sp>
        </mc:Choice>
        <mc:Fallback xmlns="">
          <p:sp>
            <p:nvSpPr>
              <p:cNvPr id="3" name="Content Placeholder 2">
                <a:extLst>
                  <a:ext uri="{FF2B5EF4-FFF2-40B4-BE49-F238E27FC236}">
                    <a16:creationId xmlns:a16="http://schemas.microsoft.com/office/drawing/2014/main" id="{6999FBAC-143A-0331-D049-5DD129BE79A7}"/>
                  </a:ext>
                </a:extLst>
              </p:cNvPr>
              <p:cNvSpPr>
                <a:spLocks noGrp="1" noRot="1" noChangeAspect="1" noMove="1" noResize="1" noEditPoints="1" noAdjustHandles="1" noChangeArrowheads="1" noChangeShapeType="1" noTextEdit="1"/>
              </p:cNvSpPr>
              <p:nvPr>
                <p:ph idx="1"/>
              </p:nvPr>
            </p:nvSpPr>
            <p:spPr>
              <a:xfrm>
                <a:off x="281354" y="914399"/>
                <a:ext cx="11605846" cy="5176066"/>
              </a:xfrm>
              <a:blipFill>
                <a:blip r:embed="rId4"/>
                <a:stretch>
                  <a:fillRect b="-376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3EBDC782-F3E0-CD48-C3B2-BE96A8943644}"/>
              </a:ext>
            </a:extLst>
          </p:cNvPr>
          <p:cNvSpPr>
            <a:spLocks noGrp="1"/>
          </p:cNvSpPr>
          <p:nvPr>
            <p:ph type="dt" sz="half" idx="10"/>
          </p:nvPr>
        </p:nvSpPr>
        <p:spPr/>
        <p:txBody>
          <a:bodyPr/>
          <a:lstStyle/>
          <a:p>
            <a:r>
              <a:rPr lang="en-US"/>
              <a:t>30/05/2022</a:t>
            </a:r>
          </a:p>
        </p:txBody>
      </p:sp>
      <p:sp>
        <p:nvSpPr>
          <p:cNvPr id="5" name="Footer Placeholder 4">
            <a:extLst>
              <a:ext uri="{FF2B5EF4-FFF2-40B4-BE49-F238E27FC236}">
                <a16:creationId xmlns:a16="http://schemas.microsoft.com/office/drawing/2014/main" id="{5448F8EA-8AFD-728E-CBA8-B08416BCF1BE}"/>
              </a:ext>
            </a:extLst>
          </p:cNvPr>
          <p:cNvSpPr>
            <a:spLocks noGrp="1"/>
          </p:cNvSpPr>
          <p:nvPr>
            <p:ph type="ftr" sz="quarter" idx="11"/>
          </p:nvPr>
        </p:nvSpPr>
        <p:spPr/>
        <p:txBody>
          <a:bodyPr/>
          <a:lstStyle/>
          <a:p>
            <a:r>
              <a:rPr lang="pt-BR"/>
              <a:t>EM Tutorial P2 - Loc Nguyen</a:t>
            </a:r>
            <a:endParaRPr lang="en-US"/>
          </a:p>
        </p:txBody>
      </p:sp>
      <p:sp>
        <p:nvSpPr>
          <p:cNvPr id="6" name="Slide Number Placeholder 5">
            <a:extLst>
              <a:ext uri="{FF2B5EF4-FFF2-40B4-BE49-F238E27FC236}">
                <a16:creationId xmlns:a16="http://schemas.microsoft.com/office/drawing/2014/main" id="{3029C354-53ED-C02E-4E92-90626D829098}"/>
              </a:ext>
            </a:extLst>
          </p:cNvPr>
          <p:cNvSpPr>
            <a:spLocks noGrp="1"/>
          </p:cNvSpPr>
          <p:nvPr>
            <p:ph type="sldNum" sz="quarter" idx="12"/>
          </p:nvPr>
        </p:nvSpPr>
        <p:spPr/>
        <p:txBody>
          <a:bodyPr/>
          <a:lstStyle/>
          <a:p>
            <a:fld id="{5DB5036F-1FF2-46C4-8D2B-59C7E3B91952}" type="slidenum">
              <a:rPr lang="en-US" smtClean="0"/>
              <a:pPr/>
              <a:t>22</a:t>
            </a:fld>
            <a:endParaRPr lang="en-US"/>
          </a:p>
        </p:txBody>
      </p:sp>
    </p:spTree>
    <p:extLst>
      <p:ext uri="{BB962C8B-B14F-4D97-AF65-F5344CB8AC3E}">
        <p14:creationId xmlns:p14="http://schemas.microsoft.com/office/powerpoint/2010/main" val="1999129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59F60-CA94-F20C-49F5-D5AA826170DF}"/>
              </a:ext>
            </a:extLst>
          </p:cNvPr>
          <p:cNvSpPr>
            <a:spLocks noGrp="1"/>
          </p:cNvSpPr>
          <p:nvPr>
            <p:ph type="title"/>
          </p:nvPr>
        </p:nvSpPr>
        <p:spPr/>
        <p:txBody>
          <a:bodyPr/>
          <a:lstStyle/>
          <a:p>
            <a:r>
              <a:rPr lang="en-US" dirty="0"/>
              <a:t>2. Practical EM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F08FD9-A4AD-6E63-A561-9C9BC8D8AA86}"/>
                  </a:ext>
                </a:extLst>
              </p:cNvPr>
              <p:cNvSpPr>
                <a:spLocks noGrp="1"/>
              </p:cNvSpPr>
              <p:nvPr>
                <p:ph idx="1"/>
              </p:nvPr>
            </p:nvSpPr>
            <p:spPr>
              <a:xfrm>
                <a:off x="140676" y="914399"/>
                <a:ext cx="11873133" cy="5176066"/>
              </a:xfrm>
            </p:spPr>
            <p:txBody>
              <a:bodyPr>
                <a:noAutofit/>
              </a:bodyPr>
              <a:lstStyle/>
              <a:p>
                <a:pPr marL="0" indent="0">
                  <a:buNone/>
                </a:pPr>
                <a14:m>
                  <m:oMathPara xmlns:m="http://schemas.openxmlformats.org/officeDocument/2006/math">
                    <m:oMathParaPr>
                      <m:jc m:val="left"/>
                    </m:oMathParaPr>
                    <m:oMath xmlns:m="http://schemas.openxmlformats.org/officeDocument/2006/math">
                      <m:r>
                        <a:rPr lang="en-US" sz="1800" i="1">
                          <a:latin typeface="Cambria Math" panose="02040503050406030204" pitchFamily="18" charset="0"/>
                          <a:ea typeface="SimSun" panose="02010600030101010101" pitchFamily="2" charset="-122"/>
                        </a:rPr>
                        <m:t>𝑄</m:t>
                      </m:r>
                      <m:d>
                        <m:dPr>
                          <m:ctrlPr>
                            <a:rPr lang="en-US" sz="1800" i="1">
                              <a:latin typeface="Cambria Math" panose="02040503050406030204" pitchFamily="18" charset="0"/>
                              <a:ea typeface="SimSun" panose="02010600030101010101" pitchFamily="2" charset="-122"/>
                            </a:rPr>
                          </m:ctrlPr>
                        </m:dPr>
                        <m:e>
                          <m:sSup>
                            <m:sSupPr>
                              <m:ctrlPr>
                                <a:rPr lang="en-US" sz="1800" i="1">
                                  <a:latin typeface="Cambria Math" panose="02040503050406030204" pitchFamily="18" charset="0"/>
                                  <a:ea typeface="SimSun" panose="02010600030101010101" pitchFamily="2" charset="-122"/>
                                </a:rPr>
                              </m:ctrlPr>
                            </m:sSupPr>
                            <m:e>
                              <m:r>
                                <m:rPr>
                                  <m:sty m:val="p"/>
                                </m:rPr>
                                <a:rPr lang="en-US" sz="1800">
                                  <a:latin typeface="Cambria Math" panose="02040503050406030204" pitchFamily="18" charset="0"/>
                                  <a:ea typeface="SimSun" panose="02010600030101010101" pitchFamily="2" charset="-122"/>
                                </a:rPr>
                                <m:t>Θ</m:t>
                              </m:r>
                            </m:e>
                            <m:sup>
                              <m:r>
                                <a:rPr lang="en-US" sz="1800" i="1">
                                  <a:latin typeface="Cambria Math" panose="02040503050406030204" pitchFamily="18" charset="0"/>
                                  <a:ea typeface="SimSun" panose="02010600030101010101" pitchFamily="2" charset="-122"/>
                                </a:rPr>
                                <m:t>′</m:t>
                              </m:r>
                            </m:sup>
                          </m:sSup>
                        </m:e>
                        <m:e>
                          <m:r>
                            <m:rPr>
                              <m:sty m:val="p"/>
                            </m:rPr>
                            <a:rPr lang="en-US" sz="1800">
                              <a:latin typeface="Cambria Math" panose="02040503050406030204" pitchFamily="18" charset="0"/>
                              <a:ea typeface="SimSun" panose="02010600030101010101" pitchFamily="2" charset="-122"/>
                            </a:rPr>
                            <m:t>Θ</m:t>
                          </m:r>
                        </m:e>
                      </m:d>
                      <m:r>
                        <a:rPr lang="en-US" sz="1800" i="1">
                          <a:latin typeface="Cambria Math" panose="02040503050406030204" pitchFamily="18" charset="0"/>
                          <a:ea typeface="SimSun" panose="02010600030101010101" pitchFamily="2" charset="-122"/>
                        </a:rPr>
                        <m:t>=…=</m:t>
                      </m:r>
                      <m:nary>
                        <m:naryPr>
                          <m:chr m:val="∑"/>
                          <m:limLoc m:val="undOvr"/>
                          <m:ctrlPr>
                            <a:rPr lang="en-US" sz="1800" i="1">
                              <a:effectLst/>
                              <a:latin typeface="Cambria Math" panose="02040503050406030204" pitchFamily="18" charset="0"/>
                              <a:ea typeface="SimSun" panose="02010600030101010101" pitchFamily="2" charset="-122"/>
                            </a:rPr>
                          </m:ctrlPr>
                        </m:naryPr>
                        <m:sub>
                          <m:r>
                            <a:rPr lang="en-US" sz="1800" i="1">
                              <a:effectLst/>
                              <a:latin typeface="Cambria Math" panose="02040503050406030204" pitchFamily="18" charset="0"/>
                              <a:ea typeface="SimSun" panose="02010600030101010101" pitchFamily="2" charset="-122"/>
                            </a:rPr>
                            <m:t>𝑖</m:t>
                          </m:r>
                          <m:r>
                            <a:rPr lang="en-US" sz="1800" i="1">
                              <a:effectLst/>
                              <a:latin typeface="Cambria Math" panose="02040503050406030204" pitchFamily="18" charset="0"/>
                              <a:ea typeface="SimSun" panose="02010600030101010101" pitchFamily="2" charset="-122"/>
                            </a:rPr>
                            <m:t>=1</m:t>
                          </m:r>
                        </m:sub>
                        <m:sup>
                          <m:r>
                            <a:rPr lang="en-US" sz="1800" i="1">
                              <a:effectLst/>
                              <a:latin typeface="Cambria Math" panose="02040503050406030204" pitchFamily="18" charset="0"/>
                              <a:ea typeface="SimSun" panose="02010600030101010101" pitchFamily="2" charset="-122"/>
                            </a:rPr>
                            <m:t>𝑁</m:t>
                          </m:r>
                        </m:sup>
                        <m:e>
                          <m:nary>
                            <m:naryPr>
                              <m:limLoc m:val="undOvr"/>
                              <m:supHide m:val="on"/>
                              <m:ctrlPr>
                                <a:rPr lang="en-US" sz="1800" i="1">
                                  <a:effectLst/>
                                  <a:latin typeface="Cambria Math" panose="02040503050406030204" pitchFamily="18" charset="0"/>
                                  <a:ea typeface="SimSun" panose="02010600030101010101" pitchFamily="2" charset="-122"/>
                                </a:rPr>
                              </m:ctrlPr>
                            </m:naryPr>
                            <m:sub>
                              <m:r>
                                <a:rPr lang="en-US" sz="1800" i="1">
                                  <a:effectLst/>
                                  <a:latin typeface="Cambria Math" panose="02040503050406030204" pitchFamily="18" charset="0"/>
                                  <a:ea typeface="SimSun" panose="02010600030101010101" pitchFamily="2" charset="-122"/>
                                </a:rPr>
                                <m:t>𝑋</m:t>
                              </m:r>
                            </m:sub>
                            <m:sup/>
                            <m:e>
                              <m:nary>
                                <m:naryPr>
                                  <m:limLoc m:val="undOvr"/>
                                  <m:supHide m:val="on"/>
                                  <m:ctrlPr>
                                    <a:rPr lang="en-US" sz="1800" i="1">
                                      <a:effectLst/>
                                      <a:latin typeface="Cambria Math" panose="02040503050406030204" pitchFamily="18" charset="0"/>
                                      <a:ea typeface="SimSun" panose="02010600030101010101" pitchFamily="2" charset="-122"/>
                                    </a:rPr>
                                  </m:ctrlPr>
                                </m:naryPr>
                                <m:sub>
                                  <m:sSup>
                                    <m:sSupPr>
                                      <m:ctrlPr>
                                        <a:rPr lang="en-US" sz="1800" i="1">
                                          <a:effectLst/>
                                          <a:latin typeface="Cambria Math" panose="02040503050406030204" pitchFamily="18" charset="0"/>
                                          <a:ea typeface="SimSun" panose="02010600030101010101" pitchFamily="2" charset="-122"/>
                                        </a:rPr>
                                      </m:ctrlPr>
                                    </m:sSupPr>
                                    <m:e>
                                      <m:r>
                                        <a:rPr lang="en-US" sz="1800" i="1">
                                          <a:effectLst/>
                                          <a:latin typeface="Cambria Math" panose="02040503050406030204" pitchFamily="18" charset="0"/>
                                          <a:ea typeface="SimSun" panose="02010600030101010101" pitchFamily="2" charset="-122"/>
                                        </a:rPr>
                                        <m:t>𝜑</m:t>
                                      </m:r>
                                    </m:e>
                                    <m:sup>
                                      <m:r>
                                        <a:rPr lang="en-US" sz="1800" i="1">
                                          <a:effectLst/>
                                          <a:latin typeface="Cambria Math" panose="02040503050406030204" pitchFamily="18" charset="0"/>
                                          <a:ea typeface="SimSun" panose="02010600030101010101" pitchFamily="2" charset="-122"/>
                                        </a:rPr>
                                        <m:t>−1</m:t>
                                      </m:r>
                                    </m:sup>
                                  </m:sSup>
                                  <m:d>
                                    <m:dPr>
                                      <m:ctrlPr>
                                        <a:rPr lang="en-US" sz="1800" i="1">
                                          <a:effectLst/>
                                          <a:latin typeface="Cambria Math" panose="02040503050406030204" pitchFamily="18" charset="0"/>
                                          <a:ea typeface="SimSun" panose="02010600030101010101" pitchFamily="2" charset="-122"/>
                                        </a:rPr>
                                      </m:ctrlPr>
                                    </m:dPr>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1</m:t>
                                          </m:r>
                                        </m:sub>
                                      </m:sSub>
                                    </m:e>
                                  </m:d>
                                </m:sub>
                                <m:sup/>
                                <m:e>
                                  <m:nary>
                                    <m:naryPr>
                                      <m:limLoc m:val="undOvr"/>
                                      <m:supHide m:val="on"/>
                                      <m:ctrlPr>
                                        <a:rPr lang="en-US" sz="1800" i="1">
                                          <a:effectLst/>
                                          <a:latin typeface="Cambria Math" panose="02040503050406030204" pitchFamily="18" charset="0"/>
                                          <a:ea typeface="SimSun" panose="02010600030101010101" pitchFamily="2" charset="-122"/>
                                        </a:rPr>
                                      </m:ctrlPr>
                                    </m:naryPr>
                                    <m:sub>
                                      <m:sSup>
                                        <m:sSupPr>
                                          <m:ctrlPr>
                                            <a:rPr lang="en-US" sz="1800" i="1">
                                              <a:effectLst/>
                                              <a:latin typeface="Cambria Math" panose="02040503050406030204" pitchFamily="18" charset="0"/>
                                              <a:ea typeface="SimSun" panose="02010600030101010101" pitchFamily="2" charset="-122"/>
                                            </a:rPr>
                                          </m:ctrlPr>
                                        </m:sSupPr>
                                        <m:e>
                                          <m:r>
                                            <a:rPr lang="en-US" sz="1800" i="1">
                                              <a:effectLst/>
                                              <a:latin typeface="Cambria Math" panose="02040503050406030204" pitchFamily="18" charset="0"/>
                                              <a:ea typeface="SimSun" panose="02010600030101010101" pitchFamily="2" charset="-122"/>
                                            </a:rPr>
                                            <m:t>𝜑</m:t>
                                          </m:r>
                                        </m:e>
                                        <m:sup>
                                          <m:r>
                                            <a:rPr lang="en-US" sz="1800" i="1">
                                              <a:effectLst/>
                                              <a:latin typeface="Cambria Math" panose="02040503050406030204" pitchFamily="18" charset="0"/>
                                              <a:ea typeface="SimSun" panose="02010600030101010101" pitchFamily="2" charset="-122"/>
                                            </a:rPr>
                                            <m:t>−1</m:t>
                                          </m:r>
                                        </m:sup>
                                      </m:sSup>
                                      <m:d>
                                        <m:dPr>
                                          <m:ctrlPr>
                                            <a:rPr lang="en-US" sz="1800" i="1">
                                              <a:effectLst/>
                                              <a:latin typeface="Cambria Math" panose="02040503050406030204" pitchFamily="18" charset="0"/>
                                              <a:ea typeface="SimSun" panose="02010600030101010101" pitchFamily="2" charset="-122"/>
                                            </a:rPr>
                                          </m:ctrlPr>
                                        </m:dPr>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2</m:t>
                                              </m:r>
                                            </m:sub>
                                          </m:sSub>
                                        </m:e>
                                      </m:d>
                                    </m:sub>
                                    <m:sup/>
                                    <m:e>
                                      <m:r>
                                        <a:rPr lang="en-US" sz="1800" i="1">
                                          <a:effectLst/>
                                          <a:latin typeface="Cambria Math" panose="02040503050406030204" pitchFamily="18" charset="0"/>
                                          <a:ea typeface="SimSun" panose="02010600030101010101" pitchFamily="2" charset="-122"/>
                                        </a:rPr>
                                        <m:t>…</m:t>
                                      </m:r>
                                      <m:nary>
                                        <m:naryPr>
                                          <m:limLoc m:val="undOvr"/>
                                          <m:supHide m:val="on"/>
                                          <m:ctrlPr>
                                            <a:rPr lang="en-US" sz="1800" i="1">
                                              <a:effectLst/>
                                              <a:latin typeface="Cambria Math" panose="02040503050406030204" pitchFamily="18" charset="0"/>
                                              <a:ea typeface="SimSun" panose="02010600030101010101" pitchFamily="2" charset="-122"/>
                                            </a:rPr>
                                          </m:ctrlPr>
                                        </m:naryPr>
                                        <m:sub>
                                          <m:sSup>
                                            <m:sSupPr>
                                              <m:ctrlPr>
                                                <a:rPr lang="en-US" sz="1800" i="1">
                                                  <a:effectLst/>
                                                  <a:latin typeface="Cambria Math" panose="02040503050406030204" pitchFamily="18" charset="0"/>
                                                  <a:ea typeface="SimSun" panose="02010600030101010101" pitchFamily="2" charset="-122"/>
                                                </a:rPr>
                                              </m:ctrlPr>
                                            </m:sSupPr>
                                            <m:e>
                                              <m:r>
                                                <a:rPr lang="en-US" sz="1800" i="1">
                                                  <a:effectLst/>
                                                  <a:latin typeface="Cambria Math" panose="02040503050406030204" pitchFamily="18" charset="0"/>
                                                  <a:ea typeface="SimSun" panose="02010600030101010101" pitchFamily="2" charset="-122"/>
                                                </a:rPr>
                                                <m:t>𝜑</m:t>
                                              </m:r>
                                            </m:e>
                                            <m:sup>
                                              <m:r>
                                                <a:rPr lang="en-US" sz="1800" i="1">
                                                  <a:effectLst/>
                                                  <a:latin typeface="Cambria Math" panose="02040503050406030204" pitchFamily="18" charset="0"/>
                                                  <a:ea typeface="SimSun" panose="02010600030101010101" pitchFamily="2" charset="-122"/>
                                                </a:rPr>
                                                <m:t>−1</m:t>
                                              </m:r>
                                            </m:sup>
                                          </m:sSup>
                                          <m:d>
                                            <m:dPr>
                                              <m:ctrlPr>
                                                <a:rPr lang="en-US" sz="1800" i="1">
                                                  <a:effectLst/>
                                                  <a:latin typeface="Cambria Math" panose="02040503050406030204" pitchFamily="18" charset="0"/>
                                                  <a:ea typeface="SimSun" panose="02010600030101010101" pitchFamily="2" charset="-122"/>
                                                </a:rPr>
                                              </m:ctrlPr>
                                            </m:dPr>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𝑁</m:t>
                                                  </m:r>
                                                </m:sub>
                                              </m:sSub>
                                            </m:e>
                                          </m:d>
                                        </m:sub>
                                        <m:sup/>
                                        <m:e>
                                          <m:r>
                                            <a:rPr lang="en-US" sz="1800" i="1">
                                              <a:effectLst/>
                                              <a:latin typeface="Cambria Math" panose="02040503050406030204" pitchFamily="18" charset="0"/>
                                              <a:ea typeface="SimSun" panose="02010600030101010101" pitchFamily="2" charset="-122"/>
                                            </a:rPr>
                                            <m:t>𝛿</m:t>
                                          </m:r>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𝑋</m:t>
                                              </m:r>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𝑖</m:t>
                                                  </m:r>
                                                </m:sub>
                                              </m:sSub>
                                            </m:e>
                                          </m:d>
                                          <m:r>
                                            <m:rPr>
                                              <m:sty m:val="p"/>
                                            </m:rPr>
                                            <a:rPr lang="en-US" sz="1800">
                                              <a:effectLst/>
                                              <a:latin typeface="Cambria Math" panose="02040503050406030204" pitchFamily="18" charset="0"/>
                                              <a:ea typeface="SimSun" panose="02010600030101010101" pitchFamily="2" charset="-122"/>
                                            </a:rPr>
                                            <m:t>log</m:t>
                                          </m:r>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𝑓</m:t>
                                              </m:r>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𝑋</m:t>
                                                  </m:r>
                                                </m:e>
                                                <m:e>
                                                  <m:sSup>
                                                    <m:sSupPr>
                                                      <m:ctrlPr>
                                                        <a:rPr lang="en-US" sz="1800" i="1">
                                                          <a:effectLst/>
                                                          <a:latin typeface="Cambria Math" panose="02040503050406030204" pitchFamily="18" charset="0"/>
                                                          <a:ea typeface="SimSun" panose="02010600030101010101" pitchFamily="2" charset="-122"/>
                                                        </a:rPr>
                                                      </m:ctrlPr>
                                                    </m:sSupPr>
                                                    <m:e>
                                                      <m:r>
                                                        <m:rPr>
                                                          <m:sty m:val="p"/>
                                                        </m:rPr>
                                                        <a:rPr lang="en-US" sz="1800">
                                                          <a:effectLst/>
                                                          <a:latin typeface="Cambria Math" panose="02040503050406030204" pitchFamily="18" charset="0"/>
                                                          <a:ea typeface="SimSun" panose="02010600030101010101" pitchFamily="2" charset="-122"/>
                                                        </a:rPr>
                                                        <m:t>Θ</m:t>
                                                      </m:r>
                                                    </m:e>
                                                    <m:sup>
                                                      <m:r>
                                                        <a:rPr lang="en-US" sz="1800" i="1">
                                                          <a:effectLst/>
                                                          <a:latin typeface="Cambria Math" panose="02040503050406030204" pitchFamily="18" charset="0"/>
                                                          <a:ea typeface="SimSun" panose="02010600030101010101" pitchFamily="2" charset="-122"/>
                                                        </a:rPr>
                                                        <m:t>′</m:t>
                                                      </m:r>
                                                    </m:sup>
                                                  </m:sSup>
                                                </m:e>
                                              </m:d>
                                            </m:e>
                                          </m:d>
                                          <m:r>
                                            <a:rPr lang="en-US" sz="1800" i="1">
                                              <a:effectLst/>
                                              <a:latin typeface="Cambria Math" panose="02040503050406030204" pitchFamily="18" charset="0"/>
                                              <a:ea typeface="SimSun" panose="02010600030101010101" pitchFamily="2" charset="-122"/>
                                            </a:rPr>
                                            <m:t>∗</m:t>
                                          </m:r>
                                          <m:nary>
                                            <m:naryPr>
                                              <m:chr m:val="∏"/>
                                              <m:limLoc m:val="undOvr"/>
                                              <m:ctrlPr>
                                                <a:rPr lang="en-US" sz="1800" i="1">
                                                  <a:effectLst/>
                                                  <a:latin typeface="Cambria Math" panose="02040503050406030204" pitchFamily="18" charset="0"/>
                                                  <a:ea typeface="SimSun" panose="02010600030101010101" pitchFamily="2" charset="-122"/>
                                                </a:rPr>
                                              </m:ctrlPr>
                                            </m:naryPr>
                                            <m:sub>
                                              <m:r>
                                                <a:rPr lang="en-US" sz="1800" i="1">
                                                  <a:effectLst/>
                                                  <a:latin typeface="Cambria Math" panose="02040503050406030204" pitchFamily="18" charset="0"/>
                                                  <a:ea typeface="SimSun" panose="02010600030101010101" pitchFamily="2" charset="-122"/>
                                                </a:rPr>
                                                <m:t>𝑗</m:t>
                                              </m:r>
                                              <m:r>
                                                <a:rPr lang="en-US" sz="1800" i="1">
                                                  <a:effectLst/>
                                                  <a:latin typeface="Cambria Math" panose="02040503050406030204" pitchFamily="18" charset="0"/>
                                                  <a:ea typeface="SimSun" panose="02010600030101010101" pitchFamily="2" charset="-122"/>
                                                </a:rPr>
                                                <m:t>=1</m:t>
                                              </m:r>
                                            </m:sub>
                                            <m:sup>
                                              <m:r>
                                                <a:rPr lang="en-US" sz="1800" i="1">
                                                  <a:effectLst/>
                                                  <a:latin typeface="Cambria Math" panose="02040503050406030204" pitchFamily="18" charset="0"/>
                                                  <a:ea typeface="SimSun" panose="02010600030101010101" pitchFamily="2" charset="-122"/>
                                                </a:rPr>
                                                <m:t>𝑁</m:t>
                                              </m:r>
                                            </m:sup>
                                            <m:e>
                                              <m:r>
                                                <a:rPr lang="en-US" sz="1800" i="1">
                                                  <a:effectLst/>
                                                  <a:latin typeface="Cambria Math" panose="02040503050406030204" pitchFamily="18" charset="0"/>
                                                  <a:ea typeface="SimSun" panose="02010600030101010101" pitchFamily="2" charset="-122"/>
                                                </a:rPr>
                                                <m:t>𝑘</m:t>
                                              </m:r>
                                              <m:d>
                                                <m:dPr>
                                                  <m:ctrlPr>
                                                    <a:rPr lang="en-US" sz="1800" i="1">
                                                      <a:effectLst/>
                                                      <a:latin typeface="Cambria Math" panose="02040503050406030204" pitchFamily="18" charset="0"/>
                                                      <a:ea typeface="SimSun" panose="02010600030101010101" pitchFamily="2" charset="-122"/>
                                                    </a:rPr>
                                                  </m:ctrlPr>
                                                </m:dPr>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𝑗</m:t>
                                                      </m:r>
                                                    </m:sub>
                                                  </m:sSub>
                                                </m:e>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𝑗</m:t>
                                                      </m:r>
                                                    </m:sub>
                                                  </m:sSub>
                                                  <m:r>
                                                    <a:rPr lang="en-US" sz="1800">
                                                      <a:effectLst/>
                                                      <a:latin typeface="Cambria Math" panose="02040503050406030204" pitchFamily="18" charset="0"/>
                                                      <a:ea typeface="SimSun" panose="02010600030101010101" pitchFamily="2" charset="-122"/>
                                                    </a:rPr>
                                                    <m:t>,</m:t>
                                                  </m:r>
                                                  <m:r>
                                                    <m:rPr>
                                                      <m:sty m:val="p"/>
                                                    </m:rPr>
                                                    <a:rPr lang="en-US" sz="1800">
                                                      <a:effectLst/>
                                                      <a:latin typeface="Cambria Math" panose="02040503050406030204" pitchFamily="18" charset="0"/>
                                                      <a:ea typeface="SimSun" panose="02010600030101010101" pitchFamily="2" charset="-122"/>
                                                    </a:rPr>
                                                    <m:t>Θ</m:t>
                                                  </m:r>
                                                </m:e>
                                              </m:d>
                                            </m:e>
                                          </m:nary>
                                          <m:r>
                                            <m:rPr>
                                              <m:sty m:val="p"/>
                                            </m:rPr>
                                            <a:rPr lang="en-US" sz="1800">
                                              <a:effectLst/>
                                              <a:latin typeface="Cambria Math" panose="02040503050406030204" pitchFamily="18" charset="0"/>
                                              <a:ea typeface="SimSun" panose="02010600030101010101" pitchFamily="2" charset="-122"/>
                                            </a:rPr>
                                            <m:t>d</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𝑁</m:t>
                                              </m:r>
                                            </m:sub>
                                          </m:sSub>
                                        </m:e>
                                      </m:nary>
                                      <m:r>
                                        <a:rPr lang="en-US" sz="1800" i="1">
                                          <a:effectLst/>
                                          <a:latin typeface="Cambria Math" panose="02040503050406030204" pitchFamily="18" charset="0"/>
                                          <a:ea typeface="SimSun" panose="02010600030101010101" pitchFamily="2" charset="-122"/>
                                        </a:rPr>
                                        <m:t>…</m:t>
                                      </m:r>
                                      <m:r>
                                        <m:rPr>
                                          <m:sty m:val="p"/>
                                        </m:rPr>
                                        <a:rPr lang="en-US" sz="1800">
                                          <a:effectLst/>
                                          <a:latin typeface="Cambria Math" panose="02040503050406030204" pitchFamily="18" charset="0"/>
                                          <a:ea typeface="SimSun" panose="02010600030101010101" pitchFamily="2" charset="-122"/>
                                        </a:rPr>
                                        <m:t>d</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2</m:t>
                                          </m:r>
                                        </m:sub>
                                      </m:sSub>
                                    </m:e>
                                  </m:nary>
                                  <m:r>
                                    <m:rPr>
                                      <m:sty m:val="p"/>
                                    </m:rPr>
                                    <a:rPr lang="en-US" sz="1800">
                                      <a:effectLst/>
                                      <a:latin typeface="Cambria Math" panose="02040503050406030204" pitchFamily="18" charset="0"/>
                                      <a:ea typeface="SimSun" panose="02010600030101010101" pitchFamily="2" charset="-122"/>
                                    </a:rPr>
                                    <m:t>d</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1</m:t>
                                      </m:r>
                                    </m:sub>
                                  </m:sSub>
                                </m:e>
                              </m:nary>
                              <m:r>
                                <a:rPr lang="en-US" sz="1800" i="1">
                                  <a:effectLst/>
                                  <a:latin typeface="Cambria Math" panose="02040503050406030204" pitchFamily="18" charset="0"/>
                                  <a:ea typeface="SimSun" panose="02010600030101010101" pitchFamily="2" charset="-122"/>
                                </a:rPr>
                                <m:t>𝑑𝑋</m:t>
                              </m:r>
                            </m:e>
                          </m:nary>
                        </m:e>
                      </m:nary>
                    </m:oMath>
                  </m:oMathPara>
                </a14:m>
                <a:endParaRPr lang="en-US" sz="1800" dirty="0">
                  <a:effectLst/>
                  <a:ea typeface="SimSun" panose="02010600030101010101" pitchFamily="2" charset="-122"/>
                </a:endParaRPr>
              </a:p>
              <a:p>
                <a:pPr marL="0" marR="0" indent="0" algn="just">
                  <a:spcBef>
                    <a:spcPts val="0"/>
                  </a:spcBef>
                  <a:spcAft>
                    <a:spcPts val="0"/>
                  </a:spcAft>
                  <a:buNone/>
                </a:pPr>
                <a14:m>
                  <m:oMathPara xmlns:m="http://schemas.openxmlformats.org/officeDocument/2006/math">
                    <m:oMathParaPr>
                      <m:jc m:val="left"/>
                    </m:oMathParaPr>
                    <m:oMath xmlns:m="http://schemas.openxmlformats.org/officeDocument/2006/math">
                      <m:r>
                        <a:rPr lang="en-US" sz="1800" i="1">
                          <a:effectLst/>
                          <a:latin typeface="Cambria Math" panose="02040503050406030204" pitchFamily="18" charset="0"/>
                          <a:ea typeface="SimSun" panose="02010600030101010101" pitchFamily="2" charset="-122"/>
                        </a:rPr>
                        <m:t>=</m:t>
                      </m:r>
                      <m:nary>
                        <m:naryPr>
                          <m:chr m:val="∑"/>
                          <m:limLoc m:val="undOvr"/>
                          <m:ctrlPr>
                            <a:rPr lang="en-US" sz="1800" i="1">
                              <a:effectLst/>
                              <a:latin typeface="Cambria Math" panose="02040503050406030204" pitchFamily="18" charset="0"/>
                              <a:ea typeface="SimSun" panose="02010600030101010101" pitchFamily="2" charset="-122"/>
                            </a:rPr>
                          </m:ctrlPr>
                        </m:naryPr>
                        <m:sub>
                          <m:r>
                            <a:rPr lang="en-US" sz="1800" i="1">
                              <a:effectLst/>
                              <a:latin typeface="Cambria Math" panose="02040503050406030204" pitchFamily="18" charset="0"/>
                              <a:ea typeface="SimSun" panose="02010600030101010101" pitchFamily="2" charset="-122"/>
                            </a:rPr>
                            <m:t>𝑖</m:t>
                          </m:r>
                          <m:r>
                            <a:rPr lang="en-US" sz="1800" i="1">
                              <a:effectLst/>
                              <a:latin typeface="Cambria Math" panose="02040503050406030204" pitchFamily="18" charset="0"/>
                              <a:ea typeface="SimSun" panose="02010600030101010101" pitchFamily="2" charset="-122"/>
                            </a:rPr>
                            <m:t>=1</m:t>
                          </m:r>
                        </m:sub>
                        <m:sup>
                          <m:r>
                            <a:rPr lang="en-US" sz="1800" i="1">
                              <a:effectLst/>
                              <a:latin typeface="Cambria Math" panose="02040503050406030204" pitchFamily="18" charset="0"/>
                              <a:ea typeface="SimSun" panose="02010600030101010101" pitchFamily="2" charset="-122"/>
                            </a:rPr>
                            <m:t>𝑁</m:t>
                          </m:r>
                        </m:sup>
                        <m:e>
                          <m:nary>
                            <m:naryPr>
                              <m:limLoc m:val="undOvr"/>
                              <m:supHide m:val="on"/>
                              <m:ctrlPr>
                                <a:rPr lang="en-US" sz="1800" i="1">
                                  <a:effectLst/>
                                  <a:latin typeface="Cambria Math" panose="02040503050406030204" pitchFamily="18" charset="0"/>
                                  <a:ea typeface="SimSun" panose="02010600030101010101" pitchFamily="2" charset="-122"/>
                                </a:rPr>
                              </m:ctrlPr>
                            </m:naryPr>
                            <m:sub>
                              <m:r>
                                <a:rPr lang="en-US" sz="1800" i="1">
                                  <a:effectLst/>
                                  <a:latin typeface="Cambria Math" panose="02040503050406030204" pitchFamily="18" charset="0"/>
                                  <a:ea typeface="SimSun" panose="02010600030101010101" pitchFamily="2" charset="-122"/>
                                </a:rPr>
                                <m:t>𝑋</m:t>
                              </m:r>
                            </m:sub>
                            <m:sup/>
                            <m:e>
                              <m:nary>
                                <m:naryPr>
                                  <m:limLoc m:val="undOvr"/>
                                  <m:supHide m:val="on"/>
                                  <m:ctrlPr>
                                    <a:rPr lang="en-US" sz="1800" i="1">
                                      <a:effectLst/>
                                      <a:latin typeface="Cambria Math" panose="02040503050406030204" pitchFamily="18" charset="0"/>
                                      <a:ea typeface="SimSun" panose="02010600030101010101" pitchFamily="2" charset="-122"/>
                                    </a:rPr>
                                  </m:ctrlPr>
                                </m:naryPr>
                                <m:sub>
                                  <m:sSup>
                                    <m:sSupPr>
                                      <m:ctrlPr>
                                        <a:rPr lang="en-US" sz="1800" i="1">
                                          <a:effectLst/>
                                          <a:latin typeface="Cambria Math" panose="02040503050406030204" pitchFamily="18" charset="0"/>
                                          <a:ea typeface="SimSun" panose="02010600030101010101" pitchFamily="2" charset="-122"/>
                                        </a:rPr>
                                      </m:ctrlPr>
                                    </m:sSupPr>
                                    <m:e>
                                      <m:r>
                                        <a:rPr lang="en-US" sz="1800" i="1">
                                          <a:effectLst/>
                                          <a:latin typeface="Cambria Math" panose="02040503050406030204" pitchFamily="18" charset="0"/>
                                          <a:ea typeface="SimSun" panose="02010600030101010101" pitchFamily="2" charset="-122"/>
                                        </a:rPr>
                                        <m:t>𝜑</m:t>
                                      </m:r>
                                    </m:e>
                                    <m:sup>
                                      <m:r>
                                        <a:rPr lang="en-US" sz="1800" i="1">
                                          <a:effectLst/>
                                          <a:latin typeface="Cambria Math" panose="02040503050406030204" pitchFamily="18" charset="0"/>
                                          <a:ea typeface="SimSun" panose="02010600030101010101" pitchFamily="2" charset="-122"/>
                                        </a:rPr>
                                        <m:t>−1</m:t>
                                      </m:r>
                                    </m:sup>
                                  </m:sSup>
                                  <m:d>
                                    <m:dPr>
                                      <m:ctrlPr>
                                        <a:rPr lang="en-US" sz="1800" i="1">
                                          <a:effectLst/>
                                          <a:latin typeface="Cambria Math" panose="02040503050406030204" pitchFamily="18" charset="0"/>
                                          <a:ea typeface="SimSun" panose="02010600030101010101" pitchFamily="2" charset="-122"/>
                                        </a:rPr>
                                      </m:ctrlPr>
                                    </m:dPr>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1</m:t>
                                          </m:r>
                                        </m:sub>
                                      </m:sSub>
                                    </m:e>
                                  </m:d>
                                  <m:r>
                                    <a:rPr lang="en-US" sz="1800" i="1">
                                      <a:effectLst/>
                                      <a:latin typeface="Cambria Math" panose="02040503050406030204" pitchFamily="18" charset="0"/>
                                      <a:ea typeface="SimSun" panose="02010600030101010101" pitchFamily="2" charset="-122"/>
                                    </a:rPr>
                                    <m:t>,</m:t>
                                  </m:r>
                                  <m:sSup>
                                    <m:sSupPr>
                                      <m:ctrlPr>
                                        <a:rPr lang="en-US" sz="1800" i="1">
                                          <a:effectLst/>
                                          <a:latin typeface="Cambria Math" panose="02040503050406030204" pitchFamily="18" charset="0"/>
                                          <a:ea typeface="SimSun" panose="02010600030101010101" pitchFamily="2" charset="-122"/>
                                        </a:rPr>
                                      </m:ctrlPr>
                                    </m:sSupPr>
                                    <m:e>
                                      <m:r>
                                        <a:rPr lang="en-US" sz="1800" i="1">
                                          <a:effectLst/>
                                          <a:latin typeface="Cambria Math" panose="02040503050406030204" pitchFamily="18" charset="0"/>
                                          <a:ea typeface="SimSun" panose="02010600030101010101" pitchFamily="2" charset="-122"/>
                                        </a:rPr>
                                        <m:t>𝜑</m:t>
                                      </m:r>
                                    </m:e>
                                    <m:sup>
                                      <m:r>
                                        <a:rPr lang="en-US" sz="1800" i="1">
                                          <a:effectLst/>
                                          <a:latin typeface="Cambria Math" panose="02040503050406030204" pitchFamily="18" charset="0"/>
                                          <a:ea typeface="SimSun" panose="02010600030101010101" pitchFamily="2" charset="-122"/>
                                        </a:rPr>
                                        <m:t>−1</m:t>
                                      </m:r>
                                    </m:sup>
                                  </m:sSup>
                                  <m:d>
                                    <m:dPr>
                                      <m:ctrlPr>
                                        <a:rPr lang="en-US" sz="1800" i="1">
                                          <a:effectLst/>
                                          <a:latin typeface="Cambria Math" panose="02040503050406030204" pitchFamily="18" charset="0"/>
                                          <a:ea typeface="SimSun" panose="02010600030101010101" pitchFamily="2" charset="-122"/>
                                        </a:rPr>
                                      </m:ctrlPr>
                                    </m:dPr>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2</m:t>
                                          </m:r>
                                        </m:sub>
                                      </m:sSub>
                                    </m:e>
                                  </m:d>
                                  <m:r>
                                    <a:rPr lang="en-US" sz="1800" i="1">
                                      <a:effectLst/>
                                      <a:latin typeface="Cambria Math" panose="02040503050406030204" pitchFamily="18" charset="0"/>
                                      <a:ea typeface="SimSun" panose="02010600030101010101" pitchFamily="2" charset="-122"/>
                                    </a:rPr>
                                    <m:t>,…,</m:t>
                                  </m:r>
                                  <m:sSup>
                                    <m:sSupPr>
                                      <m:ctrlPr>
                                        <a:rPr lang="en-US" sz="1800" i="1">
                                          <a:effectLst/>
                                          <a:latin typeface="Cambria Math" panose="02040503050406030204" pitchFamily="18" charset="0"/>
                                          <a:ea typeface="SimSun" panose="02010600030101010101" pitchFamily="2" charset="-122"/>
                                        </a:rPr>
                                      </m:ctrlPr>
                                    </m:sSupPr>
                                    <m:e>
                                      <m:r>
                                        <a:rPr lang="en-US" sz="1800" i="1">
                                          <a:effectLst/>
                                          <a:latin typeface="Cambria Math" panose="02040503050406030204" pitchFamily="18" charset="0"/>
                                          <a:ea typeface="SimSun" panose="02010600030101010101" pitchFamily="2" charset="-122"/>
                                        </a:rPr>
                                        <m:t>𝜑</m:t>
                                      </m:r>
                                    </m:e>
                                    <m:sup>
                                      <m:r>
                                        <a:rPr lang="en-US" sz="1800" i="1">
                                          <a:effectLst/>
                                          <a:latin typeface="Cambria Math" panose="02040503050406030204" pitchFamily="18" charset="0"/>
                                          <a:ea typeface="SimSun" panose="02010600030101010101" pitchFamily="2" charset="-122"/>
                                        </a:rPr>
                                        <m:t>−1</m:t>
                                      </m:r>
                                    </m:sup>
                                  </m:sSup>
                                  <m:d>
                                    <m:dPr>
                                      <m:ctrlPr>
                                        <a:rPr lang="en-US" sz="1800" i="1">
                                          <a:effectLst/>
                                          <a:latin typeface="Cambria Math" panose="02040503050406030204" pitchFamily="18" charset="0"/>
                                          <a:ea typeface="SimSun" panose="02010600030101010101" pitchFamily="2" charset="-122"/>
                                        </a:rPr>
                                      </m:ctrlPr>
                                    </m:dPr>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𝑁</m:t>
                                          </m:r>
                                        </m:sub>
                                      </m:sSub>
                                    </m:e>
                                  </m:d>
                                </m:sub>
                                <m:sup/>
                                <m:e>
                                  <m:r>
                                    <a:rPr lang="en-US" sz="1800" i="1">
                                      <a:effectLst/>
                                      <a:latin typeface="Cambria Math" panose="02040503050406030204" pitchFamily="18" charset="0"/>
                                      <a:ea typeface="SimSun" panose="02010600030101010101" pitchFamily="2" charset="-122"/>
                                    </a:rPr>
                                    <m:t>𝛿</m:t>
                                  </m:r>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𝑋</m:t>
                                      </m:r>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𝑖</m:t>
                                          </m:r>
                                        </m:sub>
                                      </m:sSub>
                                    </m:e>
                                  </m:d>
                                  <m:r>
                                    <m:rPr>
                                      <m:sty m:val="p"/>
                                    </m:rPr>
                                    <a:rPr lang="en-US" sz="1800">
                                      <a:effectLst/>
                                      <a:latin typeface="Cambria Math" panose="02040503050406030204" pitchFamily="18" charset="0"/>
                                      <a:ea typeface="SimSun" panose="02010600030101010101" pitchFamily="2" charset="-122"/>
                                    </a:rPr>
                                    <m:t>log</m:t>
                                  </m:r>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𝑓</m:t>
                                      </m:r>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𝑋</m:t>
                                          </m:r>
                                        </m:e>
                                        <m:e>
                                          <m:sSup>
                                            <m:sSupPr>
                                              <m:ctrlPr>
                                                <a:rPr lang="en-US" sz="1800" i="1">
                                                  <a:effectLst/>
                                                  <a:latin typeface="Cambria Math" panose="02040503050406030204" pitchFamily="18" charset="0"/>
                                                  <a:ea typeface="SimSun" panose="02010600030101010101" pitchFamily="2" charset="-122"/>
                                                </a:rPr>
                                              </m:ctrlPr>
                                            </m:sSupPr>
                                            <m:e>
                                              <m:r>
                                                <m:rPr>
                                                  <m:sty m:val="p"/>
                                                </m:rPr>
                                                <a:rPr lang="en-US" sz="1800">
                                                  <a:effectLst/>
                                                  <a:latin typeface="Cambria Math" panose="02040503050406030204" pitchFamily="18" charset="0"/>
                                                  <a:ea typeface="SimSun" panose="02010600030101010101" pitchFamily="2" charset="-122"/>
                                                </a:rPr>
                                                <m:t>Θ</m:t>
                                              </m:r>
                                            </m:e>
                                            <m:sup>
                                              <m:r>
                                                <a:rPr lang="en-US" sz="1800" i="1">
                                                  <a:effectLst/>
                                                  <a:latin typeface="Cambria Math" panose="02040503050406030204" pitchFamily="18" charset="0"/>
                                                  <a:ea typeface="SimSun" panose="02010600030101010101" pitchFamily="2" charset="-122"/>
                                                </a:rPr>
                                                <m:t>′</m:t>
                                              </m:r>
                                            </m:sup>
                                          </m:sSup>
                                        </m:e>
                                      </m:d>
                                    </m:e>
                                  </m:d>
                                  <m:r>
                                    <a:rPr lang="en-US" sz="1800" i="1">
                                      <a:effectLst/>
                                      <a:latin typeface="Cambria Math" panose="02040503050406030204" pitchFamily="18" charset="0"/>
                                      <a:ea typeface="SimSun" panose="02010600030101010101" pitchFamily="2" charset="-122"/>
                                    </a:rPr>
                                    <m:t>∗</m:t>
                                  </m:r>
                                  <m:nary>
                                    <m:naryPr>
                                      <m:chr m:val="∏"/>
                                      <m:limLoc m:val="undOvr"/>
                                      <m:ctrlPr>
                                        <a:rPr lang="en-US" sz="1800" i="1">
                                          <a:effectLst/>
                                          <a:latin typeface="Cambria Math" panose="02040503050406030204" pitchFamily="18" charset="0"/>
                                          <a:ea typeface="SimSun" panose="02010600030101010101" pitchFamily="2" charset="-122"/>
                                        </a:rPr>
                                      </m:ctrlPr>
                                    </m:naryPr>
                                    <m:sub>
                                      <m:r>
                                        <a:rPr lang="en-US" sz="1800" i="1">
                                          <a:effectLst/>
                                          <a:latin typeface="Cambria Math" panose="02040503050406030204" pitchFamily="18" charset="0"/>
                                          <a:ea typeface="SimSun" panose="02010600030101010101" pitchFamily="2" charset="-122"/>
                                        </a:rPr>
                                        <m:t>𝑗</m:t>
                                      </m:r>
                                      <m:r>
                                        <a:rPr lang="en-US" sz="1800" i="1">
                                          <a:effectLst/>
                                          <a:latin typeface="Cambria Math" panose="02040503050406030204" pitchFamily="18" charset="0"/>
                                          <a:ea typeface="SimSun" panose="02010600030101010101" pitchFamily="2" charset="-122"/>
                                        </a:rPr>
                                        <m:t>=1</m:t>
                                      </m:r>
                                    </m:sub>
                                    <m:sup>
                                      <m:r>
                                        <a:rPr lang="en-US" sz="1800" i="1">
                                          <a:effectLst/>
                                          <a:latin typeface="Cambria Math" panose="02040503050406030204" pitchFamily="18" charset="0"/>
                                          <a:ea typeface="SimSun" panose="02010600030101010101" pitchFamily="2" charset="-122"/>
                                        </a:rPr>
                                        <m:t>𝑁</m:t>
                                      </m:r>
                                    </m:sup>
                                    <m:e>
                                      <m:r>
                                        <a:rPr lang="en-US" sz="1800" i="1">
                                          <a:effectLst/>
                                          <a:latin typeface="Cambria Math" panose="02040503050406030204" pitchFamily="18" charset="0"/>
                                          <a:ea typeface="SimSun" panose="02010600030101010101" pitchFamily="2" charset="-122"/>
                                        </a:rPr>
                                        <m:t>𝑘</m:t>
                                      </m:r>
                                      <m:d>
                                        <m:dPr>
                                          <m:ctrlPr>
                                            <a:rPr lang="en-US" sz="1800" i="1">
                                              <a:effectLst/>
                                              <a:latin typeface="Cambria Math" panose="02040503050406030204" pitchFamily="18" charset="0"/>
                                              <a:ea typeface="SimSun" panose="02010600030101010101" pitchFamily="2" charset="-122"/>
                                            </a:rPr>
                                          </m:ctrlPr>
                                        </m:dPr>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𝑗</m:t>
                                              </m:r>
                                            </m:sub>
                                          </m:sSub>
                                        </m:e>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𝑗</m:t>
                                              </m:r>
                                            </m:sub>
                                          </m:sSub>
                                          <m:r>
                                            <a:rPr lang="en-US" sz="1800">
                                              <a:effectLst/>
                                              <a:latin typeface="Cambria Math" panose="02040503050406030204" pitchFamily="18" charset="0"/>
                                              <a:ea typeface="SimSun" panose="02010600030101010101" pitchFamily="2" charset="-122"/>
                                            </a:rPr>
                                            <m:t>,</m:t>
                                          </m:r>
                                          <m:r>
                                            <m:rPr>
                                              <m:sty m:val="p"/>
                                            </m:rPr>
                                            <a:rPr lang="en-US" sz="1800">
                                              <a:effectLst/>
                                              <a:latin typeface="Cambria Math" panose="02040503050406030204" pitchFamily="18" charset="0"/>
                                              <a:ea typeface="SimSun" panose="02010600030101010101" pitchFamily="2" charset="-122"/>
                                            </a:rPr>
                                            <m:t>Θ</m:t>
                                          </m:r>
                                        </m:e>
                                      </m:d>
                                    </m:e>
                                  </m:nary>
                                  <m:r>
                                    <m:rPr>
                                      <m:sty m:val="p"/>
                                    </m:rPr>
                                    <a:rPr lang="en-US" sz="1800">
                                      <a:effectLst/>
                                      <a:latin typeface="Cambria Math" panose="02040503050406030204" pitchFamily="18" charset="0"/>
                                      <a:ea typeface="SimSun" panose="02010600030101010101" pitchFamily="2" charset="-122"/>
                                    </a:rPr>
                                    <m:t>d</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𝑁</m:t>
                                      </m:r>
                                    </m:sub>
                                  </m:sSub>
                                  <m:r>
                                    <m:rPr>
                                      <m:sty m:val="p"/>
                                    </m:rPr>
                                    <a:rPr lang="en-US" sz="1800">
                                      <a:effectLst/>
                                      <a:latin typeface="Cambria Math" panose="02040503050406030204" pitchFamily="18" charset="0"/>
                                      <a:ea typeface="SimSun" panose="02010600030101010101" pitchFamily="2" charset="-122"/>
                                    </a:rPr>
                                    <m:t>d</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2</m:t>
                                      </m:r>
                                    </m:sub>
                                  </m:sSub>
                                  <m:r>
                                    <m:rPr>
                                      <m:sty m:val="p"/>
                                    </m:rPr>
                                    <a:rPr lang="en-US" sz="1800">
                                      <a:effectLst/>
                                      <a:latin typeface="Cambria Math" panose="02040503050406030204" pitchFamily="18" charset="0"/>
                                      <a:ea typeface="SimSun" panose="02010600030101010101" pitchFamily="2" charset="-122"/>
                                    </a:rPr>
                                    <m:t>d</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1</m:t>
                                      </m:r>
                                    </m:sub>
                                  </m:sSub>
                                  <m:r>
                                    <a:rPr lang="en-US" sz="1800" i="1">
                                      <a:effectLst/>
                                      <a:latin typeface="Cambria Math" panose="02040503050406030204" pitchFamily="18" charset="0"/>
                                      <a:ea typeface="SimSun" panose="02010600030101010101" pitchFamily="2" charset="-122"/>
                                    </a:rPr>
                                    <m:t>…</m:t>
                                  </m:r>
                                </m:e>
                              </m:nary>
                              <m:r>
                                <a:rPr lang="en-US" sz="1800" i="1">
                                  <a:effectLst/>
                                  <a:latin typeface="Cambria Math" panose="02040503050406030204" pitchFamily="18" charset="0"/>
                                  <a:ea typeface="SimSun" panose="02010600030101010101" pitchFamily="2" charset="-122"/>
                                </a:rPr>
                                <m:t>𝑑𝑋</m:t>
                              </m:r>
                            </m:e>
                          </m:nary>
                        </m:e>
                      </m:nary>
                    </m:oMath>
                  </m:oMathPara>
                </a14:m>
                <a:endParaRPr lang="en-US" sz="1800" dirty="0">
                  <a:effectLst/>
                  <a:ea typeface="SimSun" panose="02010600030101010101" pitchFamily="2" charset="-122"/>
                </a:endParaRPr>
              </a:p>
              <a:p>
                <a:pPr marL="0" marR="0" indent="0" algn="just">
                  <a:spcBef>
                    <a:spcPts val="0"/>
                  </a:spcBef>
                  <a:spcAft>
                    <a:spcPts val="0"/>
                  </a:spcAft>
                  <a:buNone/>
                </a:pPr>
                <a14:m>
                  <m:oMathPara xmlns:m="http://schemas.openxmlformats.org/officeDocument/2006/math">
                    <m:oMathParaPr>
                      <m:jc m:val="left"/>
                    </m:oMathParaPr>
                    <m:oMath xmlns:m="http://schemas.openxmlformats.org/officeDocument/2006/math">
                      <m:r>
                        <a:rPr lang="en-US" sz="1800" i="1">
                          <a:effectLst/>
                          <a:latin typeface="Cambria Math" panose="02040503050406030204" pitchFamily="18" charset="0"/>
                          <a:ea typeface="SimSun" panose="02010600030101010101" pitchFamily="2" charset="-122"/>
                        </a:rPr>
                        <m:t>=</m:t>
                      </m:r>
                      <m:nary>
                        <m:naryPr>
                          <m:chr m:val="∑"/>
                          <m:limLoc m:val="undOvr"/>
                          <m:ctrlPr>
                            <a:rPr lang="en-US" sz="1800" i="1">
                              <a:effectLst/>
                              <a:latin typeface="Cambria Math" panose="02040503050406030204" pitchFamily="18" charset="0"/>
                              <a:ea typeface="SimSun" panose="02010600030101010101" pitchFamily="2" charset="-122"/>
                            </a:rPr>
                          </m:ctrlPr>
                        </m:naryPr>
                        <m:sub>
                          <m:r>
                            <a:rPr lang="en-US" sz="1800" i="1">
                              <a:effectLst/>
                              <a:latin typeface="Cambria Math" panose="02040503050406030204" pitchFamily="18" charset="0"/>
                              <a:ea typeface="SimSun" panose="02010600030101010101" pitchFamily="2" charset="-122"/>
                            </a:rPr>
                            <m:t>𝑖</m:t>
                          </m:r>
                          <m:r>
                            <a:rPr lang="en-US" sz="1800" i="1">
                              <a:effectLst/>
                              <a:latin typeface="Cambria Math" panose="02040503050406030204" pitchFamily="18" charset="0"/>
                              <a:ea typeface="SimSun" panose="02010600030101010101" pitchFamily="2" charset="-122"/>
                            </a:rPr>
                            <m:t>=1</m:t>
                          </m:r>
                        </m:sub>
                        <m:sup>
                          <m:r>
                            <a:rPr lang="en-US" sz="1800" i="1">
                              <a:effectLst/>
                              <a:latin typeface="Cambria Math" panose="02040503050406030204" pitchFamily="18" charset="0"/>
                              <a:ea typeface="SimSun" panose="02010600030101010101" pitchFamily="2" charset="-122"/>
                            </a:rPr>
                            <m:t>𝑁</m:t>
                          </m:r>
                        </m:sup>
                        <m:e>
                          <m:nary>
                            <m:naryPr>
                              <m:limLoc m:val="undOvr"/>
                              <m:supHide m:val="on"/>
                              <m:ctrlPr>
                                <a:rPr lang="en-US" sz="1800" i="1">
                                  <a:effectLst/>
                                  <a:latin typeface="Cambria Math" panose="02040503050406030204" pitchFamily="18" charset="0"/>
                                  <a:ea typeface="SimSun" panose="02010600030101010101" pitchFamily="2" charset="-122"/>
                                </a:rPr>
                              </m:ctrlPr>
                            </m:naryPr>
                            <m:sub>
                              <m:r>
                                <a:rPr lang="en-US" sz="1800" i="1">
                                  <a:effectLst/>
                                  <a:latin typeface="Cambria Math" panose="02040503050406030204" pitchFamily="18" charset="0"/>
                                  <a:ea typeface="SimSun" panose="02010600030101010101" pitchFamily="2" charset="-122"/>
                                </a:rPr>
                                <m:t>𝑋</m:t>
                              </m:r>
                            </m:sub>
                            <m:sup/>
                            <m:e>
                              <m:r>
                                <m:rPr>
                                  <m:sty m:val="p"/>
                                </m:rPr>
                                <a:rPr lang="en-US" sz="1800">
                                  <a:effectLst/>
                                  <a:latin typeface="Cambria Math" panose="02040503050406030204" pitchFamily="18" charset="0"/>
                                  <a:ea typeface="SimSun" panose="02010600030101010101" pitchFamily="2" charset="-122"/>
                                </a:rPr>
                                <m:t>log</m:t>
                              </m:r>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𝑓</m:t>
                                  </m:r>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𝑋</m:t>
                                      </m:r>
                                    </m:e>
                                    <m:e>
                                      <m:sSup>
                                        <m:sSupPr>
                                          <m:ctrlPr>
                                            <a:rPr lang="en-US" sz="1800" i="1">
                                              <a:effectLst/>
                                              <a:latin typeface="Cambria Math" panose="02040503050406030204" pitchFamily="18" charset="0"/>
                                              <a:ea typeface="SimSun" panose="02010600030101010101" pitchFamily="2" charset="-122"/>
                                            </a:rPr>
                                          </m:ctrlPr>
                                        </m:sSupPr>
                                        <m:e>
                                          <m:r>
                                            <m:rPr>
                                              <m:sty m:val="p"/>
                                            </m:rPr>
                                            <a:rPr lang="en-US" sz="1800">
                                              <a:effectLst/>
                                              <a:latin typeface="Cambria Math" panose="02040503050406030204" pitchFamily="18" charset="0"/>
                                              <a:ea typeface="SimSun" panose="02010600030101010101" pitchFamily="2" charset="-122"/>
                                            </a:rPr>
                                            <m:t>Θ</m:t>
                                          </m:r>
                                        </m:e>
                                        <m:sup>
                                          <m:r>
                                            <a:rPr lang="en-US" sz="1800" i="1">
                                              <a:effectLst/>
                                              <a:latin typeface="Cambria Math" panose="02040503050406030204" pitchFamily="18" charset="0"/>
                                              <a:ea typeface="SimSun" panose="02010600030101010101" pitchFamily="2" charset="-122"/>
                                            </a:rPr>
                                            <m:t>′</m:t>
                                          </m:r>
                                        </m:sup>
                                      </m:sSup>
                                    </m:e>
                                  </m:d>
                                </m:e>
                              </m:d>
                              <m:r>
                                <a:rPr lang="en-US" sz="1800" i="1">
                                  <a:effectLst/>
                                  <a:latin typeface="Cambria Math" panose="02040503050406030204" pitchFamily="18" charset="0"/>
                                  <a:ea typeface="SimSun" panose="02010600030101010101" pitchFamily="2" charset="-122"/>
                                </a:rPr>
                                <m:t>∗</m:t>
                              </m:r>
                              <m:nary>
                                <m:naryPr>
                                  <m:limLoc m:val="undOvr"/>
                                  <m:supHide m:val="on"/>
                                  <m:ctrlPr>
                                    <a:rPr lang="en-US" sz="1800" i="1">
                                      <a:effectLst/>
                                      <a:latin typeface="Cambria Math" panose="02040503050406030204" pitchFamily="18" charset="0"/>
                                      <a:ea typeface="SimSun" panose="02010600030101010101" pitchFamily="2" charset="-122"/>
                                    </a:rPr>
                                  </m:ctrlPr>
                                </m:naryPr>
                                <m:sub>
                                  <m:sSup>
                                    <m:sSupPr>
                                      <m:ctrlPr>
                                        <a:rPr lang="en-US" sz="1800" i="1">
                                          <a:effectLst/>
                                          <a:latin typeface="Cambria Math" panose="02040503050406030204" pitchFamily="18" charset="0"/>
                                          <a:ea typeface="SimSun" panose="02010600030101010101" pitchFamily="2" charset="-122"/>
                                        </a:rPr>
                                      </m:ctrlPr>
                                    </m:sSupPr>
                                    <m:e>
                                      <m:r>
                                        <a:rPr lang="en-US" sz="1800" i="1">
                                          <a:effectLst/>
                                          <a:latin typeface="Cambria Math" panose="02040503050406030204" pitchFamily="18" charset="0"/>
                                          <a:ea typeface="SimSun" panose="02010600030101010101" pitchFamily="2" charset="-122"/>
                                        </a:rPr>
                                        <m:t>𝜑</m:t>
                                      </m:r>
                                    </m:e>
                                    <m:sup>
                                      <m:r>
                                        <a:rPr lang="en-US" sz="1800" i="1">
                                          <a:effectLst/>
                                          <a:latin typeface="Cambria Math" panose="02040503050406030204" pitchFamily="18" charset="0"/>
                                          <a:ea typeface="SimSun" panose="02010600030101010101" pitchFamily="2" charset="-122"/>
                                        </a:rPr>
                                        <m:t>−1</m:t>
                                      </m:r>
                                    </m:sup>
                                  </m:sSup>
                                  <m:d>
                                    <m:dPr>
                                      <m:ctrlPr>
                                        <a:rPr lang="en-US" sz="1800" i="1">
                                          <a:effectLst/>
                                          <a:latin typeface="Cambria Math" panose="02040503050406030204" pitchFamily="18" charset="0"/>
                                          <a:ea typeface="SimSun" panose="02010600030101010101" pitchFamily="2" charset="-122"/>
                                        </a:rPr>
                                      </m:ctrlPr>
                                    </m:dPr>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1</m:t>
                                          </m:r>
                                        </m:sub>
                                      </m:sSub>
                                    </m:e>
                                  </m:d>
                                  <m:r>
                                    <a:rPr lang="en-US" sz="1800" i="1">
                                      <a:effectLst/>
                                      <a:latin typeface="Cambria Math" panose="02040503050406030204" pitchFamily="18" charset="0"/>
                                      <a:ea typeface="SimSun" panose="02010600030101010101" pitchFamily="2" charset="-122"/>
                                    </a:rPr>
                                    <m:t>,</m:t>
                                  </m:r>
                                  <m:sSup>
                                    <m:sSupPr>
                                      <m:ctrlPr>
                                        <a:rPr lang="en-US" sz="1800" i="1">
                                          <a:effectLst/>
                                          <a:latin typeface="Cambria Math" panose="02040503050406030204" pitchFamily="18" charset="0"/>
                                          <a:ea typeface="SimSun" panose="02010600030101010101" pitchFamily="2" charset="-122"/>
                                        </a:rPr>
                                      </m:ctrlPr>
                                    </m:sSupPr>
                                    <m:e>
                                      <m:r>
                                        <a:rPr lang="en-US" sz="1800" i="1">
                                          <a:effectLst/>
                                          <a:latin typeface="Cambria Math" panose="02040503050406030204" pitchFamily="18" charset="0"/>
                                          <a:ea typeface="SimSun" panose="02010600030101010101" pitchFamily="2" charset="-122"/>
                                        </a:rPr>
                                        <m:t>𝜑</m:t>
                                      </m:r>
                                    </m:e>
                                    <m:sup>
                                      <m:r>
                                        <a:rPr lang="en-US" sz="1800" i="1">
                                          <a:effectLst/>
                                          <a:latin typeface="Cambria Math" panose="02040503050406030204" pitchFamily="18" charset="0"/>
                                          <a:ea typeface="SimSun" panose="02010600030101010101" pitchFamily="2" charset="-122"/>
                                        </a:rPr>
                                        <m:t>−1</m:t>
                                      </m:r>
                                    </m:sup>
                                  </m:sSup>
                                  <m:d>
                                    <m:dPr>
                                      <m:ctrlPr>
                                        <a:rPr lang="en-US" sz="1800" i="1">
                                          <a:effectLst/>
                                          <a:latin typeface="Cambria Math" panose="02040503050406030204" pitchFamily="18" charset="0"/>
                                          <a:ea typeface="SimSun" panose="02010600030101010101" pitchFamily="2" charset="-122"/>
                                        </a:rPr>
                                      </m:ctrlPr>
                                    </m:dPr>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2</m:t>
                                          </m:r>
                                        </m:sub>
                                      </m:sSub>
                                    </m:e>
                                  </m:d>
                                  <m:r>
                                    <a:rPr lang="en-US" sz="1800" i="1">
                                      <a:effectLst/>
                                      <a:latin typeface="Cambria Math" panose="02040503050406030204" pitchFamily="18" charset="0"/>
                                      <a:ea typeface="SimSun" panose="02010600030101010101" pitchFamily="2" charset="-122"/>
                                    </a:rPr>
                                    <m:t>,…,</m:t>
                                  </m:r>
                                  <m:sSup>
                                    <m:sSupPr>
                                      <m:ctrlPr>
                                        <a:rPr lang="en-US" sz="1800" i="1">
                                          <a:effectLst/>
                                          <a:latin typeface="Cambria Math" panose="02040503050406030204" pitchFamily="18" charset="0"/>
                                          <a:ea typeface="SimSun" panose="02010600030101010101" pitchFamily="2" charset="-122"/>
                                        </a:rPr>
                                      </m:ctrlPr>
                                    </m:sSupPr>
                                    <m:e>
                                      <m:r>
                                        <a:rPr lang="en-US" sz="1800" i="1">
                                          <a:effectLst/>
                                          <a:latin typeface="Cambria Math" panose="02040503050406030204" pitchFamily="18" charset="0"/>
                                          <a:ea typeface="SimSun" panose="02010600030101010101" pitchFamily="2" charset="-122"/>
                                        </a:rPr>
                                        <m:t>𝜑</m:t>
                                      </m:r>
                                    </m:e>
                                    <m:sup>
                                      <m:r>
                                        <a:rPr lang="en-US" sz="1800" i="1">
                                          <a:effectLst/>
                                          <a:latin typeface="Cambria Math" panose="02040503050406030204" pitchFamily="18" charset="0"/>
                                          <a:ea typeface="SimSun" panose="02010600030101010101" pitchFamily="2" charset="-122"/>
                                        </a:rPr>
                                        <m:t>−1</m:t>
                                      </m:r>
                                    </m:sup>
                                  </m:sSup>
                                  <m:d>
                                    <m:dPr>
                                      <m:ctrlPr>
                                        <a:rPr lang="en-US" sz="1800" i="1">
                                          <a:effectLst/>
                                          <a:latin typeface="Cambria Math" panose="02040503050406030204" pitchFamily="18" charset="0"/>
                                          <a:ea typeface="SimSun" panose="02010600030101010101" pitchFamily="2" charset="-122"/>
                                        </a:rPr>
                                      </m:ctrlPr>
                                    </m:dPr>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𝑁</m:t>
                                          </m:r>
                                        </m:sub>
                                      </m:sSub>
                                    </m:e>
                                  </m:d>
                                </m:sub>
                                <m:sup/>
                                <m:e>
                                  <m:r>
                                    <a:rPr lang="en-US" sz="1800" i="1">
                                      <a:effectLst/>
                                      <a:latin typeface="Cambria Math" panose="02040503050406030204" pitchFamily="18" charset="0"/>
                                      <a:ea typeface="SimSun" panose="02010600030101010101" pitchFamily="2" charset="-122"/>
                                    </a:rPr>
                                    <m:t>𝛿</m:t>
                                  </m:r>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𝑋</m:t>
                                      </m:r>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𝑖</m:t>
                                          </m:r>
                                        </m:sub>
                                      </m:sSub>
                                    </m:e>
                                  </m:d>
                                  <m:r>
                                    <a:rPr lang="en-US" sz="1800" i="1">
                                      <a:effectLst/>
                                      <a:latin typeface="Cambria Math" panose="02040503050406030204" pitchFamily="18" charset="0"/>
                                      <a:ea typeface="SimSun" panose="02010600030101010101" pitchFamily="2" charset="-122"/>
                                    </a:rPr>
                                    <m:t>∗</m:t>
                                  </m:r>
                                  <m:nary>
                                    <m:naryPr>
                                      <m:chr m:val="∏"/>
                                      <m:limLoc m:val="undOvr"/>
                                      <m:ctrlPr>
                                        <a:rPr lang="en-US" sz="1800" i="1">
                                          <a:effectLst/>
                                          <a:latin typeface="Cambria Math" panose="02040503050406030204" pitchFamily="18" charset="0"/>
                                          <a:ea typeface="SimSun" panose="02010600030101010101" pitchFamily="2" charset="-122"/>
                                        </a:rPr>
                                      </m:ctrlPr>
                                    </m:naryPr>
                                    <m:sub>
                                      <m:r>
                                        <a:rPr lang="en-US" sz="1800" i="1">
                                          <a:effectLst/>
                                          <a:latin typeface="Cambria Math" panose="02040503050406030204" pitchFamily="18" charset="0"/>
                                          <a:ea typeface="SimSun" panose="02010600030101010101" pitchFamily="2" charset="-122"/>
                                        </a:rPr>
                                        <m:t>𝑗</m:t>
                                      </m:r>
                                      <m:r>
                                        <a:rPr lang="en-US" sz="1800" i="1">
                                          <a:effectLst/>
                                          <a:latin typeface="Cambria Math" panose="02040503050406030204" pitchFamily="18" charset="0"/>
                                          <a:ea typeface="SimSun" panose="02010600030101010101" pitchFamily="2" charset="-122"/>
                                        </a:rPr>
                                        <m:t>=1</m:t>
                                      </m:r>
                                    </m:sub>
                                    <m:sup>
                                      <m:r>
                                        <a:rPr lang="en-US" sz="1800" i="1">
                                          <a:effectLst/>
                                          <a:latin typeface="Cambria Math" panose="02040503050406030204" pitchFamily="18" charset="0"/>
                                          <a:ea typeface="SimSun" panose="02010600030101010101" pitchFamily="2" charset="-122"/>
                                        </a:rPr>
                                        <m:t>𝑁</m:t>
                                      </m:r>
                                    </m:sup>
                                    <m:e>
                                      <m:r>
                                        <a:rPr lang="en-US" sz="1800" i="1">
                                          <a:effectLst/>
                                          <a:latin typeface="Cambria Math" panose="02040503050406030204" pitchFamily="18" charset="0"/>
                                          <a:ea typeface="SimSun" panose="02010600030101010101" pitchFamily="2" charset="-122"/>
                                        </a:rPr>
                                        <m:t>𝑘</m:t>
                                      </m:r>
                                      <m:d>
                                        <m:dPr>
                                          <m:ctrlPr>
                                            <a:rPr lang="en-US" sz="1800" i="1">
                                              <a:effectLst/>
                                              <a:latin typeface="Cambria Math" panose="02040503050406030204" pitchFamily="18" charset="0"/>
                                              <a:ea typeface="SimSun" panose="02010600030101010101" pitchFamily="2" charset="-122"/>
                                            </a:rPr>
                                          </m:ctrlPr>
                                        </m:dPr>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𝑗</m:t>
                                              </m:r>
                                            </m:sub>
                                          </m:sSub>
                                        </m:e>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𝑗</m:t>
                                              </m:r>
                                            </m:sub>
                                          </m:sSub>
                                          <m:r>
                                            <a:rPr lang="en-US" sz="1800">
                                              <a:effectLst/>
                                              <a:latin typeface="Cambria Math" panose="02040503050406030204" pitchFamily="18" charset="0"/>
                                              <a:ea typeface="SimSun" panose="02010600030101010101" pitchFamily="2" charset="-122"/>
                                            </a:rPr>
                                            <m:t>,</m:t>
                                          </m:r>
                                          <m:r>
                                            <m:rPr>
                                              <m:sty m:val="p"/>
                                            </m:rPr>
                                            <a:rPr lang="en-US" sz="1800">
                                              <a:effectLst/>
                                              <a:latin typeface="Cambria Math" panose="02040503050406030204" pitchFamily="18" charset="0"/>
                                              <a:ea typeface="SimSun" panose="02010600030101010101" pitchFamily="2" charset="-122"/>
                                            </a:rPr>
                                            <m:t>Θ</m:t>
                                          </m:r>
                                        </m:e>
                                      </m:d>
                                    </m:e>
                                  </m:nary>
                                  <m:r>
                                    <m:rPr>
                                      <m:sty m:val="p"/>
                                    </m:rPr>
                                    <a:rPr lang="en-US" sz="1800">
                                      <a:effectLst/>
                                      <a:latin typeface="Cambria Math" panose="02040503050406030204" pitchFamily="18" charset="0"/>
                                      <a:ea typeface="SimSun" panose="02010600030101010101" pitchFamily="2" charset="-122"/>
                                    </a:rPr>
                                    <m:t>d</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𝑁</m:t>
                                      </m:r>
                                    </m:sub>
                                  </m:sSub>
                                  <m:r>
                                    <m:rPr>
                                      <m:sty m:val="p"/>
                                    </m:rPr>
                                    <a:rPr lang="en-US" sz="1800">
                                      <a:effectLst/>
                                      <a:latin typeface="Cambria Math" panose="02040503050406030204" pitchFamily="18" charset="0"/>
                                      <a:ea typeface="SimSun" panose="02010600030101010101" pitchFamily="2" charset="-122"/>
                                    </a:rPr>
                                    <m:t>d</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2</m:t>
                                      </m:r>
                                    </m:sub>
                                  </m:sSub>
                                  <m:r>
                                    <m:rPr>
                                      <m:sty m:val="p"/>
                                    </m:rPr>
                                    <a:rPr lang="en-US" sz="1800">
                                      <a:effectLst/>
                                      <a:latin typeface="Cambria Math" panose="02040503050406030204" pitchFamily="18" charset="0"/>
                                      <a:ea typeface="SimSun" panose="02010600030101010101" pitchFamily="2" charset="-122"/>
                                    </a:rPr>
                                    <m:t>d</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1</m:t>
                                      </m:r>
                                    </m:sub>
                                  </m:sSub>
                                  <m:r>
                                    <a:rPr lang="en-US" sz="1800" i="1">
                                      <a:effectLst/>
                                      <a:latin typeface="Cambria Math" panose="02040503050406030204" pitchFamily="18" charset="0"/>
                                      <a:ea typeface="SimSun" panose="02010600030101010101" pitchFamily="2" charset="-122"/>
                                    </a:rPr>
                                    <m:t>…</m:t>
                                  </m:r>
                                </m:e>
                              </m:nary>
                              <m:r>
                                <a:rPr lang="en-US" sz="1800" i="1">
                                  <a:effectLst/>
                                  <a:latin typeface="Cambria Math" panose="02040503050406030204" pitchFamily="18" charset="0"/>
                                  <a:ea typeface="SimSun" panose="02010600030101010101" pitchFamily="2" charset="-122"/>
                                </a:rPr>
                                <m:t>𝑑𝑋</m:t>
                              </m:r>
                            </m:e>
                          </m:nary>
                        </m:e>
                      </m:nary>
                    </m:oMath>
                  </m:oMathPara>
                </a14:m>
                <a:endParaRPr lang="en-US" sz="1800" dirty="0">
                  <a:effectLst/>
                  <a:ea typeface="SimSun" panose="02010600030101010101" pitchFamily="2" charset="-122"/>
                </a:endParaRPr>
              </a:p>
              <a:p>
                <a:pPr marL="0" indent="0">
                  <a:buNone/>
                </a:pPr>
                <a14:m>
                  <m:oMathPara xmlns:m="http://schemas.openxmlformats.org/officeDocument/2006/math">
                    <m:oMathParaPr>
                      <m:jc m:val="left"/>
                    </m:oMathParaPr>
                    <m:oMath xmlns:m="http://schemas.openxmlformats.org/officeDocument/2006/math">
                      <m:r>
                        <a:rPr lang="en-US" sz="1800" i="1">
                          <a:effectLst/>
                          <a:latin typeface="Cambria Math" panose="02040503050406030204" pitchFamily="18" charset="0"/>
                          <a:ea typeface="SimSun" panose="02010600030101010101" pitchFamily="2" charset="-122"/>
                        </a:rPr>
                        <m:t>=</m:t>
                      </m:r>
                      <m:nary>
                        <m:naryPr>
                          <m:chr m:val="∑"/>
                          <m:limLoc m:val="undOvr"/>
                          <m:ctrlPr>
                            <a:rPr lang="en-US" sz="1800" i="1">
                              <a:effectLst/>
                              <a:latin typeface="Cambria Math" panose="02040503050406030204" pitchFamily="18" charset="0"/>
                            </a:rPr>
                          </m:ctrlPr>
                        </m:naryPr>
                        <m:sub>
                          <m:r>
                            <a:rPr lang="en-US" sz="1800" i="1">
                              <a:effectLst/>
                              <a:latin typeface="Cambria Math" panose="02040503050406030204" pitchFamily="18" charset="0"/>
                              <a:ea typeface="SimSun" panose="02010600030101010101" pitchFamily="2" charset="-122"/>
                            </a:rPr>
                            <m:t>𝑖</m:t>
                          </m:r>
                          <m:r>
                            <a:rPr lang="en-US" sz="1800" i="1">
                              <a:effectLst/>
                              <a:latin typeface="Cambria Math" panose="02040503050406030204" pitchFamily="18" charset="0"/>
                              <a:ea typeface="SimSun" panose="02010600030101010101" pitchFamily="2" charset="-122"/>
                            </a:rPr>
                            <m:t>=1</m:t>
                          </m:r>
                        </m:sub>
                        <m:sup>
                          <m:r>
                            <a:rPr lang="en-US" sz="1800" i="1">
                              <a:effectLst/>
                              <a:latin typeface="Cambria Math" panose="02040503050406030204" pitchFamily="18" charset="0"/>
                              <a:ea typeface="SimSun" panose="02010600030101010101" pitchFamily="2" charset="-122"/>
                            </a:rPr>
                            <m:t>𝑁</m:t>
                          </m:r>
                        </m:sup>
                        <m:e>
                          <m:nary>
                            <m:naryPr>
                              <m:limLoc m:val="undOvr"/>
                              <m:supHide m:val="on"/>
                              <m:ctrlPr>
                                <a:rPr lang="en-US" sz="1800" i="1">
                                  <a:effectLst/>
                                  <a:latin typeface="Cambria Math" panose="02040503050406030204" pitchFamily="18" charset="0"/>
                                </a:rPr>
                              </m:ctrlPr>
                            </m:naryPr>
                            <m:sub>
                              <m:r>
                                <a:rPr lang="en-US" sz="1800" i="1">
                                  <a:effectLst/>
                                  <a:latin typeface="Cambria Math" panose="02040503050406030204" pitchFamily="18" charset="0"/>
                                  <a:ea typeface="SimSun" panose="02010600030101010101" pitchFamily="2" charset="-122"/>
                                </a:rPr>
                                <m:t>𝑋</m:t>
                              </m:r>
                            </m:sub>
                            <m:sup/>
                            <m:e>
                              <m:r>
                                <m:rPr>
                                  <m:sty m:val="p"/>
                                </m:rPr>
                                <a:rPr lang="en-US" sz="1800">
                                  <a:effectLst/>
                                  <a:latin typeface="Cambria Math" panose="02040503050406030204" pitchFamily="18" charset="0"/>
                                  <a:ea typeface="SimSun" panose="02010600030101010101" pitchFamily="2" charset="-122"/>
                                </a:rPr>
                                <m:t>log</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𝑓</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𝑋</m:t>
                                      </m:r>
                                    </m:e>
                                    <m:e>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rPr>
                                            <m:t>Θ</m:t>
                                          </m:r>
                                        </m:e>
                                        <m:sup>
                                          <m:r>
                                            <a:rPr lang="en-US" sz="1800" i="1">
                                              <a:effectLst/>
                                              <a:latin typeface="Cambria Math" panose="02040503050406030204" pitchFamily="18" charset="0"/>
                                              <a:ea typeface="SimSun" panose="02010600030101010101" pitchFamily="2" charset="-122"/>
                                            </a:rPr>
                                            <m:t>′</m:t>
                                          </m:r>
                                        </m:sup>
                                      </m:sSup>
                                    </m:e>
                                  </m:d>
                                </m:e>
                              </m:d>
                              <m:r>
                                <a:rPr lang="en-US" sz="1800" i="1">
                                  <a:effectLst/>
                                  <a:latin typeface="Cambria Math" panose="02040503050406030204" pitchFamily="18" charset="0"/>
                                  <a:ea typeface="SimSun" panose="02010600030101010101" pitchFamily="2" charset="-122"/>
                                </a:rPr>
                                <m:t>∗</m:t>
                              </m:r>
                              <m:nary>
                                <m:naryPr>
                                  <m:limLoc m:val="undOvr"/>
                                  <m:supHide m:val="on"/>
                                  <m:ctrlPr>
                                    <a:rPr lang="en-US" sz="1800" i="1">
                                      <a:effectLst/>
                                      <a:latin typeface="Cambria Math" panose="02040503050406030204" pitchFamily="18" charset="0"/>
                                    </a:rPr>
                                  </m:ctrlPr>
                                </m:naryPr>
                                <m:sub>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rPr>
                                        <m:t>𝜑</m:t>
                                      </m:r>
                                    </m:e>
                                    <m:sup>
                                      <m:r>
                                        <a:rPr lang="en-US" sz="1800" i="1">
                                          <a:effectLst/>
                                          <a:latin typeface="Cambria Math" panose="02040503050406030204" pitchFamily="18" charset="0"/>
                                          <a:ea typeface="SimSun" panose="02010600030101010101" pitchFamily="2" charset="-122"/>
                                        </a:rPr>
                                        <m:t>−1</m:t>
                                      </m:r>
                                    </m:sup>
                                  </m:sSup>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1</m:t>
                                          </m:r>
                                        </m:sub>
                                      </m:sSub>
                                    </m:e>
                                  </m:d>
                                  <m:r>
                                    <a:rPr lang="en-US" sz="1800" i="1">
                                      <a:effectLst/>
                                      <a:latin typeface="Cambria Math" panose="02040503050406030204" pitchFamily="18" charset="0"/>
                                      <a:ea typeface="SimSun" panose="02010600030101010101" pitchFamily="2" charset="-122"/>
                                    </a:rPr>
                                    <m:t>,</m:t>
                                  </m:r>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rPr>
                                        <m:t>𝜑</m:t>
                                      </m:r>
                                    </m:e>
                                    <m:sup>
                                      <m:r>
                                        <a:rPr lang="en-US" sz="1800" i="1">
                                          <a:effectLst/>
                                          <a:latin typeface="Cambria Math" panose="02040503050406030204" pitchFamily="18" charset="0"/>
                                          <a:ea typeface="SimSun" panose="02010600030101010101" pitchFamily="2" charset="-122"/>
                                        </a:rPr>
                                        <m:t>−1</m:t>
                                      </m:r>
                                    </m:sup>
                                  </m:sSup>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2</m:t>
                                          </m:r>
                                        </m:sub>
                                      </m:sSub>
                                    </m:e>
                                  </m:d>
                                  <m:r>
                                    <a:rPr lang="en-US" sz="1800" i="1">
                                      <a:effectLst/>
                                      <a:latin typeface="Cambria Math" panose="02040503050406030204" pitchFamily="18" charset="0"/>
                                      <a:ea typeface="SimSun" panose="02010600030101010101" pitchFamily="2" charset="-122"/>
                                    </a:rPr>
                                    <m:t>,…,</m:t>
                                  </m:r>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rPr>
                                        <m:t>𝜑</m:t>
                                      </m:r>
                                    </m:e>
                                    <m:sup>
                                      <m:r>
                                        <a:rPr lang="en-US" sz="1800" i="1">
                                          <a:effectLst/>
                                          <a:latin typeface="Cambria Math" panose="02040503050406030204" pitchFamily="18" charset="0"/>
                                          <a:ea typeface="SimSun" panose="02010600030101010101" pitchFamily="2" charset="-122"/>
                                        </a:rPr>
                                        <m:t>−1</m:t>
                                      </m:r>
                                    </m:sup>
                                  </m:sSup>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𝑁</m:t>
                                          </m:r>
                                        </m:sub>
                                      </m:sSub>
                                    </m:e>
                                  </m:d>
                                </m:sub>
                                <m:sup/>
                                <m:e>
                                  <m:r>
                                    <a:rPr lang="en-US" sz="1800" i="1">
                                      <a:effectLst/>
                                      <a:latin typeface="Cambria Math" panose="02040503050406030204" pitchFamily="18" charset="0"/>
                                      <a:ea typeface="SimSun" panose="02010600030101010101" pitchFamily="2" charset="-122"/>
                                    </a:rPr>
                                    <m:t>𝛿</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𝑋</m:t>
                                      </m:r>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𝑖</m:t>
                                          </m:r>
                                        </m:sub>
                                      </m:sSub>
                                    </m:e>
                                  </m:d>
                                  <m:r>
                                    <a:rPr lang="en-US" sz="1800" i="1">
                                      <a:effectLst/>
                                      <a:latin typeface="Cambria Math" panose="02040503050406030204" pitchFamily="18" charset="0"/>
                                      <a:ea typeface="SimSun" panose="02010600030101010101" pitchFamily="2" charset="-122"/>
                                    </a:rPr>
                                    <m:t>𝑘</m:t>
                                  </m:r>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𝑖</m:t>
                                          </m:r>
                                        </m:sub>
                                      </m:sSub>
                                    </m:e>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𝑖</m:t>
                                          </m:r>
                                        </m:sub>
                                      </m:sSub>
                                      <m:r>
                                        <a:rPr lang="en-US" sz="1800">
                                          <a:effectLst/>
                                          <a:latin typeface="Cambria Math" panose="02040503050406030204" pitchFamily="18" charset="0"/>
                                          <a:ea typeface="SimSun" panose="02010600030101010101" pitchFamily="2" charset="-122"/>
                                        </a:rPr>
                                        <m:t>,</m:t>
                                      </m:r>
                                      <m:r>
                                        <m:rPr>
                                          <m:sty m:val="p"/>
                                        </m:rPr>
                                        <a:rPr lang="en-US" sz="1800">
                                          <a:effectLst/>
                                          <a:latin typeface="Cambria Math" panose="02040503050406030204" pitchFamily="18" charset="0"/>
                                          <a:ea typeface="SimSun" panose="02010600030101010101" pitchFamily="2" charset="-122"/>
                                        </a:rPr>
                                        <m:t>Θ</m:t>
                                      </m:r>
                                    </m:e>
                                  </m:d>
                                  <m:r>
                                    <a:rPr lang="en-US" sz="1800" i="1">
                                      <a:effectLst/>
                                      <a:latin typeface="Cambria Math" panose="02040503050406030204" pitchFamily="18" charset="0"/>
                                      <a:ea typeface="SimSun" panose="02010600030101010101" pitchFamily="2" charset="-122"/>
                                    </a:rPr>
                                    <m:t>∗</m:t>
                                  </m:r>
                                  <m:nary>
                                    <m:naryPr>
                                      <m:chr m:val="∏"/>
                                      <m:limLoc m:val="undOvr"/>
                                      <m:ctrlPr>
                                        <a:rPr lang="en-US" sz="1800" i="1">
                                          <a:effectLst/>
                                          <a:latin typeface="Cambria Math" panose="02040503050406030204" pitchFamily="18" charset="0"/>
                                        </a:rPr>
                                      </m:ctrlPr>
                                    </m:naryPr>
                                    <m:sub>
                                      <m:r>
                                        <a:rPr lang="en-US" sz="1800" i="1">
                                          <a:effectLst/>
                                          <a:latin typeface="Cambria Math" panose="02040503050406030204" pitchFamily="18" charset="0"/>
                                          <a:ea typeface="SimSun" panose="02010600030101010101" pitchFamily="2" charset="-122"/>
                                        </a:rPr>
                                        <m:t>𝑗</m:t>
                                      </m:r>
                                      <m:r>
                                        <a:rPr lang="en-US" sz="1800" i="1">
                                          <a:effectLst/>
                                          <a:latin typeface="Cambria Math" panose="02040503050406030204" pitchFamily="18" charset="0"/>
                                          <a:ea typeface="SimSun" panose="02010600030101010101" pitchFamily="2" charset="-122"/>
                                        </a:rPr>
                                        <m:t>=1,</m:t>
                                      </m:r>
                                      <m:r>
                                        <a:rPr lang="en-US" sz="1800" i="1">
                                          <a:effectLst/>
                                          <a:latin typeface="Cambria Math" panose="02040503050406030204" pitchFamily="18" charset="0"/>
                                          <a:ea typeface="SimSun" panose="02010600030101010101" pitchFamily="2" charset="-122"/>
                                        </a:rPr>
                                        <m:t>𝑗</m:t>
                                      </m:r>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𝑖</m:t>
                                      </m:r>
                                    </m:sub>
                                    <m:sup>
                                      <m:r>
                                        <a:rPr lang="en-US" sz="1800" i="1">
                                          <a:effectLst/>
                                          <a:latin typeface="Cambria Math" panose="02040503050406030204" pitchFamily="18" charset="0"/>
                                          <a:ea typeface="SimSun" panose="02010600030101010101" pitchFamily="2" charset="-122"/>
                                        </a:rPr>
                                        <m:t>𝑁</m:t>
                                      </m:r>
                                    </m:sup>
                                    <m:e>
                                      <m:r>
                                        <a:rPr lang="en-US" sz="1800" i="1">
                                          <a:effectLst/>
                                          <a:latin typeface="Cambria Math" panose="02040503050406030204" pitchFamily="18" charset="0"/>
                                          <a:ea typeface="SimSun" panose="02010600030101010101" pitchFamily="2" charset="-122"/>
                                        </a:rPr>
                                        <m:t>𝑘</m:t>
                                      </m:r>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𝑗</m:t>
                                              </m:r>
                                            </m:sub>
                                          </m:sSub>
                                        </m:e>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𝑗</m:t>
                                              </m:r>
                                            </m:sub>
                                          </m:sSub>
                                          <m:r>
                                            <a:rPr lang="en-US" sz="1800">
                                              <a:effectLst/>
                                              <a:latin typeface="Cambria Math" panose="02040503050406030204" pitchFamily="18" charset="0"/>
                                              <a:ea typeface="SimSun" panose="02010600030101010101" pitchFamily="2" charset="-122"/>
                                            </a:rPr>
                                            <m:t>,</m:t>
                                          </m:r>
                                          <m:r>
                                            <m:rPr>
                                              <m:sty m:val="p"/>
                                            </m:rPr>
                                            <a:rPr lang="en-US" sz="1800">
                                              <a:effectLst/>
                                              <a:latin typeface="Cambria Math" panose="02040503050406030204" pitchFamily="18" charset="0"/>
                                              <a:ea typeface="SimSun" panose="02010600030101010101" pitchFamily="2" charset="-122"/>
                                            </a:rPr>
                                            <m:t>Θ</m:t>
                                          </m:r>
                                        </m:e>
                                      </m:d>
                                    </m:e>
                                  </m:nary>
                                  <m:r>
                                    <m:rPr>
                                      <m:sty m:val="p"/>
                                    </m:rPr>
                                    <a:rPr lang="en-US" sz="1800">
                                      <a:effectLst/>
                                      <a:latin typeface="Cambria Math" panose="02040503050406030204" pitchFamily="18" charset="0"/>
                                      <a:ea typeface="SimSun" panose="02010600030101010101" pitchFamily="2" charset="-122"/>
                                    </a:rPr>
                                    <m:t>d</m:t>
                                  </m:r>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𝑁</m:t>
                                      </m:r>
                                    </m:sub>
                                  </m:sSub>
                                  <m:r>
                                    <m:rPr>
                                      <m:sty m:val="p"/>
                                    </m:rPr>
                                    <a:rPr lang="en-US" sz="1800">
                                      <a:effectLst/>
                                      <a:latin typeface="Cambria Math" panose="02040503050406030204" pitchFamily="18" charset="0"/>
                                      <a:ea typeface="SimSun" panose="02010600030101010101" pitchFamily="2" charset="-122"/>
                                    </a:rPr>
                                    <m:t>d</m:t>
                                  </m:r>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2</m:t>
                                      </m:r>
                                    </m:sub>
                                  </m:sSub>
                                  <m:r>
                                    <m:rPr>
                                      <m:sty m:val="p"/>
                                    </m:rPr>
                                    <a:rPr lang="en-US" sz="1800">
                                      <a:effectLst/>
                                      <a:latin typeface="Cambria Math" panose="02040503050406030204" pitchFamily="18" charset="0"/>
                                      <a:ea typeface="SimSun" panose="02010600030101010101" pitchFamily="2" charset="-122"/>
                                    </a:rPr>
                                    <m:t>d</m:t>
                                  </m:r>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1</m:t>
                                      </m:r>
                                    </m:sub>
                                  </m:sSub>
                                  <m:r>
                                    <a:rPr lang="en-US" sz="1800" i="1">
                                      <a:effectLst/>
                                      <a:latin typeface="Cambria Math" panose="02040503050406030204" pitchFamily="18" charset="0"/>
                                      <a:ea typeface="SimSun" panose="02010600030101010101" pitchFamily="2" charset="-122"/>
                                    </a:rPr>
                                    <m:t>…</m:t>
                                  </m:r>
                                </m:e>
                              </m:nary>
                              <m:r>
                                <a:rPr lang="en-US" sz="1800" i="1">
                                  <a:effectLst/>
                                  <a:latin typeface="Cambria Math" panose="02040503050406030204" pitchFamily="18" charset="0"/>
                                  <a:ea typeface="SimSun" panose="02010600030101010101" pitchFamily="2" charset="-122"/>
                                </a:rPr>
                                <m:t>𝑑𝑋</m:t>
                              </m:r>
                            </m:e>
                          </m:nary>
                        </m:e>
                      </m:nary>
                    </m:oMath>
                  </m:oMathPara>
                </a14:m>
                <a:endParaRPr lang="en-US" sz="1800" dirty="0"/>
              </a:p>
              <a:p>
                <a:pPr marL="0" indent="0">
                  <a:buNone/>
                </a:pPr>
                <a14:m>
                  <m:oMathPara xmlns:m="http://schemas.openxmlformats.org/officeDocument/2006/math">
                    <m:oMathParaPr>
                      <m:jc m:val="left"/>
                    </m:oMathParaPr>
                    <m:oMath xmlns:m="http://schemas.openxmlformats.org/officeDocument/2006/math">
                      <m:r>
                        <a:rPr lang="en-US" sz="1700" i="1" smtClean="0">
                          <a:effectLst/>
                          <a:latin typeface="Cambria Math" panose="02040503050406030204" pitchFamily="18" charset="0"/>
                          <a:ea typeface="SimSun" panose="02010600030101010101" pitchFamily="2" charset="-122"/>
                        </a:rPr>
                        <m:t>=</m:t>
                      </m:r>
                      <m:nary>
                        <m:naryPr>
                          <m:chr m:val="∑"/>
                          <m:limLoc m:val="undOvr"/>
                          <m:ctrlPr>
                            <a:rPr lang="en-US" sz="1700" i="1">
                              <a:effectLst/>
                              <a:latin typeface="Cambria Math" panose="02040503050406030204" pitchFamily="18" charset="0"/>
                              <a:ea typeface="SimSun" panose="02010600030101010101" pitchFamily="2" charset="-122"/>
                            </a:rPr>
                          </m:ctrlPr>
                        </m:naryPr>
                        <m:sub>
                          <m:r>
                            <a:rPr lang="en-US" sz="1700" i="1">
                              <a:effectLst/>
                              <a:latin typeface="Cambria Math" panose="02040503050406030204" pitchFamily="18" charset="0"/>
                              <a:ea typeface="SimSun" panose="02010600030101010101" pitchFamily="2" charset="-122"/>
                            </a:rPr>
                            <m:t>𝑖</m:t>
                          </m:r>
                          <m:r>
                            <a:rPr lang="en-US" sz="1700" i="1">
                              <a:effectLst/>
                              <a:latin typeface="Cambria Math" panose="02040503050406030204" pitchFamily="18" charset="0"/>
                              <a:ea typeface="SimSun" panose="02010600030101010101" pitchFamily="2" charset="-122"/>
                            </a:rPr>
                            <m:t>=1</m:t>
                          </m:r>
                        </m:sub>
                        <m:sup>
                          <m:r>
                            <a:rPr lang="en-US" sz="1700" i="1">
                              <a:effectLst/>
                              <a:latin typeface="Cambria Math" panose="02040503050406030204" pitchFamily="18" charset="0"/>
                              <a:ea typeface="SimSun" panose="02010600030101010101" pitchFamily="2" charset="-122"/>
                            </a:rPr>
                            <m:t>𝑁</m:t>
                          </m:r>
                        </m:sup>
                        <m:e>
                          <m:nary>
                            <m:naryPr>
                              <m:limLoc m:val="undOvr"/>
                              <m:supHide m:val="on"/>
                              <m:ctrlPr>
                                <a:rPr lang="en-US" sz="1700" i="1">
                                  <a:effectLst/>
                                  <a:latin typeface="Cambria Math" panose="02040503050406030204" pitchFamily="18" charset="0"/>
                                  <a:ea typeface="SimSun" panose="02010600030101010101" pitchFamily="2" charset="-122"/>
                                </a:rPr>
                              </m:ctrlPr>
                            </m:naryPr>
                            <m:sub>
                              <m:r>
                                <a:rPr lang="en-US" sz="1700" i="1">
                                  <a:effectLst/>
                                  <a:latin typeface="Cambria Math" panose="02040503050406030204" pitchFamily="18" charset="0"/>
                                  <a:ea typeface="SimSun" panose="02010600030101010101" pitchFamily="2" charset="-122"/>
                                </a:rPr>
                                <m:t>𝑋</m:t>
                              </m:r>
                            </m:sub>
                            <m:sup/>
                            <m:e>
                              <m:r>
                                <m:rPr>
                                  <m:sty m:val="p"/>
                                </m:rPr>
                                <a:rPr lang="en-US" sz="1700">
                                  <a:effectLst/>
                                  <a:latin typeface="Cambria Math" panose="02040503050406030204" pitchFamily="18" charset="0"/>
                                  <a:ea typeface="SimSun" panose="02010600030101010101" pitchFamily="2" charset="-122"/>
                                </a:rPr>
                                <m:t>log</m:t>
                              </m:r>
                              <m:d>
                                <m:dPr>
                                  <m:ctrlPr>
                                    <a:rPr lang="en-US" sz="1700" i="1">
                                      <a:effectLst/>
                                      <a:latin typeface="Cambria Math" panose="02040503050406030204" pitchFamily="18" charset="0"/>
                                      <a:ea typeface="SimSun" panose="02010600030101010101" pitchFamily="2" charset="-122"/>
                                    </a:rPr>
                                  </m:ctrlPr>
                                </m:dPr>
                                <m:e>
                                  <m:r>
                                    <a:rPr lang="en-US" sz="1700" i="1">
                                      <a:effectLst/>
                                      <a:latin typeface="Cambria Math" panose="02040503050406030204" pitchFamily="18" charset="0"/>
                                      <a:ea typeface="SimSun" panose="02010600030101010101" pitchFamily="2" charset="-122"/>
                                    </a:rPr>
                                    <m:t>𝑓</m:t>
                                  </m:r>
                                  <m:d>
                                    <m:dPr>
                                      <m:ctrlPr>
                                        <a:rPr lang="en-US" sz="1700" i="1">
                                          <a:effectLst/>
                                          <a:latin typeface="Cambria Math" panose="02040503050406030204" pitchFamily="18" charset="0"/>
                                          <a:ea typeface="SimSun" panose="02010600030101010101" pitchFamily="2" charset="-122"/>
                                        </a:rPr>
                                      </m:ctrlPr>
                                    </m:dPr>
                                    <m:e>
                                      <m:r>
                                        <a:rPr lang="en-US" sz="1700" i="1">
                                          <a:effectLst/>
                                          <a:latin typeface="Cambria Math" panose="02040503050406030204" pitchFamily="18" charset="0"/>
                                          <a:ea typeface="SimSun" panose="02010600030101010101" pitchFamily="2" charset="-122"/>
                                        </a:rPr>
                                        <m:t>𝑋</m:t>
                                      </m:r>
                                    </m:e>
                                    <m:e>
                                      <m:sSup>
                                        <m:sSupPr>
                                          <m:ctrlPr>
                                            <a:rPr lang="en-US" sz="1700" i="1">
                                              <a:effectLst/>
                                              <a:latin typeface="Cambria Math" panose="02040503050406030204" pitchFamily="18" charset="0"/>
                                              <a:ea typeface="SimSun" panose="02010600030101010101" pitchFamily="2" charset="-122"/>
                                            </a:rPr>
                                          </m:ctrlPr>
                                        </m:sSupPr>
                                        <m:e>
                                          <m:r>
                                            <m:rPr>
                                              <m:sty m:val="p"/>
                                            </m:rPr>
                                            <a:rPr lang="en-US" sz="1700">
                                              <a:effectLst/>
                                              <a:latin typeface="Cambria Math" panose="02040503050406030204" pitchFamily="18" charset="0"/>
                                              <a:ea typeface="SimSun" panose="02010600030101010101" pitchFamily="2" charset="-122"/>
                                            </a:rPr>
                                            <m:t>Θ</m:t>
                                          </m:r>
                                        </m:e>
                                        <m:sup>
                                          <m:r>
                                            <a:rPr lang="en-US" sz="1700" i="1">
                                              <a:effectLst/>
                                              <a:latin typeface="Cambria Math" panose="02040503050406030204" pitchFamily="18" charset="0"/>
                                              <a:ea typeface="SimSun" panose="02010600030101010101" pitchFamily="2" charset="-122"/>
                                            </a:rPr>
                                            <m:t>′</m:t>
                                          </m:r>
                                        </m:sup>
                                      </m:sSup>
                                    </m:e>
                                  </m:d>
                                </m:e>
                              </m:d>
                              <m:r>
                                <a:rPr lang="en-US" sz="1700" i="1">
                                  <a:effectLst/>
                                  <a:latin typeface="Cambria Math" panose="02040503050406030204" pitchFamily="18" charset="0"/>
                                  <a:ea typeface="SimSun" panose="02010600030101010101" pitchFamily="2" charset="-122"/>
                                </a:rPr>
                                <m:t>∗</m:t>
                              </m:r>
                              <m:nary>
                                <m:naryPr>
                                  <m:limLoc m:val="undOvr"/>
                                  <m:supHide m:val="on"/>
                                  <m:ctrlPr>
                                    <a:rPr lang="en-US" sz="1700" i="1">
                                      <a:effectLst/>
                                      <a:latin typeface="Cambria Math" panose="02040503050406030204" pitchFamily="18" charset="0"/>
                                      <a:ea typeface="SimSun" panose="02010600030101010101" pitchFamily="2" charset="-122"/>
                                    </a:rPr>
                                  </m:ctrlPr>
                                </m:naryPr>
                                <m:sub>
                                  <m:eqArr>
                                    <m:eqArrPr>
                                      <m:ctrlPr>
                                        <a:rPr lang="en-US" sz="1700" i="1">
                                          <a:effectLst/>
                                          <a:latin typeface="Cambria Math" panose="02040503050406030204" pitchFamily="18" charset="0"/>
                                          <a:ea typeface="SimSun" panose="02010600030101010101" pitchFamily="2" charset="-122"/>
                                        </a:rPr>
                                      </m:ctrlPr>
                                    </m:eqArrPr>
                                    <m:e>
                                      <m:sSup>
                                        <m:sSupPr>
                                          <m:ctrlPr>
                                            <a:rPr lang="en-US" sz="1700" i="1">
                                              <a:effectLst/>
                                              <a:latin typeface="Cambria Math" panose="02040503050406030204" pitchFamily="18" charset="0"/>
                                              <a:ea typeface="SimSun" panose="02010600030101010101" pitchFamily="2" charset="-122"/>
                                            </a:rPr>
                                          </m:ctrlPr>
                                        </m:sSupPr>
                                        <m:e>
                                          <m:r>
                                            <a:rPr lang="en-US" sz="1700" i="1">
                                              <a:effectLst/>
                                              <a:latin typeface="Cambria Math" panose="02040503050406030204" pitchFamily="18" charset="0"/>
                                              <a:ea typeface="SimSun" panose="02010600030101010101" pitchFamily="2" charset="-122"/>
                                            </a:rPr>
                                            <m:t>𝜑</m:t>
                                          </m:r>
                                        </m:e>
                                        <m:sup>
                                          <m:r>
                                            <a:rPr lang="en-US" sz="1700" i="1">
                                              <a:effectLst/>
                                              <a:latin typeface="Cambria Math" panose="02040503050406030204" pitchFamily="18" charset="0"/>
                                              <a:ea typeface="SimSun" panose="02010600030101010101" pitchFamily="2" charset="-122"/>
                                            </a:rPr>
                                            <m:t>−1</m:t>
                                          </m:r>
                                        </m:sup>
                                      </m:sSup>
                                      <m:d>
                                        <m:dPr>
                                          <m:ctrlPr>
                                            <a:rPr lang="en-US" sz="1700" i="1">
                                              <a:effectLst/>
                                              <a:latin typeface="Cambria Math" panose="02040503050406030204" pitchFamily="18" charset="0"/>
                                              <a:ea typeface="SimSun" panose="02010600030101010101" pitchFamily="2" charset="-122"/>
                                            </a:rPr>
                                          </m:ctrlPr>
                                        </m:dPr>
                                        <m:e>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𝑌</m:t>
                                              </m:r>
                                            </m:e>
                                            <m:sub>
                                              <m:r>
                                                <a:rPr lang="en-US" sz="1700" i="1">
                                                  <a:effectLst/>
                                                  <a:latin typeface="Cambria Math" panose="02040503050406030204" pitchFamily="18" charset="0"/>
                                                  <a:ea typeface="SimSun" panose="02010600030101010101" pitchFamily="2" charset="-122"/>
                                                </a:rPr>
                                                <m:t>1</m:t>
                                              </m:r>
                                            </m:sub>
                                          </m:sSub>
                                        </m:e>
                                      </m:d>
                                      <m:r>
                                        <a:rPr lang="en-US" sz="1700" i="1">
                                          <a:effectLst/>
                                          <a:latin typeface="Cambria Math" panose="02040503050406030204" pitchFamily="18" charset="0"/>
                                          <a:ea typeface="SimSun" panose="02010600030101010101" pitchFamily="2" charset="-122"/>
                                        </a:rPr>
                                        <m:t>,</m:t>
                                      </m:r>
                                      <m:sSup>
                                        <m:sSupPr>
                                          <m:ctrlPr>
                                            <a:rPr lang="en-US" sz="1700" i="1">
                                              <a:effectLst/>
                                              <a:latin typeface="Cambria Math" panose="02040503050406030204" pitchFamily="18" charset="0"/>
                                              <a:ea typeface="SimSun" panose="02010600030101010101" pitchFamily="2" charset="-122"/>
                                            </a:rPr>
                                          </m:ctrlPr>
                                        </m:sSupPr>
                                        <m:e>
                                          <m:r>
                                            <a:rPr lang="en-US" sz="1700" i="1">
                                              <a:effectLst/>
                                              <a:latin typeface="Cambria Math" panose="02040503050406030204" pitchFamily="18" charset="0"/>
                                              <a:ea typeface="SimSun" panose="02010600030101010101" pitchFamily="2" charset="-122"/>
                                            </a:rPr>
                                            <m:t>𝜑</m:t>
                                          </m:r>
                                        </m:e>
                                        <m:sup>
                                          <m:r>
                                            <a:rPr lang="en-US" sz="1700" i="1">
                                              <a:effectLst/>
                                              <a:latin typeface="Cambria Math" panose="02040503050406030204" pitchFamily="18" charset="0"/>
                                              <a:ea typeface="SimSun" panose="02010600030101010101" pitchFamily="2" charset="-122"/>
                                            </a:rPr>
                                            <m:t>−1</m:t>
                                          </m:r>
                                        </m:sup>
                                      </m:sSup>
                                      <m:d>
                                        <m:dPr>
                                          <m:ctrlPr>
                                            <a:rPr lang="en-US" sz="1700" i="1">
                                              <a:effectLst/>
                                              <a:latin typeface="Cambria Math" panose="02040503050406030204" pitchFamily="18" charset="0"/>
                                              <a:ea typeface="SimSun" panose="02010600030101010101" pitchFamily="2" charset="-122"/>
                                            </a:rPr>
                                          </m:ctrlPr>
                                        </m:dPr>
                                        <m:e>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𝑌</m:t>
                                              </m:r>
                                            </m:e>
                                            <m:sub>
                                              <m:r>
                                                <a:rPr lang="en-US" sz="1700" i="1">
                                                  <a:effectLst/>
                                                  <a:latin typeface="Cambria Math" panose="02040503050406030204" pitchFamily="18" charset="0"/>
                                                  <a:ea typeface="SimSun" panose="02010600030101010101" pitchFamily="2" charset="-122"/>
                                                </a:rPr>
                                                <m:t>2</m:t>
                                              </m:r>
                                            </m:sub>
                                          </m:sSub>
                                        </m:e>
                                      </m:d>
                                      <m:r>
                                        <a:rPr lang="en-US" sz="1700" i="1">
                                          <a:effectLst/>
                                          <a:latin typeface="Cambria Math" panose="02040503050406030204" pitchFamily="18" charset="0"/>
                                          <a:ea typeface="SimSun" panose="02010600030101010101" pitchFamily="2" charset="-122"/>
                                        </a:rPr>
                                        <m:t>,…,</m:t>
                                      </m:r>
                                      <m:sSup>
                                        <m:sSupPr>
                                          <m:ctrlPr>
                                            <a:rPr lang="en-US" sz="1700" i="1">
                                              <a:effectLst/>
                                              <a:latin typeface="Cambria Math" panose="02040503050406030204" pitchFamily="18" charset="0"/>
                                              <a:ea typeface="SimSun" panose="02010600030101010101" pitchFamily="2" charset="-122"/>
                                            </a:rPr>
                                          </m:ctrlPr>
                                        </m:sSupPr>
                                        <m:e>
                                          <m:r>
                                            <a:rPr lang="en-US" sz="1700" i="1">
                                              <a:effectLst/>
                                              <a:latin typeface="Cambria Math" panose="02040503050406030204" pitchFamily="18" charset="0"/>
                                              <a:ea typeface="SimSun" panose="02010600030101010101" pitchFamily="2" charset="-122"/>
                                            </a:rPr>
                                            <m:t>𝜑</m:t>
                                          </m:r>
                                        </m:e>
                                        <m:sup>
                                          <m:r>
                                            <a:rPr lang="en-US" sz="1700" i="1">
                                              <a:effectLst/>
                                              <a:latin typeface="Cambria Math" panose="02040503050406030204" pitchFamily="18" charset="0"/>
                                              <a:ea typeface="SimSun" panose="02010600030101010101" pitchFamily="2" charset="-122"/>
                                            </a:rPr>
                                            <m:t>−1</m:t>
                                          </m:r>
                                        </m:sup>
                                      </m:sSup>
                                      <m:d>
                                        <m:dPr>
                                          <m:ctrlPr>
                                            <a:rPr lang="en-US" sz="1700" i="1">
                                              <a:effectLst/>
                                              <a:latin typeface="Cambria Math" panose="02040503050406030204" pitchFamily="18" charset="0"/>
                                              <a:ea typeface="SimSun" panose="02010600030101010101" pitchFamily="2" charset="-122"/>
                                            </a:rPr>
                                          </m:ctrlPr>
                                        </m:dPr>
                                        <m:e>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𝑌</m:t>
                                              </m:r>
                                            </m:e>
                                            <m:sub>
                                              <m:r>
                                                <a:rPr lang="en-US" sz="1700" i="1">
                                                  <a:effectLst/>
                                                  <a:latin typeface="Cambria Math" panose="02040503050406030204" pitchFamily="18" charset="0"/>
                                                  <a:ea typeface="SimSun" panose="02010600030101010101" pitchFamily="2" charset="-122"/>
                                                </a:rPr>
                                                <m:t>𝑖</m:t>
                                              </m:r>
                                              <m:r>
                                                <a:rPr lang="en-US" sz="1700" i="1">
                                                  <a:effectLst/>
                                                  <a:latin typeface="Cambria Math" panose="02040503050406030204" pitchFamily="18" charset="0"/>
                                                  <a:ea typeface="SimSun" panose="02010600030101010101" pitchFamily="2" charset="-122"/>
                                                </a:rPr>
                                                <m:t>−1</m:t>
                                              </m:r>
                                            </m:sub>
                                          </m:sSub>
                                        </m:e>
                                      </m:d>
                                      <m:r>
                                        <a:rPr lang="en-US" sz="1700" i="1">
                                          <a:effectLst/>
                                          <a:latin typeface="Cambria Math" panose="02040503050406030204" pitchFamily="18" charset="0"/>
                                          <a:ea typeface="SimSun" panose="02010600030101010101" pitchFamily="2" charset="-122"/>
                                        </a:rPr>
                                        <m:t>,</m:t>
                                      </m:r>
                                    </m:e>
                                    <m:e>
                                      <m:sSup>
                                        <m:sSupPr>
                                          <m:ctrlPr>
                                            <a:rPr lang="en-US" sz="1700" i="1">
                                              <a:effectLst/>
                                              <a:latin typeface="Cambria Math" panose="02040503050406030204" pitchFamily="18" charset="0"/>
                                              <a:ea typeface="SimSun" panose="02010600030101010101" pitchFamily="2" charset="-122"/>
                                            </a:rPr>
                                          </m:ctrlPr>
                                        </m:sSupPr>
                                        <m:e>
                                          <m:r>
                                            <a:rPr lang="en-US" sz="1700" i="1">
                                              <a:effectLst/>
                                              <a:latin typeface="Cambria Math" panose="02040503050406030204" pitchFamily="18" charset="0"/>
                                              <a:ea typeface="SimSun" panose="02010600030101010101" pitchFamily="2" charset="-122"/>
                                            </a:rPr>
                                            <m:t>𝜑</m:t>
                                          </m:r>
                                        </m:e>
                                        <m:sup>
                                          <m:r>
                                            <a:rPr lang="en-US" sz="1700" i="1">
                                              <a:effectLst/>
                                              <a:latin typeface="Cambria Math" panose="02040503050406030204" pitchFamily="18" charset="0"/>
                                              <a:ea typeface="SimSun" panose="02010600030101010101" pitchFamily="2" charset="-122"/>
                                            </a:rPr>
                                            <m:t>−1</m:t>
                                          </m:r>
                                        </m:sup>
                                      </m:sSup>
                                      <m:d>
                                        <m:dPr>
                                          <m:ctrlPr>
                                            <a:rPr lang="en-US" sz="1700" i="1">
                                              <a:effectLst/>
                                              <a:latin typeface="Cambria Math" panose="02040503050406030204" pitchFamily="18" charset="0"/>
                                              <a:ea typeface="SimSun" panose="02010600030101010101" pitchFamily="2" charset="-122"/>
                                            </a:rPr>
                                          </m:ctrlPr>
                                        </m:dPr>
                                        <m:e>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𝑌</m:t>
                                              </m:r>
                                            </m:e>
                                            <m:sub>
                                              <m:r>
                                                <a:rPr lang="en-US" sz="1700" i="1">
                                                  <a:effectLst/>
                                                  <a:latin typeface="Cambria Math" panose="02040503050406030204" pitchFamily="18" charset="0"/>
                                                  <a:ea typeface="SimSun" panose="02010600030101010101" pitchFamily="2" charset="-122"/>
                                                </a:rPr>
                                                <m:t>𝑖</m:t>
                                              </m:r>
                                            </m:sub>
                                          </m:sSub>
                                        </m:e>
                                      </m:d>
                                      <m:r>
                                        <a:rPr lang="en-US" sz="1700" i="1">
                                          <a:effectLst/>
                                          <a:latin typeface="Cambria Math" panose="02040503050406030204" pitchFamily="18" charset="0"/>
                                          <a:ea typeface="SimSun" panose="02010600030101010101" pitchFamily="2" charset="-122"/>
                                        </a:rPr>
                                        <m:t>,</m:t>
                                      </m:r>
                                      <m:sSup>
                                        <m:sSupPr>
                                          <m:ctrlPr>
                                            <a:rPr lang="en-US" sz="1700" i="1">
                                              <a:effectLst/>
                                              <a:latin typeface="Cambria Math" panose="02040503050406030204" pitchFamily="18" charset="0"/>
                                              <a:ea typeface="SimSun" panose="02010600030101010101" pitchFamily="2" charset="-122"/>
                                            </a:rPr>
                                          </m:ctrlPr>
                                        </m:sSupPr>
                                        <m:e>
                                          <m:r>
                                            <a:rPr lang="en-US" sz="1700" i="1">
                                              <a:effectLst/>
                                              <a:latin typeface="Cambria Math" panose="02040503050406030204" pitchFamily="18" charset="0"/>
                                              <a:ea typeface="SimSun" panose="02010600030101010101" pitchFamily="2" charset="-122"/>
                                            </a:rPr>
                                            <m:t>𝜑</m:t>
                                          </m:r>
                                        </m:e>
                                        <m:sup>
                                          <m:r>
                                            <a:rPr lang="en-US" sz="1700" i="1">
                                              <a:effectLst/>
                                              <a:latin typeface="Cambria Math" panose="02040503050406030204" pitchFamily="18" charset="0"/>
                                              <a:ea typeface="SimSun" panose="02010600030101010101" pitchFamily="2" charset="-122"/>
                                            </a:rPr>
                                            <m:t>−1</m:t>
                                          </m:r>
                                        </m:sup>
                                      </m:sSup>
                                      <m:d>
                                        <m:dPr>
                                          <m:ctrlPr>
                                            <a:rPr lang="en-US" sz="1700" i="1">
                                              <a:effectLst/>
                                              <a:latin typeface="Cambria Math" panose="02040503050406030204" pitchFamily="18" charset="0"/>
                                              <a:ea typeface="SimSun" panose="02010600030101010101" pitchFamily="2" charset="-122"/>
                                            </a:rPr>
                                          </m:ctrlPr>
                                        </m:dPr>
                                        <m:e>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𝑌</m:t>
                                              </m:r>
                                            </m:e>
                                            <m:sub>
                                              <m:r>
                                                <a:rPr lang="en-US" sz="1700" i="1">
                                                  <a:effectLst/>
                                                  <a:latin typeface="Cambria Math" panose="02040503050406030204" pitchFamily="18" charset="0"/>
                                                  <a:ea typeface="SimSun" panose="02010600030101010101" pitchFamily="2" charset="-122"/>
                                                </a:rPr>
                                                <m:t>𝑖</m:t>
                                              </m:r>
                                              <m:r>
                                                <a:rPr lang="en-US" sz="1700" i="1">
                                                  <a:effectLst/>
                                                  <a:latin typeface="Cambria Math" panose="02040503050406030204" pitchFamily="18" charset="0"/>
                                                  <a:ea typeface="SimSun" panose="02010600030101010101" pitchFamily="2" charset="-122"/>
                                                </a:rPr>
                                                <m:t>+1</m:t>
                                              </m:r>
                                            </m:sub>
                                          </m:sSub>
                                        </m:e>
                                      </m:d>
                                      <m:r>
                                        <a:rPr lang="en-US" sz="1700" i="1">
                                          <a:effectLst/>
                                          <a:latin typeface="Cambria Math" panose="02040503050406030204" pitchFamily="18" charset="0"/>
                                          <a:ea typeface="SimSun" panose="02010600030101010101" pitchFamily="2" charset="-122"/>
                                        </a:rPr>
                                        <m:t>,…,</m:t>
                                      </m:r>
                                      <m:sSup>
                                        <m:sSupPr>
                                          <m:ctrlPr>
                                            <a:rPr lang="en-US" sz="1700" i="1">
                                              <a:effectLst/>
                                              <a:latin typeface="Cambria Math" panose="02040503050406030204" pitchFamily="18" charset="0"/>
                                              <a:ea typeface="SimSun" panose="02010600030101010101" pitchFamily="2" charset="-122"/>
                                            </a:rPr>
                                          </m:ctrlPr>
                                        </m:sSupPr>
                                        <m:e>
                                          <m:r>
                                            <a:rPr lang="en-US" sz="1700" i="1">
                                              <a:effectLst/>
                                              <a:latin typeface="Cambria Math" panose="02040503050406030204" pitchFamily="18" charset="0"/>
                                              <a:ea typeface="SimSun" panose="02010600030101010101" pitchFamily="2" charset="-122"/>
                                            </a:rPr>
                                            <m:t>𝜑</m:t>
                                          </m:r>
                                        </m:e>
                                        <m:sup>
                                          <m:r>
                                            <a:rPr lang="en-US" sz="1700" i="1">
                                              <a:effectLst/>
                                              <a:latin typeface="Cambria Math" panose="02040503050406030204" pitchFamily="18" charset="0"/>
                                              <a:ea typeface="SimSun" panose="02010600030101010101" pitchFamily="2" charset="-122"/>
                                            </a:rPr>
                                            <m:t>−1</m:t>
                                          </m:r>
                                        </m:sup>
                                      </m:sSup>
                                      <m:d>
                                        <m:dPr>
                                          <m:ctrlPr>
                                            <a:rPr lang="en-US" sz="1700" i="1">
                                              <a:effectLst/>
                                              <a:latin typeface="Cambria Math" panose="02040503050406030204" pitchFamily="18" charset="0"/>
                                              <a:ea typeface="SimSun" panose="02010600030101010101" pitchFamily="2" charset="-122"/>
                                            </a:rPr>
                                          </m:ctrlPr>
                                        </m:dPr>
                                        <m:e>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𝑌</m:t>
                                              </m:r>
                                            </m:e>
                                            <m:sub>
                                              <m:r>
                                                <a:rPr lang="en-US" sz="1700" i="1">
                                                  <a:effectLst/>
                                                  <a:latin typeface="Cambria Math" panose="02040503050406030204" pitchFamily="18" charset="0"/>
                                                  <a:ea typeface="SimSun" panose="02010600030101010101" pitchFamily="2" charset="-122"/>
                                                </a:rPr>
                                                <m:t>𝑁</m:t>
                                              </m:r>
                                            </m:sub>
                                          </m:sSub>
                                        </m:e>
                                      </m:d>
                                    </m:e>
                                  </m:eqArr>
                                </m:sub>
                                <m:sup/>
                                <m:e>
                                  <m:r>
                                    <a:rPr lang="en-US" sz="1700" i="1">
                                      <a:effectLst/>
                                      <a:latin typeface="Cambria Math" panose="02040503050406030204" pitchFamily="18" charset="0"/>
                                      <a:ea typeface="SimSun" panose="02010600030101010101" pitchFamily="2" charset="-122"/>
                                    </a:rPr>
                                    <m:t>𝛿</m:t>
                                  </m:r>
                                  <m:d>
                                    <m:dPr>
                                      <m:ctrlPr>
                                        <a:rPr lang="en-US" sz="1700" i="1">
                                          <a:effectLst/>
                                          <a:latin typeface="Cambria Math" panose="02040503050406030204" pitchFamily="18" charset="0"/>
                                          <a:ea typeface="SimSun" panose="02010600030101010101" pitchFamily="2" charset="-122"/>
                                        </a:rPr>
                                      </m:ctrlPr>
                                    </m:dPr>
                                    <m:e>
                                      <m:r>
                                        <a:rPr lang="en-US" sz="1700" i="1">
                                          <a:effectLst/>
                                          <a:latin typeface="Cambria Math" panose="02040503050406030204" pitchFamily="18" charset="0"/>
                                          <a:ea typeface="SimSun" panose="02010600030101010101" pitchFamily="2" charset="-122"/>
                                        </a:rPr>
                                        <m:t>𝑋</m:t>
                                      </m:r>
                                      <m:r>
                                        <a:rPr lang="en-US" sz="1700" i="1">
                                          <a:effectLst/>
                                          <a:latin typeface="Cambria Math" panose="02040503050406030204" pitchFamily="18" charset="0"/>
                                          <a:ea typeface="SimSun" panose="02010600030101010101" pitchFamily="2" charset="-122"/>
                                        </a:rPr>
                                        <m:t>,</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𝑋</m:t>
                                          </m:r>
                                        </m:e>
                                        <m:sub>
                                          <m:r>
                                            <a:rPr lang="en-US" sz="1700" i="1">
                                              <a:effectLst/>
                                              <a:latin typeface="Cambria Math" panose="02040503050406030204" pitchFamily="18" charset="0"/>
                                              <a:ea typeface="SimSun" panose="02010600030101010101" pitchFamily="2" charset="-122"/>
                                            </a:rPr>
                                            <m:t>𝑖</m:t>
                                          </m:r>
                                        </m:sub>
                                      </m:sSub>
                                    </m:e>
                                  </m:d>
                                  <m:r>
                                    <a:rPr lang="en-US" sz="1700" i="1">
                                      <a:effectLst/>
                                      <a:latin typeface="Cambria Math" panose="02040503050406030204" pitchFamily="18" charset="0"/>
                                      <a:ea typeface="SimSun" panose="02010600030101010101" pitchFamily="2" charset="-122"/>
                                    </a:rPr>
                                    <m:t>𝑘</m:t>
                                  </m:r>
                                  <m:d>
                                    <m:dPr>
                                      <m:ctrlPr>
                                        <a:rPr lang="en-US" sz="1700" i="1">
                                          <a:effectLst/>
                                          <a:latin typeface="Cambria Math" panose="02040503050406030204" pitchFamily="18" charset="0"/>
                                          <a:ea typeface="SimSun" panose="02010600030101010101" pitchFamily="2" charset="-122"/>
                                        </a:rPr>
                                      </m:ctrlPr>
                                    </m:dPr>
                                    <m:e>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𝑋</m:t>
                                          </m:r>
                                        </m:e>
                                        <m:sub>
                                          <m:r>
                                            <a:rPr lang="en-US" sz="1700" i="1">
                                              <a:effectLst/>
                                              <a:latin typeface="Cambria Math" panose="02040503050406030204" pitchFamily="18" charset="0"/>
                                              <a:ea typeface="SimSun" panose="02010600030101010101" pitchFamily="2" charset="-122"/>
                                            </a:rPr>
                                            <m:t>𝑖</m:t>
                                          </m:r>
                                        </m:sub>
                                      </m:sSub>
                                    </m:e>
                                    <m:e>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𝑌</m:t>
                                          </m:r>
                                        </m:e>
                                        <m:sub>
                                          <m:r>
                                            <a:rPr lang="en-US" sz="1700" i="1">
                                              <a:effectLst/>
                                              <a:latin typeface="Cambria Math" panose="02040503050406030204" pitchFamily="18" charset="0"/>
                                              <a:ea typeface="SimSun" panose="02010600030101010101" pitchFamily="2" charset="-122"/>
                                            </a:rPr>
                                            <m:t>𝑖</m:t>
                                          </m:r>
                                        </m:sub>
                                      </m:sSub>
                                      <m:r>
                                        <a:rPr lang="en-US" sz="1700">
                                          <a:effectLst/>
                                          <a:latin typeface="Cambria Math" panose="02040503050406030204" pitchFamily="18" charset="0"/>
                                          <a:ea typeface="SimSun" panose="02010600030101010101" pitchFamily="2" charset="-122"/>
                                        </a:rPr>
                                        <m:t>,</m:t>
                                      </m:r>
                                      <m:r>
                                        <m:rPr>
                                          <m:sty m:val="p"/>
                                        </m:rPr>
                                        <a:rPr lang="en-US" sz="1700">
                                          <a:effectLst/>
                                          <a:latin typeface="Cambria Math" panose="02040503050406030204" pitchFamily="18" charset="0"/>
                                          <a:ea typeface="SimSun" panose="02010600030101010101" pitchFamily="2" charset="-122"/>
                                        </a:rPr>
                                        <m:t>Θ</m:t>
                                      </m:r>
                                    </m:e>
                                  </m:d>
                                  <m:r>
                                    <a:rPr lang="en-US" sz="1700" i="1">
                                      <a:effectLst/>
                                      <a:latin typeface="Cambria Math" panose="02040503050406030204" pitchFamily="18" charset="0"/>
                                      <a:ea typeface="SimSun" panose="02010600030101010101" pitchFamily="2" charset="-122"/>
                                    </a:rPr>
                                    <m:t>∗</m:t>
                                  </m:r>
                                  <m:nary>
                                    <m:naryPr>
                                      <m:chr m:val="∏"/>
                                      <m:limLoc m:val="undOvr"/>
                                      <m:ctrlPr>
                                        <a:rPr lang="en-US" sz="1700" i="1">
                                          <a:effectLst/>
                                          <a:latin typeface="Cambria Math" panose="02040503050406030204" pitchFamily="18" charset="0"/>
                                          <a:ea typeface="SimSun" panose="02010600030101010101" pitchFamily="2" charset="-122"/>
                                        </a:rPr>
                                      </m:ctrlPr>
                                    </m:naryPr>
                                    <m:sub>
                                      <m:r>
                                        <a:rPr lang="en-US" sz="1700" i="1">
                                          <a:effectLst/>
                                          <a:latin typeface="Cambria Math" panose="02040503050406030204" pitchFamily="18" charset="0"/>
                                          <a:ea typeface="SimSun" panose="02010600030101010101" pitchFamily="2" charset="-122"/>
                                        </a:rPr>
                                        <m:t>𝑗</m:t>
                                      </m:r>
                                      <m:r>
                                        <a:rPr lang="en-US" sz="1700" i="1">
                                          <a:effectLst/>
                                          <a:latin typeface="Cambria Math" panose="02040503050406030204" pitchFamily="18" charset="0"/>
                                          <a:ea typeface="SimSun" panose="02010600030101010101" pitchFamily="2" charset="-122"/>
                                        </a:rPr>
                                        <m:t>=1,</m:t>
                                      </m:r>
                                      <m:r>
                                        <a:rPr lang="en-US" sz="1700" i="1">
                                          <a:effectLst/>
                                          <a:latin typeface="Cambria Math" panose="02040503050406030204" pitchFamily="18" charset="0"/>
                                          <a:ea typeface="SimSun" panose="02010600030101010101" pitchFamily="2" charset="-122"/>
                                        </a:rPr>
                                        <m:t>𝑗</m:t>
                                      </m:r>
                                      <m:r>
                                        <a:rPr lang="en-US" sz="1700" i="1">
                                          <a:effectLst/>
                                          <a:latin typeface="Cambria Math" panose="02040503050406030204" pitchFamily="18" charset="0"/>
                                          <a:ea typeface="SimSun" panose="02010600030101010101" pitchFamily="2" charset="-122"/>
                                        </a:rPr>
                                        <m:t>≠</m:t>
                                      </m:r>
                                      <m:r>
                                        <a:rPr lang="en-US" sz="1700" i="1">
                                          <a:effectLst/>
                                          <a:latin typeface="Cambria Math" panose="02040503050406030204" pitchFamily="18" charset="0"/>
                                          <a:ea typeface="SimSun" panose="02010600030101010101" pitchFamily="2" charset="-122"/>
                                        </a:rPr>
                                        <m:t>𝑖</m:t>
                                      </m:r>
                                    </m:sub>
                                    <m:sup>
                                      <m:r>
                                        <a:rPr lang="en-US" sz="1700" i="1">
                                          <a:effectLst/>
                                          <a:latin typeface="Cambria Math" panose="02040503050406030204" pitchFamily="18" charset="0"/>
                                          <a:ea typeface="SimSun" panose="02010600030101010101" pitchFamily="2" charset="-122"/>
                                        </a:rPr>
                                        <m:t>𝑁</m:t>
                                      </m:r>
                                    </m:sup>
                                    <m:e>
                                      <m:r>
                                        <a:rPr lang="en-US" sz="1700" i="1">
                                          <a:effectLst/>
                                          <a:latin typeface="Cambria Math" panose="02040503050406030204" pitchFamily="18" charset="0"/>
                                          <a:ea typeface="SimSun" panose="02010600030101010101" pitchFamily="2" charset="-122"/>
                                        </a:rPr>
                                        <m:t>𝑘</m:t>
                                      </m:r>
                                      <m:d>
                                        <m:dPr>
                                          <m:ctrlPr>
                                            <a:rPr lang="en-US" sz="1700" i="1">
                                              <a:effectLst/>
                                              <a:latin typeface="Cambria Math" panose="02040503050406030204" pitchFamily="18" charset="0"/>
                                              <a:ea typeface="SimSun" panose="02010600030101010101" pitchFamily="2" charset="-122"/>
                                            </a:rPr>
                                          </m:ctrlPr>
                                        </m:dPr>
                                        <m:e>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𝑋</m:t>
                                              </m:r>
                                            </m:e>
                                            <m:sub>
                                              <m:r>
                                                <a:rPr lang="en-US" sz="1700" i="1">
                                                  <a:effectLst/>
                                                  <a:latin typeface="Cambria Math" panose="02040503050406030204" pitchFamily="18" charset="0"/>
                                                  <a:ea typeface="SimSun" panose="02010600030101010101" pitchFamily="2" charset="-122"/>
                                                </a:rPr>
                                                <m:t>𝑗</m:t>
                                              </m:r>
                                            </m:sub>
                                          </m:sSub>
                                        </m:e>
                                        <m:e>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𝑌</m:t>
                                              </m:r>
                                            </m:e>
                                            <m:sub>
                                              <m:r>
                                                <a:rPr lang="en-US" sz="1700" i="1">
                                                  <a:effectLst/>
                                                  <a:latin typeface="Cambria Math" panose="02040503050406030204" pitchFamily="18" charset="0"/>
                                                  <a:ea typeface="SimSun" panose="02010600030101010101" pitchFamily="2" charset="-122"/>
                                                </a:rPr>
                                                <m:t>𝑗</m:t>
                                              </m:r>
                                            </m:sub>
                                          </m:sSub>
                                          <m:r>
                                            <a:rPr lang="en-US" sz="1700">
                                              <a:effectLst/>
                                              <a:latin typeface="Cambria Math" panose="02040503050406030204" pitchFamily="18" charset="0"/>
                                              <a:ea typeface="SimSun" panose="02010600030101010101" pitchFamily="2" charset="-122"/>
                                            </a:rPr>
                                            <m:t>,</m:t>
                                          </m:r>
                                          <m:r>
                                            <m:rPr>
                                              <m:sty m:val="p"/>
                                            </m:rPr>
                                            <a:rPr lang="en-US" sz="1700">
                                              <a:effectLst/>
                                              <a:latin typeface="Cambria Math" panose="02040503050406030204" pitchFamily="18" charset="0"/>
                                              <a:ea typeface="SimSun" panose="02010600030101010101" pitchFamily="2" charset="-122"/>
                                            </a:rPr>
                                            <m:t>Θ</m:t>
                                          </m:r>
                                        </m:e>
                                      </m:d>
                                    </m:e>
                                  </m:nary>
                                  <m:r>
                                    <m:rPr>
                                      <m:sty m:val="p"/>
                                    </m:rPr>
                                    <a:rPr lang="en-US" sz="1700">
                                      <a:effectLst/>
                                      <a:latin typeface="Cambria Math" panose="02040503050406030204" pitchFamily="18" charset="0"/>
                                      <a:ea typeface="SimSun" panose="02010600030101010101" pitchFamily="2" charset="-122"/>
                                    </a:rPr>
                                    <m:t>d</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𝑋</m:t>
                                      </m:r>
                                    </m:e>
                                    <m:sub>
                                      <m:r>
                                        <a:rPr lang="en-US" sz="1700" i="1">
                                          <a:effectLst/>
                                          <a:latin typeface="Cambria Math" panose="02040503050406030204" pitchFamily="18" charset="0"/>
                                          <a:ea typeface="SimSun" panose="02010600030101010101" pitchFamily="2" charset="-122"/>
                                        </a:rPr>
                                        <m:t>𝑁</m:t>
                                      </m:r>
                                    </m:sub>
                                  </m:sSub>
                                  <m:r>
                                    <a:rPr lang="en-US" sz="1700" i="1">
                                      <a:effectLst/>
                                      <a:latin typeface="Cambria Math" panose="02040503050406030204" pitchFamily="18" charset="0"/>
                                      <a:ea typeface="SimSun" panose="02010600030101010101" pitchFamily="2" charset="-122"/>
                                    </a:rPr>
                                    <m:t>…</m:t>
                                  </m:r>
                                  <m:r>
                                    <m:rPr>
                                      <m:sty m:val="p"/>
                                    </m:rPr>
                                    <a:rPr lang="en-US" sz="1700">
                                      <a:effectLst/>
                                      <a:latin typeface="Cambria Math" panose="02040503050406030204" pitchFamily="18" charset="0"/>
                                      <a:ea typeface="SimSun" panose="02010600030101010101" pitchFamily="2" charset="-122"/>
                                    </a:rPr>
                                    <m:t>d</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𝑋</m:t>
                                      </m:r>
                                    </m:e>
                                    <m:sub>
                                      <m:r>
                                        <a:rPr lang="en-US" sz="1700" i="1">
                                          <a:effectLst/>
                                          <a:latin typeface="Cambria Math" panose="02040503050406030204" pitchFamily="18" charset="0"/>
                                          <a:ea typeface="SimSun" panose="02010600030101010101" pitchFamily="2" charset="-122"/>
                                        </a:rPr>
                                        <m:t>𝑖</m:t>
                                      </m:r>
                                      <m:r>
                                        <a:rPr lang="en-US" sz="1700" i="1">
                                          <a:effectLst/>
                                          <a:latin typeface="Cambria Math" panose="02040503050406030204" pitchFamily="18" charset="0"/>
                                          <a:ea typeface="SimSun" panose="02010600030101010101" pitchFamily="2" charset="-122"/>
                                        </a:rPr>
                                        <m:t>+1</m:t>
                                      </m:r>
                                    </m:sub>
                                  </m:sSub>
                                  <m:r>
                                    <m:rPr>
                                      <m:sty m:val="p"/>
                                    </m:rPr>
                                    <a:rPr lang="en-US" sz="1700">
                                      <a:effectLst/>
                                      <a:latin typeface="Cambria Math" panose="02040503050406030204" pitchFamily="18" charset="0"/>
                                      <a:ea typeface="SimSun" panose="02010600030101010101" pitchFamily="2" charset="-122"/>
                                    </a:rPr>
                                    <m:t>d</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𝑋</m:t>
                                      </m:r>
                                    </m:e>
                                    <m:sub>
                                      <m:r>
                                        <a:rPr lang="en-US" sz="1700" i="1">
                                          <a:effectLst/>
                                          <a:latin typeface="Cambria Math" panose="02040503050406030204" pitchFamily="18" charset="0"/>
                                          <a:ea typeface="SimSun" panose="02010600030101010101" pitchFamily="2" charset="-122"/>
                                        </a:rPr>
                                        <m:t>𝑖</m:t>
                                      </m:r>
                                    </m:sub>
                                  </m:sSub>
                                  <m:r>
                                    <m:rPr>
                                      <m:sty m:val="p"/>
                                    </m:rPr>
                                    <a:rPr lang="en-US" sz="1700">
                                      <a:effectLst/>
                                      <a:latin typeface="Cambria Math" panose="02040503050406030204" pitchFamily="18" charset="0"/>
                                      <a:ea typeface="SimSun" panose="02010600030101010101" pitchFamily="2" charset="-122"/>
                                    </a:rPr>
                                    <m:t>d</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𝑋</m:t>
                                      </m:r>
                                    </m:e>
                                    <m:sub>
                                      <m:r>
                                        <a:rPr lang="en-US" sz="1700" i="1">
                                          <a:effectLst/>
                                          <a:latin typeface="Cambria Math" panose="02040503050406030204" pitchFamily="18" charset="0"/>
                                          <a:ea typeface="SimSun" panose="02010600030101010101" pitchFamily="2" charset="-122"/>
                                        </a:rPr>
                                        <m:t>𝑖</m:t>
                                      </m:r>
                                      <m:r>
                                        <a:rPr lang="en-US" sz="1700" i="1">
                                          <a:effectLst/>
                                          <a:latin typeface="Cambria Math" panose="02040503050406030204" pitchFamily="18" charset="0"/>
                                          <a:ea typeface="SimSun" panose="02010600030101010101" pitchFamily="2" charset="-122"/>
                                        </a:rPr>
                                        <m:t>−1</m:t>
                                      </m:r>
                                    </m:sub>
                                  </m:sSub>
                                  <m:r>
                                    <a:rPr lang="en-US" sz="1700" i="1">
                                      <a:effectLst/>
                                      <a:latin typeface="Cambria Math" panose="02040503050406030204" pitchFamily="18" charset="0"/>
                                      <a:ea typeface="SimSun" panose="02010600030101010101" pitchFamily="2" charset="-122"/>
                                    </a:rPr>
                                    <m:t>…</m:t>
                                  </m:r>
                                  <m:r>
                                    <m:rPr>
                                      <m:sty m:val="p"/>
                                    </m:rPr>
                                    <a:rPr lang="en-US" sz="1700">
                                      <a:effectLst/>
                                      <a:latin typeface="Cambria Math" panose="02040503050406030204" pitchFamily="18" charset="0"/>
                                      <a:ea typeface="SimSun" panose="02010600030101010101" pitchFamily="2" charset="-122"/>
                                    </a:rPr>
                                    <m:t>d</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𝑋</m:t>
                                      </m:r>
                                    </m:e>
                                    <m:sub>
                                      <m:r>
                                        <a:rPr lang="en-US" sz="1700" i="1">
                                          <a:effectLst/>
                                          <a:latin typeface="Cambria Math" panose="02040503050406030204" pitchFamily="18" charset="0"/>
                                          <a:ea typeface="SimSun" panose="02010600030101010101" pitchFamily="2" charset="-122"/>
                                        </a:rPr>
                                        <m:t>2</m:t>
                                      </m:r>
                                    </m:sub>
                                  </m:sSub>
                                  <m:r>
                                    <m:rPr>
                                      <m:sty m:val="p"/>
                                    </m:rPr>
                                    <a:rPr lang="en-US" sz="1700">
                                      <a:effectLst/>
                                      <a:latin typeface="Cambria Math" panose="02040503050406030204" pitchFamily="18" charset="0"/>
                                      <a:ea typeface="SimSun" panose="02010600030101010101" pitchFamily="2" charset="-122"/>
                                    </a:rPr>
                                    <m:t>d</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𝑋</m:t>
                                      </m:r>
                                    </m:e>
                                    <m:sub>
                                      <m:r>
                                        <a:rPr lang="en-US" sz="1700" i="1">
                                          <a:effectLst/>
                                          <a:latin typeface="Cambria Math" panose="02040503050406030204" pitchFamily="18" charset="0"/>
                                          <a:ea typeface="SimSun" panose="02010600030101010101" pitchFamily="2" charset="-122"/>
                                        </a:rPr>
                                        <m:t>1</m:t>
                                      </m:r>
                                    </m:sub>
                                  </m:sSub>
                                  <m:r>
                                    <a:rPr lang="en-US" sz="1700" i="1">
                                      <a:effectLst/>
                                      <a:latin typeface="Cambria Math" panose="02040503050406030204" pitchFamily="18" charset="0"/>
                                      <a:ea typeface="SimSun" panose="02010600030101010101" pitchFamily="2" charset="-122"/>
                                    </a:rPr>
                                    <m:t>…</m:t>
                                  </m:r>
                                </m:e>
                              </m:nary>
                              <m:r>
                                <m:rPr>
                                  <m:sty m:val="p"/>
                                </m:rPr>
                                <a:rPr lang="en-US" sz="1700">
                                  <a:effectLst/>
                                  <a:latin typeface="Cambria Math" panose="02040503050406030204" pitchFamily="18" charset="0"/>
                                  <a:ea typeface="SimSun" panose="02010600030101010101" pitchFamily="2" charset="-122"/>
                                </a:rPr>
                                <m:t>d</m:t>
                              </m:r>
                              <m:r>
                                <a:rPr lang="en-US" sz="1700" i="1">
                                  <a:effectLst/>
                                  <a:latin typeface="Cambria Math" panose="02040503050406030204" pitchFamily="18" charset="0"/>
                                  <a:ea typeface="SimSun" panose="02010600030101010101" pitchFamily="2" charset="-122"/>
                                </a:rPr>
                                <m:t>𝑋</m:t>
                              </m:r>
                            </m:e>
                          </m:nary>
                        </m:e>
                      </m:nary>
                    </m:oMath>
                  </m:oMathPara>
                </a14:m>
                <a:endParaRPr lang="en-US" sz="1700" dirty="0">
                  <a:effectLst/>
                  <a:ea typeface="SimSun" panose="02010600030101010101" pitchFamily="2" charset="-122"/>
                </a:endParaRPr>
              </a:p>
              <a:p>
                <a:pPr marL="0" indent="0">
                  <a:buNone/>
                </a:pPr>
                <a14:m>
                  <m:oMathPara xmlns:m="http://schemas.openxmlformats.org/officeDocument/2006/math">
                    <m:oMathParaPr>
                      <m:jc m:val="left"/>
                    </m:oMathParaPr>
                    <m:oMath xmlns:m="http://schemas.openxmlformats.org/officeDocument/2006/math">
                      <m:r>
                        <a:rPr lang="en-US" sz="1500" i="1" smtClean="0">
                          <a:effectLst/>
                          <a:latin typeface="Cambria Math" panose="02040503050406030204" pitchFamily="18" charset="0"/>
                          <a:ea typeface="SimSun" panose="02010600030101010101" pitchFamily="2" charset="-122"/>
                        </a:rPr>
                        <m:t>=</m:t>
                      </m:r>
                      <m:nary>
                        <m:naryPr>
                          <m:chr m:val="∑"/>
                          <m:limLoc m:val="undOvr"/>
                          <m:ctrlPr>
                            <a:rPr lang="en-US" sz="1500" i="1">
                              <a:effectLst/>
                              <a:latin typeface="Cambria Math" panose="02040503050406030204" pitchFamily="18" charset="0"/>
                              <a:ea typeface="SimSun" panose="02010600030101010101" pitchFamily="2" charset="-122"/>
                            </a:rPr>
                          </m:ctrlPr>
                        </m:naryPr>
                        <m:sub>
                          <m:r>
                            <a:rPr lang="en-US" sz="1500" i="1">
                              <a:effectLst/>
                              <a:latin typeface="Cambria Math" panose="02040503050406030204" pitchFamily="18" charset="0"/>
                              <a:ea typeface="SimSun" panose="02010600030101010101" pitchFamily="2" charset="-122"/>
                            </a:rPr>
                            <m:t>𝑖</m:t>
                          </m:r>
                          <m:r>
                            <a:rPr lang="en-US" sz="1500" i="1">
                              <a:effectLst/>
                              <a:latin typeface="Cambria Math" panose="02040503050406030204" pitchFamily="18" charset="0"/>
                              <a:ea typeface="SimSun" panose="02010600030101010101" pitchFamily="2" charset="-122"/>
                            </a:rPr>
                            <m:t>=1</m:t>
                          </m:r>
                        </m:sub>
                        <m:sup>
                          <m:r>
                            <a:rPr lang="en-US" sz="1500" i="1">
                              <a:effectLst/>
                              <a:latin typeface="Cambria Math" panose="02040503050406030204" pitchFamily="18" charset="0"/>
                              <a:ea typeface="SimSun" panose="02010600030101010101" pitchFamily="2" charset="-122"/>
                            </a:rPr>
                            <m:t>𝑁</m:t>
                          </m:r>
                        </m:sup>
                        <m:e>
                          <m:nary>
                            <m:naryPr>
                              <m:limLoc m:val="undOvr"/>
                              <m:supHide m:val="on"/>
                              <m:ctrlPr>
                                <a:rPr lang="en-US" sz="1500" i="1">
                                  <a:effectLst/>
                                  <a:latin typeface="Cambria Math" panose="02040503050406030204" pitchFamily="18" charset="0"/>
                                  <a:ea typeface="SimSun" panose="02010600030101010101" pitchFamily="2" charset="-122"/>
                                </a:rPr>
                              </m:ctrlPr>
                            </m:naryPr>
                            <m:sub>
                              <m:r>
                                <a:rPr lang="en-US" sz="1500" i="1">
                                  <a:effectLst/>
                                  <a:latin typeface="Cambria Math" panose="02040503050406030204" pitchFamily="18" charset="0"/>
                                  <a:ea typeface="SimSun" panose="02010600030101010101" pitchFamily="2" charset="-122"/>
                                </a:rPr>
                                <m:t>𝑋</m:t>
                              </m:r>
                            </m:sub>
                            <m:sup/>
                            <m:e>
                              <m:r>
                                <m:rPr>
                                  <m:sty m:val="p"/>
                                </m:rPr>
                                <a:rPr lang="en-US" sz="1500">
                                  <a:effectLst/>
                                  <a:latin typeface="Cambria Math" panose="02040503050406030204" pitchFamily="18" charset="0"/>
                                  <a:ea typeface="SimSun" panose="02010600030101010101" pitchFamily="2" charset="-122"/>
                                </a:rPr>
                                <m:t>log</m:t>
                              </m:r>
                              <m:d>
                                <m:dPr>
                                  <m:ctrlPr>
                                    <a:rPr lang="en-US" sz="1500" i="1">
                                      <a:effectLst/>
                                      <a:latin typeface="Cambria Math" panose="02040503050406030204" pitchFamily="18" charset="0"/>
                                      <a:ea typeface="SimSun" panose="02010600030101010101" pitchFamily="2" charset="-122"/>
                                    </a:rPr>
                                  </m:ctrlPr>
                                </m:dPr>
                                <m:e>
                                  <m:r>
                                    <a:rPr lang="en-US" sz="1500" i="1">
                                      <a:effectLst/>
                                      <a:latin typeface="Cambria Math" panose="02040503050406030204" pitchFamily="18" charset="0"/>
                                      <a:ea typeface="SimSun" panose="02010600030101010101" pitchFamily="2" charset="-122"/>
                                    </a:rPr>
                                    <m:t>𝑓</m:t>
                                  </m:r>
                                  <m:d>
                                    <m:dPr>
                                      <m:ctrlPr>
                                        <a:rPr lang="en-US" sz="1500" i="1">
                                          <a:effectLst/>
                                          <a:latin typeface="Cambria Math" panose="02040503050406030204" pitchFamily="18" charset="0"/>
                                          <a:ea typeface="SimSun" panose="02010600030101010101" pitchFamily="2" charset="-122"/>
                                        </a:rPr>
                                      </m:ctrlPr>
                                    </m:dPr>
                                    <m:e>
                                      <m:r>
                                        <a:rPr lang="en-US" sz="1500" i="1">
                                          <a:effectLst/>
                                          <a:latin typeface="Cambria Math" panose="02040503050406030204" pitchFamily="18" charset="0"/>
                                          <a:ea typeface="SimSun" panose="02010600030101010101" pitchFamily="2" charset="-122"/>
                                        </a:rPr>
                                        <m:t>𝑋</m:t>
                                      </m:r>
                                    </m:e>
                                    <m:e>
                                      <m:sSup>
                                        <m:sSupPr>
                                          <m:ctrlPr>
                                            <a:rPr lang="en-US" sz="1500" i="1">
                                              <a:effectLst/>
                                              <a:latin typeface="Cambria Math" panose="02040503050406030204" pitchFamily="18" charset="0"/>
                                              <a:ea typeface="SimSun" panose="02010600030101010101" pitchFamily="2" charset="-122"/>
                                            </a:rPr>
                                          </m:ctrlPr>
                                        </m:sSupPr>
                                        <m:e>
                                          <m:r>
                                            <m:rPr>
                                              <m:sty m:val="p"/>
                                            </m:rPr>
                                            <a:rPr lang="en-US" sz="1500">
                                              <a:effectLst/>
                                              <a:latin typeface="Cambria Math" panose="02040503050406030204" pitchFamily="18" charset="0"/>
                                              <a:ea typeface="SimSun" panose="02010600030101010101" pitchFamily="2" charset="-122"/>
                                            </a:rPr>
                                            <m:t>Θ</m:t>
                                          </m:r>
                                        </m:e>
                                        <m:sup>
                                          <m:r>
                                            <a:rPr lang="en-US" sz="1500" i="1">
                                              <a:effectLst/>
                                              <a:latin typeface="Cambria Math" panose="02040503050406030204" pitchFamily="18" charset="0"/>
                                              <a:ea typeface="SimSun" panose="02010600030101010101" pitchFamily="2" charset="-122"/>
                                            </a:rPr>
                                            <m:t>′</m:t>
                                          </m:r>
                                        </m:sup>
                                      </m:sSup>
                                    </m:e>
                                  </m:d>
                                </m:e>
                              </m:d>
                              <m:r>
                                <a:rPr lang="en-US" sz="1500" i="1">
                                  <a:effectLst/>
                                  <a:latin typeface="Cambria Math" panose="02040503050406030204" pitchFamily="18" charset="0"/>
                                  <a:ea typeface="SimSun" panose="02010600030101010101" pitchFamily="2" charset="-122"/>
                                </a:rPr>
                                <m:t>∗</m:t>
                              </m:r>
                              <m:nary>
                                <m:naryPr>
                                  <m:limLoc m:val="undOvr"/>
                                  <m:supHide m:val="on"/>
                                  <m:ctrlPr>
                                    <a:rPr lang="en-US" sz="1500" i="1">
                                      <a:effectLst/>
                                      <a:latin typeface="Cambria Math" panose="02040503050406030204" pitchFamily="18" charset="0"/>
                                      <a:ea typeface="SimSun" panose="02010600030101010101" pitchFamily="2" charset="-122"/>
                                    </a:rPr>
                                  </m:ctrlPr>
                                </m:naryPr>
                                <m:sub>
                                  <m:sSup>
                                    <m:sSupPr>
                                      <m:ctrlPr>
                                        <a:rPr lang="en-US" sz="1500" i="1">
                                          <a:effectLst/>
                                          <a:latin typeface="Cambria Math" panose="02040503050406030204" pitchFamily="18" charset="0"/>
                                          <a:ea typeface="SimSun" panose="02010600030101010101" pitchFamily="2" charset="-122"/>
                                        </a:rPr>
                                      </m:ctrlPr>
                                    </m:sSupPr>
                                    <m:e>
                                      <m:r>
                                        <a:rPr lang="en-US" sz="1500" i="1">
                                          <a:effectLst/>
                                          <a:latin typeface="Cambria Math" panose="02040503050406030204" pitchFamily="18" charset="0"/>
                                          <a:ea typeface="SimSun" panose="02010600030101010101" pitchFamily="2" charset="-122"/>
                                        </a:rPr>
                                        <m:t>𝜑</m:t>
                                      </m:r>
                                    </m:e>
                                    <m:sup>
                                      <m:r>
                                        <a:rPr lang="en-US" sz="1500" i="1">
                                          <a:effectLst/>
                                          <a:latin typeface="Cambria Math" panose="02040503050406030204" pitchFamily="18" charset="0"/>
                                          <a:ea typeface="SimSun" panose="02010600030101010101" pitchFamily="2" charset="-122"/>
                                        </a:rPr>
                                        <m:t>−1</m:t>
                                      </m:r>
                                    </m:sup>
                                  </m:sSup>
                                  <m:d>
                                    <m:dPr>
                                      <m:ctrlPr>
                                        <a:rPr lang="en-US" sz="1500" i="1">
                                          <a:effectLst/>
                                          <a:latin typeface="Cambria Math" panose="02040503050406030204" pitchFamily="18" charset="0"/>
                                          <a:ea typeface="SimSun" panose="02010600030101010101" pitchFamily="2" charset="-122"/>
                                        </a:rPr>
                                      </m:ctrlPr>
                                    </m:dPr>
                                    <m:e>
                                      <m:sSub>
                                        <m:sSubPr>
                                          <m:ctrlPr>
                                            <a:rPr lang="en-US" sz="1500" i="1">
                                              <a:effectLst/>
                                              <a:latin typeface="Cambria Math" panose="02040503050406030204" pitchFamily="18" charset="0"/>
                                              <a:ea typeface="SimSun" panose="02010600030101010101" pitchFamily="2" charset="-122"/>
                                            </a:rPr>
                                          </m:ctrlPr>
                                        </m:sSubPr>
                                        <m:e>
                                          <m:r>
                                            <a:rPr lang="en-US" sz="1500" i="1">
                                              <a:effectLst/>
                                              <a:latin typeface="Cambria Math" panose="02040503050406030204" pitchFamily="18" charset="0"/>
                                              <a:ea typeface="SimSun" panose="02010600030101010101" pitchFamily="2" charset="-122"/>
                                            </a:rPr>
                                            <m:t>𝑌</m:t>
                                          </m:r>
                                        </m:e>
                                        <m:sub>
                                          <m:r>
                                            <a:rPr lang="en-US" sz="1500" i="1">
                                              <a:effectLst/>
                                              <a:latin typeface="Cambria Math" panose="02040503050406030204" pitchFamily="18" charset="0"/>
                                              <a:ea typeface="SimSun" panose="02010600030101010101" pitchFamily="2" charset="-122"/>
                                            </a:rPr>
                                            <m:t>1</m:t>
                                          </m:r>
                                        </m:sub>
                                      </m:sSub>
                                    </m:e>
                                  </m:d>
                                  <m:r>
                                    <a:rPr lang="en-US" sz="1500" i="1">
                                      <a:effectLst/>
                                      <a:latin typeface="Cambria Math" panose="02040503050406030204" pitchFamily="18" charset="0"/>
                                      <a:ea typeface="SimSun" panose="02010600030101010101" pitchFamily="2" charset="-122"/>
                                    </a:rPr>
                                    <m:t>,</m:t>
                                  </m:r>
                                  <m:sSup>
                                    <m:sSupPr>
                                      <m:ctrlPr>
                                        <a:rPr lang="en-US" sz="1500" i="1">
                                          <a:effectLst/>
                                          <a:latin typeface="Cambria Math" panose="02040503050406030204" pitchFamily="18" charset="0"/>
                                          <a:ea typeface="SimSun" panose="02010600030101010101" pitchFamily="2" charset="-122"/>
                                        </a:rPr>
                                      </m:ctrlPr>
                                    </m:sSupPr>
                                    <m:e>
                                      <m:r>
                                        <a:rPr lang="en-US" sz="1500" i="1">
                                          <a:effectLst/>
                                          <a:latin typeface="Cambria Math" panose="02040503050406030204" pitchFamily="18" charset="0"/>
                                          <a:ea typeface="SimSun" panose="02010600030101010101" pitchFamily="2" charset="-122"/>
                                        </a:rPr>
                                        <m:t>𝜑</m:t>
                                      </m:r>
                                    </m:e>
                                    <m:sup>
                                      <m:r>
                                        <a:rPr lang="en-US" sz="1500" i="1">
                                          <a:effectLst/>
                                          <a:latin typeface="Cambria Math" panose="02040503050406030204" pitchFamily="18" charset="0"/>
                                          <a:ea typeface="SimSun" panose="02010600030101010101" pitchFamily="2" charset="-122"/>
                                        </a:rPr>
                                        <m:t>−1</m:t>
                                      </m:r>
                                    </m:sup>
                                  </m:sSup>
                                  <m:d>
                                    <m:dPr>
                                      <m:ctrlPr>
                                        <a:rPr lang="en-US" sz="1500" i="1">
                                          <a:effectLst/>
                                          <a:latin typeface="Cambria Math" panose="02040503050406030204" pitchFamily="18" charset="0"/>
                                          <a:ea typeface="SimSun" panose="02010600030101010101" pitchFamily="2" charset="-122"/>
                                        </a:rPr>
                                      </m:ctrlPr>
                                    </m:dPr>
                                    <m:e>
                                      <m:sSub>
                                        <m:sSubPr>
                                          <m:ctrlPr>
                                            <a:rPr lang="en-US" sz="1500" i="1">
                                              <a:effectLst/>
                                              <a:latin typeface="Cambria Math" panose="02040503050406030204" pitchFamily="18" charset="0"/>
                                              <a:ea typeface="SimSun" panose="02010600030101010101" pitchFamily="2" charset="-122"/>
                                            </a:rPr>
                                          </m:ctrlPr>
                                        </m:sSubPr>
                                        <m:e>
                                          <m:r>
                                            <a:rPr lang="en-US" sz="1500" i="1">
                                              <a:effectLst/>
                                              <a:latin typeface="Cambria Math" panose="02040503050406030204" pitchFamily="18" charset="0"/>
                                              <a:ea typeface="SimSun" panose="02010600030101010101" pitchFamily="2" charset="-122"/>
                                            </a:rPr>
                                            <m:t>𝑌</m:t>
                                          </m:r>
                                        </m:e>
                                        <m:sub>
                                          <m:r>
                                            <a:rPr lang="en-US" sz="1500" i="1">
                                              <a:effectLst/>
                                              <a:latin typeface="Cambria Math" panose="02040503050406030204" pitchFamily="18" charset="0"/>
                                              <a:ea typeface="SimSun" panose="02010600030101010101" pitchFamily="2" charset="-122"/>
                                            </a:rPr>
                                            <m:t>2</m:t>
                                          </m:r>
                                        </m:sub>
                                      </m:sSub>
                                    </m:e>
                                  </m:d>
                                  <m:r>
                                    <a:rPr lang="en-US" sz="1500" i="1">
                                      <a:effectLst/>
                                      <a:latin typeface="Cambria Math" panose="02040503050406030204" pitchFamily="18" charset="0"/>
                                      <a:ea typeface="SimSun" panose="02010600030101010101" pitchFamily="2" charset="-122"/>
                                    </a:rPr>
                                    <m:t>,…</m:t>
                                  </m:r>
                                  <m:sSup>
                                    <m:sSupPr>
                                      <m:ctrlPr>
                                        <a:rPr lang="en-US" sz="1500" i="1">
                                          <a:effectLst/>
                                          <a:latin typeface="Cambria Math" panose="02040503050406030204" pitchFamily="18" charset="0"/>
                                          <a:ea typeface="SimSun" panose="02010600030101010101" pitchFamily="2" charset="-122"/>
                                        </a:rPr>
                                      </m:ctrlPr>
                                    </m:sSupPr>
                                    <m:e>
                                      <m:r>
                                        <a:rPr lang="en-US" sz="1500" i="1">
                                          <a:effectLst/>
                                          <a:latin typeface="Cambria Math" panose="02040503050406030204" pitchFamily="18" charset="0"/>
                                          <a:ea typeface="SimSun" panose="02010600030101010101" pitchFamily="2" charset="-122"/>
                                        </a:rPr>
                                        <m:t>𝜑</m:t>
                                      </m:r>
                                    </m:e>
                                    <m:sup>
                                      <m:r>
                                        <a:rPr lang="en-US" sz="1500" i="1">
                                          <a:effectLst/>
                                          <a:latin typeface="Cambria Math" panose="02040503050406030204" pitchFamily="18" charset="0"/>
                                          <a:ea typeface="SimSun" panose="02010600030101010101" pitchFamily="2" charset="-122"/>
                                        </a:rPr>
                                        <m:t>−1</m:t>
                                      </m:r>
                                    </m:sup>
                                  </m:sSup>
                                  <m:d>
                                    <m:dPr>
                                      <m:ctrlPr>
                                        <a:rPr lang="en-US" sz="1500" i="1">
                                          <a:effectLst/>
                                          <a:latin typeface="Cambria Math" panose="02040503050406030204" pitchFamily="18" charset="0"/>
                                          <a:ea typeface="SimSun" panose="02010600030101010101" pitchFamily="2" charset="-122"/>
                                        </a:rPr>
                                      </m:ctrlPr>
                                    </m:dPr>
                                    <m:e>
                                      <m:sSub>
                                        <m:sSubPr>
                                          <m:ctrlPr>
                                            <a:rPr lang="en-US" sz="1500" i="1">
                                              <a:effectLst/>
                                              <a:latin typeface="Cambria Math" panose="02040503050406030204" pitchFamily="18" charset="0"/>
                                              <a:ea typeface="SimSun" panose="02010600030101010101" pitchFamily="2" charset="-122"/>
                                            </a:rPr>
                                          </m:ctrlPr>
                                        </m:sSubPr>
                                        <m:e>
                                          <m:r>
                                            <a:rPr lang="en-US" sz="1500" i="1">
                                              <a:effectLst/>
                                              <a:latin typeface="Cambria Math" panose="02040503050406030204" pitchFamily="18" charset="0"/>
                                              <a:ea typeface="SimSun" panose="02010600030101010101" pitchFamily="2" charset="-122"/>
                                            </a:rPr>
                                            <m:t>𝑌</m:t>
                                          </m:r>
                                        </m:e>
                                        <m:sub>
                                          <m:r>
                                            <a:rPr lang="en-US" sz="1500" i="1">
                                              <a:effectLst/>
                                              <a:latin typeface="Cambria Math" panose="02040503050406030204" pitchFamily="18" charset="0"/>
                                              <a:ea typeface="SimSun" panose="02010600030101010101" pitchFamily="2" charset="-122"/>
                                            </a:rPr>
                                            <m:t>𝑖</m:t>
                                          </m:r>
                                          <m:r>
                                            <a:rPr lang="en-US" sz="1500" i="1">
                                              <a:effectLst/>
                                              <a:latin typeface="Cambria Math" panose="02040503050406030204" pitchFamily="18" charset="0"/>
                                              <a:ea typeface="SimSun" panose="02010600030101010101" pitchFamily="2" charset="-122"/>
                                            </a:rPr>
                                            <m:t>−1</m:t>
                                          </m:r>
                                        </m:sub>
                                      </m:sSub>
                                    </m:e>
                                  </m:d>
                                </m:sub>
                                <m:sup/>
                                <m:e>
                                  <m:nary>
                                    <m:naryPr>
                                      <m:limLoc m:val="undOvr"/>
                                      <m:supHide m:val="on"/>
                                      <m:ctrlPr>
                                        <a:rPr lang="en-US" sz="1500" i="1">
                                          <a:effectLst/>
                                          <a:latin typeface="Cambria Math" panose="02040503050406030204" pitchFamily="18" charset="0"/>
                                          <a:ea typeface="SimSun" panose="02010600030101010101" pitchFamily="2" charset="-122"/>
                                        </a:rPr>
                                      </m:ctrlPr>
                                    </m:naryPr>
                                    <m:sub>
                                      <m:sSup>
                                        <m:sSupPr>
                                          <m:ctrlPr>
                                            <a:rPr lang="en-US" sz="1500" i="1">
                                              <a:effectLst/>
                                              <a:latin typeface="Cambria Math" panose="02040503050406030204" pitchFamily="18" charset="0"/>
                                              <a:ea typeface="SimSun" panose="02010600030101010101" pitchFamily="2" charset="-122"/>
                                            </a:rPr>
                                          </m:ctrlPr>
                                        </m:sSupPr>
                                        <m:e>
                                          <m:r>
                                            <a:rPr lang="en-US" sz="1500" i="1">
                                              <a:effectLst/>
                                              <a:latin typeface="Cambria Math" panose="02040503050406030204" pitchFamily="18" charset="0"/>
                                              <a:ea typeface="SimSun" panose="02010600030101010101" pitchFamily="2" charset="-122"/>
                                            </a:rPr>
                                            <m:t>𝜑</m:t>
                                          </m:r>
                                        </m:e>
                                        <m:sup>
                                          <m:r>
                                            <a:rPr lang="en-US" sz="1500" i="1">
                                              <a:effectLst/>
                                              <a:latin typeface="Cambria Math" panose="02040503050406030204" pitchFamily="18" charset="0"/>
                                              <a:ea typeface="SimSun" panose="02010600030101010101" pitchFamily="2" charset="-122"/>
                                            </a:rPr>
                                            <m:t>−1</m:t>
                                          </m:r>
                                        </m:sup>
                                      </m:sSup>
                                      <m:d>
                                        <m:dPr>
                                          <m:ctrlPr>
                                            <a:rPr lang="en-US" sz="1500" i="1">
                                              <a:effectLst/>
                                              <a:latin typeface="Cambria Math" panose="02040503050406030204" pitchFamily="18" charset="0"/>
                                              <a:ea typeface="SimSun" panose="02010600030101010101" pitchFamily="2" charset="-122"/>
                                            </a:rPr>
                                          </m:ctrlPr>
                                        </m:dPr>
                                        <m:e>
                                          <m:sSub>
                                            <m:sSubPr>
                                              <m:ctrlPr>
                                                <a:rPr lang="en-US" sz="1500" i="1">
                                                  <a:effectLst/>
                                                  <a:latin typeface="Cambria Math" panose="02040503050406030204" pitchFamily="18" charset="0"/>
                                                  <a:ea typeface="SimSun" panose="02010600030101010101" pitchFamily="2" charset="-122"/>
                                                </a:rPr>
                                              </m:ctrlPr>
                                            </m:sSubPr>
                                            <m:e>
                                              <m:r>
                                                <a:rPr lang="en-US" sz="1500" i="1">
                                                  <a:effectLst/>
                                                  <a:latin typeface="Cambria Math" panose="02040503050406030204" pitchFamily="18" charset="0"/>
                                                  <a:ea typeface="SimSun" panose="02010600030101010101" pitchFamily="2" charset="-122"/>
                                                </a:rPr>
                                                <m:t>𝑌</m:t>
                                              </m:r>
                                            </m:e>
                                            <m:sub>
                                              <m:r>
                                                <a:rPr lang="en-US" sz="1500" i="1">
                                                  <a:effectLst/>
                                                  <a:latin typeface="Cambria Math" panose="02040503050406030204" pitchFamily="18" charset="0"/>
                                                  <a:ea typeface="SimSun" panose="02010600030101010101" pitchFamily="2" charset="-122"/>
                                                </a:rPr>
                                                <m:t>𝑖</m:t>
                                              </m:r>
                                            </m:sub>
                                          </m:sSub>
                                        </m:e>
                                      </m:d>
                                    </m:sub>
                                    <m:sup/>
                                    <m:e>
                                      <m:r>
                                        <a:rPr lang="en-US" sz="1500" i="1">
                                          <a:effectLst/>
                                          <a:latin typeface="Cambria Math" panose="02040503050406030204" pitchFamily="18" charset="0"/>
                                          <a:ea typeface="SimSun" panose="02010600030101010101" pitchFamily="2" charset="-122"/>
                                        </a:rPr>
                                        <m:t>𝛿</m:t>
                                      </m:r>
                                      <m:d>
                                        <m:dPr>
                                          <m:ctrlPr>
                                            <a:rPr lang="en-US" sz="1500" i="1">
                                              <a:effectLst/>
                                              <a:latin typeface="Cambria Math" panose="02040503050406030204" pitchFamily="18" charset="0"/>
                                              <a:ea typeface="SimSun" panose="02010600030101010101" pitchFamily="2" charset="-122"/>
                                            </a:rPr>
                                          </m:ctrlPr>
                                        </m:dPr>
                                        <m:e>
                                          <m:r>
                                            <a:rPr lang="en-US" sz="1500" i="1">
                                              <a:effectLst/>
                                              <a:latin typeface="Cambria Math" panose="02040503050406030204" pitchFamily="18" charset="0"/>
                                              <a:ea typeface="SimSun" panose="02010600030101010101" pitchFamily="2" charset="-122"/>
                                            </a:rPr>
                                            <m:t>𝑋</m:t>
                                          </m:r>
                                          <m:r>
                                            <a:rPr lang="en-US" sz="1500" i="1">
                                              <a:effectLst/>
                                              <a:latin typeface="Cambria Math" panose="02040503050406030204" pitchFamily="18" charset="0"/>
                                              <a:ea typeface="SimSun" panose="02010600030101010101" pitchFamily="2" charset="-122"/>
                                            </a:rPr>
                                            <m:t>,</m:t>
                                          </m:r>
                                          <m:sSub>
                                            <m:sSubPr>
                                              <m:ctrlPr>
                                                <a:rPr lang="en-US" sz="1500" i="1">
                                                  <a:effectLst/>
                                                  <a:latin typeface="Cambria Math" panose="02040503050406030204" pitchFamily="18" charset="0"/>
                                                  <a:ea typeface="SimSun" panose="02010600030101010101" pitchFamily="2" charset="-122"/>
                                                </a:rPr>
                                              </m:ctrlPr>
                                            </m:sSubPr>
                                            <m:e>
                                              <m:r>
                                                <a:rPr lang="en-US" sz="1500" i="1">
                                                  <a:effectLst/>
                                                  <a:latin typeface="Cambria Math" panose="02040503050406030204" pitchFamily="18" charset="0"/>
                                                  <a:ea typeface="SimSun" panose="02010600030101010101" pitchFamily="2" charset="-122"/>
                                                </a:rPr>
                                                <m:t>𝑋</m:t>
                                              </m:r>
                                            </m:e>
                                            <m:sub>
                                              <m:r>
                                                <a:rPr lang="en-US" sz="1500" i="1">
                                                  <a:effectLst/>
                                                  <a:latin typeface="Cambria Math" panose="02040503050406030204" pitchFamily="18" charset="0"/>
                                                  <a:ea typeface="SimSun" panose="02010600030101010101" pitchFamily="2" charset="-122"/>
                                                </a:rPr>
                                                <m:t>𝑖</m:t>
                                              </m:r>
                                            </m:sub>
                                          </m:sSub>
                                        </m:e>
                                      </m:d>
                                      <m:r>
                                        <a:rPr lang="en-US" sz="1500" i="1">
                                          <a:effectLst/>
                                          <a:latin typeface="Cambria Math" panose="02040503050406030204" pitchFamily="18" charset="0"/>
                                          <a:ea typeface="SimSun" panose="02010600030101010101" pitchFamily="2" charset="-122"/>
                                        </a:rPr>
                                        <m:t>𝑘</m:t>
                                      </m:r>
                                      <m:d>
                                        <m:dPr>
                                          <m:ctrlPr>
                                            <a:rPr lang="en-US" sz="1500" i="1">
                                              <a:effectLst/>
                                              <a:latin typeface="Cambria Math" panose="02040503050406030204" pitchFamily="18" charset="0"/>
                                              <a:ea typeface="SimSun" panose="02010600030101010101" pitchFamily="2" charset="-122"/>
                                            </a:rPr>
                                          </m:ctrlPr>
                                        </m:dPr>
                                        <m:e>
                                          <m:sSub>
                                            <m:sSubPr>
                                              <m:ctrlPr>
                                                <a:rPr lang="en-US" sz="1500" i="1">
                                                  <a:effectLst/>
                                                  <a:latin typeface="Cambria Math" panose="02040503050406030204" pitchFamily="18" charset="0"/>
                                                  <a:ea typeface="SimSun" panose="02010600030101010101" pitchFamily="2" charset="-122"/>
                                                </a:rPr>
                                              </m:ctrlPr>
                                            </m:sSubPr>
                                            <m:e>
                                              <m:r>
                                                <a:rPr lang="en-US" sz="1500" i="1">
                                                  <a:effectLst/>
                                                  <a:latin typeface="Cambria Math" panose="02040503050406030204" pitchFamily="18" charset="0"/>
                                                  <a:ea typeface="SimSun" panose="02010600030101010101" pitchFamily="2" charset="-122"/>
                                                </a:rPr>
                                                <m:t>𝑋</m:t>
                                              </m:r>
                                            </m:e>
                                            <m:sub>
                                              <m:r>
                                                <a:rPr lang="en-US" sz="1500" i="1">
                                                  <a:effectLst/>
                                                  <a:latin typeface="Cambria Math" panose="02040503050406030204" pitchFamily="18" charset="0"/>
                                                  <a:ea typeface="SimSun" panose="02010600030101010101" pitchFamily="2" charset="-122"/>
                                                </a:rPr>
                                                <m:t>𝑖</m:t>
                                              </m:r>
                                            </m:sub>
                                          </m:sSub>
                                        </m:e>
                                        <m:e>
                                          <m:sSub>
                                            <m:sSubPr>
                                              <m:ctrlPr>
                                                <a:rPr lang="en-US" sz="1500" i="1">
                                                  <a:effectLst/>
                                                  <a:latin typeface="Cambria Math" panose="02040503050406030204" pitchFamily="18" charset="0"/>
                                                  <a:ea typeface="SimSun" panose="02010600030101010101" pitchFamily="2" charset="-122"/>
                                                </a:rPr>
                                              </m:ctrlPr>
                                            </m:sSubPr>
                                            <m:e>
                                              <m:r>
                                                <a:rPr lang="en-US" sz="1500" i="1">
                                                  <a:effectLst/>
                                                  <a:latin typeface="Cambria Math" panose="02040503050406030204" pitchFamily="18" charset="0"/>
                                                  <a:ea typeface="SimSun" panose="02010600030101010101" pitchFamily="2" charset="-122"/>
                                                </a:rPr>
                                                <m:t>𝑌</m:t>
                                              </m:r>
                                            </m:e>
                                            <m:sub>
                                              <m:r>
                                                <a:rPr lang="en-US" sz="1500" i="1">
                                                  <a:effectLst/>
                                                  <a:latin typeface="Cambria Math" panose="02040503050406030204" pitchFamily="18" charset="0"/>
                                                  <a:ea typeface="SimSun" panose="02010600030101010101" pitchFamily="2" charset="-122"/>
                                                </a:rPr>
                                                <m:t>𝑖</m:t>
                                              </m:r>
                                            </m:sub>
                                          </m:sSub>
                                          <m:r>
                                            <a:rPr lang="en-US" sz="1500">
                                              <a:effectLst/>
                                              <a:latin typeface="Cambria Math" panose="02040503050406030204" pitchFamily="18" charset="0"/>
                                              <a:ea typeface="SimSun" panose="02010600030101010101" pitchFamily="2" charset="-122"/>
                                            </a:rPr>
                                            <m:t>,</m:t>
                                          </m:r>
                                          <m:r>
                                            <m:rPr>
                                              <m:sty m:val="p"/>
                                            </m:rPr>
                                            <a:rPr lang="en-US" sz="1500">
                                              <a:effectLst/>
                                              <a:latin typeface="Cambria Math" panose="02040503050406030204" pitchFamily="18" charset="0"/>
                                              <a:ea typeface="SimSun" panose="02010600030101010101" pitchFamily="2" charset="-122"/>
                                            </a:rPr>
                                            <m:t>Θ</m:t>
                                          </m:r>
                                        </m:e>
                                      </m:d>
                                      <m:r>
                                        <a:rPr lang="en-US" sz="1500" i="1">
                                          <a:effectLst/>
                                          <a:latin typeface="Cambria Math" panose="02040503050406030204" pitchFamily="18" charset="0"/>
                                          <a:ea typeface="SimSun" panose="02010600030101010101" pitchFamily="2" charset="-122"/>
                                        </a:rPr>
                                        <m:t>∗</m:t>
                                      </m:r>
                                      <m:nary>
                                        <m:naryPr>
                                          <m:limLoc m:val="undOvr"/>
                                          <m:supHide m:val="on"/>
                                          <m:ctrlPr>
                                            <a:rPr lang="en-US" sz="1500" i="1">
                                              <a:effectLst/>
                                              <a:latin typeface="Cambria Math" panose="02040503050406030204" pitchFamily="18" charset="0"/>
                                              <a:ea typeface="SimSun" panose="02010600030101010101" pitchFamily="2" charset="-122"/>
                                            </a:rPr>
                                          </m:ctrlPr>
                                        </m:naryPr>
                                        <m:sub>
                                          <m:sSup>
                                            <m:sSupPr>
                                              <m:ctrlPr>
                                                <a:rPr lang="en-US" sz="1500" i="1">
                                                  <a:effectLst/>
                                                  <a:latin typeface="Cambria Math" panose="02040503050406030204" pitchFamily="18" charset="0"/>
                                                  <a:ea typeface="SimSun" panose="02010600030101010101" pitchFamily="2" charset="-122"/>
                                                </a:rPr>
                                              </m:ctrlPr>
                                            </m:sSupPr>
                                            <m:e>
                                              <m:r>
                                                <a:rPr lang="en-US" sz="1500" i="1">
                                                  <a:effectLst/>
                                                  <a:latin typeface="Cambria Math" panose="02040503050406030204" pitchFamily="18" charset="0"/>
                                                  <a:ea typeface="SimSun" panose="02010600030101010101" pitchFamily="2" charset="-122"/>
                                                </a:rPr>
                                                <m:t>𝜑</m:t>
                                              </m:r>
                                            </m:e>
                                            <m:sup>
                                              <m:r>
                                                <a:rPr lang="en-US" sz="1500" i="1">
                                                  <a:effectLst/>
                                                  <a:latin typeface="Cambria Math" panose="02040503050406030204" pitchFamily="18" charset="0"/>
                                                  <a:ea typeface="SimSun" panose="02010600030101010101" pitchFamily="2" charset="-122"/>
                                                </a:rPr>
                                                <m:t>−1</m:t>
                                              </m:r>
                                            </m:sup>
                                          </m:sSup>
                                          <m:d>
                                            <m:dPr>
                                              <m:ctrlPr>
                                                <a:rPr lang="en-US" sz="1500" i="1">
                                                  <a:effectLst/>
                                                  <a:latin typeface="Cambria Math" panose="02040503050406030204" pitchFamily="18" charset="0"/>
                                                  <a:ea typeface="SimSun" panose="02010600030101010101" pitchFamily="2" charset="-122"/>
                                                </a:rPr>
                                              </m:ctrlPr>
                                            </m:dPr>
                                            <m:e>
                                              <m:sSub>
                                                <m:sSubPr>
                                                  <m:ctrlPr>
                                                    <a:rPr lang="en-US" sz="1500" i="1">
                                                      <a:effectLst/>
                                                      <a:latin typeface="Cambria Math" panose="02040503050406030204" pitchFamily="18" charset="0"/>
                                                      <a:ea typeface="SimSun" panose="02010600030101010101" pitchFamily="2" charset="-122"/>
                                                    </a:rPr>
                                                  </m:ctrlPr>
                                                </m:sSubPr>
                                                <m:e>
                                                  <m:r>
                                                    <a:rPr lang="en-US" sz="1500" i="1">
                                                      <a:effectLst/>
                                                      <a:latin typeface="Cambria Math" panose="02040503050406030204" pitchFamily="18" charset="0"/>
                                                      <a:ea typeface="SimSun" panose="02010600030101010101" pitchFamily="2" charset="-122"/>
                                                    </a:rPr>
                                                    <m:t>𝑌</m:t>
                                                  </m:r>
                                                </m:e>
                                                <m:sub>
                                                  <m:r>
                                                    <a:rPr lang="en-US" sz="1500" i="1">
                                                      <a:effectLst/>
                                                      <a:latin typeface="Cambria Math" panose="02040503050406030204" pitchFamily="18" charset="0"/>
                                                      <a:ea typeface="SimSun" panose="02010600030101010101" pitchFamily="2" charset="-122"/>
                                                    </a:rPr>
                                                    <m:t>𝑖</m:t>
                                                  </m:r>
                                                  <m:r>
                                                    <a:rPr lang="en-US" sz="1500" i="1">
                                                      <a:effectLst/>
                                                      <a:latin typeface="Cambria Math" panose="02040503050406030204" pitchFamily="18" charset="0"/>
                                                      <a:ea typeface="SimSun" panose="02010600030101010101" pitchFamily="2" charset="-122"/>
                                                    </a:rPr>
                                                    <m:t>+1</m:t>
                                                  </m:r>
                                                </m:sub>
                                              </m:sSub>
                                            </m:e>
                                          </m:d>
                                          <m:r>
                                            <a:rPr lang="en-US" sz="1500" i="1">
                                              <a:effectLst/>
                                              <a:latin typeface="Cambria Math" panose="02040503050406030204" pitchFamily="18" charset="0"/>
                                              <a:ea typeface="SimSun" panose="02010600030101010101" pitchFamily="2" charset="-122"/>
                                            </a:rPr>
                                            <m:t>,…,</m:t>
                                          </m:r>
                                          <m:sSup>
                                            <m:sSupPr>
                                              <m:ctrlPr>
                                                <a:rPr lang="en-US" sz="1500" i="1">
                                                  <a:effectLst/>
                                                  <a:latin typeface="Cambria Math" panose="02040503050406030204" pitchFamily="18" charset="0"/>
                                                  <a:ea typeface="SimSun" panose="02010600030101010101" pitchFamily="2" charset="-122"/>
                                                </a:rPr>
                                              </m:ctrlPr>
                                            </m:sSupPr>
                                            <m:e>
                                              <m:r>
                                                <a:rPr lang="en-US" sz="1500" i="1">
                                                  <a:effectLst/>
                                                  <a:latin typeface="Cambria Math" panose="02040503050406030204" pitchFamily="18" charset="0"/>
                                                  <a:ea typeface="SimSun" panose="02010600030101010101" pitchFamily="2" charset="-122"/>
                                                </a:rPr>
                                                <m:t>𝜑</m:t>
                                              </m:r>
                                            </m:e>
                                            <m:sup>
                                              <m:r>
                                                <a:rPr lang="en-US" sz="1500" i="1">
                                                  <a:effectLst/>
                                                  <a:latin typeface="Cambria Math" panose="02040503050406030204" pitchFamily="18" charset="0"/>
                                                  <a:ea typeface="SimSun" panose="02010600030101010101" pitchFamily="2" charset="-122"/>
                                                </a:rPr>
                                                <m:t>−1</m:t>
                                              </m:r>
                                            </m:sup>
                                          </m:sSup>
                                          <m:d>
                                            <m:dPr>
                                              <m:ctrlPr>
                                                <a:rPr lang="en-US" sz="1500" i="1">
                                                  <a:effectLst/>
                                                  <a:latin typeface="Cambria Math" panose="02040503050406030204" pitchFamily="18" charset="0"/>
                                                  <a:ea typeface="SimSun" panose="02010600030101010101" pitchFamily="2" charset="-122"/>
                                                </a:rPr>
                                              </m:ctrlPr>
                                            </m:dPr>
                                            <m:e>
                                              <m:sSub>
                                                <m:sSubPr>
                                                  <m:ctrlPr>
                                                    <a:rPr lang="en-US" sz="1500" i="1">
                                                      <a:effectLst/>
                                                      <a:latin typeface="Cambria Math" panose="02040503050406030204" pitchFamily="18" charset="0"/>
                                                      <a:ea typeface="SimSun" panose="02010600030101010101" pitchFamily="2" charset="-122"/>
                                                    </a:rPr>
                                                  </m:ctrlPr>
                                                </m:sSubPr>
                                                <m:e>
                                                  <m:r>
                                                    <a:rPr lang="en-US" sz="1500" i="1">
                                                      <a:effectLst/>
                                                      <a:latin typeface="Cambria Math" panose="02040503050406030204" pitchFamily="18" charset="0"/>
                                                      <a:ea typeface="SimSun" panose="02010600030101010101" pitchFamily="2" charset="-122"/>
                                                    </a:rPr>
                                                    <m:t>𝑌</m:t>
                                                  </m:r>
                                                </m:e>
                                                <m:sub>
                                                  <m:r>
                                                    <a:rPr lang="en-US" sz="1500" i="1">
                                                      <a:effectLst/>
                                                      <a:latin typeface="Cambria Math" panose="02040503050406030204" pitchFamily="18" charset="0"/>
                                                      <a:ea typeface="SimSun" panose="02010600030101010101" pitchFamily="2" charset="-122"/>
                                                    </a:rPr>
                                                    <m:t>𝑁</m:t>
                                                  </m:r>
                                                </m:sub>
                                              </m:sSub>
                                            </m:e>
                                          </m:d>
                                        </m:sub>
                                        <m:sup/>
                                        <m:e>
                                          <m:nary>
                                            <m:naryPr>
                                              <m:chr m:val="∏"/>
                                              <m:limLoc m:val="undOvr"/>
                                              <m:ctrlPr>
                                                <a:rPr lang="en-US" sz="1500" i="1">
                                                  <a:effectLst/>
                                                  <a:latin typeface="Cambria Math" panose="02040503050406030204" pitchFamily="18" charset="0"/>
                                                  <a:ea typeface="SimSun" panose="02010600030101010101" pitchFamily="2" charset="-122"/>
                                                </a:rPr>
                                              </m:ctrlPr>
                                            </m:naryPr>
                                            <m:sub>
                                              <m:r>
                                                <a:rPr lang="en-US" sz="1500" i="1">
                                                  <a:effectLst/>
                                                  <a:latin typeface="Cambria Math" panose="02040503050406030204" pitchFamily="18" charset="0"/>
                                                  <a:ea typeface="SimSun" panose="02010600030101010101" pitchFamily="2" charset="-122"/>
                                                </a:rPr>
                                                <m:t>𝑗</m:t>
                                              </m:r>
                                              <m:r>
                                                <a:rPr lang="en-US" sz="1500" i="1">
                                                  <a:effectLst/>
                                                  <a:latin typeface="Cambria Math" panose="02040503050406030204" pitchFamily="18" charset="0"/>
                                                  <a:ea typeface="SimSun" panose="02010600030101010101" pitchFamily="2" charset="-122"/>
                                                </a:rPr>
                                                <m:t>=1,</m:t>
                                              </m:r>
                                              <m:r>
                                                <a:rPr lang="en-US" sz="1500" i="1">
                                                  <a:effectLst/>
                                                  <a:latin typeface="Cambria Math" panose="02040503050406030204" pitchFamily="18" charset="0"/>
                                                  <a:ea typeface="SimSun" panose="02010600030101010101" pitchFamily="2" charset="-122"/>
                                                </a:rPr>
                                                <m:t>𝑗</m:t>
                                              </m:r>
                                              <m:r>
                                                <a:rPr lang="en-US" sz="1500" i="1">
                                                  <a:effectLst/>
                                                  <a:latin typeface="Cambria Math" panose="02040503050406030204" pitchFamily="18" charset="0"/>
                                                  <a:ea typeface="SimSun" panose="02010600030101010101" pitchFamily="2" charset="-122"/>
                                                </a:rPr>
                                                <m:t>≠</m:t>
                                              </m:r>
                                              <m:r>
                                                <a:rPr lang="en-US" sz="1500" i="1">
                                                  <a:effectLst/>
                                                  <a:latin typeface="Cambria Math" panose="02040503050406030204" pitchFamily="18" charset="0"/>
                                                  <a:ea typeface="SimSun" panose="02010600030101010101" pitchFamily="2" charset="-122"/>
                                                </a:rPr>
                                                <m:t>𝑖</m:t>
                                              </m:r>
                                            </m:sub>
                                            <m:sup>
                                              <m:r>
                                                <a:rPr lang="en-US" sz="1500" i="1">
                                                  <a:effectLst/>
                                                  <a:latin typeface="Cambria Math" panose="02040503050406030204" pitchFamily="18" charset="0"/>
                                                  <a:ea typeface="SimSun" panose="02010600030101010101" pitchFamily="2" charset="-122"/>
                                                </a:rPr>
                                                <m:t>𝑁</m:t>
                                              </m:r>
                                            </m:sup>
                                            <m:e>
                                              <m:r>
                                                <a:rPr lang="en-US" sz="1500" i="1">
                                                  <a:effectLst/>
                                                  <a:latin typeface="Cambria Math" panose="02040503050406030204" pitchFamily="18" charset="0"/>
                                                  <a:ea typeface="SimSun" panose="02010600030101010101" pitchFamily="2" charset="-122"/>
                                                </a:rPr>
                                                <m:t>𝑘</m:t>
                                              </m:r>
                                              <m:d>
                                                <m:dPr>
                                                  <m:ctrlPr>
                                                    <a:rPr lang="en-US" sz="1500" i="1">
                                                      <a:effectLst/>
                                                      <a:latin typeface="Cambria Math" panose="02040503050406030204" pitchFamily="18" charset="0"/>
                                                      <a:ea typeface="SimSun" panose="02010600030101010101" pitchFamily="2" charset="-122"/>
                                                    </a:rPr>
                                                  </m:ctrlPr>
                                                </m:dPr>
                                                <m:e>
                                                  <m:sSub>
                                                    <m:sSubPr>
                                                      <m:ctrlPr>
                                                        <a:rPr lang="en-US" sz="1500" i="1">
                                                          <a:effectLst/>
                                                          <a:latin typeface="Cambria Math" panose="02040503050406030204" pitchFamily="18" charset="0"/>
                                                          <a:ea typeface="SimSun" panose="02010600030101010101" pitchFamily="2" charset="-122"/>
                                                        </a:rPr>
                                                      </m:ctrlPr>
                                                    </m:sSubPr>
                                                    <m:e>
                                                      <m:r>
                                                        <a:rPr lang="en-US" sz="1500" i="1">
                                                          <a:effectLst/>
                                                          <a:latin typeface="Cambria Math" panose="02040503050406030204" pitchFamily="18" charset="0"/>
                                                          <a:ea typeface="SimSun" panose="02010600030101010101" pitchFamily="2" charset="-122"/>
                                                        </a:rPr>
                                                        <m:t>𝑋</m:t>
                                                      </m:r>
                                                    </m:e>
                                                    <m:sub>
                                                      <m:r>
                                                        <a:rPr lang="en-US" sz="1500" i="1">
                                                          <a:effectLst/>
                                                          <a:latin typeface="Cambria Math" panose="02040503050406030204" pitchFamily="18" charset="0"/>
                                                          <a:ea typeface="SimSun" panose="02010600030101010101" pitchFamily="2" charset="-122"/>
                                                        </a:rPr>
                                                        <m:t>𝑗</m:t>
                                                      </m:r>
                                                    </m:sub>
                                                  </m:sSub>
                                                </m:e>
                                                <m:e>
                                                  <m:sSub>
                                                    <m:sSubPr>
                                                      <m:ctrlPr>
                                                        <a:rPr lang="en-US" sz="1500" i="1">
                                                          <a:effectLst/>
                                                          <a:latin typeface="Cambria Math" panose="02040503050406030204" pitchFamily="18" charset="0"/>
                                                          <a:ea typeface="SimSun" panose="02010600030101010101" pitchFamily="2" charset="-122"/>
                                                        </a:rPr>
                                                      </m:ctrlPr>
                                                    </m:sSubPr>
                                                    <m:e>
                                                      <m:r>
                                                        <a:rPr lang="en-US" sz="1500" i="1">
                                                          <a:effectLst/>
                                                          <a:latin typeface="Cambria Math" panose="02040503050406030204" pitchFamily="18" charset="0"/>
                                                          <a:ea typeface="SimSun" panose="02010600030101010101" pitchFamily="2" charset="-122"/>
                                                        </a:rPr>
                                                        <m:t>𝑌</m:t>
                                                      </m:r>
                                                    </m:e>
                                                    <m:sub>
                                                      <m:r>
                                                        <a:rPr lang="en-US" sz="1500" i="1">
                                                          <a:effectLst/>
                                                          <a:latin typeface="Cambria Math" panose="02040503050406030204" pitchFamily="18" charset="0"/>
                                                          <a:ea typeface="SimSun" panose="02010600030101010101" pitchFamily="2" charset="-122"/>
                                                        </a:rPr>
                                                        <m:t>𝑗</m:t>
                                                      </m:r>
                                                    </m:sub>
                                                  </m:sSub>
                                                  <m:r>
                                                    <a:rPr lang="en-US" sz="1500">
                                                      <a:effectLst/>
                                                      <a:latin typeface="Cambria Math" panose="02040503050406030204" pitchFamily="18" charset="0"/>
                                                      <a:ea typeface="SimSun" panose="02010600030101010101" pitchFamily="2" charset="-122"/>
                                                    </a:rPr>
                                                    <m:t>,</m:t>
                                                  </m:r>
                                                  <m:r>
                                                    <m:rPr>
                                                      <m:sty m:val="p"/>
                                                    </m:rPr>
                                                    <a:rPr lang="en-US" sz="1500">
                                                      <a:effectLst/>
                                                      <a:latin typeface="Cambria Math" panose="02040503050406030204" pitchFamily="18" charset="0"/>
                                                      <a:ea typeface="SimSun" panose="02010600030101010101" pitchFamily="2" charset="-122"/>
                                                    </a:rPr>
                                                    <m:t>Θ</m:t>
                                                  </m:r>
                                                </m:e>
                                              </m:d>
                                            </m:e>
                                          </m:nary>
                                          <m:r>
                                            <m:rPr>
                                              <m:sty m:val="p"/>
                                            </m:rPr>
                                            <a:rPr lang="en-US" sz="1500">
                                              <a:effectLst/>
                                              <a:latin typeface="Cambria Math" panose="02040503050406030204" pitchFamily="18" charset="0"/>
                                              <a:ea typeface="SimSun" panose="02010600030101010101" pitchFamily="2" charset="-122"/>
                                            </a:rPr>
                                            <m:t>d</m:t>
                                          </m:r>
                                          <m:sSub>
                                            <m:sSubPr>
                                              <m:ctrlPr>
                                                <a:rPr lang="en-US" sz="1500" i="1">
                                                  <a:effectLst/>
                                                  <a:latin typeface="Cambria Math" panose="02040503050406030204" pitchFamily="18" charset="0"/>
                                                  <a:ea typeface="SimSun" panose="02010600030101010101" pitchFamily="2" charset="-122"/>
                                                </a:rPr>
                                              </m:ctrlPr>
                                            </m:sSubPr>
                                            <m:e>
                                              <m:r>
                                                <a:rPr lang="en-US" sz="1500" i="1">
                                                  <a:effectLst/>
                                                  <a:latin typeface="Cambria Math" panose="02040503050406030204" pitchFamily="18" charset="0"/>
                                                  <a:ea typeface="SimSun" panose="02010600030101010101" pitchFamily="2" charset="-122"/>
                                                </a:rPr>
                                                <m:t>𝑋</m:t>
                                              </m:r>
                                            </m:e>
                                            <m:sub>
                                              <m:r>
                                                <a:rPr lang="en-US" sz="1500" i="1">
                                                  <a:effectLst/>
                                                  <a:latin typeface="Cambria Math" panose="02040503050406030204" pitchFamily="18" charset="0"/>
                                                  <a:ea typeface="SimSun" panose="02010600030101010101" pitchFamily="2" charset="-122"/>
                                                </a:rPr>
                                                <m:t>𝑁</m:t>
                                              </m:r>
                                            </m:sub>
                                          </m:sSub>
                                          <m:r>
                                            <a:rPr lang="en-US" sz="1500" i="1">
                                              <a:effectLst/>
                                              <a:latin typeface="Cambria Math" panose="02040503050406030204" pitchFamily="18" charset="0"/>
                                              <a:ea typeface="SimSun" panose="02010600030101010101" pitchFamily="2" charset="-122"/>
                                            </a:rPr>
                                            <m:t>…</m:t>
                                          </m:r>
                                          <m:r>
                                            <m:rPr>
                                              <m:sty m:val="p"/>
                                            </m:rPr>
                                            <a:rPr lang="en-US" sz="1500">
                                              <a:effectLst/>
                                              <a:latin typeface="Cambria Math" panose="02040503050406030204" pitchFamily="18" charset="0"/>
                                              <a:ea typeface="SimSun" panose="02010600030101010101" pitchFamily="2" charset="-122"/>
                                            </a:rPr>
                                            <m:t>d</m:t>
                                          </m:r>
                                          <m:sSub>
                                            <m:sSubPr>
                                              <m:ctrlPr>
                                                <a:rPr lang="en-US" sz="1500" i="1">
                                                  <a:effectLst/>
                                                  <a:latin typeface="Cambria Math" panose="02040503050406030204" pitchFamily="18" charset="0"/>
                                                  <a:ea typeface="SimSun" panose="02010600030101010101" pitchFamily="2" charset="-122"/>
                                                </a:rPr>
                                              </m:ctrlPr>
                                            </m:sSubPr>
                                            <m:e>
                                              <m:r>
                                                <a:rPr lang="en-US" sz="1500" i="1">
                                                  <a:effectLst/>
                                                  <a:latin typeface="Cambria Math" panose="02040503050406030204" pitchFamily="18" charset="0"/>
                                                  <a:ea typeface="SimSun" panose="02010600030101010101" pitchFamily="2" charset="-122"/>
                                                </a:rPr>
                                                <m:t>𝑋</m:t>
                                              </m:r>
                                            </m:e>
                                            <m:sub>
                                              <m:r>
                                                <a:rPr lang="en-US" sz="1500" i="1">
                                                  <a:effectLst/>
                                                  <a:latin typeface="Cambria Math" panose="02040503050406030204" pitchFamily="18" charset="0"/>
                                                  <a:ea typeface="SimSun" panose="02010600030101010101" pitchFamily="2" charset="-122"/>
                                                </a:rPr>
                                                <m:t>𝑖</m:t>
                                              </m:r>
                                              <m:r>
                                                <a:rPr lang="en-US" sz="1500" i="1">
                                                  <a:effectLst/>
                                                  <a:latin typeface="Cambria Math" panose="02040503050406030204" pitchFamily="18" charset="0"/>
                                                  <a:ea typeface="SimSun" panose="02010600030101010101" pitchFamily="2" charset="-122"/>
                                                </a:rPr>
                                                <m:t>+1</m:t>
                                              </m:r>
                                            </m:sub>
                                          </m:sSub>
                                        </m:e>
                                      </m:nary>
                                      <m:r>
                                        <m:rPr>
                                          <m:sty m:val="p"/>
                                        </m:rPr>
                                        <a:rPr lang="en-US" sz="1500">
                                          <a:effectLst/>
                                          <a:latin typeface="Cambria Math" panose="02040503050406030204" pitchFamily="18" charset="0"/>
                                          <a:ea typeface="SimSun" panose="02010600030101010101" pitchFamily="2" charset="-122"/>
                                        </a:rPr>
                                        <m:t>d</m:t>
                                      </m:r>
                                      <m:sSub>
                                        <m:sSubPr>
                                          <m:ctrlPr>
                                            <a:rPr lang="en-US" sz="1500" i="1">
                                              <a:effectLst/>
                                              <a:latin typeface="Cambria Math" panose="02040503050406030204" pitchFamily="18" charset="0"/>
                                              <a:ea typeface="SimSun" panose="02010600030101010101" pitchFamily="2" charset="-122"/>
                                            </a:rPr>
                                          </m:ctrlPr>
                                        </m:sSubPr>
                                        <m:e>
                                          <m:r>
                                            <a:rPr lang="en-US" sz="1500" i="1">
                                              <a:effectLst/>
                                              <a:latin typeface="Cambria Math" panose="02040503050406030204" pitchFamily="18" charset="0"/>
                                              <a:ea typeface="SimSun" panose="02010600030101010101" pitchFamily="2" charset="-122"/>
                                            </a:rPr>
                                            <m:t>𝑋</m:t>
                                          </m:r>
                                        </m:e>
                                        <m:sub>
                                          <m:r>
                                            <a:rPr lang="en-US" sz="1500" i="1">
                                              <a:effectLst/>
                                              <a:latin typeface="Cambria Math" panose="02040503050406030204" pitchFamily="18" charset="0"/>
                                              <a:ea typeface="SimSun" panose="02010600030101010101" pitchFamily="2" charset="-122"/>
                                            </a:rPr>
                                            <m:t>𝑖</m:t>
                                          </m:r>
                                        </m:sub>
                                      </m:sSub>
                                    </m:e>
                                  </m:nary>
                                  <m:r>
                                    <m:rPr>
                                      <m:sty m:val="p"/>
                                    </m:rPr>
                                    <a:rPr lang="en-US" sz="1500">
                                      <a:effectLst/>
                                      <a:latin typeface="Cambria Math" panose="02040503050406030204" pitchFamily="18" charset="0"/>
                                      <a:ea typeface="SimSun" panose="02010600030101010101" pitchFamily="2" charset="-122"/>
                                    </a:rPr>
                                    <m:t>d</m:t>
                                  </m:r>
                                  <m:sSub>
                                    <m:sSubPr>
                                      <m:ctrlPr>
                                        <a:rPr lang="en-US" sz="1500" i="1">
                                          <a:effectLst/>
                                          <a:latin typeface="Cambria Math" panose="02040503050406030204" pitchFamily="18" charset="0"/>
                                          <a:ea typeface="SimSun" panose="02010600030101010101" pitchFamily="2" charset="-122"/>
                                        </a:rPr>
                                      </m:ctrlPr>
                                    </m:sSubPr>
                                    <m:e>
                                      <m:r>
                                        <a:rPr lang="en-US" sz="1500" i="1">
                                          <a:effectLst/>
                                          <a:latin typeface="Cambria Math" panose="02040503050406030204" pitchFamily="18" charset="0"/>
                                          <a:ea typeface="SimSun" panose="02010600030101010101" pitchFamily="2" charset="-122"/>
                                        </a:rPr>
                                        <m:t>𝑋</m:t>
                                      </m:r>
                                    </m:e>
                                    <m:sub>
                                      <m:r>
                                        <a:rPr lang="en-US" sz="1500" i="1">
                                          <a:effectLst/>
                                          <a:latin typeface="Cambria Math" panose="02040503050406030204" pitchFamily="18" charset="0"/>
                                          <a:ea typeface="SimSun" panose="02010600030101010101" pitchFamily="2" charset="-122"/>
                                        </a:rPr>
                                        <m:t>𝑖</m:t>
                                      </m:r>
                                      <m:r>
                                        <a:rPr lang="en-US" sz="1500" i="1">
                                          <a:effectLst/>
                                          <a:latin typeface="Cambria Math" panose="02040503050406030204" pitchFamily="18" charset="0"/>
                                          <a:ea typeface="SimSun" panose="02010600030101010101" pitchFamily="2" charset="-122"/>
                                        </a:rPr>
                                        <m:t>−1</m:t>
                                      </m:r>
                                    </m:sub>
                                  </m:sSub>
                                  <m:r>
                                    <a:rPr lang="en-US" sz="1500" i="1">
                                      <a:effectLst/>
                                      <a:latin typeface="Cambria Math" panose="02040503050406030204" pitchFamily="18" charset="0"/>
                                      <a:ea typeface="SimSun" panose="02010600030101010101" pitchFamily="2" charset="-122"/>
                                    </a:rPr>
                                    <m:t>…</m:t>
                                  </m:r>
                                  <m:r>
                                    <m:rPr>
                                      <m:sty m:val="p"/>
                                    </m:rPr>
                                    <a:rPr lang="en-US" sz="1500">
                                      <a:effectLst/>
                                      <a:latin typeface="Cambria Math" panose="02040503050406030204" pitchFamily="18" charset="0"/>
                                      <a:ea typeface="SimSun" panose="02010600030101010101" pitchFamily="2" charset="-122"/>
                                    </a:rPr>
                                    <m:t>d</m:t>
                                  </m:r>
                                  <m:sSub>
                                    <m:sSubPr>
                                      <m:ctrlPr>
                                        <a:rPr lang="en-US" sz="1500" i="1">
                                          <a:effectLst/>
                                          <a:latin typeface="Cambria Math" panose="02040503050406030204" pitchFamily="18" charset="0"/>
                                          <a:ea typeface="SimSun" panose="02010600030101010101" pitchFamily="2" charset="-122"/>
                                        </a:rPr>
                                      </m:ctrlPr>
                                    </m:sSubPr>
                                    <m:e>
                                      <m:r>
                                        <a:rPr lang="en-US" sz="1500" i="1">
                                          <a:effectLst/>
                                          <a:latin typeface="Cambria Math" panose="02040503050406030204" pitchFamily="18" charset="0"/>
                                          <a:ea typeface="SimSun" panose="02010600030101010101" pitchFamily="2" charset="-122"/>
                                        </a:rPr>
                                        <m:t>𝑋</m:t>
                                      </m:r>
                                    </m:e>
                                    <m:sub>
                                      <m:r>
                                        <a:rPr lang="en-US" sz="1500" i="1">
                                          <a:effectLst/>
                                          <a:latin typeface="Cambria Math" panose="02040503050406030204" pitchFamily="18" charset="0"/>
                                          <a:ea typeface="SimSun" panose="02010600030101010101" pitchFamily="2" charset="-122"/>
                                        </a:rPr>
                                        <m:t>2</m:t>
                                      </m:r>
                                    </m:sub>
                                  </m:sSub>
                                  <m:r>
                                    <m:rPr>
                                      <m:sty m:val="p"/>
                                    </m:rPr>
                                    <a:rPr lang="en-US" sz="1500">
                                      <a:effectLst/>
                                      <a:latin typeface="Cambria Math" panose="02040503050406030204" pitchFamily="18" charset="0"/>
                                      <a:ea typeface="SimSun" panose="02010600030101010101" pitchFamily="2" charset="-122"/>
                                    </a:rPr>
                                    <m:t>d</m:t>
                                  </m:r>
                                  <m:sSub>
                                    <m:sSubPr>
                                      <m:ctrlPr>
                                        <a:rPr lang="en-US" sz="1500" i="1">
                                          <a:effectLst/>
                                          <a:latin typeface="Cambria Math" panose="02040503050406030204" pitchFamily="18" charset="0"/>
                                          <a:ea typeface="SimSun" panose="02010600030101010101" pitchFamily="2" charset="-122"/>
                                        </a:rPr>
                                      </m:ctrlPr>
                                    </m:sSubPr>
                                    <m:e>
                                      <m:r>
                                        <a:rPr lang="en-US" sz="1500" i="1">
                                          <a:effectLst/>
                                          <a:latin typeface="Cambria Math" panose="02040503050406030204" pitchFamily="18" charset="0"/>
                                          <a:ea typeface="SimSun" panose="02010600030101010101" pitchFamily="2" charset="-122"/>
                                        </a:rPr>
                                        <m:t>𝑋</m:t>
                                      </m:r>
                                    </m:e>
                                    <m:sub>
                                      <m:r>
                                        <a:rPr lang="en-US" sz="1500" i="1">
                                          <a:effectLst/>
                                          <a:latin typeface="Cambria Math" panose="02040503050406030204" pitchFamily="18" charset="0"/>
                                          <a:ea typeface="SimSun" panose="02010600030101010101" pitchFamily="2" charset="-122"/>
                                        </a:rPr>
                                        <m:t>1</m:t>
                                      </m:r>
                                    </m:sub>
                                  </m:sSub>
                                </m:e>
                              </m:nary>
                              <m:r>
                                <m:rPr>
                                  <m:sty m:val="p"/>
                                </m:rPr>
                                <a:rPr lang="en-US" sz="1500">
                                  <a:effectLst/>
                                  <a:latin typeface="Cambria Math" panose="02040503050406030204" pitchFamily="18" charset="0"/>
                                  <a:ea typeface="SimSun" panose="02010600030101010101" pitchFamily="2" charset="-122"/>
                                </a:rPr>
                                <m:t>d</m:t>
                              </m:r>
                              <m:r>
                                <a:rPr lang="en-US" sz="1500" i="1">
                                  <a:effectLst/>
                                  <a:latin typeface="Cambria Math" panose="02040503050406030204" pitchFamily="18" charset="0"/>
                                  <a:ea typeface="SimSun" panose="02010600030101010101" pitchFamily="2" charset="-122"/>
                                </a:rPr>
                                <m:t>𝑋</m:t>
                              </m:r>
                            </m:e>
                          </m:nary>
                        </m:e>
                      </m:nary>
                    </m:oMath>
                  </m:oMathPara>
                </a14:m>
                <a:endParaRPr lang="en-US" sz="1500" dirty="0">
                  <a:effectLst/>
                  <a:ea typeface="SimSun" panose="02010600030101010101" pitchFamily="2" charset="-122"/>
                </a:endParaRPr>
              </a:p>
              <a:p>
                <a:pPr marL="0" indent="0">
                  <a:buNone/>
                </a:pPr>
                <a:endParaRPr lang="en-US" sz="1500" dirty="0"/>
              </a:p>
            </p:txBody>
          </p:sp>
        </mc:Choice>
        <mc:Fallback xmlns="">
          <p:sp>
            <p:nvSpPr>
              <p:cNvPr id="3" name="Content Placeholder 2">
                <a:extLst>
                  <a:ext uri="{FF2B5EF4-FFF2-40B4-BE49-F238E27FC236}">
                    <a16:creationId xmlns:a16="http://schemas.microsoft.com/office/drawing/2014/main" id="{E5F08FD9-A4AD-6E63-A561-9C9BC8D8AA86}"/>
                  </a:ext>
                </a:extLst>
              </p:cNvPr>
              <p:cNvSpPr>
                <a:spLocks noGrp="1" noRot="1" noChangeAspect="1" noMove="1" noResize="1" noEditPoints="1" noAdjustHandles="1" noChangeArrowheads="1" noChangeShapeType="1" noTextEdit="1"/>
              </p:cNvSpPr>
              <p:nvPr>
                <p:ph idx="1"/>
              </p:nvPr>
            </p:nvSpPr>
            <p:spPr>
              <a:xfrm>
                <a:off x="140676" y="914399"/>
                <a:ext cx="11873133" cy="5176066"/>
              </a:xfrm>
              <a:blipFill>
                <a:blip r:embed="rId4"/>
                <a:stretch>
                  <a:fillRect r="-5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373551EB-6E1F-3DE0-9E94-04269061C984}"/>
              </a:ext>
            </a:extLst>
          </p:cNvPr>
          <p:cNvSpPr>
            <a:spLocks noGrp="1"/>
          </p:cNvSpPr>
          <p:nvPr>
            <p:ph type="dt" sz="half" idx="10"/>
          </p:nvPr>
        </p:nvSpPr>
        <p:spPr/>
        <p:txBody>
          <a:bodyPr/>
          <a:lstStyle/>
          <a:p>
            <a:r>
              <a:rPr lang="en-US"/>
              <a:t>30/05/2022</a:t>
            </a:r>
          </a:p>
        </p:txBody>
      </p:sp>
      <p:sp>
        <p:nvSpPr>
          <p:cNvPr id="5" name="Footer Placeholder 4">
            <a:extLst>
              <a:ext uri="{FF2B5EF4-FFF2-40B4-BE49-F238E27FC236}">
                <a16:creationId xmlns:a16="http://schemas.microsoft.com/office/drawing/2014/main" id="{D7728ABB-69F2-0B3E-D072-D2C4A31A5780}"/>
              </a:ext>
            </a:extLst>
          </p:cNvPr>
          <p:cNvSpPr>
            <a:spLocks noGrp="1"/>
          </p:cNvSpPr>
          <p:nvPr>
            <p:ph type="ftr" sz="quarter" idx="11"/>
          </p:nvPr>
        </p:nvSpPr>
        <p:spPr/>
        <p:txBody>
          <a:bodyPr/>
          <a:lstStyle/>
          <a:p>
            <a:r>
              <a:rPr lang="pt-BR"/>
              <a:t>EM Tutorial P2 - Loc Nguyen</a:t>
            </a:r>
            <a:endParaRPr lang="en-US"/>
          </a:p>
        </p:txBody>
      </p:sp>
      <p:sp>
        <p:nvSpPr>
          <p:cNvPr id="6" name="Slide Number Placeholder 5">
            <a:extLst>
              <a:ext uri="{FF2B5EF4-FFF2-40B4-BE49-F238E27FC236}">
                <a16:creationId xmlns:a16="http://schemas.microsoft.com/office/drawing/2014/main" id="{679F66FB-2E97-572E-62A4-76DC198232D8}"/>
              </a:ext>
            </a:extLst>
          </p:cNvPr>
          <p:cNvSpPr>
            <a:spLocks noGrp="1"/>
          </p:cNvSpPr>
          <p:nvPr>
            <p:ph type="sldNum" sz="quarter" idx="12"/>
          </p:nvPr>
        </p:nvSpPr>
        <p:spPr/>
        <p:txBody>
          <a:bodyPr/>
          <a:lstStyle/>
          <a:p>
            <a:fld id="{5DB5036F-1FF2-46C4-8D2B-59C7E3B91952}" type="slidenum">
              <a:rPr lang="en-US" smtClean="0"/>
              <a:pPr/>
              <a:t>23</a:t>
            </a:fld>
            <a:endParaRPr lang="en-US"/>
          </a:p>
        </p:txBody>
      </p:sp>
    </p:spTree>
    <p:extLst>
      <p:ext uri="{BB962C8B-B14F-4D97-AF65-F5344CB8AC3E}">
        <p14:creationId xmlns:p14="http://schemas.microsoft.com/office/powerpoint/2010/main" val="3995247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59B52-8DD8-DB26-CDE8-CAEB0C38554F}"/>
              </a:ext>
            </a:extLst>
          </p:cNvPr>
          <p:cNvSpPr>
            <a:spLocks noGrp="1"/>
          </p:cNvSpPr>
          <p:nvPr>
            <p:ph type="title"/>
          </p:nvPr>
        </p:nvSpPr>
        <p:spPr/>
        <p:txBody>
          <a:bodyPr/>
          <a:lstStyle/>
          <a:p>
            <a:r>
              <a:rPr lang="en-US" dirty="0"/>
              <a:t>2. Practical EM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80CC12-BCE7-DBA4-BCD4-4E402800D71A}"/>
                  </a:ext>
                </a:extLst>
              </p:cNvPr>
              <p:cNvSpPr>
                <a:spLocks noGrp="1"/>
              </p:cNvSpPr>
              <p:nvPr>
                <p:ph idx="1"/>
              </p:nvPr>
            </p:nvSpPr>
            <p:spPr>
              <a:xfrm>
                <a:off x="182880" y="914399"/>
                <a:ext cx="11816862" cy="5176066"/>
              </a:xfrm>
            </p:spPr>
            <p:txBody>
              <a:bodyPr>
                <a:normAutofit fontScale="77500" lnSpcReduction="20000"/>
              </a:bodyPr>
              <a:lstStyle/>
              <a:p>
                <a:pPr marL="0" indent="0">
                  <a:buNone/>
                </a:pPr>
                <a14:m>
                  <m:oMathPara xmlns:m="http://schemas.openxmlformats.org/officeDocument/2006/math">
                    <m:oMathParaPr>
                      <m:jc m:val="left"/>
                    </m:oMathParaPr>
                    <m:oMath xmlns:m="http://schemas.openxmlformats.org/officeDocument/2006/math">
                      <m:r>
                        <a:rPr lang="en-US" sz="1800" i="1">
                          <a:latin typeface="Cambria Math" panose="02040503050406030204" pitchFamily="18" charset="0"/>
                          <a:ea typeface="SimSun" panose="02010600030101010101" pitchFamily="2" charset="-122"/>
                        </a:rPr>
                        <m:t>𝑄</m:t>
                      </m:r>
                      <m:d>
                        <m:dPr>
                          <m:ctrlPr>
                            <a:rPr lang="en-US" sz="1800" i="1">
                              <a:latin typeface="Cambria Math" panose="02040503050406030204" pitchFamily="18" charset="0"/>
                              <a:ea typeface="SimSun" panose="02010600030101010101" pitchFamily="2" charset="-122"/>
                            </a:rPr>
                          </m:ctrlPr>
                        </m:dPr>
                        <m:e>
                          <m:sSup>
                            <m:sSupPr>
                              <m:ctrlPr>
                                <a:rPr lang="en-US" sz="1800" i="1">
                                  <a:latin typeface="Cambria Math" panose="02040503050406030204" pitchFamily="18" charset="0"/>
                                  <a:ea typeface="SimSun" panose="02010600030101010101" pitchFamily="2" charset="-122"/>
                                </a:rPr>
                              </m:ctrlPr>
                            </m:sSupPr>
                            <m:e>
                              <m:r>
                                <m:rPr>
                                  <m:sty m:val="p"/>
                                </m:rPr>
                                <a:rPr lang="en-US" sz="1800">
                                  <a:latin typeface="Cambria Math" panose="02040503050406030204" pitchFamily="18" charset="0"/>
                                  <a:ea typeface="SimSun" panose="02010600030101010101" pitchFamily="2" charset="-122"/>
                                </a:rPr>
                                <m:t>Θ</m:t>
                              </m:r>
                            </m:e>
                            <m:sup>
                              <m:r>
                                <a:rPr lang="en-US" sz="1800" i="1">
                                  <a:latin typeface="Cambria Math" panose="02040503050406030204" pitchFamily="18" charset="0"/>
                                  <a:ea typeface="SimSun" panose="02010600030101010101" pitchFamily="2" charset="-122"/>
                                </a:rPr>
                                <m:t>′</m:t>
                              </m:r>
                            </m:sup>
                          </m:sSup>
                        </m:e>
                        <m:e>
                          <m:r>
                            <m:rPr>
                              <m:sty m:val="p"/>
                            </m:rPr>
                            <a:rPr lang="en-US" sz="1800">
                              <a:latin typeface="Cambria Math" panose="02040503050406030204" pitchFamily="18" charset="0"/>
                              <a:ea typeface="SimSun" panose="02010600030101010101" pitchFamily="2" charset="-122"/>
                            </a:rPr>
                            <m:t>Θ</m:t>
                          </m:r>
                        </m:e>
                      </m:d>
                      <m:r>
                        <a:rPr lang="en-US" sz="1800" i="1">
                          <a:latin typeface="Cambria Math" panose="02040503050406030204" pitchFamily="18" charset="0"/>
                          <a:ea typeface="SimSun" panose="02010600030101010101" pitchFamily="2" charset="-122"/>
                        </a:rPr>
                        <m:t>=…</m:t>
                      </m:r>
                      <m:r>
                        <a:rPr lang="en-US" sz="1800" i="1" smtClean="0">
                          <a:effectLst/>
                          <a:latin typeface="Cambria Math" panose="02040503050406030204" pitchFamily="18" charset="0"/>
                          <a:ea typeface="SimSun" panose="02010600030101010101" pitchFamily="2" charset="-122"/>
                        </a:rPr>
                        <m:t>=</m:t>
                      </m:r>
                      <m:nary>
                        <m:naryPr>
                          <m:chr m:val="∑"/>
                          <m:limLoc m:val="undOvr"/>
                          <m:ctrlPr>
                            <a:rPr lang="en-US" sz="1800" i="1">
                              <a:effectLst/>
                              <a:latin typeface="Cambria Math" panose="02040503050406030204" pitchFamily="18" charset="0"/>
                              <a:ea typeface="SimSun" panose="02010600030101010101" pitchFamily="2" charset="-122"/>
                            </a:rPr>
                          </m:ctrlPr>
                        </m:naryPr>
                        <m:sub>
                          <m:r>
                            <a:rPr lang="en-US" sz="1800" i="1">
                              <a:effectLst/>
                              <a:latin typeface="Cambria Math" panose="02040503050406030204" pitchFamily="18" charset="0"/>
                              <a:ea typeface="SimSun" panose="02010600030101010101" pitchFamily="2" charset="-122"/>
                            </a:rPr>
                            <m:t>𝑖</m:t>
                          </m:r>
                          <m:r>
                            <a:rPr lang="en-US" sz="1800" i="1">
                              <a:effectLst/>
                              <a:latin typeface="Cambria Math" panose="02040503050406030204" pitchFamily="18" charset="0"/>
                              <a:ea typeface="SimSun" panose="02010600030101010101" pitchFamily="2" charset="-122"/>
                            </a:rPr>
                            <m:t>=1</m:t>
                          </m:r>
                        </m:sub>
                        <m:sup>
                          <m:r>
                            <a:rPr lang="en-US" sz="1800" i="1">
                              <a:effectLst/>
                              <a:latin typeface="Cambria Math" panose="02040503050406030204" pitchFamily="18" charset="0"/>
                              <a:ea typeface="SimSun" panose="02010600030101010101" pitchFamily="2" charset="-122"/>
                            </a:rPr>
                            <m:t>𝑁</m:t>
                          </m:r>
                        </m:sup>
                        <m:e>
                          <m:nary>
                            <m:naryPr>
                              <m:limLoc m:val="undOvr"/>
                              <m:supHide m:val="on"/>
                              <m:ctrlPr>
                                <a:rPr lang="en-US" sz="1800" i="1">
                                  <a:effectLst/>
                                  <a:latin typeface="Cambria Math" panose="02040503050406030204" pitchFamily="18" charset="0"/>
                                  <a:ea typeface="SimSun" panose="02010600030101010101" pitchFamily="2" charset="-122"/>
                                </a:rPr>
                              </m:ctrlPr>
                            </m:naryPr>
                            <m:sub>
                              <m:r>
                                <a:rPr lang="en-US" sz="1800" i="1">
                                  <a:effectLst/>
                                  <a:latin typeface="Cambria Math" panose="02040503050406030204" pitchFamily="18" charset="0"/>
                                  <a:ea typeface="SimSun" panose="02010600030101010101" pitchFamily="2" charset="-122"/>
                                </a:rPr>
                                <m:t>𝑋</m:t>
                              </m:r>
                            </m:sub>
                            <m:sup/>
                            <m:e>
                              <m:r>
                                <m:rPr>
                                  <m:sty m:val="p"/>
                                </m:rPr>
                                <a:rPr lang="en-US" sz="1800">
                                  <a:effectLst/>
                                  <a:latin typeface="Cambria Math" panose="02040503050406030204" pitchFamily="18" charset="0"/>
                                  <a:ea typeface="SimSun" panose="02010600030101010101" pitchFamily="2" charset="-122"/>
                                </a:rPr>
                                <m:t>log</m:t>
                              </m:r>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𝑓</m:t>
                                  </m:r>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𝑋</m:t>
                                      </m:r>
                                    </m:e>
                                    <m:e>
                                      <m:sSup>
                                        <m:sSupPr>
                                          <m:ctrlPr>
                                            <a:rPr lang="en-US" sz="1800" i="1">
                                              <a:effectLst/>
                                              <a:latin typeface="Cambria Math" panose="02040503050406030204" pitchFamily="18" charset="0"/>
                                              <a:ea typeface="SimSun" panose="02010600030101010101" pitchFamily="2" charset="-122"/>
                                            </a:rPr>
                                          </m:ctrlPr>
                                        </m:sSupPr>
                                        <m:e>
                                          <m:r>
                                            <m:rPr>
                                              <m:sty m:val="p"/>
                                            </m:rPr>
                                            <a:rPr lang="en-US" sz="1800">
                                              <a:effectLst/>
                                              <a:latin typeface="Cambria Math" panose="02040503050406030204" pitchFamily="18" charset="0"/>
                                              <a:ea typeface="SimSun" panose="02010600030101010101" pitchFamily="2" charset="-122"/>
                                            </a:rPr>
                                            <m:t>Θ</m:t>
                                          </m:r>
                                        </m:e>
                                        <m:sup>
                                          <m:r>
                                            <a:rPr lang="en-US" sz="1800" i="1">
                                              <a:effectLst/>
                                              <a:latin typeface="Cambria Math" panose="02040503050406030204" pitchFamily="18" charset="0"/>
                                              <a:ea typeface="SimSun" panose="02010600030101010101" pitchFamily="2" charset="-122"/>
                                            </a:rPr>
                                            <m:t>′</m:t>
                                          </m:r>
                                        </m:sup>
                                      </m:sSup>
                                    </m:e>
                                  </m:d>
                                </m:e>
                              </m:d>
                              <m:r>
                                <a:rPr lang="en-US" sz="1800" i="1">
                                  <a:effectLst/>
                                  <a:latin typeface="Cambria Math" panose="02040503050406030204" pitchFamily="18" charset="0"/>
                                  <a:ea typeface="SimSun" panose="02010600030101010101" pitchFamily="2" charset="-122"/>
                                </a:rPr>
                                <m:t>∗</m:t>
                              </m:r>
                              <m:d>
                                <m:dPr>
                                  <m:ctrlPr>
                                    <a:rPr lang="en-US" sz="1800" i="1">
                                      <a:effectLst/>
                                      <a:latin typeface="Cambria Math" panose="02040503050406030204" pitchFamily="18" charset="0"/>
                                      <a:ea typeface="SimSun" panose="02010600030101010101" pitchFamily="2" charset="-122"/>
                                    </a:rPr>
                                  </m:ctrlPr>
                                </m:dPr>
                                <m:e>
                                  <m:nary>
                                    <m:naryPr>
                                      <m:limLoc m:val="undOvr"/>
                                      <m:supHide m:val="on"/>
                                      <m:ctrlPr>
                                        <a:rPr lang="en-US" sz="1800" i="1">
                                          <a:effectLst/>
                                          <a:latin typeface="Cambria Math" panose="02040503050406030204" pitchFamily="18" charset="0"/>
                                          <a:ea typeface="SimSun" panose="02010600030101010101" pitchFamily="2" charset="-122"/>
                                        </a:rPr>
                                      </m:ctrlPr>
                                    </m:naryPr>
                                    <m:sub>
                                      <m:sSup>
                                        <m:sSupPr>
                                          <m:ctrlPr>
                                            <a:rPr lang="en-US" sz="1800" i="1">
                                              <a:effectLst/>
                                              <a:latin typeface="Cambria Math" panose="02040503050406030204" pitchFamily="18" charset="0"/>
                                              <a:ea typeface="SimSun" panose="02010600030101010101" pitchFamily="2" charset="-122"/>
                                            </a:rPr>
                                          </m:ctrlPr>
                                        </m:sSupPr>
                                        <m:e>
                                          <m:r>
                                            <a:rPr lang="en-US" sz="1800" i="1">
                                              <a:effectLst/>
                                              <a:latin typeface="Cambria Math" panose="02040503050406030204" pitchFamily="18" charset="0"/>
                                              <a:ea typeface="SimSun" panose="02010600030101010101" pitchFamily="2" charset="-122"/>
                                            </a:rPr>
                                            <m:t>𝜑</m:t>
                                          </m:r>
                                        </m:e>
                                        <m:sup>
                                          <m:r>
                                            <a:rPr lang="en-US" sz="1800" i="1">
                                              <a:effectLst/>
                                              <a:latin typeface="Cambria Math" panose="02040503050406030204" pitchFamily="18" charset="0"/>
                                              <a:ea typeface="SimSun" panose="02010600030101010101" pitchFamily="2" charset="-122"/>
                                            </a:rPr>
                                            <m:t>−1</m:t>
                                          </m:r>
                                        </m:sup>
                                      </m:sSup>
                                      <m:d>
                                        <m:dPr>
                                          <m:ctrlPr>
                                            <a:rPr lang="en-US" sz="1800" i="1">
                                              <a:effectLst/>
                                              <a:latin typeface="Cambria Math" panose="02040503050406030204" pitchFamily="18" charset="0"/>
                                              <a:ea typeface="SimSun" panose="02010600030101010101" pitchFamily="2" charset="-122"/>
                                            </a:rPr>
                                          </m:ctrlPr>
                                        </m:dPr>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𝑖</m:t>
                                              </m:r>
                                            </m:sub>
                                          </m:sSub>
                                        </m:e>
                                      </m:d>
                                    </m:sub>
                                    <m:sup/>
                                    <m:e>
                                      <m:r>
                                        <a:rPr lang="en-US" sz="1800" i="1">
                                          <a:effectLst/>
                                          <a:latin typeface="Cambria Math" panose="02040503050406030204" pitchFamily="18" charset="0"/>
                                          <a:ea typeface="SimSun" panose="02010600030101010101" pitchFamily="2" charset="-122"/>
                                        </a:rPr>
                                        <m:t>𝛿</m:t>
                                      </m:r>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𝑋</m:t>
                                          </m:r>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𝑖</m:t>
                                              </m:r>
                                            </m:sub>
                                          </m:sSub>
                                        </m:e>
                                      </m:d>
                                      <m:r>
                                        <a:rPr lang="en-US" sz="1800" i="1">
                                          <a:effectLst/>
                                          <a:latin typeface="Cambria Math" panose="02040503050406030204" pitchFamily="18" charset="0"/>
                                          <a:ea typeface="SimSun" panose="02010600030101010101" pitchFamily="2" charset="-122"/>
                                        </a:rPr>
                                        <m:t>𝑘</m:t>
                                      </m:r>
                                      <m:d>
                                        <m:dPr>
                                          <m:ctrlPr>
                                            <a:rPr lang="en-US" sz="1800" i="1">
                                              <a:effectLst/>
                                              <a:latin typeface="Cambria Math" panose="02040503050406030204" pitchFamily="18" charset="0"/>
                                              <a:ea typeface="SimSun" panose="02010600030101010101" pitchFamily="2" charset="-122"/>
                                            </a:rPr>
                                          </m:ctrlPr>
                                        </m:dPr>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𝑖</m:t>
                                              </m:r>
                                            </m:sub>
                                          </m:sSub>
                                        </m:e>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𝑖</m:t>
                                              </m:r>
                                            </m:sub>
                                          </m:sSub>
                                          <m:r>
                                            <a:rPr lang="en-US" sz="1800">
                                              <a:effectLst/>
                                              <a:latin typeface="Cambria Math" panose="02040503050406030204" pitchFamily="18" charset="0"/>
                                              <a:ea typeface="SimSun" panose="02010600030101010101" pitchFamily="2" charset="-122"/>
                                            </a:rPr>
                                            <m:t>,</m:t>
                                          </m:r>
                                          <m:r>
                                            <m:rPr>
                                              <m:sty m:val="p"/>
                                            </m:rPr>
                                            <a:rPr lang="en-US" sz="1800">
                                              <a:effectLst/>
                                              <a:latin typeface="Cambria Math" panose="02040503050406030204" pitchFamily="18" charset="0"/>
                                              <a:ea typeface="SimSun" panose="02010600030101010101" pitchFamily="2" charset="-122"/>
                                            </a:rPr>
                                            <m:t>Θ</m:t>
                                          </m:r>
                                        </m:e>
                                      </m:d>
                                      <m:r>
                                        <m:rPr>
                                          <m:sty m:val="p"/>
                                        </m:rPr>
                                        <a:rPr lang="en-US" sz="1800">
                                          <a:effectLst/>
                                          <a:latin typeface="Cambria Math" panose="02040503050406030204" pitchFamily="18" charset="0"/>
                                          <a:ea typeface="SimSun" panose="02010600030101010101" pitchFamily="2" charset="-122"/>
                                        </a:rPr>
                                        <m:t>d</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𝑖</m:t>
                                          </m:r>
                                        </m:sub>
                                      </m:sSub>
                                    </m:e>
                                  </m:nary>
                                </m:e>
                              </m:d>
                              <m:r>
                                <a:rPr lang="en-US" sz="1800" i="1">
                                  <a:effectLst/>
                                  <a:latin typeface="Cambria Math" panose="02040503050406030204" pitchFamily="18" charset="0"/>
                                  <a:ea typeface="SimSun" panose="02010600030101010101" pitchFamily="2" charset="-122"/>
                                </a:rPr>
                                <m:t>∗</m:t>
                              </m:r>
                              <m:nary>
                                <m:naryPr>
                                  <m:limLoc m:val="undOvr"/>
                                  <m:supHide m:val="on"/>
                                  <m:ctrlPr>
                                    <a:rPr lang="en-US" sz="1800" i="1">
                                      <a:effectLst/>
                                      <a:latin typeface="Cambria Math" panose="02040503050406030204" pitchFamily="18" charset="0"/>
                                      <a:ea typeface="SimSun" panose="02010600030101010101" pitchFamily="2" charset="-122"/>
                                    </a:rPr>
                                  </m:ctrlPr>
                                </m:naryPr>
                                <m:sub>
                                  <m:eqArr>
                                    <m:eqArrPr>
                                      <m:ctrlPr>
                                        <a:rPr lang="en-US" sz="1800" i="1">
                                          <a:effectLst/>
                                          <a:latin typeface="Cambria Math" panose="02040503050406030204" pitchFamily="18" charset="0"/>
                                          <a:ea typeface="SimSun" panose="02010600030101010101" pitchFamily="2" charset="-122"/>
                                        </a:rPr>
                                      </m:ctrlPr>
                                    </m:eqArrPr>
                                    <m:e>
                                      <m:sSup>
                                        <m:sSupPr>
                                          <m:ctrlPr>
                                            <a:rPr lang="en-US" sz="1800" i="1">
                                              <a:effectLst/>
                                              <a:latin typeface="Cambria Math" panose="02040503050406030204" pitchFamily="18" charset="0"/>
                                              <a:ea typeface="SimSun" panose="02010600030101010101" pitchFamily="2" charset="-122"/>
                                            </a:rPr>
                                          </m:ctrlPr>
                                        </m:sSupPr>
                                        <m:e>
                                          <m:r>
                                            <a:rPr lang="en-US" sz="1800" i="1">
                                              <a:effectLst/>
                                              <a:latin typeface="Cambria Math" panose="02040503050406030204" pitchFamily="18" charset="0"/>
                                              <a:ea typeface="SimSun" panose="02010600030101010101" pitchFamily="2" charset="-122"/>
                                            </a:rPr>
                                            <m:t>𝜑</m:t>
                                          </m:r>
                                        </m:e>
                                        <m:sup>
                                          <m:r>
                                            <a:rPr lang="en-US" sz="1800" i="1">
                                              <a:effectLst/>
                                              <a:latin typeface="Cambria Math" panose="02040503050406030204" pitchFamily="18" charset="0"/>
                                              <a:ea typeface="SimSun" panose="02010600030101010101" pitchFamily="2" charset="-122"/>
                                            </a:rPr>
                                            <m:t>−1</m:t>
                                          </m:r>
                                        </m:sup>
                                      </m:sSup>
                                      <m:d>
                                        <m:dPr>
                                          <m:ctrlPr>
                                            <a:rPr lang="en-US" sz="1800" i="1">
                                              <a:effectLst/>
                                              <a:latin typeface="Cambria Math" panose="02040503050406030204" pitchFamily="18" charset="0"/>
                                              <a:ea typeface="SimSun" panose="02010600030101010101" pitchFamily="2" charset="-122"/>
                                            </a:rPr>
                                          </m:ctrlPr>
                                        </m:dPr>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1</m:t>
                                              </m:r>
                                            </m:sub>
                                          </m:sSub>
                                        </m:e>
                                      </m:d>
                                      <m:r>
                                        <a:rPr lang="en-US" sz="1800" i="1">
                                          <a:effectLst/>
                                          <a:latin typeface="Cambria Math" panose="02040503050406030204" pitchFamily="18" charset="0"/>
                                          <a:ea typeface="SimSun" panose="02010600030101010101" pitchFamily="2" charset="-122"/>
                                        </a:rPr>
                                        <m:t>,</m:t>
                                      </m:r>
                                      <m:sSup>
                                        <m:sSupPr>
                                          <m:ctrlPr>
                                            <a:rPr lang="en-US" sz="1800" i="1">
                                              <a:effectLst/>
                                              <a:latin typeface="Cambria Math" panose="02040503050406030204" pitchFamily="18" charset="0"/>
                                              <a:ea typeface="SimSun" panose="02010600030101010101" pitchFamily="2" charset="-122"/>
                                            </a:rPr>
                                          </m:ctrlPr>
                                        </m:sSupPr>
                                        <m:e>
                                          <m:r>
                                            <a:rPr lang="en-US" sz="1800" i="1">
                                              <a:effectLst/>
                                              <a:latin typeface="Cambria Math" panose="02040503050406030204" pitchFamily="18" charset="0"/>
                                              <a:ea typeface="SimSun" panose="02010600030101010101" pitchFamily="2" charset="-122"/>
                                            </a:rPr>
                                            <m:t>𝜑</m:t>
                                          </m:r>
                                        </m:e>
                                        <m:sup>
                                          <m:r>
                                            <a:rPr lang="en-US" sz="1800" i="1">
                                              <a:effectLst/>
                                              <a:latin typeface="Cambria Math" panose="02040503050406030204" pitchFamily="18" charset="0"/>
                                              <a:ea typeface="SimSun" panose="02010600030101010101" pitchFamily="2" charset="-122"/>
                                            </a:rPr>
                                            <m:t>−1</m:t>
                                          </m:r>
                                        </m:sup>
                                      </m:sSup>
                                      <m:d>
                                        <m:dPr>
                                          <m:ctrlPr>
                                            <a:rPr lang="en-US" sz="1800" i="1">
                                              <a:effectLst/>
                                              <a:latin typeface="Cambria Math" panose="02040503050406030204" pitchFamily="18" charset="0"/>
                                              <a:ea typeface="SimSun" panose="02010600030101010101" pitchFamily="2" charset="-122"/>
                                            </a:rPr>
                                          </m:ctrlPr>
                                        </m:dPr>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2</m:t>
                                              </m:r>
                                            </m:sub>
                                          </m:sSub>
                                        </m:e>
                                      </m:d>
                                      <m:r>
                                        <a:rPr lang="en-US" sz="1800" i="1">
                                          <a:effectLst/>
                                          <a:latin typeface="Cambria Math" panose="02040503050406030204" pitchFamily="18" charset="0"/>
                                          <a:ea typeface="SimSun" panose="02010600030101010101" pitchFamily="2" charset="-122"/>
                                        </a:rPr>
                                        <m:t>,…,</m:t>
                                      </m:r>
                                    </m:e>
                                    <m:e>
                                      <m:sSup>
                                        <m:sSupPr>
                                          <m:ctrlPr>
                                            <a:rPr lang="en-US" sz="1800" i="1">
                                              <a:effectLst/>
                                              <a:latin typeface="Cambria Math" panose="02040503050406030204" pitchFamily="18" charset="0"/>
                                              <a:ea typeface="SimSun" panose="02010600030101010101" pitchFamily="2" charset="-122"/>
                                            </a:rPr>
                                          </m:ctrlPr>
                                        </m:sSupPr>
                                        <m:e>
                                          <m:r>
                                            <a:rPr lang="en-US" sz="1800" i="1">
                                              <a:effectLst/>
                                              <a:latin typeface="Cambria Math" panose="02040503050406030204" pitchFamily="18" charset="0"/>
                                              <a:ea typeface="SimSun" panose="02010600030101010101" pitchFamily="2" charset="-122"/>
                                            </a:rPr>
                                            <m:t>𝜑</m:t>
                                          </m:r>
                                        </m:e>
                                        <m:sup>
                                          <m:r>
                                            <a:rPr lang="en-US" sz="1800" i="1">
                                              <a:effectLst/>
                                              <a:latin typeface="Cambria Math" panose="02040503050406030204" pitchFamily="18" charset="0"/>
                                              <a:ea typeface="SimSun" panose="02010600030101010101" pitchFamily="2" charset="-122"/>
                                            </a:rPr>
                                            <m:t>−1</m:t>
                                          </m:r>
                                        </m:sup>
                                      </m:sSup>
                                      <m:d>
                                        <m:dPr>
                                          <m:ctrlPr>
                                            <a:rPr lang="en-US" sz="1800" i="1">
                                              <a:effectLst/>
                                              <a:latin typeface="Cambria Math" panose="02040503050406030204" pitchFamily="18" charset="0"/>
                                              <a:ea typeface="SimSun" panose="02010600030101010101" pitchFamily="2" charset="-122"/>
                                            </a:rPr>
                                          </m:ctrlPr>
                                        </m:dPr>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𝑖</m:t>
                                              </m:r>
                                              <m:r>
                                                <a:rPr lang="en-US" sz="1800" i="1">
                                                  <a:effectLst/>
                                                  <a:latin typeface="Cambria Math" panose="02040503050406030204" pitchFamily="18" charset="0"/>
                                                  <a:ea typeface="SimSun" panose="02010600030101010101" pitchFamily="2" charset="-122"/>
                                                </a:rPr>
                                                <m:t>−1</m:t>
                                              </m:r>
                                            </m:sub>
                                          </m:sSub>
                                        </m:e>
                                      </m:d>
                                      <m:r>
                                        <a:rPr lang="en-US" sz="1800" i="1">
                                          <a:effectLst/>
                                          <a:latin typeface="Cambria Math" panose="02040503050406030204" pitchFamily="18" charset="0"/>
                                          <a:ea typeface="SimSun" panose="02010600030101010101" pitchFamily="2" charset="-122"/>
                                        </a:rPr>
                                        <m:t>,</m:t>
                                      </m:r>
                                      <m:sSup>
                                        <m:sSupPr>
                                          <m:ctrlPr>
                                            <a:rPr lang="en-US" sz="1800" i="1">
                                              <a:effectLst/>
                                              <a:latin typeface="Cambria Math" panose="02040503050406030204" pitchFamily="18" charset="0"/>
                                              <a:ea typeface="SimSun" panose="02010600030101010101" pitchFamily="2" charset="-122"/>
                                            </a:rPr>
                                          </m:ctrlPr>
                                        </m:sSupPr>
                                        <m:e>
                                          <m:r>
                                            <a:rPr lang="en-US" sz="1800" i="1">
                                              <a:effectLst/>
                                              <a:latin typeface="Cambria Math" panose="02040503050406030204" pitchFamily="18" charset="0"/>
                                              <a:ea typeface="SimSun" panose="02010600030101010101" pitchFamily="2" charset="-122"/>
                                            </a:rPr>
                                            <m:t>𝜑</m:t>
                                          </m:r>
                                        </m:e>
                                        <m:sup>
                                          <m:r>
                                            <a:rPr lang="en-US" sz="1800" i="1">
                                              <a:effectLst/>
                                              <a:latin typeface="Cambria Math" panose="02040503050406030204" pitchFamily="18" charset="0"/>
                                              <a:ea typeface="SimSun" panose="02010600030101010101" pitchFamily="2" charset="-122"/>
                                            </a:rPr>
                                            <m:t>−1</m:t>
                                          </m:r>
                                        </m:sup>
                                      </m:sSup>
                                      <m:d>
                                        <m:dPr>
                                          <m:ctrlPr>
                                            <a:rPr lang="en-US" sz="1800" i="1">
                                              <a:effectLst/>
                                              <a:latin typeface="Cambria Math" panose="02040503050406030204" pitchFamily="18" charset="0"/>
                                              <a:ea typeface="SimSun" panose="02010600030101010101" pitchFamily="2" charset="-122"/>
                                            </a:rPr>
                                          </m:ctrlPr>
                                        </m:dPr>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𝑖</m:t>
                                              </m:r>
                                              <m:r>
                                                <a:rPr lang="en-US" sz="1800" i="1">
                                                  <a:effectLst/>
                                                  <a:latin typeface="Cambria Math" panose="02040503050406030204" pitchFamily="18" charset="0"/>
                                                  <a:ea typeface="SimSun" panose="02010600030101010101" pitchFamily="2" charset="-122"/>
                                                </a:rPr>
                                                <m:t>+1</m:t>
                                              </m:r>
                                            </m:sub>
                                          </m:sSub>
                                        </m:e>
                                      </m:d>
                                      <m:r>
                                        <a:rPr lang="en-US" sz="1800" i="1">
                                          <a:effectLst/>
                                          <a:latin typeface="Cambria Math" panose="02040503050406030204" pitchFamily="18" charset="0"/>
                                          <a:ea typeface="SimSun" panose="02010600030101010101" pitchFamily="2" charset="-122"/>
                                        </a:rPr>
                                        <m:t>,…,</m:t>
                                      </m:r>
                                      <m:sSup>
                                        <m:sSupPr>
                                          <m:ctrlPr>
                                            <a:rPr lang="en-US" sz="1800" i="1">
                                              <a:effectLst/>
                                              <a:latin typeface="Cambria Math" panose="02040503050406030204" pitchFamily="18" charset="0"/>
                                              <a:ea typeface="SimSun" panose="02010600030101010101" pitchFamily="2" charset="-122"/>
                                            </a:rPr>
                                          </m:ctrlPr>
                                        </m:sSupPr>
                                        <m:e>
                                          <m:r>
                                            <a:rPr lang="en-US" sz="1800" i="1">
                                              <a:effectLst/>
                                              <a:latin typeface="Cambria Math" panose="02040503050406030204" pitchFamily="18" charset="0"/>
                                              <a:ea typeface="SimSun" panose="02010600030101010101" pitchFamily="2" charset="-122"/>
                                            </a:rPr>
                                            <m:t>𝜑</m:t>
                                          </m:r>
                                        </m:e>
                                        <m:sup>
                                          <m:r>
                                            <a:rPr lang="en-US" sz="1800" i="1">
                                              <a:effectLst/>
                                              <a:latin typeface="Cambria Math" panose="02040503050406030204" pitchFamily="18" charset="0"/>
                                              <a:ea typeface="SimSun" panose="02010600030101010101" pitchFamily="2" charset="-122"/>
                                            </a:rPr>
                                            <m:t>−1</m:t>
                                          </m:r>
                                        </m:sup>
                                      </m:sSup>
                                      <m:d>
                                        <m:dPr>
                                          <m:ctrlPr>
                                            <a:rPr lang="en-US" sz="1800" i="1">
                                              <a:effectLst/>
                                              <a:latin typeface="Cambria Math" panose="02040503050406030204" pitchFamily="18" charset="0"/>
                                              <a:ea typeface="SimSun" panose="02010600030101010101" pitchFamily="2" charset="-122"/>
                                            </a:rPr>
                                          </m:ctrlPr>
                                        </m:dPr>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𝑁</m:t>
                                              </m:r>
                                            </m:sub>
                                          </m:sSub>
                                        </m:e>
                                      </m:d>
                                    </m:e>
                                  </m:eqArr>
                                </m:sub>
                                <m:sup/>
                                <m:e>
                                  <m:nary>
                                    <m:naryPr>
                                      <m:chr m:val="∏"/>
                                      <m:limLoc m:val="undOvr"/>
                                      <m:ctrlPr>
                                        <a:rPr lang="en-US" sz="1800" i="1">
                                          <a:effectLst/>
                                          <a:latin typeface="Cambria Math" panose="02040503050406030204" pitchFamily="18" charset="0"/>
                                          <a:ea typeface="SimSun" panose="02010600030101010101" pitchFamily="2" charset="-122"/>
                                        </a:rPr>
                                      </m:ctrlPr>
                                    </m:naryPr>
                                    <m:sub>
                                      <m:r>
                                        <a:rPr lang="en-US" sz="1800" i="1">
                                          <a:effectLst/>
                                          <a:latin typeface="Cambria Math" panose="02040503050406030204" pitchFamily="18" charset="0"/>
                                          <a:ea typeface="SimSun" panose="02010600030101010101" pitchFamily="2" charset="-122"/>
                                        </a:rPr>
                                        <m:t>𝑗</m:t>
                                      </m:r>
                                      <m:r>
                                        <a:rPr lang="en-US" sz="1800" i="1">
                                          <a:effectLst/>
                                          <a:latin typeface="Cambria Math" panose="02040503050406030204" pitchFamily="18" charset="0"/>
                                          <a:ea typeface="SimSun" panose="02010600030101010101" pitchFamily="2" charset="-122"/>
                                        </a:rPr>
                                        <m:t>=1,</m:t>
                                      </m:r>
                                      <m:r>
                                        <a:rPr lang="en-US" sz="1800" i="1">
                                          <a:effectLst/>
                                          <a:latin typeface="Cambria Math" panose="02040503050406030204" pitchFamily="18" charset="0"/>
                                          <a:ea typeface="SimSun" panose="02010600030101010101" pitchFamily="2" charset="-122"/>
                                        </a:rPr>
                                        <m:t>𝑗</m:t>
                                      </m:r>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𝑖</m:t>
                                      </m:r>
                                    </m:sub>
                                    <m:sup>
                                      <m:r>
                                        <a:rPr lang="en-US" sz="1800" i="1">
                                          <a:effectLst/>
                                          <a:latin typeface="Cambria Math" panose="02040503050406030204" pitchFamily="18" charset="0"/>
                                          <a:ea typeface="SimSun" panose="02010600030101010101" pitchFamily="2" charset="-122"/>
                                        </a:rPr>
                                        <m:t>𝑁</m:t>
                                      </m:r>
                                    </m:sup>
                                    <m:e>
                                      <m:r>
                                        <a:rPr lang="en-US" sz="1800" i="1">
                                          <a:effectLst/>
                                          <a:latin typeface="Cambria Math" panose="02040503050406030204" pitchFamily="18" charset="0"/>
                                          <a:ea typeface="SimSun" panose="02010600030101010101" pitchFamily="2" charset="-122"/>
                                        </a:rPr>
                                        <m:t>𝑘</m:t>
                                      </m:r>
                                      <m:d>
                                        <m:dPr>
                                          <m:ctrlPr>
                                            <a:rPr lang="en-US" sz="1800" i="1">
                                              <a:effectLst/>
                                              <a:latin typeface="Cambria Math" panose="02040503050406030204" pitchFamily="18" charset="0"/>
                                              <a:ea typeface="SimSun" panose="02010600030101010101" pitchFamily="2" charset="-122"/>
                                            </a:rPr>
                                          </m:ctrlPr>
                                        </m:dPr>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𝑗</m:t>
                                              </m:r>
                                            </m:sub>
                                          </m:sSub>
                                        </m:e>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𝑗</m:t>
                                              </m:r>
                                            </m:sub>
                                          </m:sSub>
                                          <m:r>
                                            <a:rPr lang="en-US" sz="1800">
                                              <a:effectLst/>
                                              <a:latin typeface="Cambria Math" panose="02040503050406030204" pitchFamily="18" charset="0"/>
                                              <a:ea typeface="SimSun" panose="02010600030101010101" pitchFamily="2" charset="-122"/>
                                            </a:rPr>
                                            <m:t>,</m:t>
                                          </m:r>
                                          <m:r>
                                            <m:rPr>
                                              <m:sty m:val="p"/>
                                            </m:rPr>
                                            <a:rPr lang="en-US" sz="1800">
                                              <a:effectLst/>
                                              <a:latin typeface="Cambria Math" panose="02040503050406030204" pitchFamily="18" charset="0"/>
                                              <a:ea typeface="SimSun" panose="02010600030101010101" pitchFamily="2" charset="-122"/>
                                            </a:rPr>
                                            <m:t>Θ</m:t>
                                          </m:r>
                                        </m:e>
                                      </m:d>
                                    </m:e>
                                  </m:nary>
                                  <m:r>
                                    <m:rPr>
                                      <m:sty m:val="p"/>
                                    </m:rPr>
                                    <a:rPr lang="en-US" sz="1800">
                                      <a:effectLst/>
                                      <a:latin typeface="Cambria Math" panose="02040503050406030204" pitchFamily="18" charset="0"/>
                                      <a:ea typeface="SimSun" panose="02010600030101010101" pitchFamily="2" charset="-122"/>
                                    </a:rPr>
                                    <m:t>d</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𝑁</m:t>
                                      </m:r>
                                    </m:sub>
                                  </m:sSub>
                                  <m:r>
                                    <a:rPr lang="en-US" sz="1800" i="1">
                                      <a:effectLst/>
                                      <a:latin typeface="Cambria Math" panose="02040503050406030204" pitchFamily="18" charset="0"/>
                                      <a:ea typeface="SimSun" panose="02010600030101010101" pitchFamily="2" charset="-122"/>
                                    </a:rPr>
                                    <m:t>…</m:t>
                                  </m:r>
                                  <m:r>
                                    <m:rPr>
                                      <m:sty m:val="p"/>
                                    </m:rPr>
                                    <a:rPr lang="en-US" sz="1800">
                                      <a:effectLst/>
                                      <a:latin typeface="Cambria Math" panose="02040503050406030204" pitchFamily="18" charset="0"/>
                                      <a:ea typeface="SimSun" panose="02010600030101010101" pitchFamily="2" charset="-122"/>
                                    </a:rPr>
                                    <m:t>d</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𝑖</m:t>
                                      </m:r>
                                      <m:r>
                                        <a:rPr lang="en-US" sz="1800" i="1">
                                          <a:effectLst/>
                                          <a:latin typeface="Cambria Math" panose="02040503050406030204" pitchFamily="18" charset="0"/>
                                          <a:ea typeface="SimSun" panose="02010600030101010101" pitchFamily="2" charset="-122"/>
                                        </a:rPr>
                                        <m:t>+1</m:t>
                                      </m:r>
                                    </m:sub>
                                  </m:sSub>
                                  <m:r>
                                    <m:rPr>
                                      <m:sty m:val="p"/>
                                    </m:rPr>
                                    <a:rPr lang="en-US" sz="1800">
                                      <a:effectLst/>
                                      <a:latin typeface="Cambria Math" panose="02040503050406030204" pitchFamily="18" charset="0"/>
                                      <a:ea typeface="SimSun" panose="02010600030101010101" pitchFamily="2" charset="-122"/>
                                    </a:rPr>
                                    <m:t>d</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𝑖</m:t>
                                      </m:r>
                                      <m:r>
                                        <a:rPr lang="en-US" sz="1800" i="1">
                                          <a:effectLst/>
                                          <a:latin typeface="Cambria Math" panose="02040503050406030204" pitchFamily="18" charset="0"/>
                                          <a:ea typeface="SimSun" panose="02010600030101010101" pitchFamily="2" charset="-122"/>
                                        </a:rPr>
                                        <m:t>−1</m:t>
                                      </m:r>
                                    </m:sub>
                                  </m:sSub>
                                  <m:r>
                                    <a:rPr lang="en-US" sz="1800" i="1">
                                      <a:effectLst/>
                                      <a:latin typeface="Cambria Math" panose="02040503050406030204" pitchFamily="18" charset="0"/>
                                      <a:ea typeface="SimSun" panose="02010600030101010101" pitchFamily="2" charset="-122"/>
                                    </a:rPr>
                                    <m:t>…</m:t>
                                  </m:r>
                                  <m:r>
                                    <m:rPr>
                                      <m:sty m:val="p"/>
                                    </m:rPr>
                                    <a:rPr lang="en-US" sz="1800">
                                      <a:effectLst/>
                                      <a:latin typeface="Cambria Math" panose="02040503050406030204" pitchFamily="18" charset="0"/>
                                      <a:ea typeface="SimSun" panose="02010600030101010101" pitchFamily="2" charset="-122"/>
                                    </a:rPr>
                                    <m:t>d</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2</m:t>
                                      </m:r>
                                    </m:sub>
                                  </m:sSub>
                                  <m:r>
                                    <m:rPr>
                                      <m:sty m:val="p"/>
                                    </m:rPr>
                                    <a:rPr lang="en-US" sz="1800">
                                      <a:effectLst/>
                                      <a:latin typeface="Cambria Math" panose="02040503050406030204" pitchFamily="18" charset="0"/>
                                      <a:ea typeface="SimSun" panose="02010600030101010101" pitchFamily="2" charset="-122"/>
                                    </a:rPr>
                                    <m:t>d</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1</m:t>
                                      </m:r>
                                    </m:sub>
                                  </m:sSub>
                                </m:e>
                              </m:nary>
                              <m:r>
                                <m:rPr>
                                  <m:sty m:val="p"/>
                                </m:rPr>
                                <a:rPr lang="en-US" sz="1800">
                                  <a:effectLst/>
                                  <a:latin typeface="Cambria Math" panose="02040503050406030204" pitchFamily="18" charset="0"/>
                                  <a:ea typeface="SimSun" panose="02010600030101010101" pitchFamily="2" charset="-122"/>
                                </a:rPr>
                                <m:t>d</m:t>
                              </m:r>
                              <m:r>
                                <a:rPr lang="en-US" sz="1800" i="1">
                                  <a:effectLst/>
                                  <a:latin typeface="Cambria Math" panose="02040503050406030204" pitchFamily="18" charset="0"/>
                                  <a:ea typeface="SimSun" panose="02010600030101010101" pitchFamily="2" charset="-122"/>
                                </a:rPr>
                                <m:t>𝑋</m:t>
                              </m:r>
                            </m:e>
                          </m:nary>
                        </m:e>
                      </m:nary>
                    </m:oMath>
                  </m:oMathPara>
                </a14:m>
                <a:endParaRPr lang="en-US" sz="1800" dirty="0">
                  <a:effectLst/>
                  <a:ea typeface="SimSun" panose="02010600030101010101" pitchFamily="2" charset="-122"/>
                </a:endParaRPr>
              </a:p>
              <a:p>
                <a:pPr marL="0" marR="0" indent="0" algn="just">
                  <a:spcBef>
                    <a:spcPts val="0"/>
                  </a:spcBef>
                  <a:spcAft>
                    <a:spcPts val="0"/>
                  </a:spcAft>
                  <a:buNone/>
                </a:pPr>
                <a14:m>
                  <m:oMathPara xmlns:m="http://schemas.openxmlformats.org/officeDocument/2006/math">
                    <m:oMathParaPr>
                      <m:jc m:val="left"/>
                    </m:oMathParaPr>
                    <m:oMath xmlns:m="http://schemas.openxmlformats.org/officeDocument/2006/math">
                      <m:r>
                        <a:rPr lang="en-US" sz="2400" i="1">
                          <a:effectLst/>
                          <a:latin typeface="Cambria Math" panose="02040503050406030204" pitchFamily="18" charset="0"/>
                          <a:ea typeface="SimSun" panose="02010600030101010101" pitchFamily="2" charset="-122"/>
                        </a:rPr>
                        <m:t>=</m:t>
                      </m:r>
                      <m:nary>
                        <m:naryPr>
                          <m:chr m:val="∑"/>
                          <m:limLoc m:val="undOvr"/>
                          <m:ctrlPr>
                            <a:rPr lang="en-US" sz="2400" i="1">
                              <a:effectLst/>
                              <a:latin typeface="Cambria Math" panose="02040503050406030204" pitchFamily="18" charset="0"/>
                              <a:ea typeface="SimSun" panose="02010600030101010101" pitchFamily="2" charset="-122"/>
                            </a:rPr>
                          </m:ctrlPr>
                        </m:naryPr>
                        <m:sub>
                          <m:r>
                            <a:rPr lang="en-US" sz="2400" i="1">
                              <a:effectLst/>
                              <a:latin typeface="Cambria Math" panose="02040503050406030204" pitchFamily="18" charset="0"/>
                              <a:ea typeface="SimSun" panose="02010600030101010101" pitchFamily="2" charset="-122"/>
                            </a:rPr>
                            <m:t>𝑖</m:t>
                          </m:r>
                          <m:r>
                            <a:rPr lang="en-US" sz="2400" i="1">
                              <a:effectLst/>
                              <a:latin typeface="Cambria Math" panose="02040503050406030204" pitchFamily="18" charset="0"/>
                              <a:ea typeface="SimSun" panose="02010600030101010101" pitchFamily="2" charset="-122"/>
                            </a:rPr>
                            <m:t>=1</m:t>
                          </m:r>
                        </m:sub>
                        <m:sup>
                          <m:r>
                            <a:rPr lang="en-US" sz="2400" i="1">
                              <a:effectLst/>
                              <a:latin typeface="Cambria Math" panose="02040503050406030204" pitchFamily="18" charset="0"/>
                              <a:ea typeface="SimSun" panose="02010600030101010101" pitchFamily="2" charset="-122"/>
                            </a:rPr>
                            <m:t>𝑁</m:t>
                          </m:r>
                        </m:sup>
                        <m:e>
                          <m:nary>
                            <m:naryPr>
                              <m:limLoc m:val="undOvr"/>
                              <m:supHide m:val="on"/>
                              <m:ctrlPr>
                                <a:rPr lang="en-US" sz="2400" i="1">
                                  <a:effectLst/>
                                  <a:latin typeface="Cambria Math" panose="02040503050406030204" pitchFamily="18" charset="0"/>
                                  <a:ea typeface="SimSun" panose="02010600030101010101" pitchFamily="2" charset="-122"/>
                                </a:rPr>
                              </m:ctrlPr>
                            </m:naryPr>
                            <m:sub>
                              <m:r>
                                <a:rPr lang="en-US" sz="2400" i="1">
                                  <a:effectLst/>
                                  <a:latin typeface="Cambria Math" panose="02040503050406030204" pitchFamily="18" charset="0"/>
                                  <a:ea typeface="SimSun" panose="02010600030101010101" pitchFamily="2" charset="-122"/>
                                </a:rPr>
                                <m:t>𝑋</m:t>
                              </m:r>
                            </m:sub>
                            <m:sup/>
                            <m:e>
                              <m:r>
                                <m:rPr>
                                  <m:sty m:val="p"/>
                                </m:rPr>
                                <a:rPr lang="en-US" sz="2400">
                                  <a:effectLst/>
                                  <a:latin typeface="Cambria Math" panose="02040503050406030204" pitchFamily="18" charset="0"/>
                                  <a:ea typeface="SimSun" panose="02010600030101010101" pitchFamily="2" charset="-122"/>
                                </a:rPr>
                                <m:t>log</m:t>
                              </m:r>
                              <m:d>
                                <m:dPr>
                                  <m:ctrlPr>
                                    <a:rPr lang="en-US" sz="2400" i="1">
                                      <a:effectLst/>
                                      <a:latin typeface="Cambria Math" panose="02040503050406030204" pitchFamily="18" charset="0"/>
                                      <a:ea typeface="SimSun" panose="02010600030101010101" pitchFamily="2" charset="-122"/>
                                    </a:rPr>
                                  </m:ctrlPr>
                                </m:dPr>
                                <m:e>
                                  <m:r>
                                    <a:rPr lang="en-US" sz="2400" i="1">
                                      <a:effectLst/>
                                      <a:latin typeface="Cambria Math" panose="02040503050406030204" pitchFamily="18" charset="0"/>
                                      <a:ea typeface="SimSun" panose="02010600030101010101" pitchFamily="2" charset="-122"/>
                                    </a:rPr>
                                    <m:t>𝑓</m:t>
                                  </m:r>
                                  <m:d>
                                    <m:dPr>
                                      <m:ctrlPr>
                                        <a:rPr lang="en-US" sz="2400" i="1">
                                          <a:effectLst/>
                                          <a:latin typeface="Cambria Math" panose="02040503050406030204" pitchFamily="18" charset="0"/>
                                          <a:ea typeface="SimSun" panose="02010600030101010101" pitchFamily="2" charset="-122"/>
                                        </a:rPr>
                                      </m:ctrlPr>
                                    </m:dPr>
                                    <m:e>
                                      <m:r>
                                        <a:rPr lang="en-US" sz="2400" i="1">
                                          <a:effectLst/>
                                          <a:latin typeface="Cambria Math" panose="02040503050406030204" pitchFamily="18" charset="0"/>
                                          <a:ea typeface="SimSun" panose="02010600030101010101" pitchFamily="2" charset="-122"/>
                                        </a:rPr>
                                        <m:t>𝑋</m:t>
                                      </m:r>
                                    </m:e>
                                    <m:e>
                                      <m:sSup>
                                        <m:sSupPr>
                                          <m:ctrlPr>
                                            <a:rPr lang="en-US" sz="2400" i="1">
                                              <a:effectLst/>
                                              <a:latin typeface="Cambria Math" panose="02040503050406030204" pitchFamily="18" charset="0"/>
                                              <a:ea typeface="SimSun" panose="02010600030101010101" pitchFamily="2" charset="-122"/>
                                            </a:rPr>
                                          </m:ctrlPr>
                                        </m:sSupPr>
                                        <m:e>
                                          <m:r>
                                            <m:rPr>
                                              <m:sty m:val="p"/>
                                            </m:rPr>
                                            <a:rPr lang="en-US" sz="2400">
                                              <a:effectLst/>
                                              <a:latin typeface="Cambria Math" panose="02040503050406030204" pitchFamily="18" charset="0"/>
                                              <a:ea typeface="SimSun" panose="02010600030101010101" pitchFamily="2" charset="-122"/>
                                            </a:rPr>
                                            <m:t>Θ</m:t>
                                          </m:r>
                                        </m:e>
                                        <m:sup>
                                          <m:r>
                                            <a:rPr lang="en-US" sz="2400" i="1">
                                              <a:effectLst/>
                                              <a:latin typeface="Cambria Math" panose="02040503050406030204" pitchFamily="18" charset="0"/>
                                              <a:ea typeface="SimSun" panose="02010600030101010101" pitchFamily="2" charset="-122"/>
                                            </a:rPr>
                                            <m:t>′</m:t>
                                          </m:r>
                                        </m:sup>
                                      </m:sSup>
                                    </m:e>
                                  </m:d>
                                </m:e>
                              </m:d>
                              <m:r>
                                <a:rPr lang="en-US" sz="2400" i="1">
                                  <a:effectLst/>
                                  <a:latin typeface="Cambria Math" panose="02040503050406030204" pitchFamily="18" charset="0"/>
                                  <a:ea typeface="SimSun" panose="02010600030101010101" pitchFamily="2" charset="-122"/>
                                </a:rPr>
                                <m:t>∗</m:t>
                              </m:r>
                              <m:d>
                                <m:dPr>
                                  <m:ctrlPr>
                                    <a:rPr lang="en-US" sz="2400" i="1">
                                      <a:effectLst/>
                                      <a:latin typeface="Cambria Math" panose="02040503050406030204" pitchFamily="18" charset="0"/>
                                      <a:ea typeface="SimSun" panose="02010600030101010101" pitchFamily="2" charset="-122"/>
                                    </a:rPr>
                                  </m:ctrlPr>
                                </m:dPr>
                                <m:e>
                                  <m:nary>
                                    <m:naryPr>
                                      <m:limLoc m:val="undOvr"/>
                                      <m:supHide m:val="on"/>
                                      <m:ctrlPr>
                                        <a:rPr lang="en-US" sz="2400" i="1">
                                          <a:effectLst/>
                                          <a:latin typeface="Cambria Math" panose="02040503050406030204" pitchFamily="18" charset="0"/>
                                          <a:ea typeface="SimSun" panose="02010600030101010101" pitchFamily="2" charset="-122"/>
                                        </a:rPr>
                                      </m:ctrlPr>
                                    </m:naryPr>
                                    <m:sub>
                                      <m:sSup>
                                        <m:sSupPr>
                                          <m:ctrlPr>
                                            <a:rPr lang="en-US" sz="2400" i="1">
                                              <a:effectLst/>
                                              <a:latin typeface="Cambria Math" panose="02040503050406030204" pitchFamily="18" charset="0"/>
                                              <a:ea typeface="SimSun" panose="02010600030101010101" pitchFamily="2" charset="-122"/>
                                            </a:rPr>
                                          </m:ctrlPr>
                                        </m:sSupPr>
                                        <m:e>
                                          <m:r>
                                            <a:rPr lang="en-US" sz="2400" i="1">
                                              <a:effectLst/>
                                              <a:latin typeface="Cambria Math" panose="02040503050406030204" pitchFamily="18" charset="0"/>
                                              <a:ea typeface="SimSun" panose="02010600030101010101" pitchFamily="2" charset="-122"/>
                                            </a:rPr>
                                            <m:t>𝜑</m:t>
                                          </m:r>
                                        </m:e>
                                        <m:sup>
                                          <m:r>
                                            <a:rPr lang="en-US" sz="2400" i="1">
                                              <a:effectLst/>
                                              <a:latin typeface="Cambria Math" panose="02040503050406030204" pitchFamily="18" charset="0"/>
                                              <a:ea typeface="SimSun" panose="02010600030101010101" pitchFamily="2" charset="-122"/>
                                            </a:rPr>
                                            <m:t>−1</m:t>
                                          </m:r>
                                        </m:sup>
                                      </m:sSup>
                                      <m:d>
                                        <m:dPr>
                                          <m:ctrlPr>
                                            <a:rPr lang="en-US" sz="2400" i="1">
                                              <a:effectLst/>
                                              <a:latin typeface="Cambria Math" panose="02040503050406030204" pitchFamily="18" charset="0"/>
                                              <a:ea typeface="SimSun" panose="02010600030101010101" pitchFamily="2" charset="-122"/>
                                            </a:rPr>
                                          </m:ctrlPr>
                                        </m:dPr>
                                        <m:e>
                                          <m:sSub>
                                            <m:sSubPr>
                                              <m:ctrlPr>
                                                <a:rPr lang="en-US" sz="2400" i="1">
                                                  <a:effectLst/>
                                                  <a:latin typeface="Cambria Math" panose="02040503050406030204" pitchFamily="18" charset="0"/>
                                                  <a:ea typeface="SimSun" panose="02010600030101010101" pitchFamily="2" charset="-122"/>
                                                </a:rPr>
                                              </m:ctrlPr>
                                            </m:sSubPr>
                                            <m:e>
                                              <m:r>
                                                <a:rPr lang="en-US" sz="2400" i="1">
                                                  <a:effectLst/>
                                                  <a:latin typeface="Cambria Math" panose="02040503050406030204" pitchFamily="18" charset="0"/>
                                                  <a:ea typeface="SimSun" panose="02010600030101010101" pitchFamily="2" charset="-122"/>
                                                </a:rPr>
                                                <m:t>𝑌</m:t>
                                              </m:r>
                                            </m:e>
                                            <m:sub>
                                              <m:r>
                                                <a:rPr lang="en-US" sz="2400" i="1">
                                                  <a:effectLst/>
                                                  <a:latin typeface="Cambria Math" panose="02040503050406030204" pitchFamily="18" charset="0"/>
                                                  <a:ea typeface="SimSun" panose="02010600030101010101" pitchFamily="2" charset="-122"/>
                                                </a:rPr>
                                                <m:t>𝑖</m:t>
                                              </m:r>
                                            </m:sub>
                                          </m:sSub>
                                        </m:e>
                                      </m:d>
                                    </m:sub>
                                    <m:sup/>
                                    <m:e>
                                      <m:r>
                                        <a:rPr lang="en-US" sz="2400" i="1">
                                          <a:effectLst/>
                                          <a:latin typeface="Cambria Math" panose="02040503050406030204" pitchFamily="18" charset="0"/>
                                          <a:ea typeface="SimSun" panose="02010600030101010101" pitchFamily="2" charset="-122"/>
                                        </a:rPr>
                                        <m:t>𝛿</m:t>
                                      </m:r>
                                      <m:d>
                                        <m:dPr>
                                          <m:ctrlPr>
                                            <a:rPr lang="en-US" sz="2400" i="1">
                                              <a:effectLst/>
                                              <a:latin typeface="Cambria Math" panose="02040503050406030204" pitchFamily="18" charset="0"/>
                                              <a:ea typeface="SimSun" panose="02010600030101010101" pitchFamily="2" charset="-122"/>
                                            </a:rPr>
                                          </m:ctrlPr>
                                        </m:dPr>
                                        <m:e>
                                          <m:r>
                                            <a:rPr lang="en-US" sz="2400" i="1">
                                              <a:effectLst/>
                                              <a:latin typeface="Cambria Math" panose="02040503050406030204" pitchFamily="18" charset="0"/>
                                              <a:ea typeface="SimSun" panose="02010600030101010101" pitchFamily="2" charset="-122"/>
                                            </a:rPr>
                                            <m:t>𝑋</m:t>
                                          </m:r>
                                          <m:r>
                                            <a:rPr lang="en-US" sz="2400" i="1">
                                              <a:effectLst/>
                                              <a:latin typeface="Cambria Math" panose="02040503050406030204" pitchFamily="18" charset="0"/>
                                              <a:ea typeface="SimSun" panose="02010600030101010101" pitchFamily="2" charset="-122"/>
                                            </a:rPr>
                                            <m:t>,</m:t>
                                          </m:r>
                                          <m:sSub>
                                            <m:sSubPr>
                                              <m:ctrlPr>
                                                <a:rPr lang="en-US" sz="2400" i="1">
                                                  <a:effectLst/>
                                                  <a:latin typeface="Cambria Math" panose="02040503050406030204" pitchFamily="18" charset="0"/>
                                                  <a:ea typeface="SimSun" panose="02010600030101010101" pitchFamily="2" charset="-122"/>
                                                </a:rPr>
                                              </m:ctrlPr>
                                            </m:sSubPr>
                                            <m:e>
                                              <m:r>
                                                <a:rPr lang="en-US" sz="2400" i="1">
                                                  <a:effectLst/>
                                                  <a:latin typeface="Cambria Math" panose="02040503050406030204" pitchFamily="18" charset="0"/>
                                                  <a:ea typeface="SimSun" panose="02010600030101010101" pitchFamily="2" charset="-122"/>
                                                </a:rPr>
                                                <m:t>𝑋</m:t>
                                              </m:r>
                                            </m:e>
                                            <m:sub>
                                              <m:r>
                                                <a:rPr lang="en-US" sz="2400" i="1">
                                                  <a:effectLst/>
                                                  <a:latin typeface="Cambria Math" panose="02040503050406030204" pitchFamily="18" charset="0"/>
                                                  <a:ea typeface="SimSun" panose="02010600030101010101" pitchFamily="2" charset="-122"/>
                                                </a:rPr>
                                                <m:t>𝑖</m:t>
                                              </m:r>
                                            </m:sub>
                                          </m:sSub>
                                        </m:e>
                                      </m:d>
                                      <m:r>
                                        <a:rPr lang="en-US" sz="2400" i="1">
                                          <a:effectLst/>
                                          <a:latin typeface="Cambria Math" panose="02040503050406030204" pitchFamily="18" charset="0"/>
                                          <a:ea typeface="SimSun" panose="02010600030101010101" pitchFamily="2" charset="-122"/>
                                        </a:rPr>
                                        <m:t>𝑘</m:t>
                                      </m:r>
                                      <m:d>
                                        <m:dPr>
                                          <m:ctrlPr>
                                            <a:rPr lang="en-US" sz="2400" i="1">
                                              <a:effectLst/>
                                              <a:latin typeface="Cambria Math" panose="02040503050406030204" pitchFamily="18" charset="0"/>
                                              <a:ea typeface="SimSun" panose="02010600030101010101" pitchFamily="2" charset="-122"/>
                                            </a:rPr>
                                          </m:ctrlPr>
                                        </m:dPr>
                                        <m:e>
                                          <m:sSub>
                                            <m:sSubPr>
                                              <m:ctrlPr>
                                                <a:rPr lang="en-US" sz="2400" i="1">
                                                  <a:effectLst/>
                                                  <a:latin typeface="Cambria Math" panose="02040503050406030204" pitchFamily="18" charset="0"/>
                                                  <a:ea typeface="SimSun" panose="02010600030101010101" pitchFamily="2" charset="-122"/>
                                                </a:rPr>
                                              </m:ctrlPr>
                                            </m:sSubPr>
                                            <m:e>
                                              <m:r>
                                                <a:rPr lang="en-US" sz="2400" i="1">
                                                  <a:effectLst/>
                                                  <a:latin typeface="Cambria Math" panose="02040503050406030204" pitchFamily="18" charset="0"/>
                                                  <a:ea typeface="SimSun" panose="02010600030101010101" pitchFamily="2" charset="-122"/>
                                                </a:rPr>
                                                <m:t>𝑋</m:t>
                                              </m:r>
                                            </m:e>
                                            <m:sub>
                                              <m:r>
                                                <a:rPr lang="en-US" sz="2400" i="1">
                                                  <a:effectLst/>
                                                  <a:latin typeface="Cambria Math" panose="02040503050406030204" pitchFamily="18" charset="0"/>
                                                  <a:ea typeface="SimSun" panose="02010600030101010101" pitchFamily="2" charset="-122"/>
                                                </a:rPr>
                                                <m:t>𝑖</m:t>
                                              </m:r>
                                            </m:sub>
                                          </m:sSub>
                                        </m:e>
                                        <m:e>
                                          <m:sSub>
                                            <m:sSubPr>
                                              <m:ctrlPr>
                                                <a:rPr lang="en-US" sz="2400" i="1">
                                                  <a:effectLst/>
                                                  <a:latin typeface="Cambria Math" panose="02040503050406030204" pitchFamily="18" charset="0"/>
                                                  <a:ea typeface="SimSun" panose="02010600030101010101" pitchFamily="2" charset="-122"/>
                                                </a:rPr>
                                              </m:ctrlPr>
                                            </m:sSubPr>
                                            <m:e>
                                              <m:r>
                                                <a:rPr lang="en-US" sz="2400" i="1">
                                                  <a:effectLst/>
                                                  <a:latin typeface="Cambria Math" panose="02040503050406030204" pitchFamily="18" charset="0"/>
                                                  <a:ea typeface="SimSun" panose="02010600030101010101" pitchFamily="2" charset="-122"/>
                                                </a:rPr>
                                                <m:t>𝑌</m:t>
                                              </m:r>
                                            </m:e>
                                            <m:sub>
                                              <m:r>
                                                <a:rPr lang="en-US" sz="2400" i="1">
                                                  <a:effectLst/>
                                                  <a:latin typeface="Cambria Math" panose="02040503050406030204" pitchFamily="18" charset="0"/>
                                                  <a:ea typeface="SimSun" panose="02010600030101010101" pitchFamily="2" charset="-122"/>
                                                </a:rPr>
                                                <m:t>𝑖</m:t>
                                              </m:r>
                                            </m:sub>
                                          </m:sSub>
                                          <m:r>
                                            <a:rPr lang="en-US" sz="2400">
                                              <a:effectLst/>
                                              <a:latin typeface="Cambria Math" panose="02040503050406030204" pitchFamily="18" charset="0"/>
                                              <a:ea typeface="SimSun" panose="02010600030101010101" pitchFamily="2" charset="-122"/>
                                            </a:rPr>
                                            <m:t>,</m:t>
                                          </m:r>
                                          <m:r>
                                            <m:rPr>
                                              <m:sty m:val="p"/>
                                            </m:rPr>
                                            <a:rPr lang="en-US" sz="2400">
                                              <a:effectLst/>
                                              <a:latin typeface="Cambria Math" panose="02040503050406030204" pitchFamily="18" charset="0"/>
                                              <a:ea typeface="SimSun" panose="02010600030101010101" pitchFamily="2" charset="-122"/>
                                            </a:rPr>
                                            <m:t>Θ</m:t>
                                          </m:r>
                                        </m:e>
                                      </m:d>
                                      <m:r>
                                        <m:rPr>
                                          <m:sty m:val="p"/>
                                        </m:rPr>
                                        <a:rPr lang="en-US" sz="2400">
                                          <a:effectLst/>
                                          <a:latin typeface="Cambria Math" panose="02040503050406030204" pitchFamily="18" charset="0"/>
                                          <a:ea typeface="SimSun" panose="02010600030101010101" pitchFamily="2" charset="-122"/>
                                        </a:rPr>
                                        <m:t>d</m:t>
                                      </m:r>
                                      <m:sSub>
                                        <m:sSubPr>
                                          <m:ctrlPr>
                                            <a:rPr lang="en-US" sz="2400" i="1">
                                              <a:effectLst/>
                                              <a:latin typeface="Cambria Math" panose="02040503050406030204" pitchFamily="18" charset="0"/>
                                              <a:ea typeface="SimSun" panose="02010600030101010101" pitchFamily="2" charset="-122"/>
                                            </a:rPr>
                                          </m:ctrlPr>
                                        </m:sSubPr>
                                        <m:e>
                                          <m:r>
                                            <a:rPr lang="en-US" sz="2400" i="1">
                                              <a:effectLst/>
                                              <a:latin typeface="Cambria Math" panose="02040503050406030204" pitchFamily="18" charset="0"/>
                                              <a:ea typeface="SimSun" panose="02010600030101010101" pitchFamily="2" charset="-122"/>
                                            </a:rPr>
                                            <m:t>𝑋</m:t>
                                          </m:r>
                                        </m:e>
                                        <m:sub>
                                          <m:r>
                                            <a:rPr lang="en-US" sz="2400" i="1">
                                              <a:effectLst/>
                                              <a:latin typeface="Cambria Math" panose="02040503050406030204" pitchFamily="18" charset="0"/>
                                              <a:ea typeface="SimSun" panose="02010600030101010101" pitchFamily="2" charset="-122"/>
                                            </a:rPr>
                                            <m:t>𝑖</m:t>
                                          </m:r>
                                        </m:sub>
                                      </m:sSub>
                                    </m:e>
                                  </m:nary>
                                </m:e>
                              </m:d>
                              <m:r>
                                <a:rPr lang="en-US" sz="2400" i="1">
                                  <a:effectLst/>
                                  <a:latin typeface="Cambria Math" panose="02040503050406030204" pitchFamily="18" charset="0"/>
                                  <a:ea typeface="SimSun" panose="02010600030101010101" pitchFamily="2" charset="-122"/>
                                </a:rPr>
                                <m:t>∗</m:t>
                              </m:r>
                              <m:d>
                                <m:dPr>
                                  <m:ctrlPr>
                                    <a:rPr lang="en-US" sz="2400" i="1">
                                      <a:effectLst/>
                                      <a:latin typeface="Cambria Math" panose="02040503050406030204" pitchFamily="18" charset="0"/>
                                      <a:ea typeface="SimSun" panose="02010600030101010101" pitchFamily="2" charset="-122"/>
                                    </a:rPr>
                                  </m:ctrlPr>
                                </m:dPr>
                                <m:e>
                                  <m:nary>
                                    <m:naryPr>
                                      <m:chr m:val="∏"/>
                                      <m:limLoc m:val="undOvr"/>
                                      <m:ctrlPr>
                                        <a:rPr lang="en-US" sz="2400" i="1">
                                          <a:effectLst/>
                                          <a:latin typeface="Cambria Math" panose="02040503050406030204" pitchFamily="18" charset="0"/>
                                          <a:ea typeface="SimSun" panose="02010600030101010101" pitchFamily="2" charset="-122"/>
                                        </a:rPr>
                                      </m:ctrlPr>
                                    </m:naryPr>
                                    <m:sub>
                                      <m:r>
                                        <a:rPr lang="en-US" sz="2400" i="1">
                                          <a:effectLst/>
                                          <a:latin typeface="Cambria Math" panose="02040503050406030204" pitchFamily="18" charset="0"/>
                                          <a:ea typeface="SimSun" panose="02010600030101010101" pitchFamily="2" charset="-122"/>
                                        </a:rPr>
                                        <m:t>𝑗</m:t>
                                      </m:r>
                                      <m:r>
                                        <a:rPr lang="en-US" sz="2400" i="1">
                                          <a:effectLst/>
                                          <a:latin typeface="Cambria Math" panose="02040503050406030204" pitchFamily="18" charset="0"/>
                                          <a:ea typeface="SimSun" panose="02010600030101010101" pitchFamily="2" charset="-122"/>
                                        </a:rPr>
                                        <m:t>=1,</m:t>
                                      </m:r>
                                      <m:r>
                                        <a:rPr lang="en-US" sz="2400" i="1">
                                          <a:effectLst/>
                                          <a:latin typeface="Cambria Math" panose="02040503050406030204" pitchFamily="18" charset="0"/>
                                          <a:ea typeface="SimSun" panose="02010600030101010101" pitchFamily="2" charset="-122"/>
                                        </a:rPr>
                                        <m:t>𝑗</m:t>
                                      </m:r>
                                      <m:r>
                                        <a:rPr lang="en-US" sz="2400" i="1">
                                          <a:effectLst/>
                                          <a:latin typeface="Cambria Math" panose="02040503050406030204" pitchFamily="18" charset="0"/>
                                          <a:ea typeface="SimSun" panose="02010600030101010101" pitchFamily="2" charset="-122"/>
                                        </a:rPr>
                                        <m:t>≠</m:t>
                                      </m:r>
                                      <m:r>
                                        <a:rPr lang="en-US" sz="2400" i="1">
                                          <a:effectLst/>
                                          <a:latin typeface="Cambria Math" panose="02040503050406030204" pitchFamily="18" charset="0"/>
                                          <a:ea typeface="SimSun" panose="02010600030101010101" pitchFamily="2" charset="-122"/>
                                        </a:rPr>
                                        <m:t>𝑖</m:t>
                                      </m:r>
                                    </m:sub>
                                    <m:sup>
                                      <m:r>
                                        <a:rPr lang="en-US" sz="2400" i="1">
                                          <a:effectLst/>
                                          <a:latin typeface="Cambria Math" panose="02040503050406030204" pitchFamily="18" charset="0"/>
                                          <a:ea typeface="SimSun" panose="02010600030101010101" pitchFamily="2" charset="-122"/>
                                        </a:rPr>
                                        <m:t>𝑁</m:t>
                                      </m:r>
                                    </m:sup>
                                    <m:e>
                                      <m:nary>
                                        <m:naryPr>
                                          <m:limLoc m:val="undOvr"/>
                                          <m:supHide m:val="on"/>
                                          <m:ctrlPr>
                                            <a:rPr lang="en-US" sz="2400" i="1">
                                              <a:effectLst/>
                                              <a:latin typeface="Cambria Math" panose="02040503050406030204" pitchFamily="18" charset="0"/>
                                              <a:ea typeface="SimSun" panose="02010600030101010101" pitchFamily="2" charset="-122"/>
                                            </a:rPr>
                                          </m:ctrlPr>
                                        </m:naryPr>
                                        <m:sub>
                                          <m:sSup>
                                            <m:sSupPr>
                                              <m:ctrlPr>
                                                <a:rPr lang="en-US" sz="2400" i="1">
                                                  <a:effectLst/>
                                                  <a:latin typeface="Cambria Math" panose="02040503050406030204" pitchFamily="18" charset="0"/>
                                                  <a:ea typeface="SimSun" panose="02010600030101010101" pitchFamily="2" charset="-122"/>
                                                </a:rPr>
                                              </m:ctrlPr>
                                            </m:sSupPr>
                                            <m:e>
                                              <m:r>
                                                <a:rPr lang="en-US" sz="2400" i="1">
                                                  <a:effectLst/>
                                                  <a:latin typeface="Cambria Math" panose="02040503050406030204" pitchFamily="18" charset="0"/>
                                                  <a:ea typeface="SimSun" panose="02010600030101010101" pitchFamily="2" charset="-122"/>
                                                </a:rPr>
                                                <m:t>𝜑</m:t>
                                              </m:r>
                                            </m:e>
                                            <m:sup>
                                              <m:r>
                                                <a:rPr lang="en-US" sz="2400" i="1">
                                                  <a:effectLst/>
                                                  <a:latin typeface="Cambria Math" panose="02040503050406030204" pitchFamily="18" charset="0"/>
                                                  <a:ea typeface="SimSun" panose="02010600030101010101" pitchFamily="2" charset="-122"/>
                                                </a:rPr>
                                                <m:t>−1</m:t>
                                              </m:r>
                                            </m:sup>
                                          </m:sSup>
                                          <m:d>
                                            <m:dPr>
                                              <m:ctrlPr>
                                                <a:rPr lang="en-US" sz="2400" i="1">
                                                  <a:effectLst/>
                                                  <a:latin typeface="Cambria Math" panose="02040503050406030204" pitchFamily="18" charset="0"/>
                                                  <a:ea typeface="SimSun" panose="02010600030101010101" pitchFamily="2" charset="-122"/>
                                                </a:rPr>
                                              </m:ctrlPr>
                                            </m:dPr>
                                            <m:e>
                                              <m:sSub>
                                                <m:sSubPr>
                                                  <m:ctrlPr>
                                                    <a:rPr lang="en-US" sz="2400" i="1">
                                                      <a:effectLst/>
                                                      <a:latin typeface="Cambria Math" panose="02040503050406030204" pitchFamily="18" charset="0"/>
                                                      <a:ea typeface="SimSun" panose="02010600030101010101" pitchFamily="2" charset="-122"/>
                                                    </a:rPr>
                                                  </m:ctrlPr>
                                                </m:sSubPr>
                                                <m:e>
                                                  <m:r>
                                                    <a:rPr lang="en-US" sz="2400" i="1">
                                                      <a:effectLst/>
                                                      <a:latin typeface="Cambria Math" panose="02040503050406030204" pitchFamily="18" charset="0"/>
                                                      <a:ea typeface="SimSun" panose="02010600030101010101" pitchFamily="2" charset="-122"/>
                                                    </a:rPr>
                                                    <m:t>𝑌</m:t>
                                                  </m:r>
                                                </m:e>
                                                <m:sub>
                                                  <m:r>
                                                    <a:rPr lang="en-US" sz="2400" i="1">
                                                      <a:effectLst/>
                                                      <a:latin typeface="Cambria Math" panose="02040503050406030204" pitchFamily="18" charset="0"/>
                                                      <a:ea typeface="SimSun" panose="02010600030101010101" pitchFamily="2" charset="-122"/>
                                                    </a:rPr>
                                                    <m:t>𝑗</m:t>
                                                  </m:r>
                                                </m:sub>
                                              </m:sSub>
                                            </m:e>
                                          </m:d>
                                        </m:sub>
                                        <m:sup/>
                                        <m:e>
                                          <m:r>
                                            <a:rPr lang="en-US" sz="2400" i="1">
                                              <a:effectLst/>
                                              <a:latin typeface="Cambria Math" panose="02040503050406030204" pitchFamily="18" charset="0"/>
                                              <a:ea typeface="SimSun" panose="02010600030101010101" pitchFamily="2" charset="-122"/>
                                            </a:rPr>
                                            <m:t>𝑘</m:t>
                                          </m:r>
                                          <m:d>
                                            <m:dPr>
                                              <m:ctrlPr>
                                                <a:rPr lang="en-US" sz="2400" i="1">
                                                  <a:effectLst/>
                                                  <a:latin typeface="Cambria Math" panose="02040503050406030204" pitchFamily="18" charset="0"/>
                                                  <a:ea typeface="SimSun" panose="02010600030101010101" pitchFamily="2" charset="-122"/>
                                                </a:rPr>
                                              </m:ctrlPr>
                                            </m:dPr>
                                            <m:e>
                                              <m:sSub>
                                                <m:sSubPr>
                                                  <m:ctrlPr>
                                                    <a:rPr lang="en-US" sz="2400" i="1">
                                                      <a:effectLst/>
                                                      <a:latin typeface="Cambria Math" panose="02040503050406030204" pitchFamily="18" charset="0"/>
                                                      <a:ea typeface="SimSun" panose="02010600030101010101" pitchFamily="2" charset="-122"/>
                                                    </a:rPr>
                                                  </m:ctrlPr>
                                                </m:sSubPr>
                                                <m:e>
                                                  <m:r>
                                                    <a:rPr lang="en-US" sz="2400" i="1">
                                                      <a:effectLst/>
                                                      <a:latin typeface="Cambria Math" panose="02040503050406030204" pitchFamily="18" charset="0"/>
                                                      <a:ea typeface="SimSun" panose="02010600030101010101" pitchFamily="2" charset="-122"/>
                                                    </a:rPr>
                                                    <m:t>𝑋</m:t>
                                                  </m:r>
                                                </m:e>
                                                <m:sub>
                                                  <m:r>
                                                    <a:rPr lang="en-US" sz="2400" i="1">
                                                      <a:effectLst/>
                                                      <a:latin typeface="Cambria Math" panose="02040503050406030204" pitchFamily="18" charset="0"/>
                                                      <a:ea typeface="SimSun" panose="02010600030101010101" pitchFamily="2" charset="-122"/>
                                                    </a:rPr>
                                                    <m:t>𝑗</m:t>
                                                  </m:r>
                                                </m:sub>
                                              </m:sSub>
                                            </m:e>
                                            <m:e>
                                              <m:sSub>
                                                <m:sSubPr>
                                                  <m:ctrlPr>
                                                    <a:rPr lang="en-US" sz="2400" i="1">
                                                      <a:effectLst/>
                                                      <a:latin typeface="Cambria Math" panose="02040503050406030204" pitchFamily="18" charset="0"/>
                                                      <a:ea typeface="SimSun" panose="02010600030101010101" pitchFamily="2" charset="-122"/>
                                                    </a:rPr>
                                                  </m:ctrlPr>
                                                </m:sSubPr>
                                                <m:e>
                                                  <m:r>
                                                    <a:rPr lang="en-US" sz="2400" i="1">
                                                      <a:effectLst/>
                                                      <a:latin typeface="Cambria Math" panose="02040503050406030204" pitchFamily="18" charset="0"/>
                                                      <a:ea typeface="SimSun" panose="02010600030101010101" pitchFamily="2" charset="-122"/>
                                                    </a:rPr>
                                                    <m:t>𝑌</m:t>
                                                  </m:r>
                                                </m:e>
                                                <m:sub>
                                                  <m:r>
                                                    <a:rPr lang="en-US" sz="2400" i="1">
                                                      <a:effectLst/>
                                                      <a:latin typeface="Cambria Math" panose="02040503050406030204" pitchFamily="18" charset="0"/>
                                                      <a:ea typeface="SimSun" panose="02010600030101010101" pitchFamily="2" charset="-122"/>
                                                    </a:rPr>
                                                    <m:t>𝑗</m:t>
                                                  </m:r>
                                                </m:sub>
                                              </m:sSub>
                                              <m:r>
                                                <a:rPr lang="en-US" sz="2400">
                                                  <a:effectLst/>
                                                  <a:latin typeface="Cambria Math" panose="02040503050406030204" pitchFamily="18" charset="0"/>
                                                  <a:ea typeface="SimSun" panose="02010600030101010101" pitchFamily="2" charset="-122"/>
                                                </a:rPr>
                                                <m:t>,</m:t>
                                              </m:r>
                                              <m:r>
                                                <m:rPr>
                                                  <m:sty m:val="p"/>
                                                </m:rPr>
                                                <a:rPr lang="en-US" sz="2400">
                                                  <a:effectLst/>
                                                  <a:latin typeface="Cambria Math" panose="02040503050406030204" pitchFamily="18" charset="0"/>
                                                  <a:ea typeface="SimSun" panose="02010600030101010101" pitchFamily="2" charset="-122"/>
                                                </a:rPr>
                                                <m:t>Θ</m:t>
                                              </m:r>
                                            </m:e>
                                          </m:d>
                                          <m:r>
                                            <m:rPr>
                                              <m:sty m:val="p"/>
                                            </m:rPr>
                                            <a:rPr lang="en-US" sz="2400">
                                              <a:effectLst/>
                                              <a:latin typeface="Cambria Math" panose="02040503050406030204" pitchFamily="18" charset="0"/>
                                              <a:ea typeface="SimSun" panose="02010600030101010101" pitchFamily="2" charset="-122"/>
                                            </a:rPr>
                                            <m:t>d</m:t>
                                          </m:r>
                                          <m:sSub>
                                            <m:sSubPr>
                                              <m:ctrlPr>
                                                <a:rPr lang="en-US" sz="2400" i="1">
                                                  <a:effectLst/>
                                                  <a:latin typeface="Cambria Math" panose="02040503050406030204" pitchFamily="18" charset="0"/>
                                                  <a:ea typeface="SimSun" panose="02010600030101010101" pitchFamily="2" charset="-122"/>
                                                </a:rPr>
                                              </m:ctrlPr>
                                            </m:sSubPr>
                                            <m:e>
                                              <m:r>
                                                <a:rPr lang="en-US" sz="2400" i="1">
                                                  <a:effectLst/>
                                                  <a:latin typeface="Cambria Math" panose="02040503050406030204" pitchFamily="18" charset="0"/>
                                                  <a:ea typeface="SimSun" panose="02010600030101010101" pitchFamily="2" charset="-122"/>
                                                </a:rPr>
                                                <m:t>𝑋</m:t>
                                              </m:r>
                                            </m:e>
                                            <m:sub>
                                              <m:r>
                                                <a:rPr lang="en-US" sz="2400" i="1">
                                                  <a:effectLst/>
                                                  <a:latin typeface="Cambria Math" panose="02040503050406030204" pitchFamily="18" charset="0"/>
                                                  <a:ea typeface="SimSun" panose="02010600030101010101" pitchFamily="2" charset="-122"/>
                                                </a:rPr>
                                                <m:t>𝑗</m:t>
                                              </m:r>
                                            </m:sub>
                                          </m:sSub>
                                        </m:e>
                                      </m:nary>
                                    </m:e>
                                  </m:nary>
                                </m:e>
                              </m:d>
                              <m:r>
                                <m:rPr>
                                  <m:sty m:val="p"/>
                                </m:rPr>
                                <a:rPr lang="en-US" sz="2400">
                                  <a:effectLst/>
                                  <a:latin typeface="Cambria Math" panose="02040503050406030204" pitchFamily="18" charset="0"/>
                                  <a:ea typeface="SimSun" panose="02010600030101010101" pitchFamily="2" charset="-122"/>
                                </a:rPr>
                                <m:t>d</m:t>
                              </m:r>
                              <m:r>
                                <a:rPr lang="en-US" sz="2400" i="1">
                                  <a:effectLst/>
                                  <a:latin typeface="Cambria Math" panose="02040503050406030204" pitchFamily="18" charset="0"/>
                                  <a:ea typeface="SimSun" panose="02010600030101010101" pitchFamily="2" charset="-122"/>
                                </a:rPr>
                                <m:t>𝑋</m:t>
                              </m:r>
                            </m:e>
                          </m:nary>
                        </m:e>
                      </m:nary>
                    </m:oMath>
                  </m:oMathPara>
                </a14:m>
                <a:endParaRPr lang="en-US" sz="2400" dirty="0">
                  <a:effectLst/>
                  <a:ea typeface="SimSun" panose="02010600030101010101" pitchFamily="2" charset="-122"/>
                </a:endParaRPr>
              </a:p>
              <a:p>
                <a:pPr marL="0" marR="0" indent="0" algn="just">
                  <a:spcBef>
                    <a:spcPts val="0"/>
                  </a:spcBef>
                  <a:spcAft>
                    <a:spcPts val="0"/>
                  </a:spcAft>
                  <a:buNone/>
                </a:pPr>
                <a14:m>
                  <m:oMathPara xmlns:m="http://schemas.openxmlformats.org/officeDocument/2006/math">
                    <m:oMathParaPr>
                      <m:jc m:val="left"/>
                    </m:oMathParaPr>
                    <m:oMath xmlns:m="http://schemas.openxmlformats.org/officeDocument/2006/math">
                      <m:r>
                        <a:rPr lang="en-US" sz="2400" i="1">
                          <a:effectLst/>
                          <a:latin typeface="Cambria Math" panose="02040503050406030204" pitchFamily="18" charset="0"/>
                          <a:ea typeface="SimSun" panose="02010600030101010101" pitchFamily="2" charset="-122"/>
                        </a:rPr>
                        <m:t>=</m:t>
                      </m:r>
                      <m:nary>
                        <m:naryPr>
                          <m:chr m:val="∑"/>
                          <m:limLoc m:val="undOvr"/>
                          <m:ctrlPr>
                            <a:rPr lang="en-US" sz="2400" i="1">
                              <a:effectLst/>
                              <a:latin typeface="Cambria Math" panose="02040503050406030204" pitchFamily="18" charset="0"/>
                              <a:ea typeface="SimSun" panose="02010600030101010101" pitchFamily="2" charset="-122"/>
                            </a:rPr>
                          </m:ctrlPr>
                        </m:naryPr>
                        <m:sub>
                          <m:r>
                            <a:rPr lang="en-US" sz="2400" i="1">
                              <a:effectLst/>
                              <a:latin typeface="Cambria Math" panose="02040503050406030204" pitchFamily="18" charset="0"/>
                              <a:ea typeface="SimSun" panose="02010600030101010101" pitchFamily="2" charset="-122"/>
                            </a:rPr>
                            <m:t>𝑖</m:t>
                          </m:r>
                          <m:r>
                            <a:rPr lang="en-US" sz="2400" i="1">
                              <a:effectLst/>
                              <a:latin typeface="Cambria Math" panose="02040503050406030204" pitchFamily="18" charset="0"/>
                              <a:ea typeface="SimSun" panose="02010600030101010101" pitchFamily="2" charset="-122"/>
                            </a:rPr>
                            <m:t>=1</m:t>
                          </m:r>
                        </m:sub>
                        <m:sup>
                          <m:r>
                            <a:rPr lang="en-US" sz="2400" i="1">
                              <a:effectLst/>
                              <a:latin typeface="Cambria Math" panose="02040503050406030204" pitchFamily="18" charset="0"/>
                              <a:ea typeface="SimSun" panose="02010600030101010101" pitchFamily="2" charset="-122"/>
                            </a:rPr>
                            <m:t>𝑁</m:t>
                          </m:r>
                        </m:sup>
                        <m:e>
                          <m:nary>
                            <m:naryPr>
                              <m:limLoc m:val="undOvr"/>
                              <m:supHide m:val="on"/>
                              <m:ctrlPr>
                                <a:rPr lang="en-US" sz="2400" i="1">
                                  <a:effectLst/>
                                  <a:latin typeface="Cambria Math" panose="02040503050406030204" pitchFamily="18" charset="0"/>
                                  <a:ea typeface="SimSun" panose="02010600030101010101" pitchFamily="2" charset="-122"/>
                                </a:rPr>
                              </m:ctrlPr>
                            </m:naryPr>
                            <m:sub>
                              <m:r>
                                <a:rPr lang="en-US" sz="2400" i="1">
                                  <a:effectLst/>
                                  <a:latin typeface="Cambria Math" panose="02040503050406030204" pitchFamily="18" charset="0"/>
                                  <a:ea typeface="SimSun" panose="02010600030101010101" pitchFamily="2" charset="-122"/>
                                </a:rPr>
                                <m:t>𝑋</m:t>
                              </m:r>
                            </m:sub>
                            <m:sup/>
                            <m:e>
                              <m:r>
                                <m:rPr>
                                  <m:sty m:val="p"/>
                                </m:rPr>
                                <a:rPr lang="en-US" sz="2400">
                                  <a:effectLst/>
                                  <a:latin typeface="Cambria Math" panose="02040503050406030204" pitchFamily="18" charset="0"/>
                                  <a:ea typeface="SimSun" panose="02010600030101010101" pitchFamily="2" charset="-122"/>
                                </a:rPr>
                                <m:t>log</m:t>
                              </m:r>
                              <m:d>
                                <m:dPr>
                                  <m:ctrlPr>
                                    <a:rPr lang="en-US" sz="2400" i="1">
                                      <a:effectLst/>
                                      <a:latin typeface="Cambria Math" panose="02040503050406030204" pitchFamily="18" charset="0"/>
                                      <a:ea typeface="SimSun" panose="02010600030101010101" pitchFamily="2" charset="-122"/>
                                    </a:rPr>
                                  </m:ctrlPr>
                                </m:dPr>
                                <m:e>
                                  <m:r>
                                    <a:rPr lang="en-US" sz="2400" i="1">
                                      <a:effectLst/>
                                      <a:latin typeface="Cambria Math" panose="02040503050406030204" pitchFamily="18" charset="0"/>
                                      <a:ea typeface="SimSun" panose="02010600030101010101" pitchFamily="2" charset="-122"/>
                                    </a:rPr>
                                    <m:t>𝑓</m:t>
                                  </m:r>
                                  <m:d>
                                    <m:dPr>
                                      <m:ctrlPr>
                                        <a:rPr lang="en-US" sz="2400" i="1">
                                          <a:effectLst/>
                                          <a:latin typeface="Cambria Math" panose="02040503050406030204" pitchFamily="18" charset="0"/>
                                          <a:ea typeface="SimSun" panose="02010600030101010101" pitchFamily="2" charset="-122"/>
                                        </a:rPr>
                                      </m:ctrlPr>
                                    </m:dPr>
                                    <m:e>
                                      <m:r>
                                        <a:rPr lang="en-US" sz="2400" i="1">
                                          <a:effectLst/>
                                          <a:latin typeface="Cambria Math" panose="02040503050406030204" pitchFamily="18" charset="0"/>
                                          <a:ea typeface="SimSun" panose="02010600030101010101" pitchFamily="2" charset="-122"/>
                                        </a:rPr>
                                        <m:t>𝑋</m:t>
                                      </m:r>
                                    </m:e>
                                    <m:e>
                                      <m:sSup>
                                        <m:sSupPr>
                                          <m:ctrlPr>
                                            <a:rPr lang="en-US" sz="2400" i="1">
                                              <a:effectLst/>
                                              <a:latin typeface="Cambria Math" panose="02040503050406030204" pitchFamily="18" charset="0"/>
                                              <a:ea typeface="SimSun" panose="02010600030101010101" pitchFamily="2" charset="-122"/>
                                            </a:rPr>
                                          </m:ctrlPr>
                                        </m:sSupPr>
                                        <m:e>
                                          <m:r>
                                            <m:rPr>
                                              <m:sty m:val="p"/>
                                            </m:rPr>
                                            <a:rPr lang="en-US" sz="2400">
                                              <a:effectLst/>
                                              <a:latin typeface="Cambria Math" panose="02040503050406030204" pitchFamily="18" charset="0"/>
                                              <a:ea typeface="SimSun" panose="02010600030101010101" pitchFamily="2" charset="-122"/>
                                            </a:rPr>
                                            <m:t>Θ</m:t>
                                          </m:r>
                                        </m:e>
                                        <m:sup>
                                          <m:r>
                                            <a:rPr lang="en-US" sz="2400" i="1">
                                              <a:effectLst/>
                                              <a:latin typeface="Cambria Math" panose="02040503050406030204" pitchFamily="18" charset="0"/>
                                              <a:ea typeface="SimSun" panose="02010600030101010101" pitchFamily="2" charset="-122"/>
                                            </a:rPr>
                                            <m:t>′</m:t>
                                          </m:r>
                                        </m:sup>
                                      </m:sSup>
                                    </m:e>
                                  </m:d>
                                </m:e>
                              </m:d>
                              <m:r>
                                <a:rPr lang="en-US" sz="2400" i="1">
                                  <a:effectLst/>
                                  <a:latin typeface="Cambria Math" panose="02040503050406030204" pitchFamily="18" charset="0"/>
                                  <a:ea typeface="SimSun" panose="02010600030101010101" pitchFamily="2" charset="-122"/>
                                </a:rPr>
                                <m:t>∗</m:t>
                              </m:r>
                              <m:d>
                                <m:dPr>
                                  <m:ctrlPr>
                                    <a:rPr lang="en-US" sz="2400" i="1">
                                      <a:effectLst/>
                                      <a:latin typeface="Cambria Math" panose="02040503050406030204" pitchFamily="18" charset="0"/>
                                      <a:ea typeface="SimSun" panose="02010600030101010101" pitchFamily="2" charset="-122"/>
                                    </a:rPr>
                                  </m:ctrlPr>
                                </m:dPr>
                                <m:e>
                                  <m:nary>
                                    <m:naryPr>
                                      <m:limLoc m:val="undOvr"/>
                                      <m:supHide m:val="on"/>
                                      <m:ctrlPr>
                                        <a:rPr lang="en-US" sz="2400" i="1">
                                          <a:effectLst/>
                                          <a:latin typeface="Cambria Math" panose="02040503050406030204" pitchFamily="18" charset="0"/>
                                          <a:ea typeface="SimSun" panose="02010600030101010101" pitchFamily="2" charset="-122"/>
                                        </a:rPr>
                                      </m:ctrlPr>
                                    </m:naryPr>
                                    <m:sub>
                                      <m:sSup>
                                        <m:sSupPr>
                                          <m:ctrlPr>
                                            <a:rPr lang="en-US" sz="2400" i="1">
                                              <a:effectLst/>
                                              <a:latin typeface="Cambria Math" panose="02040503050406030204" pitchFamily="18" charset="0"/>
                                              <a:ea typeface="SimSun" panose="02010600030101010101" pitchFamily="2" charset="-122"/>
                                            </a:rPr>
                                          </m:ctrlPr>
                                        </m:sSupPr>
                                        <m:e>
                                          <m:r>
                                            <a:rPr lang="en-US" sz="2400" i="1">
                                              <a:effectLst/>
                                              <a:latin typeface="Cambria Math" panose="02040503050406030204" pitchFamily="18" charset="0"/>
                                              <a:ea typeface="SimSun" panose="02010600030101010101" pitchFamily="2" charset="-122"/>
                                            </a:rPr>
                                            <m:t>𝜑</m:t>
                                          </m:r>
                                        </m:e>
                                        <m:sup>
                                          <m:r>
                                            <a:rPr lang="en-US" sz="2400" i="1">
                                              <a:effectLst/>
                                              <a:latin typeface="Cambria Math" panose="02040503050406030204" pitchFamily="18" charset="0"/>
                                              <a:ea typeface="SimSun" panose="02010600030101010101" pitchFamily="2" charset="-122"/>
                                            </a:rPr>
                                            <m:t>−1</m:t>
                                          </m:r>
                                        </m:sup>
                                      </m:sSup>
                                      <m:d>
                                        <m:dPr>
                                          <m:ctrlPr>
                                            <a:rPr lang="en-US" sz="2400" i="1">
                                              <a:effectLst/>
                                              <a:latin typeface="Cambria Math" panose="02040503050406030204" pitchFamily="18" charset="0"/>
                                              <a:ea typeface="SimSun" panose="02010600030101010101" pitchFamily="2" charset="-122"/>
                                            </a:rPr>
                                          </m:ctrlPr>
                                        </m:dPr>
                                        <m:e>
                                          <m:sSub>
                                            <m:sSubPr>
                                              <m:ctrlPr>
                                                <a:rPr lang="en-US" sz="2400" i="1">
                                                  <a:effectLst/>
                                                  <a:latin typeface="Cambria Math" panose="02040503050406030204" pitchFamily="18" charset="0"/>
                                                  <a:ea typeface="SimSun" panose="02010600030101010101" pitchFamily="2" charset="-122"/>
                                                </a:rPr>
                                              </m:ctrlPr>
                                            </m:sSubPr>
                                            <m:e>
                                              <m:r>
                                                <a:rPr lang="en-US" sz="2400" i="1">
                                                  <a:effectLst/>
                                                  <a:latin typeface="Cambria Math" panose="02040503050406030204" pitchFamily="18" charset="0"/>
                                                  <a:ea typeface="SimSun" panose="02010600030101010101" pitchFamily="2" charset="-122"/>
                                                </a:rPr>
                                                <m:t>𝑌</m:t>
                                              </m:r>
                                            </m:e>
                                            <m:sub>
                                              <m:r>
                                                <a:rPr lang="en-US" sz="2400" i="1">
                                                  <a:effectLst/>
                                                  <a:latin typeface="Cambria Math" panose="02040503050406030204" pitchFamily="18" charset="0"/>
                                                  <a:ea typeface="SimSun" panose="02010600030101010101" pitchFamily="2" charset="-122"/>
                                                </a:rPr>
                                                <m:t>𝑖</m:t>
                                              </m:r>
                                            </m:sub>
                                          </m:sSub>
                                        </m:e>
                                      </m:d>
                                    </m:sub>
                                    <m:sup/>
                                    <m:e>
                                      <m:r>
                                        <a:rPr lang="en-US" sz="2400" i="1">
                                          <a:effectLst/>
                                          <a:latin typeface="Cambria Math" panose="02040503050406030204" pitchFamily="18" charset="0"/>
                                          <a:ea typeface="SimSun" panose="02010600030101010101" pitchFamily="2" charset="-122"/>
                                        </a:rPr>
                                        <m:t>𝛿</m:t>
                                      </m:r>
                                      <m:d>
                                        <m:dPr>
                                          <m:ctrlPr>
                                            <a:rPr lang="en-US" sz="2400" i="1">
                                              <a:effectLst/>
                                              <a:latin typeface="Cambria Math" panose="02040503050406030204" pitchFamily="18" charset="0"/>
                                              <a:ea typeface="SimSun" panose="02010600030101010101" pitchFamily="2" charset="-122"/>
                                            </a:rPr>
                                          </m:ctrlPr>
                                        </m:dPr>
                                        <m:e>
                                          <m:r>
                                            <a:rPr lang="en-US" sz="2400" i="1">
                                              <a:effectLst/>
                                              <a:latin typeface="Cambria Math" panose="02040503050406030204" pitchFamily="18" charset="0"/>
                                              <a:ea typeface="SimSun" panose="02010600030101010101" pitchFamily="2" charset="-122"/>
                                            </a:rPr>
                                            <m:t>𝑋</m:t>
                                          </m:r>
                                          <m:r>
                                            <a:rPr lang="en-US" sz="2400" i="1">
                                              <a:effectLst/>
                                              <a:latin typeface="Cambria Math" panose="02040503050406030204" pitchFamily="18" charset="0"/>
                                              <a:ea typeface="SimSun" panose="02010600030101010101" pitchFamily="2" charset="-122"/>
                                            </a:rPr>
                                            <m:t>,</m:t>
                                          </m:r>
                                          <m:sSub>
                                            <m:sSubPr>
                                              <m:ctrlPr>
                                                <a:rPr lang="en-US" sz="2400" i="1">
                                                  <a:effectLst/>
                                                  <a:latin typeface="Cambria Math" panose="02040503050406030204" pitchFamily="18" charset="0"/>
                                                  <a:ea typeface="SimSun" panose="02010600030101010101" pitchFamily="2" charset="-122"/>
                                                </a:rPr>
                                              </m:ctrlPr>
                                            </m:sSubPr>
                                            <m:e>
                                              <m:r>
                                                <a:rPr lang="en-US" sz="2400" i="1">
                                                  <a:effectLst/>
                                                  <a:latin typeface="Cambria Math" panose="02040503050406030204" pitchFamily="18" charset="0"/>
                                                  <a:ea typeface="SimSun" panose="02010600030101010101" pitchFamily="2" charset="-122"/>
                                                </a:rPr>
                                                <m:t>𝑋</m:t>
                                              </m:r>
                                            </m:e>
                                            <m:sub>
                                              <m:r>
                                                <a:rPr lang="en-US" sz="2400" i="1">
                                                  <a:effectLst/>
                                                  <a:latin typeface="Cambria Math" panose="02040503050406030204" pitchFamily="18" charset="0"/>
                                                  <a:ea typeface="SimSun" panose="02010600030101010101" pitchFamily="2" charset="-122"/>
                                                </a:rPr>
                                                <m:t>𝑖</m:t>
                                              </m:r>
                                            </m:sub>
                                          </m:sSub>
                                        </m:e>
                                      </m:d>
                                      <m:r>
                                        <a:rPr lang="en-US" sz="2400" i="1">
                                          <a:effectLst/>
                                          <a:latin typeface="Cambria Math" panose="02040503050406030204" pitchFamily="18" charset="0"/>
                                          <a:ea typeface="SimSun" panose="02010600030101010101" pitchFamily="2" charset="-122"/>
                                        </a:rPr>
                                        <m:t>𝑘</m:t>
                                      </m:r>
                                      <m:d>
                                        <m:dPr>
                                          <m:ctrlPr>
                                            <a:rPr lang="en-US" sz="2400" i="1">
                                              <a:effectLst/>
                                              <a:latin typeface="Cambria Math" panose="02040503050406030204" pitchFamily="18" charset="0"/>
                                              <a:ea typeface="SimSun" panose="02010600030101010101" pitchFamily="2" charset="-122"/>
                                            </a:rPr>
                                          </m:ctrlPr>
                                        </m:dPr>
                                        <m:e>
                                          <m:sSub>
                                            <m:sSubPr>
                                              <m:ctrlPr>
                                                <a:rPr lang="en-US" sz="2400" i="1">
                                                  <a:effectLst/>
                                                  <a:latin typeface="Cambria Math" panose="02040503050406030204" pitchFamily="18" charset="0"/>
                                                  <a:ea typeface="SimSun" panose="02010600030101010101" pitchFamily="2" charset="-122"/>
                                                </a:rPr>
                                              </m:ctrlPr>
                                            </m:sSubPr>
                                            <m:e>
                                              <m:r>
                                                <a:rPr lang="en-US" sz="2400" i="1">
                                                  <a:effectLst/>
                                                  <a:latin typeface="Cambria Math" panose="02040503050406030204" pitchFamily="18" charset="0"/>
                                                  <a:ea typeface="SimSun" panose="02010600030101010101" pitchFamily="2" charset="-122"/>
                                                </a:rPr>
                                                <m:t>𝑋</m:t>
                                              </m:r>
                                            </m:e>
                                            <m:sub>
                                              <m:r>
                                                <a:rPr lang="en-US" sz="2400" i="1">
                                                  <a:effectLst/>
                                                  <a:latin typeface="Cambria Math" panose="02040503050406030204" pitchFamily="18" charset="0"/>
                                                  <a:ea typeface="SimSun" panose="02010600030101010101" pitchFamily="2" charset="-122"/>
                                                </a:rPr>
                                                <m:t>𝑖</m:t>
                                              </m:r>
                                            </m:sub>
                                          </m:sSub>
                                        </m:e>
                                        <m:e>
                                          <m:sSub>
                                            <m:sSubPr>
                                              <m:ctrlPr>
                                                <a:rPr lang="en-US" sz="2400" i="1">
                                                  <a:effectLst/>
                                                  <a:latin typeface="Cambria Math" panose="02040503050406030204" pitchFamily="18" charset="0"/>
                                                  <a:ea typeface="SimSun" panose="02010600030101010101" pitchFamily="2" charset="-122"/>
                                                </a:rPr>
                                              </m:ctrlPr>
                                            </m:sSubPr>
                                            <m:e>
                                              <m:r>
                                                <a:rPr lang="en-US" sz="2400" i="1">
                                                  <a:effectLst/>
                                                  <a:latin typeface="Cambria Math" panose="02040503050406030204" pitchFamily="18" charset="0"/>
                                                  <a:ea typeface="SimSun" panose="02010600030101010101" pitchFamily="2" charset="-122"/>
                                                </a:rPr>
                                                <m:t>𝑌</m:t>
                                              </m:r>
                                            </m:e>
                                            <m:sub>
                                              <m:r>
                                                <a:rPr lang="en-US" sz="2400" i="1">
                                                  <a:effectLst/>
                                                  <a:latin typeface="Cambria Math" panose="02040503050406030204" pitchFamily="18" charset="0"/>
                                                  <a:ea typeface="SimSun" panose="02010600030101010101" pitchFamily="2" charset="-122"/>
                                                </a:rPr>
                                                <m:t>𝑖</m:t>
                                              </m:r>
                                            </m:sub>
                                          </m:sSub>
                                          <m:r>
                                            <a:rPr lang="en-US" sz="2400">
                                              <a:effectLst/>
                                              <a:latin typeface="Cambria Math" panose="02040503050406030204" pitchFamily="18" charset="0"/>
                                              <a:ea typeface="SimSun" panose="02010600030101010101" pitchFamily="2" charset="-122"/>
                                            </a:rPr>
                                            <m:t>,</m:t>
                                          </m:r>
                                          <m:r>
                                            <m:rPr>
                                              <m:sty m:val="p"/>
                                            </m:rPr>
                                            <a:rPr lang="en-US" sz="2400">
                                              <a:effectLst/>
                                              <a:latin typeface="Cambria Math" panose="02040503050406030204" pitchFamily="18" charset="0"/>
                                              <a:ea typeface="SimSun" panose="02010600030101010101" pitchFamily="2" charset="-122"/>
                                            </a:rPr>
                                            <m:t>Θ</m:t>
                                          </m:r>
                                        </m:e>
                                      </m:d>
                                      <m:r>
                                        <m:rPr>
                                          <m:sty m:val="p"/>
                                        </m:rPr>
                                        <a:rPr lang="en-US" sz="2400">
                                          <a:effectLst/>
                                          <a:latin typeface="Cambria Math" panose="02040503050406030204" pitchFamily="18" charset="0"/>
                                          <a:ea typeface="SimSun" panose="02010600030101010101" pitchFamily="2" charset="-122"/>
                                        </a:rPr>
                                        <m:t>d</m:t>
                                      </m:r>
                                      <m:sSub>
                                        <m:sSubPr>
                                          <m:ctrlPr>
                                            <a:rPr lang="en-US" sz="2400" i="1">
                                              <a:effectLst/>
                                              <a:latin typeface="Cambria Math" panose="02040503050406030204" pitchFamily="18" charset="0"/>
                                              <a:ea typeface="SimSun" panose="02010600030101010101" pitchFamily="2" charset="-122"/>
                                            </a:rPr>
                                          </m:ctrlPr>
                                        </m:sSubPr>
                                        <m:e>
                                          <m:r>
                                            <a:rPr lang="en-US" sz="2400" i="1">
                                              <a:effectLst/>
                                              <a:latin typeface="Cambria Math" panose="02040503050406030204" pitchFamily="18" charset="0"/>
                                              <a:ea typeface="SimSun" panose="02010600030101010101" pitchFamily="2" charset="-122"/>
                                            </a:rPr>
                                            <m:t>𝑋</m:t>
                                          </m:r>
                                        </m:e>
                                        <m:sub>
                                          <m:r>
                                            <a:rPr lang="en-US" sz="2400" i="1">
                                              <a:effectLst/>
                                              <a:latin typeface="Cambria Math" panose="02040503050406030204" pitchFamily="18" charset="0"/>
                                              <a:ea typeface="SimSun" panose="02010600030101010101" pitchFamily="2" charset="-122"/>
                                            </a:rPr>
                                            <m:t>𝑖</m:t>
                                          </m:r>
                                        </m:sub>
                                      </m:sSub>
                                    </m:e>
                                  </m:nary>
                                </m:e>
                              </m:d>
                              <m:r>
                                <m:rPr>
                                  <m:sty m:val="p"/>
                                </m:rPr>
                                <a:rPr lang="en-US" sz="2400">
                                  <a:effectLst/>
                                  <a:latin typeface="Cambria Math" panose="02040503050406030204" pitchFamily="18" charset="0"/>
                                  <a:ea typeface="SimSun" panose="02010600030101010101" pitchFamily="2" charset="-122"/>
                                </a:rPr>
                                <m:t>d</m:t>
                              </m:r>
                              <m:r>
                                <a:rPr lang="en-US" sz="2400" i="1">
                                  <a:effectLst/>
                                  <a:latin typeface="Cambria Math" panose="02040503050406030204" pitchFamily="18" charset="0"/>
                                  <a:ea typeface="SimSun" panose="02010600030101010101" pitchFamily="2" charset="-122"/>
                                </a:rPr>
                                <m:t>𝑋</m:t>
                              </m:r>
                            </m:e>
                          </m:nary>
                        </m:e>
                      </m:nary>
                    </m:oMath>
                  </m:oMathPara>
                </a14:m>
                <a:endParaRPr lang="en-US" sz="2400" dirty="0">
                  <a:effectLst/>
                  <a:ea typeface="SimSun" panose="02010600030101010101" pitchFamily="2" charset="-122"/>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d>
                        <m:dPr>
                          <m:ctrlPr>
                            <a:rPr lang="en-US" sz="2400" i="1">
                              <a:effectLst/>
                              <a:latin typeface="Cambria Math" panose="02040503050406030204" pitchFamily="18" charset="0"/>
                              <a:ea typeface="SimSun" panose="02010600030101010101" pitchFamily="2" charset="-122"/>
                            </a:rPr>
                          </m:ctrlPr>
                        </m:dPr>
                        <m:e>
                          <m:r>
                            <m:rPr>
                              <m:sty m:val="p"/>
                            </m:rPr>
                            <a:rPr lang="en-US" sz="2400">
                              <a:effectLst/>
                              <a:latin typeface="Cambria Math" panose="02040503050406030204" pitchFamily="18" charset="0"/>
                              <a:ea typeface="SimSun" panose="02010600030101010101" pitchFamily="2" charset="-122"/>
                            </a:rPr>
                            <m:t>Due</m:t>
                          </m:r>
                          <m:r>
                            <a:rPr lang="en-US" sz="2400">
                              <a:effectLst/>
                              <a:latin typeface="Cambria Math" panose="02040503050406030204" pitchFamily="18" charset="0"/>
                              <a:ea typeface="SimSun" panose="02010600030101010101" pitchFamily="2" charset="-122"/>
                            </a:rPr>
                            <m:t> </m:t>
                          </m:r>
                          <m:r>
                            <m:rPr>
                              <m:sty m:val="p"/>
                            </m:rPr>
                            <a:rPr lang="en-US" sz="2400">
                              <a:effectLst/>
                              <a:latin typeface="Cambria Math" panose="02040503050406030204" pitchFamily="18" charset="0"/>
                              <a:ea typeface="SimSun" panose="02010600030101010101" pitchFamily="2" charset="-122"/>
                            </a:rPr>
                            <m:t>to</m:t>
                          </m:r>
                          <m:nary>
                            <m:naryPr>
                              <m:limLoc m:val="undOvr"/>
                              <m:supHide m:val="on"/>
                              <m:ctrlPr>
                                <a:rPr lang="en-US" sz="2400" i="1">
                                  <a:effectLst/>
                                  <a:latin typeface="Cambria Math" panose="02040503050406030204" pitchFamily="18" charset="0"/>
                                  <a:ea typeface="SimSun" panose="02010600030101010101" pitchFamily="2" charset="-122"/>
                                </a:rPr>
                              </m:ctrlPr>
                            </m:naryPr>
                            <m:sub>
                              <m:sSup>
                                <m:sSupPr>
                                  <m:ctrlPr>
                                    <a:rPr lang="en-US" sz="2400" i="1">
                                      <a:effectLst/>
                                      <a:latin typeface="Cambria Math" panose="02040503050406030204" pitchFamily="18" charset="0"/>
                                      <a:ea typeface="SimSun" panose="02010600030101010101" pitchFamily="2" charset="-122"/>
                                    </a:rPr>
                                  </m:ctrlPr>
                                </m:sSupPr>
                                <m:e>
                                  <m:r>
                                    <a:rPr lang="en-US" sz="2400" i="1">
                                      <a:effectLst/>
                                      <a:latin typeface="Cambria Math" panose="02040503050406030204" pitchFamily="18" charset="0"/>
                                      <a:ea typeface="SimSun" panose="02010600030101010101" pitchFamily="2" charset="-122"/>
                                    </a:rPr>
                                    <m:t>𝜑</m:t>
                                  </m:r>
                                </m:e>
                                <m:sup>
                                  <m:r>
                                    <a:rPr lang="en-US" sz="2400" i="1">
                                      <a:effectLst/>
                                      <a:latin typeface="Cambria Math" panose="02040503050406030204" pitchFamily="18" charset="0"/>
                                      <a:ea typeface="SimSun" panose="02010600030101010101" pitchFamily="2" charset="-122"/>
                                    </a:rPr>
                                    <m:t>−1</m:t>
                                  </m:r>
                                </m:sup>
                              </m:sSup>
                              <m:d>
                                <m:dPr>
                                  <m:ctrlPr>
                                    <a:rPr lang="en-US" sz="2400" i="1">
                                      <a:effectLst/>
                                      <a:latin typeface="Cambria Math" panose="02040503050406030204" pitchFamily="18" charset="0"/>
                                      <a:ea typeface="SimSun" panose="02010600030101010101" pitchFamily="2" charset="-122"/>
                                    </a:rPr>
                                  </m:ctrlPr>
                                </m:dPr>
                                <m:e>
                                  <m:sSub>
                                    <m:sSubPr>
                                      <m:ctrlPr>
                                        <a:rPr lang="en-US" sz="2400" i="1">
                                          <a:effectLst/>
                                          <a:latin typeface="Cambria Math" panose="02040503050406030204" pitchFamily="18" charset="0"/>
                                          <a:ea typeface="SimSun" panose="02010600030101010101" pitchFamily="2" charset="-122"/>
                                        </a:rPr>
                                      </m:ctrlPr>
                                    </m:sSubPr>
                                    <m:e>
                                      <m:r>
                                        <a:rPr lang="en-US" sz="2400" i="1">
                                          <a:effectLst/>
                                          <a:latin typeface="Cambria Math" panose="02040503050406030204" pitchFamily="18" charset="0"/>
                                          <a:ea typeface="SimSun" panose="02010600030101010101" pitchFamily="2" charset="-122"/>
                                        </a:rPr>
                                        <m:t>𝑌</m:t>
                                      </m:r>
                                    </m:e>
                                    <m:sub>
                                      <m:r>
                                        <a:rPr lang="en-US" sz="2400" i="1">
                                          <a:effectLst/>
                                          <a:latin typeface="Cambria Math" panose="02040503050406030204" pitchFamily="18" charset="0"/>
                                          <a:ea typeface="SimSun" panose="02010600030101010101" pitchFamily="2" charset="-122"/>
                                        </a:rPr>
                                        <m:t>𝑗</m:t>
                                      </m:r>
                                    </m:sub>
                                  </m:sSub>
                                </m:e>
                              </m:d>
                            </m:sub>
                            <m:sup/>
                            <m:e>
                              <m:r>
                                <a:rPr lang="en-US" sz="2400" i="1">
                                  <a:effectLst/>
                                  <a:latin typeface="Cambria Math" panose="02040503050406030204" pitchFamily="18" charset="0"/>
                                  <a:ea typeface="SimSun" panose="02010600030101010101" pitchFamily="2" charset="-122"/>
                                </a:rPr>
                                <m:t>𝑘</m:t>
                              </m:r>
                              <m:d>
                                <m:dPr>
                                  <m:ctrlPr>
                                    <a:rPr lang="en-US" sz="2400" i="1">
                                      <a:effectLst/>
                                      <a:latin typeface="Cambria Math" panose="02040503050406030204" pitchFamily="18" charset="0"/>
                                      <a:ea typeface="SimSun" panose="02010600030101010101" pitchFamily="2" charset="-122"/>
                                    </a:rPr>
                                  </m:ctrlPr>
                                </m:dPr>
                                <m:e>
                                  <m:sSub>
                                    <m:sSubPr>
                                      <m:ctrlPr>
                                        <a:rPr lang="en-US" sz="2400" i="1">
                                          <a:effectLst/>
                                          <a:latin typeface="Cambria Math" panose="02040503050406030204" pitchFamily="18" charset="0"/>
                                          <a:ea typeface="SimSun" panose="02010600030101010101" pitchFamily="2" charset="-122"/>
                                        </a:rPr>
                                      </m:ctrlPr>
                                    </m:sSubPr>
                                    <m:e>
                                      <m:r>
                                        <a:rPr lang="en-US" sz="2400" i="1">
                                          <a:effectLst/>
                                          <a:latin typeface="Cambria Math" panose="02040503050406030204" pitchFamily="18" charset="0"/>
                                          <a:ea typeface="SimSun" panose="02010600030101010101" pitchFamily="2" charset="-122"/>
                                        </a:rPr>
                                        <m:t>𝑋</m:t>
                                      </m:r>
                                    </m:e>
                                    <m:sub>
                                      <m:r>
                                        <a:rPr lang="en-US" sz="2400" i="1">
                                          <a:effectLst/>
                                          <a:latin typeface="Cambria Math" panose="02040503050406030204" pitchFamily="18" charset="0"/>
                                          <a:ea typeface="SimSun" panose="02010600030101010101" pitchFamily="2" charset="-122"/>
                                        </a:rPr>
                                        <m:t>𝑗</m:t>
                                      </m:r>
                                    </m:sub>
                                  </m:sSub>
                                </m:e>
                                <m:e>
                                  <m:sSub>
                                    <m:sSubPr>
                                      <m:ctrlPr>
                                        <a:rPr lang="en-US" sz="2400" i="1">
                                          <a:effectLst/>
                                          <a:latin typeface="Cambria Math" panose="02040503050406030204" pitchFamily="18" charset="0"/>
                                          <a:ea typeface="SimSun" panose="02010600030101010101" pitchFamily="2" charset="-122"/>
                                        </a:rPr>
                                      </m:ctrlPr>
                                    </m:sSubPr>
                                    <m:e>
                                      <m:r>
                                        <a:rPr lang="en-US" sz="2400" i="1">
                                          <a:effectLst/>
                                          <a:latin typeface="Cambria Math" panose="02040503050406030204" pitchFamily="18" charset="0"/>
                                          <a:ea typeface="SimSun" panose="02010600030101010101" pitchFamily="2" charset="-122"/>
                                        </a:rPr>
                                        <m:t>𝑌</m:t>
                                      </m:r>
                                    </m:e>
                                    <m:sub>
                                      <m:r>
                                        <a:rPr lang="en-US" sz="2400" i="1">
                                          <a:effectLst/>
                                          <a:latin typeface="Cambria Math" panose="02040503050406030204" pitchFamily="18" charset="0"/>
                                          <a:ea typeface="SimSun" panose="02010600030101010101" pitchFamily="2" charset="-122"/>
                                        </a:rPr>
                                        <m:t>𝑗</m:t>
                                      </m:r>
                                    </m:sub>
                                  </m:sSub>
                                  <m:r>
                                    <a:rPr lang="en-US" sz="2400">
                                      <a:effectLst/>
                                      <a:latin typeface="Cambria Math" panose="02040503050406030204" pitchFamily="18" charset="0"/>
                                      <a:ea typeface="SimSun" panose="02010600030101010101" pitchFamily="2" charset="-122"/>
                                    </a:rPr>
                                    <m:t>,</m:t>
                                  </m:r>
                                  <m:r>
                                    <m:rPr>
                                      <m:sty m:val="p"/>
                                    </m:rPr>
                                    <a:rPr lang="en-US" sz="2400">
                                      <a:effectLst/>
                                      <a:latin typeface="Cambria Math" panose="02040503050406030204" pitchFamily="18" charset="0"/>
                                      <a:ea typeface="SimSun" panose="02010600030101010101" pitchFamily="2" charset="-122"/>
                                    </a:rPr>
                                    <m:t>Θ</m:t>
                                  </m:r>
                                </m:e>
                              </m:d>
                              <m:r>
                                <m:rPr>
                                  <m:sty m:val="p"/>
                                </m:rPr>
                                <a:rPr lang="en-US" sz="2400">
                                  <a:effectLst/>
                                  <a:latin typeface="Cambria Math" panose="02040503050406030204" pitchFamily="18" charset="0"/>
                                  <a:ea typeface="SimSun" panose="02010600030101010101" pitchFamily="2" charset="-122"/>
                                </a:rPr>
                                <m:t>d</m:t>
                              </m:r>
                              <m:sSub>
                                <m:sSubPr>
                                  <m:ctrlPr>
                                    <a:rPr lang="en-US" sz="2400" i="1">
                                      <a:effectLst/>
                                      <a:latin typeface="Cambria Math" panose="02040503050406030204" pitchFamily="18" charset="0"/>
                                      <a:ea typeface="SimSun" panose="02010600030101010101" pitchFamily="2" charset="-122"/>
                                    </a:rPr>
                                  </m:ctrlPr>
                                </m:sSubPr>
                                <m:e>
                                  <m:r>
                                    <a:rPr lang="en-US" sz="2400" i="1">
                                      <a:effectLst/>
                                      <a:latin typeface="Cambria Math" panose="02040503050406030204" pitchFamily="18" charset="0"/>
                                      <a:ea typeface="SimSun" panose="02010600030101010101" pitchFamily="2" charset="-122"/>
                                    </a:rPr>
                                    <m:t>𝑋</m:t>
                                  </m:r>
                                </m:e>
                                <m:sub>
                                  <m:r>
                                    <a:rPr lang="en-US" sz="2400" i="1">
                                      <a:effectLst/>
                                      <a:latin typeface="Cambria Math" panose="02040503050406030204" pitchFamily="18" charset="0"/>
                                      <a:ea typeface="SimSun" panose="02010600030101010101" pitchFamily="2" charset="-122"/>
                                    </a:rPr>
                                    <m:t>𝑗</m:t>
                                  </m:r>
                                </m:sub>
                              </m:sSub>
                            </m:e>
                          </m:nary>
                          <m:r>
                            <a:rPr lang="en-US" sz="2400" i="1">
                              <a:effectLst/>
                              <a:latin typeface="Cambria Math" panose="02040503050406030204" pitchFamily="18" charset="0"/>
                              <a:ea typeface="SimSun" panose="02010600030101010101" pitchFamily="2" charset="-122"/>
                            </a:rPr>
                            <m:t>=1</m:t>
                          </m:r>
                        </m:e>
                      </m:d>
                    </m:oMath>
                  </m:oMathPara>
                </a14:m>
                <a:endParaRPr lang="en-US" sz="2400" dirty="0">
                  <a:effectLst/>
                  <a:ea typeface="SimSun" panose="02010600030101010101" pitchFamily="2" charset="-122"/>
                </a:endParaRPr>
              </a:p>
              <a:p>
                <a:pPr marL="0" marR="0" indent="0" algn="just">
                  <a:spcBef>
                    <a:spcPts val="0"/>
                  </a:spcBef>
                  <a:spcAft>
                    <a:spcPts val="0"/>
                  </a:spcAft>
                  <a:buNone/>
                </a:pPr>
                <a14:m>
                  <m:oMathPara xmlns:m="http://schemas.openxmlformats.org/officeDocument/2006/math">
                    <m:oMathParaPr>
                      <m:jc m:val="left"/>
                    </m:oMathParaPr>
                    <m:oMath xmlns:m="http://schemas.openxmlformats.org/officeDocument/2006/math">
                      <m:r>
                        <a:rPr lang="en-US" sz="2400" i="1">
                          <a:effectLst/>
                          <a:latin typeface="Cambria Math" panose="02040503050406030204" pitchFamily="18" charset="0"/>
                          <a:ea typeface="SimSun" panose="02010600030101010101" pitchFamily="2" charset="-122"/>
                        </a:rPr>
                        <m:t>=</m:t>
                      </m:r>
                      <m:nary>
                        <m:naryPr>
                          <m:chr m:val="∑"/>
                          <m:limLoc m:val="undOvr"/>
                          <m:ctrlPr>
                            <a:rPr lang="en-US" sz="2400" i="1">
                              <a:effectLst/>
                              <a:latin typeface="Cambria Math" panose="02040503050406030204" pitchFamily="18" charset="0"/>
                              <a:ea typeface="SimSun" panose="02010600030101010101" pitchFamily="2" charset="-122"/>
                            </a:rPr>
                          </m:ctrlPr>
                        </m:naryPr>
                        <m:sub>
                          <m:r>
                            <a:rPr lang="en-US" sz="2400" i="1">
                              <a:effectLst/>
                              <a:latin typeface="Cambria Math" panose="02040503050406030204" pitchFamily="18" charset="0"/>
                              <a:ea typeface="SimSun" panose="02010600030101010101" pitchFamily="2" charset="-122"/>
                            </a:rPr>
                            <m:t>𝑖</m:t>
                          </m:r>
                          <m:r>
                            <a:rPr lang="en-US" sz="2400" i="1">
                              <a:effectLst/>
                              <a:latin typeface="Cambria Math" panose="02040503050406030204" pitchFamily="18" charset="0"/>
                              <a:ea typeface="SimSun" panose="02010600030101010101" pitchFamily="2" charset="-122"/>
                            </a:rPr>
                            <m:t>=1</m:t>
                          </m:r>
                        </m:sub>
                        <m:sup>
                          <m:r>
                            <a:rPr lang="en-US" sz="2400" i="1">
                              <a:effectLst/>
                              <a:latin typeface="Cambria Math" panose="02040503050406030204" pitchFamily="18" charset="0"/>
                              <a:ea typeface="SimSun" panose="02010600030101010101" pitchFamily="2" charset="-122"/>
                            </a:rPr>
                            <m:t>𝑁</m:t>
                          </m:r>
                        </m:sup>
                        <m:e>
                          <m:nary>
                            <m:naryPr>
                              <m:limLoc m:val="undOvr"/>
                              <m:supHide m:val="on"/>
                              <m:ctrlPr>
                                <a:rPr lang="en-US" sz="2400" i="1">
                                  <a:effectLst/>
                                  <a:latin typeface="Cambria Math" panose="02040503050406030204" pitchFamily="18" charset="0"/>
                                  <a:ea typeface="SimSun" panose="02010600030101010101" pitchFamily="2" charset="-122"/>
                                </a:rPr>
                              </m:ctrlPr>
                            </m:naryPr>
                            <m:sub>
                              <m:sSup>
                                <m:sSupPr>
                                  <m:ctrlPr>
                                    <a:rPr lang="en-US" sz="2400" i="1">
                                      <a:effectLst/>
                                      <a:latin typeface="Cambria Math" panose="02040503050406030204" pitchFamily="18" charset="0"/>
                                      <a:ea typeface="SimSun" panose="02010600030101010101" pitchFamily="2" charset="-122"/>
                                    </a:rPr>
                                  </m:ctrlPr>
                                </m:sSupPr>
                                <m:e>
                                  <m:r>
                                    <a:rPr lang="en-US" sz="2400" i="1">
                                      <a:effectLst/>
                                      <a:latin typeface="Cambria Math" panose="02040503050406030204" pitchFamily="18" charset="0"/>
                                      <a:ea typeface="SimSun" panose="02010600030101010101" pitchFamily="2" charset="-122"/>
                                    </a:rPr>
                                    <m:t>𝜑</m:t>
                                  </m:r>
                                </m:e>
                                <m:sup>
                                  <m:r>
                                    <a:rPr lang="en-US" sz="2400" i="1">
                                      <a:effectLst/>
                                      <a:latin typeface="Cambria Math" panose="02040503050406030204" pitchFamily="18" charset="0"/>
                                      <a:ea typeface="SimSun" panose="02010600030101010101" pitchFamily="2" charset="-122"/>
                                    </a:rPr>
                                    <m:t>−1</m:t>
                                  </m:r>
                                </m:sup>
                              </m:sSup>
                              <m:d>
                                <m:dPr>
                                  <m:ctrlPr>
                                    <a:rPr lang="en-US" sz="2400" i="1">
                                      <a:effectLst/>
                                      <a:latin typeface="Cambria Math" panose="02040503050406030204" pitchFamily="18" charset="0"/>
                                      <a:ea typeface="SimSun" panose="02010600030101010101" pitchFamily="2" charset="-122"/>
                                    </a:rPr>
                                  </m:ctrlPr>
                                </m:dPr>
                                <m:e>
                                  <m:sSub>
                                    <m:sSubPr>
                                      <m:ctrlPr>
                                        <a:rPr lang="en-US" sz="2400" i="1">
                                          <a:effectLst/>
                                          <a:latin typeface="Cambria Math" panose="02040503050406030204" pitchFamily="18" charset="0"/>
                                          <a:ea typeface="SimSun" panose="02010600030101010101" pitchFamily="2" charset="-122"/>
                                        </a:rPr>
                                      </m:ctrlPr>
                                    </m:sSubPr>
                                    <m:e>
                                      <m:r>
                                        <a:rPr lang="en-US" sz="2400" i="1">
                                          <a:effectLst/>
                                          <a:latin typeface="Cambria Math" panose="02040503050406030204" pitchFamily="18" charset="0"/>
                                          <a:ea typeface="SimSun" panose="02010600030101010101" pitchFamily="2" charset="-122"/>
                                        </a:rPr>
                                        <m:t>𝑌</m:t>
                                      </m:r>
                                    </m:e>
                                    <m:sub>
                                      <m:r>
                                        <a:rPr lang="en-US" sz="2400" i="1">
                                          <a:effectLst/>
                                          <a:latin typeface="Cambria Math" panose="02040503050406030204" pitchFamily="18" charset="0"/>
                                          <a:ea typeface="SimSun" panose="02010600030101010101" pitchFamily="2" charset="-122"/>
                                        </a:rPr>
                                        <m:t>𝑖</m:t>
                                      </m:r>
                                    </m:sub>
                                  </m:sSub>
                                </m:e>
                              </m:d>
                            </m:sub>
                            <m:sup/>
                            <m:e>
                              <m:nary>
                                <m:naryPr>
                                  <m:limLoc m:val="undOvr"/>
                                  <m:supHide m:val="on"/>
                                  <m:ctrlPr>
                                    <a:rPr lang="en-US" sz="2400" i="1">
                                      <a:effectLst/>
                                      <a:latin typeface="Cambria Math" panose="02040503050406030204" pitchFamily="18" charset="0"/>
                                      <a:ea typeface="SimSun" panose="02010600030101010101" pitchFamily="2" charset="-122"/>
                                    </a:rPr>
                                  </m:ctrlPr>
                                </m:naryPr>
                                <m:sub>
                                  <m:r>
                                    <a:rPr lang="en-US" sz="2400" i="1">
                                      <a:effectLst/>
                                      <a:latin typeface="Cambria Math" panose="02040503050406030204" pitchFamily="18" charset="0"/>
                                      <a:ea typeface="SimSun" panose="02010600030101010101" pitchFamily="2" charset="-122"/>
                                    </a:rPr>
                                    <m:t>𝑋</m:t>
                                  </m:r>
                                </m:sub>
                                <m:sup/>
                                <m:e>
                                  <m:r>
                                    <a:rPr lang="en-US" sz="2400" i="1">
                                      <a:effectLst/>
                                      <a:latin typeface="Cambria Math" panose="02040503050406030204" pitchFamily="18" charset="0"/>
                                      <a:ea typeface="SimSun" panose="02010600030101010101" pitchFamily="2" charset="-122"/>
                                    </a:rPr>
                                    <m:t>𝛿</m:t>
                                  </m:r>
                                  <m:d>
                                    <m:dPr>
                                      <m:ctrlPr>
                                        <a:rPr lang="en-US" sz="2400" i="1">
                                          <a:effectLst/>
                                          <a:latin typeface="Cambria Math" panose="02040503050406030204" pitchFamily="18" charset="0"/>
                                          <a:ea typeface="SimSun" panose="02010600030101010101" pitchFamily="2" charset="-122"/>
                                        </a:rPr>
                                      </m:ctrlPr>
                                    </m:dPr>
                                    <m:e>
                                      <m:r>
                                        <a:rPr lang="en-US" sz="2400" i="1">
                                          <a:effectLst/>
                                          <a:latin typeface="Cambria Math" panose="02040503050406030204" pitchFamily="18" charset="0"/>
                                          <a:ea typeface="SimSun" panose="02010600030101010101" pitchFamily="2" charset="-122"/>
                                        </a:rPr>
                                        <m:t>𝑋</m:t>
                                      </m:r>
                                      <m:r>
                                        <a:rPr lang="en-US" sz="2400" i="1">
                                          <a:effectLst/>
                                          <a:latin typeface="Cambria Math" panose="02040503050406030204" pitchFamily="18" charset="0"/>
                                          <a:ea typeface="SimSun" panose="02010600030101010101" pitchFamily="2" charset="-122"/>
                                        </a:rPr>
                                        <m:t>,</m:t>
                                      </m:r>
                                      <m:sSub>
                                        <m:sSubPr>
                                          <m:ctrlPr>
                                            <a:rPr lang="en-US" sz="2400" i="1">
                                              <a:effectLst/>
                                              <a:latin typeface="Cambria Math" panose="02040503050406030204" pitchFamily="18" charset="0"/>
                                              <a:ea typeface="SimSun" panose="02010600030101010101" pitchFamily="2" charset="-122"/>
                                            </a:rPr>
                                          </m:ctrlPr>
                                        </m:sSubPr>
                                        <m:e>
                                          <m:r>
                                            <a:rPr lang="en-US" sz="2400" i="1">
                                              <a:effectLst/>
                                              <a:latin typeface="Cambria Math" panose="02040503050406030204" pitchFamily="18" charset="0"/>
                                              <a:ea typeface="SimSun" panose="02010600030101010101" pitchFamily="2" charset="-122"/>
                                            </a:rPr>
                                            <m:t>𝑋</m:t>
                                          </m:r>
                                        </m:e>
                                        <m:sub>
                                          <m:r>
                                            <a:rPr lang="en-US" sz="2400" i="1">
                                              <a:effectLst/>
                                              <a:latin typeface="Cambria Math" panose="02040503050406030204" pitchFamily="18" charset="0"/>
                                              <a:ea typeface="SimSun" panose="02010600030101010101" pitchFamily="2" charset="-122"/>
                                            </a:rPr>
                                            <m:t>𝑖</m:t>
                                          </m:r>
                                        </m:sub>
                                      </m:sSub>
                                    </m:e>
                                  </m:d>
                                  <m:r>
                                    <a:rPr lang="en-US" sz="2400" i="1">
                                      <a:effectLst/>
                                      <a:latin typeface="Cambria Math" panose="02040503050406030204" pitchFamily="18" charset="0"/>
                                      <a:ea typeface="SimSun" panose="02010600030101010101" pitchFamily="2" charset="-122"/>
                                    </a:rPr>
                                    <m:t>𝑘</m:t>
                                  </m:r>
                                  <m:d>
                                    <m:dPr>
                                      <m:ctrlPr>
                                        <a:rPr lang="en-US" sz="2400" i="1">
                                          <a:effectLst/>
                                          <a:latin typeface="Cambria Math" panose="02040503050406030204" pitchFamily="18" charset="0"/>
                                          <a:ea typeface="SimSun" panose="02010600030101010101" pitchFamily="2" charset="-122"/>
                                        </a:rPr>
                                      </m:ctrlPr>
                                    </m:dPr>
                                    <m:e>
                                      <m:sSub>
                                        <m:sSubPr>
                                          <m:ctrlPr>
                                            <a:rPr lang="en-US" sz="2400" i="1">
                                              <a:effectLst/>
                                              <a:latin typeface="Cambria Math" panose="02040503050406030204" pitchFamily="18" charset="0"/>
                                              <a:ea typeface="SimSun" panose="02010600030101010101" pitchFamily="2" charset="-122"/>
                                            </a:rPr>
                                          </m:ctrlPr>
                                        </m:sSubPr>
                                        <m:e>
                                          <m:r>
                                            <a:rPr lang="en-US" sz="2400" i="1">
                                              <a:effectLst/>
                                              <a:latin typeface="Cambria Math" panose="02040503050406030204" pitchFamily="18" charset="0"/>
                                              <a:ea typeface="SimSun" panose="02010600030101010101" pitchFamily="2" charset="-122"/>
                                            </a:rPr>
                                            <m:t>𝑋</m:t>
                                          </m:r>
                                        </m:e>
                                        <m:sub>
                                          <m:r>
                                            <a:rPr lang="en-US" sz="2400" i="1">
                                              <a:effectLst/>
                                              <a:latin typeface="Cambria Math" panose="02040503050406030204" pitchFamily="18" charset="0"/>
                                              <a:ea typeface="SimSun" panose="02010600030101010101" pitchFamily="2" charset="-122"/>
                                            </a:rPr>
                                            <m:t>𝑖</m:t>
                                          </m:r>
                                        </m:sub>
                                      </m:sSub>
                                    </m:e>
                                    <m:e>
                                      <m:sSub>
                                        <m:sSubPr>
                                          <m:ctrlPr>
                                            <a:rPr lang="en-US" sz="2400" i="1">
                                              <a:effectLst/>
                                              <a:latin typeface="Cambria Math" panose="02040503050406030204" pitchFamily="18" charset="0"/>
                                              <a:ea typeface="SimSun" panose="02010600030101010101" pitchFamily="2" charset="-122"/>
                                            </a:rPr>
                                          </m:ctrlPr>
                                        </m:sSubPr>
                                        <m:e>
                                          <m:r>
                                            <a:rPr lang="en-US" sz="2400" i="1">
                                              <a:effectLst/>
                                              <a:latin typeface="Cambria Math" panose="02040503050406030204" pitchFamily="18" charset="0"/>
                                              <a:ea typeface="SimSun" panose="02010600030101010101" pitchFamily="2" charset="-122"/>
                                            </a:rPr>
                                            <m:t>𝑌</m:t>
                                          </m:r>
                                        </m:e>
                                        <m:sub>
                                          <m:r>
                                            <a:rPr lang="en-US" sz="2400" i="1">
                                              <a:effectLst/>
                                              <a:latin typeface="Cambria Math" panose="02040503050406030204" pitchFamily="18" charset="0"/>
                                              <a:ea typeface="SimSun" panose="02010600030101010101" pitchFamily="2" charset="-122"/>
                                            </a:rPr>
                                            <m:t>𝑖</m:t>
                                          </m:r>
                                        </m:sub>
                                      </m:sSub>
                                      <m:r>
                                        <a:rPr lang="en-US" sz="2400">
                                          <a:effectLst/>
                                          <a:latin typeface="Cambria Math" panose="02040503050406030204" pitchFamily="18" charset="0"/>
                                          <a:ea typeface="SimSun" panose="02010600030101010101" pitchFamily="2" charset="-122"/>
                                        </a:rPr>
                                        <m:t>,</m:t>
                                      </m:r>
                                      <m:r>
                                        <m:rPr>
                                          <m:sty m:val="p"/>
                                        </m:rPr>
                                        <a:rPr lang="en-US" sz="2400">
                                          <a:effectLst/>
                                          <a:latin typeface="Cambria Math" panose="02040503050406030204" pitchFamily="18" charset="0"/>
                                          <a:ea typeface="SimSun" panose="02010600030101010101" pitchFamily="2" charset="-122"/>
                                        </a:rPr>
                                        <m:t>Θ</m:t>
                                      </m:r>
                                    </m:e>
                                  </m:d>
                                  <m:r>
                                    <m:rPr>
                                      <m:sty m:val="p"/>
                                    </m:rPr>
                                    <a:rPr lang="en-US" sz="2400">
                                      <a:effectLst/>
                                      <a:latin typeface="Cambria Math" panose="02040503050406030204" pitchFamily="18" charset="0"/>
                                      <a:ea typeface="SimSun" panose="02010600030101010101" pitchFamily="2" charset="-122"/>
                                    </a:rPr>
                                    <m:t>log</m:t>
                                  </m:r>
                                  <m:d>
                                    <m:dPr>
                                      <m:ctrlPr>
                                        <a:rPr lang="en-US" sz="2400" i="1">
                                          <a:effectLst/>
                                          <a:latin typeface="Cambria Math" panose="02040503050406030204" pitchFamily="18" charset="0"/>
                                          <a:ea typeface="SimSun" panose="02010600030101010101" pitchFamily="2" charset="-122"/>
                                        </a:rPr>
                                      </m:ctrlPr>
                                    </m:dPr>
                                    <m:e>
                                      <m:r>
                                        <a:rPr lang="en-US" sz="2400" i="1">
                                          <a:effectLst/>
                                          <a:latin typeface="Cambria Math" panose="02040503050406030204" pitchFamily="18" charset="0"/>
                                          <a:ea typeface="SimSun" panose="02010600030101010101" pitchFamily="2" charset="-122"/>
                                        </a:rPr>
                                        <m:t>𝑓</m:t>
                                      </m:r>
                                      <m:d>
                                        <m:dPr>
                                          <m:ctrlPr>
                                            <a:rPr lang="en-US" sz="2400" i="1">
                                              <a:effectLst/>
                                              <a:latin typeface="Cambria Math" panose="02040503050406030204" pitchFamily="18" charset="0"/>
                                              <a:ea typeface="SimSun" panose="02010600030101010101" pitchFamily="2" charset="-122"/>
                                            </a:rPr>
                                          </m:ctrlPr>
                                        </m:dPr>
                                        <m:e>
                                          <m:r>
                                            <a:rPr lang="en-US" sz="2400" i="1">
                                              <a:effectLst/>
                                              <a:latin typeface="Cambria Math" panose="02040503050406030204" pitchFamily="18" charset="0"/>
                                              <a:ea typeface="SimSun" panose="02010600030101010101" pitchFamily="2" charset="-122"/>
                                            </a:rPr>
                                            <m:t>𝑋</m:t>
                                          </m:r>
                                        </m:e>
                                        <m:e>
                                          <m:sSup>
                                            <m:sSupPr>
                                              <m:ctrlPr>
                                                <a:rPr lang="en-US" sz="2400" i="1">
                                                  <a:effectLst/>
                                                  <a:latin typeface="Cambria Math" panose="02040503050406030204" pitchFamily="18" charset="0"/>
                                                  <a:ea typeface="SimSun" panose="02010600030101010101" pitchFamily="2" charset="-122"/>
                                                </a:rPr>
                                              </m:ctrlPr>
                                            </m:sSupPr>
                                            <m:e>
                                              <m:r>
                                                <m:rPr>
                                                  <m:sty m:val="p"/>
                                                </m:rPr>
                                                <a:rPr lang="en-US" sz="2400">
                                                  <a:effectLst/>
                                                  <a:latin typeface="Cambria Math" panose="02040503050406030204" pitchFamily="18" charset="0"/>
                                                  <a:ea typeface="SimSun" panose="02010600030101010101" pitchFamily="2" charset="-122"/>
                                                </a:rPr>
                                                <m:t>Θ</m:t>
                                              </m:r>
                                            </m:e>
                                            <m:sup>
                                              <m:r>
                                                <a:rPr lang="en-US" sz="2400" i="1">
                                                  <a:effectLst/>
                                                  <a:latin typeface="Cambria Math" panose="02040503050406030204" pitchFamily="18" charset="0"/>
                                                  <a:ea typeface="SimSun" panose="02010600030101010101" pitchFamily="2" charset="-122"/>
                                                </a:rPr>
                                                <m:t>′</m:t>
                                              </m:r>
                                            </m:sup>
                                          </m:sSup>
                                        </m:e>
                                      </m:d>
                                    </m:e>
                                  </m:d>
                                  <m:r>
                                    <m:rPr>
                                      <m:sty m:val="p"/>
                                    </m:rPr>
                                    <a:rPr lang="en-US" sz="2400">
                                      <a:effectLst/>
                                      <a:latin typeface="Cambria Math" panose="02040503050406030204" pitchFamily="18" charset="0"/>
                                      <a:ea typeface="SimSun" panose="02010600030101010101" pitchFamily="2" charset="-122"/>
                                    </a:rPr>
                                    <m:t>d</m:t>
                                  </m:r>
                                  <m:r>
                                    <a:rPr lang="en-US" sz="2400" i="1">
                                      <a:effectLst/>
                                      <a:latin typeface="Cambria Math" panose="02040503050406030204" pitchFamily="18" charset="0"/>
                                      <a:ea typeface="SimSun" panose="02010600030101010101" pitchFamily="2" charset="-122"/>
                                    </a:rPr>
                                    <m:t>𝑋</m:t>
                                  </m:r>
                                </m:e>
                              </m:nary>
                              <m:r>
                                <m:rPr>
                                  <m:sty m:val="p"/>
                                </m:rPr>
                                <a:rPr lang="en-US" sz="2400">
                                  <a:effectLst/>
                                  <a:latin typeface="Cambria Math" panose="02040503050406030204" pitchFamily="18" charset="0"/>
                                  <a:ea typeface="SimSun" panose="02010600030101010101" pitchFamily="2" charset="-122"/>
                                </a:rPr>
                                <m:t>d</m:t>
                              </m:r>
                              <m:sSub>
                                <m:sSubPr>
                                  <m:ctrlPr>
                                    <a:rPr lang="en-US" sz="2400" i="1">
                                      <a:effectLst/>
                                      <a:latin typeface="Cambria Math" panose="02040503050406030204" pitchFamily="18" charset="0"/>
                                      <a:ea typeface="SimSun" panose="02010600030101010101" pitchFamily="2" charset="-122"/>
                                    </a:rPr>
                                  </m:ctrlPr>
                                </m:sSubPr>
                                <m:e>
                                  <m:r>
                                    <a:rPr lang="en-US" sz="2400" i="1">
                                      <a:effectLst/>
                                      <a:latin typeface="Cambria Math" panose="02040503050406030204" pitchFamily="18" charset="0"/>
                                      <a:ea typeface="SimSun" panose="02010600030101010101" pitchFamily="2" charset="-122"/>
                                    </a:rPr>
                                    <m:t>𝑋</m:t>
                                  </m:r>
                                </m:e>
                                <m:sub>
                                  <m:r>
                                    <a:rPr lang="en-US" sz="2400" i="1">
                                      <a:effectLst/>
                                      <a:latin typeface="Cambria Math" panose="02040503050406030204" pitchFamily="18" charset="0"/>
                                      <a:ea typeface="SimSun" panose="02010600030101010101" pitchFamily="2" charset="-122"/>
                                    </a:rPr>
                                    <m:t>𝑖</m:t>
                                  </m:r>
                                </m:sub>
                              </m:sSub>
                            </m:e>
                          </m:nary>
                        </m:e>
                      </m:nary>
                    </m:oMath>
                  </m:oMathPara>
                </a14:m>
                <a:endParaRPr lang="en-US" sz="2400" dirty="0">
                  <a:effectLst/>
                  <a:ea typeface="SimSun" panose="02010600030101010101" pitchFamily="2" charset="-122"/>
                </a:endParaRPr>
              </a:p>
              <a:p>
                <a:pPr marL="0" marR="0" indent="0" algn="ctr">
                  <a:spcBef>
                    <a:spcPts val="0"/>
                  </a:spcBef>
                  <a:spcAft>
                    <a:spcPts val="0"/>
                  </a:spcAft>
                  <a:buNone/>
                </a:pPr>
                <a:r>
                  <a:rPr lang="en-US" sz="2400" dirty="0">
                    <a:effectLst/>
                    <a:ea typeface="SimSun" panose="02010600030101010101" pitchFamily="2" charset="-122"/>
                  </a:rPr>
                  <a:t>(Suppose </a:t>
                </a:r>
                <a:r>
                  <a:rPr lang="en-US" sz="2400" i="1" dirty="0">
                    <a:effectLst/>
                    <a:ea typeface="SimSun" panose="02010600030101010101" pitchFamily="2" charset="-122"/>
                  </a:rPr>
                  <a:t>f</a:t>
                </a:r>
                <a:r>
                  <a:rPr lang="en-US" sz="2400" dirty="0">
                    <a:effectLst/>
                    <a:ea typeface="SimSun" panose="02010600030101010101" pitchFamily="2" charset="-122"/>
                  </a:rPr>
                  <a:t>(</a:t>
                </a:r>
                <a:r>
                  <a:rPr lang="en-US" sz="2400" i="1" dirty="0">
                    <a:effectLst/>
                    <a:ea typeface="SimSun" panose="02010600030101010101" pitchFamily="2" charset="-122"/>
                  </a:rPr>
                  <a:t>X</a:t>
                </a:r>
                <a:r>
                  <a:rPr lang="en-US" sz="2400" i="1" baseline="-25000" dirty="0">
                    <a:effectLst/>
                    <a:ea typeface="SimSun" panose="02010600030101010101" pitchFamily="2" charset="-122"/>
                  </a:rPr>
                  <a:t>i</a:t>
                </a:r>
                <a:r>
                  <a:rPr lang="en-US" sz="2400" dirty="0">
                    <a:effectLst/>
                    <a:ea typeface="SimSun" panose="02010600030101010101" pitchFamily="2" charset="-122"/>
                  </a:rPr>
                  <a:t> | Θ) and </a:t>
                </a:r>
                <a:r>
                  <a:rPr lang="en-US" sz="2400" i="1" dirty="0">
                    <a:effectLst/>
                    <a:ea typeface="SimSun" panose="02010600030101010101" pitchFamily="2" charset="-122"/>
                  </a:rPr>
                  <a:t>k</a:t>
                </a:r>
                <a:r>
                  <a:rPr lang="en-US" sz="2400" dirty="0">
                    <a:effectLst/>
                    <a:ea typeface="SimSun" panose="02010600030101010101" pitchFamily="2" charset="-122"/>
                  </a:rPr>
                  <a:t>(</a:t>
                </a:r>
                <a:r>
                  <a:rPr lang="en-US" sz="2400" i="1" dirty="0" err="1">
                    <a:effectLst/>
                    <a:ea typeface="SimSun" panose="02010600030101010101" pitchFamily="2" charset="-122"/>
                  </a:rPr>
                  <a:t>X</a:t>
                </a:r>
                <a:r>
                  <a:rPr lang="en-US" sz="2400" i="1" baseline="-25000" dirty="0" err="1">
                    <a:effectLst/>
                    <a:ea typeface="SimSun" panose="02010600030101010101" pitchFamily="2" charset="-122"/>
                  </a:rPr>
                  <a:t>j</a:t>
                </a:r>
                <a:r>
                  <a:rPr lang="en-US" sz="2400" dirty="0">
                    <a:effectLst/>
                    <a:ea typeface="SimSun" panose="02010600030101010101" pitchFamily="2" charset="-122"/>
                  </a:rPr>
                  <a:t> | </a:t>
                </a:r>
                <a:r>
                  <a:rPr lang="en-US" sz="2400" i="1" dirty="0" err="1">
                    <a:effectLst/>
                    <a:ea typeface="SimSun" panose="02010600030101010101" pitchFamily="2" charset="-122"/>
                  </a:rPr>
                  <a:t>Y</a:t>
                </a:r>
                <a:r>
                  <a:rPr lang="en-US" sz="2400" i="1" baseline="-25000" dirty="0" err="1">
                    <a:effectLst/>
                    <a:ea typeface="SimSun" panose="02010600030101010101" pitchFamily="2" charset="-122"/>
                  </a:rPr>
                  <a:t>j</a:t>
                </a:r>
                <a:r>
                  <a:rPr lang="en-US" sz="2400" dirty="0">
                    <a:effectLst/>
                    <a:ea typeface="SimSun" panose="02010600030101010101" pitchFamily="2" charset="-122"/>
                  </a:rPr>
                  <a:t>, Θ) are analytic functions)</a:t>
                </a:r>
              </a:p>
              <a:p>
                <a:pPr marL="0" indent="0">
                  <a:buNone/>
                </a:pPr>
                <a:endParaRPr lang="en-US" sz="1600" dirty="0"/>
              </a:p>
            </p:txBody>
          </p:sp>
        </mc:Choice>
        <mc:Fallback xmlns="">
          <p:sp>
            <p:nvSpPr>
              <p:cNvPr id="3" name="Content Placeholder 2">
                <a:extLst>
                  <a:ext uri="{FF2B5EF4-FFF2-40B4-BE49-F238E27FC236}">
                    <a16:creationId xmlns:a16="http://schemas.microsoft.com/office/drawing/2014/main" id="{7A80CC12-BCE7-DBA4-BCD4-4E402800D71A}"/>
                  </a:ext>
                </a:extLst>
              </p:cNvPr>
              <p:cNvSpPr>
                <a:spLocks noGrp="1" noRot="1" noChangeAspect="1" noMove="1" noResize="1" noEditPoints="1" noAdjustHandles="1" noChangeArrowheads="1" noChangeShapeType="1" noTextEdit="1"/>
              </p:cNvSpPr>
              <p:nvPr>
                <p:ph idx="1"/>
              </p:nvPr>
            </p:nvSpPr>
            <p:spPr>
              <a:xfrm>
                <a:off x="182880" y="914399"/>
                <a:ext cx="11816862" cy="5176066"/>
              </a:xfrm>
              <a:blipFill>
                <a:blip r:embed="rId4"/>
                <a:stretch>
                  <a:fillRect/>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780BA9B-8227-EDCE-E623-3D0DD5CD79EE}"/>
              </a:ext>
            </a:extLst>
          </p:cNvPr>
          <p:cNvSpPr>
            <a:spLocks noGrp="1"/>
          </p:cNvSpPr>
          <p:nvPr>
            <p:ph type="dt" sz="half" idx="10"/>
          </p:nvPr>
        </p:nvSpPr>
        <p:spPr/>
        <p:txBody>
          <a:bodyPr/>
          <a:lstStyle/>
          <a:p>
            <a:r>
              <a:rPr lang="en-US"/>
              <a:t>30/05/2022</a:t>
            </a:r>
          </a:p>
        </p:txBody>
      </p:sp>
      <p:sp>
        <p:nvSpPr>
          <p:cNvPr id="5" name="Footer Placeholder 4">
            <a:extLst>
              <a:ext uri="{FF2B5EF4-FFF2-40B4-BE49-F238E27FC236}">
                <a16:creationId xmlns:a16="http://schemas.microsoft.com/office/drawing/2014/main" id="{64CC3677-94FE-691B-E97A-3182A90AF702}"/>
              </a:ext>
            </a:extLst>
          </p:cNvPr>
          <p:cNvSpPr>
            <a:spLocks noGrp="1"/>
          </p:cNvSpPr>
          <p:nvPr>
            <p:ph type="ftr" sz="quarter" idx="11"/>
          </p:nvPr>
        </p:nvSpPr>
        <p:spPr/>
        <p:txBody>
          <a:bodyPr/>
          <a:lstStyle/>
          <a:p>
            <a:r>
              <a:rPr lang="pt-BR"/>
              <a:t>EM Tutorial P2 - Loc Nguyen</a:t>
            </a:r>
            <a:endParaRPr lang="en-US"/>
          </a:p>
        </p:txBody>
      </p:sp>
      <p:sp>
        <p:nvSpPr>
          <p:cNvPr id="6" name="Slide Number Placeholder 5">
            <a:extLst>
              <a:ext uri="{FF2B5EF4-FFF2-40B4-BE49-F238E27FC236}">
                <a16:creationId xmlns:a16="http://schemas.microsoft.com/office/drawing/2014/main" id="{D7C925CA-5A51-CF41-5B5B-F9392CD5855B}"/>
              </a:ext>
            </a:extLst>
          </p:cNvPr>
          <p:cNvSpPr>
            <a:spLocks noGrp="1"/>
          </p:cNvSpPr>
          <p:nvPr>
            <p:ph type="sldNum" sz="quarter" idx="12"/>
          </p:nvPr>
        </p:nvSpPr>
        <p:spPr/>
        <p:txBody>
          <a:bodyPr/>
          <a:lstStyle/>
          <a:p>
            <a:fld id="{5DB5036F-1FF2-46C4-8D2B-59C7E3B91952}" type="slidenum">
              <a:rPr lang="en-US" smtClean="0"/>
              <a:pPr/>
              <a:t>24</a:t>
            </a:fld>
            <a:endParaRPr lang="en-US"/>
          </a:p>
        </p:txBody>
      </p:sp>
    </p:spTree>
    <p:extLst>
      <p:ext uri="{BB962C8B-B14F-4D97-AF65-F5344CB8AC3E}">
        <p14:creationId xmlns:p14="http://schemas.microsoft.com/office/powerpoint/2010/main" val="2153156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AE1DF-1858-79C1-1A85-19442053D470}"/>
              </a:ext>
            </a:extLst>
          </p:cNvPr>
          <p:cNvSpPr>
            <a:spLocks noGrp="1"/>
          </p:cNvSpPr>
          <p:nvPr>
            <p:ph type="title"/>
          </p:nvPr>
        </p:nvSpPr>
        <p:spPr>
          <a:xfrm>
            <a:off x="838200" y="47646"/>
            <a:ext cx="10515600" cy="660486"/>
          </a:xfrm>
        </p:spPr>
        <p:txBody>
          <a:bodyPr/>
          <a:lstStyle/>
          <a:p>
            <a:r>
              <a:rPr lang="en-US" dirty="0"/>
              <a:t>2. Practical EM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DBFDBC-5F76-A0F5-72A8-B8D8703D5F1D}"/>
                  </a:ext>
                </a:extLst>
              </p:cNvPr>
              <p:cNvSpPr>
                <a:spLocks noGrp="1"/>
              </p:cNvSpPr>
              <p:nvPr>
                <p:ph idx="1"/>
              </p:nvPr>
            </p:nvSpPr>
            <p:spPr>
              <a:xfrm>
                <a:off x="267285" y="745583"/>
                <a:ext cx="11676185" cy="5176066"/>
              </a:xfrm>
            </p:spPr>
            <p:txBody>
              <a:bodyPr>
                <a:noAutofit/>
              </a:bodyPr>
              <a:lstStyle/>
              <a:p>
                <a:pPr marL="0" marR="0" indent="0" algn="just">
                  <a:lnSpc>
                    <a:spcPct val="110000"/>
                  </a:lnSpc>
                  <a:spcBef>
                    <a:spcPts val="0"/>
                  </a:spcBef>
                  <a:spcAft>
                    <a:spcPts val="0"/>
                  </a:spcAft>
                  <a:buNone/>
                </a:pPr>
                <a:r>
                  <a:rPr lang="en-US" sz="1700" dirty="0">
                    <a:effectLst/>
                    <a:ea typeface="SimSun" panose="02010600030101010101" pitchFamily="2" charset="-122"/>
                  </a:rPr>
                  <a:t>Like taking Riemann integral on </a:t>
                </a:r>
                <a14:m>
                  <m:oMath xmlns:m="http://schemas.openxmlformats.org/officeDocument/2006/math">
                    <m:nary>
                      <m:naryPr>
                        <m:limLoc m:val="undOvr"/>
                        <m:supHide m:val="on"/>
                        <m:ctrlPr>
                          <a:rPr lang="en-US" sz="1700" i="1">
                            <a:effectLst/>
                            <a:latin typeface="Cambria Math" panose="02040503050406030204" pitchFamily="18" charset="0"/>
                            <a:ea typeface="SimSun" panose="02010600030101010101" pitchFamily="2" charset="-122"/>
                          </a:rPr>
                        </m:ctrlPr>
                      </m:naryPr>
                      <m:sub>
                        <m:r>
                          <a:rPr lang="en-US" sz="1700" i="1">
                            <a:effectLst/>
                            <a:latin typeface="Cambria Math" panose="02040503050406030204" pitchFamily="18" charset="0"/>
                            <a:ea typeface="SimSun" panose="02010600030101010101" pitchFamily="2" charset="-122"/>
                          </a:rPr>
                          <m:t>𝑋</m:t>
                        </m:r>
                      </m:sub>
                      <m:sup/>
                      <m:e>
                        <m:r>
                          <a:rPr lang="en-US" sz="1700" i="1">
                            <a:effectLst/>
                            <a:latin typeface="Cambria Math" panose="02040503050406030204" pitchFamily="18" charset="0"/>
                            <a:ea typeface="SimSun" panose="02010600030101010101" pitchFamily="2" charset="-122"/>
                          </a:rPr>
                          <m:t>𝛿</m:t>
                        </m:r>
                        <m:d>
                          <m:dPr>
                            <m:ctrlPr>
                              <a:rPr lang="en-US" sz="1700" i="1">
                                <a:effectLst/>
                                <a:latin typeface="Cambria Math" panose="02040503050406030204" pitchFamily="18" charset="0"/>
                                <a:ea typeface="SimSun" panose="02010600030101010101" pitchFamily="2" charset="-122"/>
                              </a:rPr>
                            </m:ctrlPr>
                          </m:dPr>
                          <m:e>
                            <m:r>
                              <a:rPr lang="en-US" sz="1700" i="1">
                                <a:effectLst/>
                                <a:latin typeface="Cambria Math" panose="02040503050406030204" pitchFamily="18" charset="0"/>
                                <a:ea typeface="SimSun" panose="02010600030101010101" pitchFamily="2" charset="-122"/>
                              </a:rPr>
                              <m:t>𝑋</m:t>
                            </m:r>
                            <m:r>
                              <a:rPr lang="en-US" sz="1700" i="1">
                                <a:effectLst/>
                                <a:latin typeface="Cambria Math" panose="02040503050406030204" pitchFamily="18" charset="0"/>
                                <a:ea typeface="SimSun" panose="02010600030101010101" pitchFamily="2" charset="-122"/>
                              </a:rPr>
                              <m:t>,</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𝑋</m:t>
                                </m:r>
                              </m:e>
                              <m:sub>
                                <m:r>
                                  <a:rPr lang="en-US" sz="1700" i="1">
                                    <a:effectLst/>
                                    <a:latin typeface="Cambria Math" panose="02040503050406030204" pitchFamily="18" charset="0"/>
                                    <a:ea typeface="SimSun" panose="02010600030101010101" pitchFamily="2" charset="-122"/>
                                  </a:rPr>
                                  <m:t>𝑖</m:t>
                                </m:r>
                              </m:sub>
                            </m:sSub>
                          </m:e>
                        </m:d>
                        <m:r>
                          <a:rPr lang="en-US" sz="1700" i="1">
                            <a:effectLst/>
                            <a:latin typeface="Cambria Math" panose="02040503050406030204" pitchFamily="18" charset="0"/>
                            <a:ea typeface="SimSun" panose="02010600030101010101" pitchFamily="2" charset="-122"/>
                          </a:rPr>
                          <m:t>𝑘</m:t>
                        </m:r>
                        <m:d>
                          <m:dPr>
                            <m:ctrlPr>
                              <a:rPr lang="en-US" sz="1700" i="1">
                                <a:effectLst/>
                                <a:latin typeface="Cambria Math" panose="02040503050406030204" pitchFamily="18" charset="0"/>
                                <a:ea typeface="SimSun" panose="02010600030101010101" pitchFamily="2" charset="-122"/>
                              </a:rPr>
                            </m:ctrlPr>
                          </m:dPr>
                          <m:e>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𝑋</m:t>
                                </m:r>
                              </m:e>
                              <m:sub>
                                <m:r>
                                  <a:rPr lang="en-US" sz="1700" i="1">
                                    <a:effectLst/>
                                    <a:latin typeface="Cambria Math" panose="02040503050406030204" pitchFamily="18" charset="0"/>
                                    <a:ea typeface="SimSun" panose="02010600030101010101" pitchFamily="2" charset="-122"/>
                                  </a:rPr>
                                  <m:t>𝑖</m:t>
                                </m:r>
                              </m:sub>
                            </m:sSub>
                          </m:e>
                          <m:e>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𝑌</m:t>
                                </m:r>
                              </m:e>
                              <m:sub>
                                <m:r>
                                  <a:rPr lang="en-US" sz="1700" i="1">
                                    <a:effectLst/>
                                    <a:latin typeface="Cambria Math" panose="02040503050406030204" pitchFamily="18" charset="0"/>
                                    <a:ea typeface="SimSun" panose="02010600030101010101" pitchFamily="2" charset="-122"/>
                                  </a:rPr>
                                  <m:t>𝑖</m:t>
                                </m:r>
                              </m:sub>
                            </m:sSub>
                            <m:r>
                              <a:rPr lang="en-US" sz="1700">
                                <a:effectLst/>
                                <a:latin typeface="Cambria Math" panose="02040503050406030204" pitchFamily="18" charset="0"/>
                                <a:ea typeface="SimSun" panose="02010600030101010101" pitchFamily="2" charset="-122"/>
                              </a:rPr>
                              <m:t>,</m:t>
                            </m:r>
                            <m:r>
                              <m:rPr>
                                <m:sty m:val="p"/>
                              </m:rPr>
                              <a:rPr lang="en-US" sz="1700">
                                <a:effectLst/>
                                <a:latin typeface="Cambria Math" panose="02040503050406030204" pitchFamily="18" charset="0"/>
                                <a:ea typeface="SimSun" panose="02010600030101010101" pitchFamily="2" charset="-122"/>
                              </a:rPr>
                              <m:t>Θ</m:t>
                            </m:r>
                          </m:e>
                        </m:d>
                        <m:r>
                          <m:rPr>
                            <m:sty m:val="p"/>
                          </m:rPr>
                          <a:rPr lang="en-US" sz="1700">
                            <a:effectLst/>
                            <a:latin typeface="Cambria Math" panose="02040503050406030204" pitchFamily="18" charset="0"/>
                            <a:ea typeface="SimSun" panose="02010600030101010101" pitchFamily="2" charset="-122"/>
                          </a:rPr>
                          <m:t>log</m:t>
                        </m:r>
                        <m:d>
                          <m:dPr>
                            <m:ctrlPr>
                              <a:rPr lang="en-US" sz="1700" i="1">
                                <a:effectLst/>
                                <a:latin typeface="Cambria Math" panose="02040503050406030204" pitchFamily="18" charset="0"/>
                                <a:ea typeface="SimSun" panose="02010600030101010101" pitchFamily="2" charset="-122"/>
                              </a:rPr>
                            </m:ctrlPr>
                          </m:dPr>
                          <m:e>
                            <m:r>
                              <a:rPr lang="en-US" sz="1700" i="1">
                                <a:effectLst/>
                                <a:latin typeface="Cambria Math" panose="02040503050406030204" pitchFamily="18" charset="0"/>
                                <a:ea typeface="SimSun" panose="02010600030101010101" pitchFamily="2" charset="-122"/>
                              </a:rPr>
                              <m:t>𝑓</m:t>
                            </m:r>
                            <m:d>
                              <m:dPr>
                                <m:ctrlPr>
                                  <a:rPr lang="en-US" sz="1700" i="1">
                                    <a:effectLst/>
                                    <a:latin typeface="Cambria Math" panose="02040503050406030204" pitchFamily="18" charset="0"/>
                                    <a:ea typeface="SimSun" panose="02010600030101010101" pitchFamily="2" charset="-122"/>
                                  </a:rPr>
                                </m:ctrlPr>
                              </m:dPr>
                              <m:e>
                                <m:r>
                                  <a:rPr lang="en-US" sz="1700" i="1">
                                    <a:effectLst/>
                                    <a:latin typeface="Cambria Math" panose="02040503050406030204" pitchFamily="18" charset="0"/>
                                    <a:ea typeface="SimSun" panose="02010600030101010101" pitchFamily="2" charset="-122"/>
                                  </a:rPr>
                                  <m:t>𝑋</m:t>
                                </m:r>
                              </m:e>
                              <m:e>
                                <m:sSup>
                                  <m:sSupPr>
                                    <m:ctrlPr>
                                      <a:rPr lang="en-US" sz="1700" i="1">
                                        <a:effectLst/>
                                        <a:latin typeface="Cambria Math" panose="02040503050406030204" pitchFamily="18" charset="0"/>
                                        <a:ea typeface="SimSun" panose="02010600030101010101" pitchFamily="2" charset="-122"/>
                                      </a:rPr>
                                    </m:ctrlPr>
                                  </m:sSupPr>
                                  <m:e>
                                    <m:r>
                                      <m:rPr>
                                        <m:sty m:val="p"/>
                                      </m:rPr>
                                      <a:rPr lang="en-US" sz="1700">
                                        <a:effectLst/>
                                        <a:latin typeface="Cambria Math" panose="02040503050406030204" pitchFamily="18" charset="0"/>
                                        <a:ea typeface="SimSun" panose="02010600030101010101" pitchFamily="2" charset="-122"/>
                                      </a:rPr>
                                      <m:t>Θ</m:t>
                                    </m:r>
                                  </m:e>
                                  <m:sup>
                                    <m:r>
                                      <a:rPr lang="en-US" sz="1700" i="1">
                                        <a:effectLst/>
                                        <a:latin typeface="Cambria Math" panose="02040503050406030204" pitchFamily="18" charset="0"/>
                                        <a:ea typeface="SimSun" panose="02010600030101010101" pitchFamily="2" charset="-122"/>
                                      </a:rPr>
                                      <m:t>′</m:t>
                                    </m:r>
                                  </m:sup>
                                </m:sSup>
                              </m:e>
                            </m:d>
                          </m:e>
                        </m:d>
                        <m:r>
                          <m:rPr>
                            <m:sty m:val="p"/>
                          </m:rPr>
                          <a:rPr lang="en-US" sz="1700">
                            <a:effectLst/>
                            <a:latin typeface="Cambria Math" panose="02040503050406030204" pitchFamily="18" charset="0"/>
                            <a:ea typeface="SimSun" panose="02010600030101010101" pitchFamily="2" charset="-122"/>
                          </a:rPr>
                          <m:t>d</m:t>
                        </m:r>
                        <m:r>
                          <a:rPr lang="en-US" sz="1700" i="1">
                            <a:effectLst/>
                            <a:latin typeface="Cambria Math" panose="02040503050406030204" pitchFamily="18" charset="0"/>
                            <a:ea typeface="SimSun" panose="02010600030101010101" pitchFamily="2" charset="-122"/>
                          </a:rPr>
                          <m:t>𝑋</m:t>
                        </m:r>
                      </m:e>
                    </m:nary>
                  </m:oMath>
                </a14:m>
                <a:r>
                  <a:rPr lang="en-US" sz="1700" dirty="0">
                    <a:effectLst/>
                    <a:ea typeface="SimSun" panose="02010600030101010101" pitchFamily="2" charset="-122"/>
                  </a:rPr>
                  <a:t>, we have:</a:t>
                </a:r>
              </a:p>
              <a:p>
                <a:pPr marL="0" marR="0" indent="0" algn="just">
                  <a:lnSpc>
                    <a:spcPct val="110000"/>
                  </a:lnSpc>
                  <a:spcBef>
                    <a:spcPts val="0"/>
                  </a:spcBef>
                  <a:spcAft>
                    <a:spcPts val="0"/>
                  </a:spcAft>
                  <a:buNone/>
                </a:pPr>
                <a14:m>
                  <m:oMathPara xmlns:m="http://schemas.openxmlformats.org/officeDocument/2006/math">
                    <m:oMathParaPr>
                      <m:jc m:val="centerGroup"/>
                    </m:oMathParaPr>
                    <m:oMath xmlns:m="http://schemas.openxmlformats.org/officeDocument/2006/math">
                      <m:nary>
                        <m:naryPr>
                          <m:limLoc m:val="undOvr"/>
                          <m:supHide m:val="on"/>
                          <m:ctrlPr>
                            <a:rPr lang="en-US" sz="1700" i="1">
                              <a:effectLst/>
                              <a:latin typeface="Cambria Math" panose="02040503050406030204" pitchFamily="18" charset="0"/>
                              <a:ea typeface="SimSun" panose="02010600030101010101" pitchFamily="2" charset="-122"/>
                            </a:rPr>
                          </m:ctrlPr>
                        </m:naryPr>
                        <m:sub>
                          <m:sSup>
                            <m:sSupPr>
                              <m:ctrlPr>
                                <a:rPr lang="en-US" sz="1700" i="1">
                                  <a:effectLst/>
                                  <a:latin typeface="Cambria Math" panose="02040503050406030204" pitchFamily="18" charset="0"/>
                                  <a:ea typeface="SimSun" panose="02010600030101010101" pitchFamily="2" charset="-122"/>
                                </a:rPr>
                              </m:ctrlPr>
                            </m:sSupPr>
                            <m:e>
                              <m:r>
                                <a:rPr lang="en-US" sz="1700" i="1">
                                  <a:effectLst/>
                                  <a:latin typeface="Cambria Math" panose="02040503050406030204" pitchFamily="18" charset="0"/>
                                  <a:ea typeface="SimSun" panose="02010600030101010101" pitchFamily="2" charset="-122"/>
                                </a:rPr>
                                <m:t>𝜑</m:t>
                              </m:r>
                            </m:e>
                            <m:sup>
                              <m:r>
                                <a:rPr lang="en-US" sz="1700" i="1">
                                  <a:effectLst/>
                                  <a:latin typeface="Cambria Math" panose="02040503050406030204" pitchFamily="18" charset="0"/>
                                  <a:ea typeface="SimSun" panose="02010600030101010101" pitchFamily="2" charset="-122"/>
                                </a:rPr>
                                <m:t>−1</m:t>
                              </m:r>
                            </m:sup>
                          </m:sSup>
                          <m:d>
                            <m:dPr>
                              <m:ctrlPr>
                                <a:rPr lang="en-US" sz="1700" i="1">
                                  <a:effectLst/>
                                  <a:latin typeface="Cambria Math" panose="02040503050406030204" pitchFamily="18" charset="0"/>
                                  <a:ea typeface="SimSun" panose="02010600030101010101" pitchFamily="2" charset="-122"/>
                                </a:rPr>
                              </m:ctrlPr>
                            </m:dPr>
                            <m:e>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𝑌</m:t>
                                  </m:r>
                                </m:e>
                                <m:sub>
                                  <m:r>
                                    <a:rPr lang="en-US" sz="1700" i="1">
                                      <a:effectLst/>
                                      <a:latin typeface="Cambria Math" panose="02040503050406030204" pitchFamily="18" charset="0"/>
                                      <a:ea typeface="SimSun" panose="02010600030101010101" pitchFamily="2" charset="-122"/>
                                    </a:rPr>
                                    <m:t>𝑖</m:t>
                                  </m:r>
                                </m:sub>
                              </m:sSub>
                            </m:e>
                          </m:d>
                        </m:sub>
                        <m:sup/>
                        <m:e>
                          <m:nary>
                            <m:naryPr>
                              <m:limLoc m:val="undOvr"/>
                              <m:supHide m:val="on"/>
                              <m:ctrlPr>
                                <a:rPr lang="en-US" sz="1700" i="1">
                                  <a:effectLst/>
                                  <a:latin typeface="Cambria Math" panose="02040503050406030204" pitchFamily="18" charset="0"/>
                                  <a:ea typeface="SimSun" panose="02010600030101010101" pitchFamily="2" charset="-122"/>
                                </a:rPr>
                              </m:ctrlPr>
                            </m:naryPr>
                            <m:sub>
                              <m:r>
                                <a:rPr lang="en-US" sz="1700" i="1">
                                  <a:effectLst/>
                                  <a:latin typeface="Cambria Math" panose="02040503050406030204" pitchFamily="18" charset="0"/>
                                  <a:ea typeface="SimSun" panose="02010600030101010101" pitchFamily="2" charset="-122"/>
                                </a:rPr>
                                <m:t>𝑋</m:t>
                              </m:r>
                            </m:sub>
                            <m:sup/>
                            <m:e>
                              <m:r>
                                <a:rPr lang="en-US" sz="1700" i="1">
                                  <a:effectLst/>
                                  <a:latin typeface="Cambria Math" panose="02040503050406030204" pitchFamily="18" charset="0"/>
                                  <a:ea typeface="SimSun" panose="02010600030101010101" pitchFamily="2" charset="-122"/>
                                </a:rPr>
                                <m:t>𝛿</m:t>
                              </m:r>
                              <m:d>
                                <m:dPr>
                                  <m:ctrlPr>
                                    <a:rPr lang="en-US" sz="1700" i="1">
                                      <a:effectLst/>
                                      <a:latin typeface="Cambria Math" panose="02040503050406030204" pitchFamily="18" charset="0"/>
                                      <a:ea typeface="SimSun" panose="02010600030101010101" pitchFamily="2" charset="-122"/>
                                    </a:rPr>
                                  </m:ctrlPr>
                                </m:dPr>
                                <m:e>
                                  <m:r>
                                    <a:rPr lang="en-US" sz="1700" i="1">
                                      <a:effectLst/>
                                      <a:latin typeface="Cambria Math" panose="02040503050406030204" pitchFamily="18" charset="0"/>
                                      <a:ea typeface="SimSun" panose="02010600030101010101" pitchFamily="2" charset="-122"/>
                                    </a:rPr>
                                    <m:t>𝑋</m:t>
                                  </m:r>
                                  <m:r>
                                    <a:rPr lang="en-US" sz="1700" i="1">
                                      <a:effectLst/>
                                      <a:latin typeface="Cambria Math" panose="02040503050406030204" pitchFamily="18" charset="0"/>
                                      <a:ea typeface="SimSun" panose="02010600030101010101" pitchFamily="2" charset="-122"/>
                                    </a:rPr>
                                    <m:t>,</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𝑋</m:t>
                                      </m:r>
                                    </m:e>
                                    <m:sub>
                                      <m:r>
                                        <a:rPr lang="en-US" sz="1700" i="1">
                                          <a:effectLst/>
                                          <a:latin typeface="Cambria Math" panose="02040503050406030204" pitchFamily="18" charset="0"/>
                                          <a:ea typeface="SimSun" panose="02010600030101010101" pitchFamily="2" charset="-122"/>
                                        </a:rPr>
                                        <m:t>𝑖</m:t>
                                      </m:r>
                                    </m:sub>
                                  </m:sSub>
                                </m:e>
                              </m:d>
                              <m:r>
                                <a:rPr lang="en-US" sz="1700" i="1">
                                  <a:effectLst/>
                                  <a:latin typeface="Cambria Math" panose="02040503050406030204" pitchFamily="18" charset="0"/>
                                  <a:ea typeface="SimSun" panose="02010600030101010101" pitchFamily="2" charset="-122"/>
                                </a:rPr>
                                <m:t>𝑘</m:t>
                              </m:r>
                              <m:d>
                                <m:dPr>
                                  <m:ctrlPr>
                                    <a:rPr lang="en-US" sz="1700" i="1">
                                      <a:effectLst/>
                                      <a:latin typeface="Cambria Math" panose="02040503050406030204" pitchFamily="18" charset="0"/>
                                      <a:ea typeface="SimSun" panose="02010600030101010101" pitchFamily="2" charset="-122"/>
                                    </a:rPr>
                                  </m:ctrlPr>
                                </m:dPr>
                                <m:e>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𝑋</m:t>
                                      </m:r>
                                    </m:e>
                                    <m:sub>
                                      <m:r>
                                        <a:rPr lang="en-US" sz="1700" i="1">
                                          <a:effectLst/>
                                          <a:latin typeface="Cambria Math" panose="02040503050406030204" pitchFamily="18" charset="0"/>
                                          <a:ea typeface="SimSun" panose="02010600030101010101" pitchFamily="2" charset="-122"/>
                                        </a:rPr>
                                        <m:t>𝑖</m:t>
                                      </m:r>
                                    </m:sub>
                                  </m:sSub>
                                </m:e>
                                <m:e>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𝑌</m:t>
                                      </m:r>
                                    </m:e>
                                    <m:sub>
                                      <m:r>
                                        <a:rPr lang="en-US" sz="1700" i="1">
                                          <a:effectLst/>
                                          <a:latin typeface="Cambria Math" panose="02040503050406030204" pitchFamily="18" charset="0"/>
                                          <a:ea typeface="SimSun" panose="02010600030101010101" pitchFamily="2" charset="-122"/>
                                        </a:rPr>
                                        <m:t>𝑖</m:t>
                                      </m:r>
                                    </m:sub>
                                  </m:sSub>
                                  <m:r>
                                    <a:rPr lang="en-US" sz="1700">
                                      <a:effectLst/>
                                      <a:latin typeface="Cambria Math" panose="02040503050406030204" pitchFamily="18" charset="0"/>
                                      <a:ea typeface="SimSun" panose="02010600030101010101" pitchFamily="2" charset="-122"/>
                                    </a:rPr>
                                    <m:t>,</m:t>
                                  </m:r>
                                  <m:r>
                                    <m:rPr>
                                      <m:sty m:val="p"/>
                                    </m:rPr>
                                    <a:rPr lang="en-US" sz="1700">
                                      <a:effectLst/>
                                      <a:latin typeface="Cambria Math" panose="02040503050406030204" pitchFamily="18" charset="0"/>
                                      <a:ea typeface="SimSun" panose="02010600030101010101" pitchFamily="2" charset="-122"/>
                                    </a:rPr>
                                    <m:t>Θ</m:t>
                                  </m:r>
                                </m:e>
                              </m:d>
                              <m:r>
                                <m:rPr>
                                  <m:sty m:val="p"/>
                                </m:rPr>
                                <a:rPr lang="en-US" sz="1700">
                                  <a:effectLst/>
                                  <a:latin typeface="Cambria Math" panose="02040503050406030204" pitchFamily="18" charset="0"/>
                                  <a:ea typeface="SimSun" panose="02010600030101010101" pitchFamily="2" charset="-122"/>
                                </a:rPr>
                                <m:t>log</m:t>
                              </m:r>
                              <m:d>
                                <m:dPr>
                                  <m:ctrlPr>
                                    <a:rPr lang="en-US" sz="1700" i="1">
                                      <a:effectLst/>
                                      <a:latin typeface="Cambria Math" panose="02040503050406030204" pitchFamily="18" charset="0"/>
                                      <a:ea typeface="SimSun" panose="02010600030101010101" pitchFamily="2" charset="-122"/>
                                    </a:rPr>
                                  </m:ctrlPr>
                                </m:dPr>
                                <m:e>
                                  <m:r>
                                    <a:rPr lang="en-US" sz="1700" i="1">
                                      <a:effectLst/>
                                      <a:latin typeface="Cambria Math" panose="02040503050406030204" pitchFamily="18" charset="0"/>
                                      <a:ea typeface="SimSun" panose="02010600030101010101" pitchFamily="2" charset="-122"/>
                                    </a:rPr>
                                    <m:t>𝑓</m:t>
                                  </m:r>
                                  <m:d>
                                    <m:dPr>
                                      <m:ctrlPr>
                                        <a:rPr lang="en-US" sz="1700" i="1">
                                          <a:effectLst/>
                                          <a:latin typeface="Cambria Math" panose="02040503050406030204" pitchFamily="18" charset="0"/>
                                          <a:ea typeface="SimSun" panose="02010600030101010101" pitchFamily="2" charset="-122"/>
                                        </a:rPr>
                                      </m:ctrlPr>
                                    </m:dPr>
                                    <m:e>
                                      <m:r>
                                        <a:rPr lang="en-US" sz="1700" i="1">
                                          <a:effectLst/>
                                          <a:latin typeface="Cambria Math" panose="02040503050406030204" pitchFamily="18" charset="0"/>
                                          <a:ea typeface="SimSun" panose="02010600030101010101" pitchFamily="2" charset="-122"/>
                                        </a:rPr>
                                        <m:t>𝑋</m:t>
                                      </m:r>
                                    </m:e>
                                    <m:e>
                                      <m:sSup>
                                        <m:sSupPr>
                                          <m:ctrlPr>
                                            <a:rPr lang="en-US" sz="1700" i="1">
                                              <a:effectLst/>
                                              <a:latin typeface="Cambria Math" panose="02040503050406030204" pitchFamily="18" charset="0"/>
                                              <a:ea typeface="SimSun" panose="02010600030101010101" pitchFamily="2" charset="-122"/>
                                            </a:rPr>
                                          </m:ctrlPr>
                                        </m:sSupPr>
                                        <m:e>
                                          <m:r>
                                            <m:rPr>
                                              <m:sty m:val="p"/>
                                            </m:rPr>
                                            <a:rPr lang="en-US" sz="1700">
                                              <a:effectLst/>
                                              <a:latin typeface="Cambria Math" panose="02040503050406030204" pitchFamily="18" charset="0"/>
                                              <a:ea typeface="SimSun" panose="02010600030101010101" pitchFamily="2" charset="-122"/>
                                            </a:rPr>
                                            <m:t>Θ</m:t>
                                          </m:r>
                                        </m:e>
                                        <m:sup>
                                          <m:r>
                                            <a:rPr lang="en-US" sz="1700" i="1">
                                              <a:effectLst/>
                                              <a:latin typeface="Cambria Math" panose="02040503050406030204" pitchFamily="18" charset="0"/>
                                              <a:ea typeface="SimSun" panose="02010600030101010101" pitchFamily="2" charset="-122"/>
                                            </a:rPr>
                                            <m:t>′</m:t>
                                          </m:r>
                                        </m:sup>
                                      </m:sSup>
                                    </m:e>
                                  </m:d>
                                </m:e>
                              </m:d>
                              <m:r>
                                <m:rPr>
                                  <m:sty m:val="p"/>
                                </m:rPr>
                                <a:rPr lang="en-US" sz="1700">
                                  <a:effectLst/>
                                  <a:latin typeface="Cambria Math" panose="02040503050406030204" pitchFamily="18" charset="0"/>
                                  <a:ea typeface="SimSun" panose="02010600030101010101" pitchFamily="2" charset="-122"/>
                                </a:rPr>
                                <m:t>d</m:t>
                              </m:r>
                              <m:r>
                                <a:rPr lang="en-US" sz="1700" i="1">
                                  <a:effectLst/>
                                  <a:latin typeface="Cambria Math" panose="02040503050406030204" pitchFamily="18" charset="0"/>
                                  <a:ea typeface="SimSun" panose="02010600030101010101" pitchFamily="2" charset="-122"/>
                                </a:rPr>
                                <m:t>𝑋</m:t>
                              </m:r>
                            </m:e>
                          </m:nary>
                          <m:r>
                            <m:rPr>
                              <m:sty m:val="p"/>
                            </m:rPr>
                            <a:rPr lang="en-US" sz="1700">
                              <a:effectLst/>
                              <a:latin typeface="Cambria Math" panose="02040503050406030204" pitchFamily="18" charset="0"/>
                              <a:ea typeface="SimSun" panose="02010600030101010101" pitchFamily="2" charset="-122"/>
                            </a:rPr>
                            <m:t>d</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𝑋</m:t>
                              </m:r>
                            </m:e>
                            <m:sub>
                              <m:r>
                                <a:rPr lang="en-US" sz="1700" i="1">
                                  <a:effectLst/>
                                  <a:latin typeface="Cambria Math" panose="02040503050406030204" pitchFamily="18" charset="0"/>
                                  <a:ea typeface="SimSun" panose="02010600030101010101" pitchFamily="2" charset="-122"/>
                                </a:rPr>
                                <m:t>𝑖</m:t>
                              </m:r>
                            </m:sub>
                          </m:sSub>
                        </m:e>
                      </m:nary>
                      <m:r>
                        <a:rPr lang="en-US" sz="1700" i="1">
                          <a:effectLst/>
                          <a:latin typeface="Cambria Math" panose="02040503050406030204" pitchFamily="18" charset="0"/>
                          <a:ea typeface="SimSun" panose="02010600030101010101" pitchFamily="2" charset="-122"/>
                        </a:rPr>
                        <m:t>=</m:t>
                      </m:r>
                      <m:nary>
                        <m:naryPr>
                          <m:limLoc m:val="undOvr"/>
                          <m:supHide m:val="on"/>
                          <m:ctrlPr>
                            <a:rPr lang="en-US" sz="1700" i="1">
                              <a:effectLst/>
                              <a:latin typeface="Cambria Math" panose="02040503050406030204" pitchFamily="18" charset="0"/>
                              <a:ea typeface="SimSun" panose="02010600030101010101" pitchFamily="2" charset="-122"/>
                            </a:rPr>
                          </m:ctrlPr>
                        </m:naryPr>
                        <m:sub>
                          <m:sSup>
                            <m:sSupPr>
                              <m:ctrlPr>
                                <a:rPr lang="en-US" sz="1700" i="1">
                                  <a:effectLst/>
                                  <a:latin typeface="Cambria Math" panose="02040503050406030204" pitchFamily="18" charset="0"/>
                                  <a:ea typeface="SimSun" panose="02010600030101010101" pitchFamily="2" charset="-122"/>
                                </a:rPr>
                              </m:ctrlPr>
                            </m:sSupPr>
                            <m:e>
                              <m:r>
                                <a:rPr lang="en-US" sz="1700" i="1">
                                  <a:effectLst/>
                                  <a:latin typeface="Cambria Math" panose="02040503050406030204" pitchFamily="18" charset="0"/>
                                  <a:ea typeface="SimSun" panose="02010600030101010101" pitchFamily="2" charset="-122"/>
                                </a:rPr>
                                <m:t>𝜑</m:t>
                              </m:r>
                            </m:e>
                            <m:sup>
                              <m:r>
                                <a:rPr lang="en-US" sz="1700" i="1">
                                  <a:effectLst/>
                                  <a:latin typeface="Cambria Math" panose="02040503050406030204" pitchFamily="18" charset="0"/>
                                  <a:ea typeface="SimSun" panose="02010600030101010101" pitchFamily="2" charset="-122"/>
                                </a:rPr>
                                <m:t>−1</m:t>
                              </m:r>
                            </m:sup>
                          </m:sSup>
                          <m:d>
                            <m:dPr>
                              <m:ctrlPr>
                                <a:rPr lang="en-US" sz="1700" i="1">
                                  <a:effectLst/>
                                  <a:latin typeface="Cambria Math" panose="02040503050406030204" pitchFamily="18" charset="0"/>
                                  <a:ea typeface="SimSun" panose="02010600030101010101" pitchFamily="2" charset="-122"/>
                                </a:rPr>
                              </m:ctrlPr>
                            </m:dPr>
                            <m:e>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𝑌</m:t>
                                  </m:r>
                                </m:e>
                                <m:sub>
                                  <m:r>
                                    <a:rPr lang="en-US" sz="1700" i="1">
                                      <a:effectLst/>
                                      <a:latin typeface="Cambria Math" panose="02040503050406030204" pitchFamily="18" charset="0"/>
                                      <a:ea typeface="SimSun" panose="02010600030101010101" pitchFamily="2" charset="-122"/>
                                    </a:rPr>
                                    <m:t>𝑖</m:t>
                                  </m:r>
                                </m:sub>
                              </m:sSub>
                            </m:e>
                          </m:d>
                        </m:sub>
                        <m:sup/>
                        <m:e>
                          <m:r>
                            <a:rPr lang="en-US" sz="1700" i="1">
                              <a:effectLst/>
                              <a:latin typeface="Cambria Math" panose="02040503050406030204" pitchFamily="18" charset="0"/>
                              <a:ea typeface="SimSun" panose="02010600030101010101" pitchFamily="2" charset="-122"/>
                            </a:rPr>
                            <m:t>𝑘</m:t>
                          </m:r>
                          <m:d>
                            <m:dPr>
                              <m:ctrlPr>
                                <a:rPr lang="en-US" sz="1700" i="1">
                                  <a:effectLst/>
                                  <a:latin typeface="Cambria Math" panose="02040503050406030204" pitchFamily="18" charset="0"/>
                                  <a:ea typeface="SimSun" panose="02010600030101010101" pitchFamily="2" charset="-122"/>
                                </a:rPr>
                              </m:ctrlPr>
                            </m:dPr>
                            <m:e>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𝑋</m:t>
                                  </m:r>
                                </m:e>
                                <m:sub>
                                  <m:r>
                                    <a:rPr lang="en-US" sz="1700" i="1">
                                      <a:effectLst/>
                                      <a:latin typeface="Cambria Math" panose="02040503050406030204" pitchFamily="18" charset="0"/>
                                      <a:ea typeface="SimSun" panose="02010600030101010101" pitchFamily="2" charset="-122"/>
                                    </a:rPr>
                                    <m:t>𝑖</m:t>
                                  </m:r>
                                </m:sub>
                              </m:sSub>
                            </m:e>
                            <m:e>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𝑌</m:t>
                                  </m:r>
                                </m:e>
                                <m:sub>
                                  <m:r>
                                    <a:rPr lang="en-US" sz="1700" i="1">
                                      <a:effectLst/>
                                      <a:latin typeface="Cambria Math" panose="02040503050406030204" pitchFamily="18" charset="0"/>
                                      <a:ea typeface="SimSun" panose="02010600030101010101" pitchFamily="2" charset="-122"/>
                                    </a:rPr>
                                    <m:t>𝑖</m:t>
                                  </m:r>
                                </m:sub>
                              </m:sSub>
                              <m:r>
                                <a:rPr lang="en-US" sz="1700">
                                  <a:effectLst/>
                                  <a:latin typeface="Cambria Math" panose="02040503050406030204" pitchFamily="18" charset="0"/>
                                  <a:ea typeface="SimSun" panose="02010600030101010101" pitchFamily="2" charset="-122"/>
                                </a:rPr>
                                <m:t>,</m:t>
                              </m:r>
                              <m:r>
                                <m:rPr>
                                  <m:sty m:val="p"/>
                                </m:rPr>
                                <a:rPr lang="en-US" sz="1700">
                                  <a:effectLst/>
                                  <a:latin typeface="Cambria Math" panose="02040503050406030204" pitchFamily="18" charset="0"/>
                                  <a:ea typeface="SimSun" panose="02010600030101010101" pitchFamily="2" charset="-122"/>
                                </a:rPr>
                                <m:t>Θ</m:t>
                              </m:r>
                            </m:e>
                          </m:d>
                          <m:r>
                            <m:rPr>
                              <m:sty m:val="p"/>
                            </m:rPr>
                            <a:rPr lang="en-US" sz="1700">
                              <a:effectLst/>
                              <a:latin typeface="Cambria Math" panose="02040503050406030204" pitchFamily="18" charset="0"/>
                              <a:ea typeface="SimSun" panose="02010600030101010101" pitchFamily="2" charset="-122"/>
                            </a:rPr>
                            <m:t>log</m:t>
                          </m:r>
                          <m:d>
                            <m:dPr>
                              <m:ctrlPr>
                                <a:rPr lang="en-US" sz="1700" i="1">
                                  <a:effectLst/>
                                  <a:latin typeface="Cambria Math" panose="02040503050406030204" pitchFamily="18" charset="0"/>
                                  <a:ea typeface="SimSun" panose="02010600030101010101" pitchFamily="2" charset="-122"/>
                                </a:rPr>
                              </m:ctrlPr>
                            </m:dPr>
                            <m:e>
                              <m:r>
                                <a:rPr lang="en-US" sz="1700" i="1">
                                  <a:effectLst/>
                                  <a:latin typeface="Cambria Math" panose="02040503050406030204" pitchFamily="18" charset="0"/>
                                  <a:ea typeface="SimSun" panose="02010600030101010101" pitchFamily="2" charset="-122"/>
                                </a:rPr>
                                <m:t>𝑓</m:t>
                              </m:r>
                              <m:d>
                                <m:dPr>
                                  <m:ctrlPr>
                                    <a:rPr lang="en-US" sz="1700" i="1">
                                      <a:effectLst/>
                                      <a:latin typeface="Cambria Math" panose="02040503050406030204" pitchFamily="18" charset="0"/>
                                      <a:ea typeface="SimSun" panose="02010600030101010101" pitchFamily="2" charset="-122"/>
                                    </a:rPr>
                                  </m:ctrlPr>
                                </m:dPr>
                                <m:e>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𝑋</m:t>
                                      </m:r>
                                    </m:e>
                                    <m:sub>
                                      <m:r>
                                        <a:rPr lang="en-US" sz="1700" i="1">
                                          <a:effectLst/>
                                          <a:latin typeface="Cambria Math" panose="02040503050406030204" pitchFamily="18" charset="0"/>
                                          <a:ea typeface="SimSun" panose="02010600030101010101" pitchFamily="2" charset="-122"/>
                                        </a:rPr>
                                        <m:t>𝑖</m:t>
                                      </m:r>
                                    </m:sub>
                                  </m:sSub>
                                </m:e>
                                <m:e>
                                  <m:sSup>
                                    <m:sSupPr>
                                      <m:ctrlPr>
                                        <a:rPr lang="en-US" sz="1700" i="1">
                                          <a:effectLst/>
                                          <a:latin typeface="Cambria Math" panose="02040503050406030204" pitchFamily="18" charset="0"/>
                                          <a:ea typeface="SimSun" panose="02010600030101010101" pitchFamily="2" charset="-122"/>
                                        </a:rPr>
                                      </m:ctrlPr>
                                    </m:sSupPr>
                                    <m:e>
                                      <m:r>
                                        <m:rPr>
                                          <m:sty m:val="p"/>
                                        </m:rPr>
                                        <a:rPr lang="en-US" sz="1700">
                                          <a:effectLst/>
                                          <a:latin typeface="Cambria Math" panose="02040503050406030204" pitchFamily="18" charset="0"/>
                                          <a:ea typeface="SimSun" panose="02010600030101010101" pitchFamily="2" charset="-122"/>
                                        </a:rPr>
                                        <m:t>Θ</m:t>
                                      </m:r>
                                    </m:e>
                                    <m:sup>
                                      <m:r>
                                        <a:rPr lang="en-US" sz="1700" i="1">
                                          <a:effectLst/>
                                          <a:latin typeface="Cambria Math" panose="02040503050406030204" pitchFamily="18" charset="0"/>
                                          <a:ea typeface="SimSun" panose="02010600030101010101" pitchFamily="2" charset="-122"/>
                                        </a:rPr>
                                        <m:t>′</m:t>
                                      </m:r>
                                    </m:sup>
                                  </m:sSup>
                                </m:e>
                              </m:d>
                            </m:e>
                          </m:d>
                          <m:r>
                            <m:rPr>
                              <m:sty m:val="p"/>
                            </m:rPr>
                            <a:rPr lang="en-US" sz="1700">
                              <a:effectLst/>
                              <a:latin typeface="Cambria Math" panose="02040503050406030204" pitchFamily="18" charset="0"/>
                              <a:ea typeface="SimSun" panose="02010600030101010101" pitchFamily="2" charset="-122"/>
                            </a:rPr>
                            <m:t>d</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𝑋</m:t>
                              </m:r>
                            </m:e>
                            <m:sub>
                              <m:r>
                                <a:rPr lang="en-US" sz="1700" i="1">
                                  <a:effectLst/>
                                  <a:latin typeface="Cambria Math" panose="02040503050406030204" pitchFamily="18" charset="0"/>
                                  <a:ea typeface="SimSun" panose="02010600030101010101" pitchFamily="2" charset="-122"/>
                                </a:rPr>
                                <m:t>𝑖</m:t>
                              </m:r>
                            </m:sub>
                          </m:sSub>
                        </m:e>
                      </m:nary>
                    </m:oMath>
                  </m:oMathPara>
                </a14:m>
                <a:endParaRPr lang="en-US" sz="1700" dirty="0">
                  <a:effectLst/>
                  <a:ea typeface="SimSun" panose="02010600030101010101" pitchFamily="2" charset="-122"/>
                </a:endParaRPr>
              </a:p>
              <a:p>
                <a:pPr marL="0" marR="0" indent="0" algn="just">
                  <a:lnSpc>
                    <a:spcPct val="110000"/>
                  </a:lnSpc>
                  <a:spcBef>
                    <a:spcPts val="0"/>
                  </a:spcBef>
                  <a:spcAft>
                    <a:spcPts val="0"/>
                  </a:spcAft>
                  <a:buNone/>
                </a:pPr>
                <a:r>
                  <a:rPr lang="en-US" sz="1700" dirty="0">
                    <a:effectLst/>
                    <a:ea typeface="SimSun" panose="02010600030101010101" pitchFamily="2" charset="-122"/>
                  </a:rPr>
                  <a:t>As a result, the conditional expectation </a:t>
                </a:r>
                <a:r>
                  <a:rPr lang="en-US" sz="1700" i="1" dirty="0">
                    <a:effectLst/>
                    <a:ea typeface="SimSun" panose="02010600030101010101" pitchFamily="2" charset="-122"/>
                  </a:rPr>
                  <a:t>Q</a:t>
                </a:r>
                <a:r>
                  <a:rPr lang="en-US" sz="1700" dirty="0">
                    <a:effectLst/>
                    <a:ea typeface="SimSun" panose="02010600030101010101" pitchFamily="2" charset="-122"/>
                  </a:rPr>
                  <a:t>(Θ’ | Θ) given an observed sample </a:t>
                </a:r>
                <a14:m>
                  <m:oMath xmlns:m="http://schemas.openxmlformats.org/officeDocument/2006/math">
                    <m:r>
                      <a:rPr lang="en-US" sz="1700" i="1">
                        <a:effectLst/>
                        <a:latin typeface="Cambria Math" panose="02040503050406030204" pitchFamily="18" charset="0"/>
                        <a:ea typeface="SimSun" panose="02010600030101010101" pitchFamily="2" charset="-122"/>
                      </a:rPr>
                      <m:t>𝒴</m:t>
                    </m:r>
                  </m:oMath>
                </a14:m>
                <a:r>
                  <a:rPr lang="en-US" sz="1700" dirty="0">
                    <a:effectLst/>
                    <a:ea typeface="SimSun" panose="02010600030101010101" pitchFamily="2" charset="-122"/>
                  </a:rPr>
                  <a:t> = {</a:t>
                </a:r>
                <a:r>
                  <a:rPr lang="en-US" sz="1700" i="1" dirty="0">
                    <a:effectLst/>
                    <a:ea typeface="SimSun" panose="02010600030101010101" pitchFamily="2" charset="-122"/>
                  </a:rPr>
                  <a:t>Y</a:t>
                </a:r>
                <a:r>
                  <a:rPr lang="en-US" sz="1700" baseline="-25000" dirty="0">
                    <a:effectLst/>
                    <a:ea typeface="SimSun" panose="02010600030101010101" pitchFamily="2" charset="-122"/>
                  </a:rPr>
                  <a:t>1</a:t>
                </a:r>
                <a:r>
                  <a:rPr lang="en-US" sz="1700" dirty="0">
                    <a:effectLst/>
                    <a:ea typeface="SimSun" panose="02010600030101010101" pitchFamily="2" charset="-122"/>
                  </a:rPr>
                  <a:t>, </a:t>
                </a:r>
                <a:r>
                  <a:rPr lang="en-US" sz="1700" i="1" dirty="0">
                    <a:effectLst/>
                    <a:ea typeface="SimSun" panose="02010600030101010101" pitchFamily="2" charset="-122"/>
                  </a:rPr>
                  <a:t>Y</a:t>
                </a:r>
                <a:r>
                  <a:rPr lang="en-US" sz="1700" baseline="-25000" dirty="0">
                    <a:effectLst/>
                    <a:ea typeface="SimSun" panose="02010600030101010101" pitchFamily="2" charset="-122"/>
                  </a:rPr>
                  <a:t>2</a:t>
                </a:r>
                <a:r>
                  <a:rPr lang="en-US" sz="1700" dirty="0">
                    <a:effectLst/>
                    <a:ea typeface="SimSun" panose="02010600030101010101" pitchFamily="2" charset="-122"/>
                  </a:rPr>
                  <a:t>,…, </a:t>
                </a:r>
                <a:r>
                  <a:rPr lang="en-US" sz="1700" i="1" dirty="0">
                    <a:effectLst/>
                    <a:ea typeface="SimSun" panose="02010600030101010101" pitchFamily="2" charset="-122"/>
                  </a:rPr>
                  <a:t>Y</a:t>
                </a:r>
                <a:r>
                  <a:rPr lang="en-US" sz="1700" i="1" baseline="-25000" dirty="0">
                    <a:effectLst/>
                    <a:ea typeface="SimSun" panose="02010600030101010101" pitchFamily="2" charset="-122"/>
                  </a:rPr>
                  <a:t>N</a:t>
                </a:r>
                <a:r>
                  <a:rPr lang="en-US" sz="1700" dirty="0">
                    <a:effectLst/>
                    <a:ea typeface="SimSun" panose="02010600030101010101" pitchFamily="2" charset="-122"/>
                  </a:rPr>
                  <a:t>} and a set of associated random variables </a:t>
                </a:r>
                <a14:m>
                  <m:oMath xmlns:m="http://schemas.openxmlformats.org/officeDocument/2006/math">
                    <m:r>
                      <a:rPr lang="en-US" sz="1700" i="1">
                        <a:effectLst/>
                        <a:latin typeface="Cambria Math" panose="02040503050406030204" pitchFamily="18" charset="0"/>
                        <a:ea typeface="SimSun" panose="02010600030101010101" pitchFamily="2" charset="-122"/>
                      </a:rPr>
                      <m:t>𝒳</m:t>
                    </m:r>
                  </m:oMath>
                </a14:m>
                <a:r>
                  <a:rPr lang="en-US" sz="1700" dirty="0">
                    <a:effectLst/>
                    <a:ea typeface="SimSun" panose="02010600030101010101" pitchFamily="2" charset="-122"/>
                  </a:rPr>
                  <a:t> = {</a:t>
                </a:r>
                <a:r>
                  <a:rPr lang="en-US" sz="1700" i="1" dirty="0">
                    <a:effectLst/>
                    <a:ea typeface="SimSun" panose="02010600030101010101" pitchFamily="2" charset="-122"/>
                  </a:rPr>
                  <a:t>X</a:t>
                </a:r>
                <a:r>
                  <a:rPr lang="en-US" sz="1700" baseline="-25000" dirty="0">
                    <a:effectLst/>
                    <a:ea typeface="SimSun" panose="02010600030101010101" pitchFamily="2" charset="-122"/>
                  </a:rPr>
                  <a:t>1</a:t>
                </a:r>
                <a:r>
                  <a:rPr lang="en-US" sz="1700" dirty="0">
                    <a:effectLst/>
                    <a:ea typeface="SimSun" panose="02010600030101010101" pitchFamily="2" charset="-122"/>
                  </a:rPr>
                  <a:t>, </a:t>
                </a:r>
                <a:r>
                  <a:rPr lang="en-US" sz="1700" i="1" dirty="0">
                    <a:effectLst/>
                    <a:ea typeface="SimSun" panose="02010600030101010101" pitchFamily="2" charset="-122"/>
                  </a:rPr>
                  <a:t>X</a:t>
                </a:r>
                <a:r>
                  <a:rPr lang="en-US" sz="1700" baseline="-25000" dirty="0">
                    <a:effectLst/>
                    <a:ea typeface="SimSun" panose="02010600030101010101" pitchFamily="2" charset="-122"/>
                  </a:rPr>
                  <a:t>2</a:t>
                </a:r>
                <a:r>
                  <a:rPr lang="en-US" sz="1700" dirty="0">
                    <a:effectLst/>
                    <a:ea typeface="SimSun" panose="02010600030101010101" pitchFamily="2" charset="-122"/>
                  </a:rPr>
                  <a:t>,…, </a:t>
                </a:r>
                <a:r>
                  <a:rPr lang="en-US" sz="1700" i="1" dirty="0">
                    <a:effectLst/>
                    <a:ea typeface="SimSun" panose="02010600030101010101" pitchFamily="2" charset="-122"/>
                  </a:rPr>
                  <a:t>X</a:t>
                </a:r>
                <a:r>
                  <a:rPr lang="en-US" sz="1700" i="1" baseline="-25000" dirty="0">
                    <a:effectLst/>
                    <a:ea typeface="SimSun" panose="02010600030101010101" pitchFamily="2" charset="-122"/>
                  </a:rPr>
                  <a:t>N</a:t>
                </a:r>
                <a:r>
                  <a:rPr lang="en-US" sz="1700" dirty="0">
                    <a:effectLst/>
                    <a:ea typeface="SimSun" panose="02010600030101010101" pitchFamily="2" charset="-122"/>
                  </a:rPr>
                  <a:t>} is specified as follows:</a:t>
                </a:r>
              </a:p>
              <a:p>
                <a:pPr marL="0" marR="0" indent="0" algn="just">
                  <a:lnSpc>
                    <a:spcPct val="110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1700" i="1">
                          <a:effectLst/>
                          <a:latin typeface="Cambria Math" panose="02040503050406030204" pitchFamily="18" charset="0"/>
                          <a:ea typeface="SimSun" panose="02010600030101010101" pitchFamily="2" charset="-122"/>
                        </a:rPr>
                        <m:t>𝑄</m:t>
                      </m:r>
                      <m:d>
                        <m:dPr>
                          <m:ctrlPr>
                            <a:rPr lang="en-US" sz="1700" i="1">
                              <a:effectLst/>
                              <a:latin typeface="Cambria Math" panose="02040503050406030204" pitchFamily="18" charset="0"/>
                              <a:ea typeface="SimSun" panose="02010600030101010101" pitchFamily="2" charset="-122"/>
                            </a:rPr>
                          </m:ctrlPr>
                        </m:dPr>
                        <m:e>
                          <m:sSup>
                            <m:sSupPr>
                              <m:ctrlPr>
                                <a:rPr lang="en-US" sz="1700" i="1">
                                  <a:effectLst/>
                                  <a:latin typeface="Cambria Math" panose="02040503050406030204" pitchFamily="18" charset="0"/>
                                  <a:ea typeface="SimSun" panose="02010600030101010101" pitchFamily="2" charset="-122"/>
                                </a:rPr>
                              </m:ctrlPr>
                            </m:sSupPr>
                            <m:e>
                              <m:r>
                                <m:rPr>
                                  <m:sty m:val="p"/>
                                </m:rPr>
                                <a:rPr lang="en-US" sz="1700">
                                  <a:effectLst/>
                                  <a:latin typeface="Cambria Math" panose="02040503050406030204" pitchFamily="18" charset="0"/>
                                  <a:ea typeface="SimSun" panose="02010600030101010101" pitchFamily="2" charset="-122"/>
                                </a:rPr>
                                <m:t>Θ</m:t>
                              </m:r>
                            </m:e>
                            <m:sup>
                              <m:r>
                                <a:rPr lang="en-US" sz="1700" i="1">
                                  <a:effectLst/>
                                  <a:latin typeface="Cambria Math" panose="02040503050406030204" pitchFamily="18" charset="0"/>
                                  <a:ea typeface="SimSun" panose="02010600030101010101" pitchFamily="2" charset="-122"/>
                                </a:rPr>
                                <m:t>′</m:t>
                              </m:r>
                            </m:sup>
                          </m:sSup>
                        </m:e>
                        <m:e>
                          <m:r>
                            <m:rPr>
                              <m:sty m:val="p"/>
                            </m:rPr>
                            <a:rPr lang="en-US" sz="1700">
                              <a:effectLst/>
                              <a:latin typeface="Cambria Math" panose="02040503050406030204" pitchFamily="18" charset="0"/>
                              <a:ea typeface="SimSun" panose="02010600030101010101" pitchFamily="2" charset="-122"/>
                            </a:rPr>
                            <m:t>Θ</m:t>
                          </m:r>
                        </m:e>
                      </m:d>
                      <m:r>
                        <a:rPr lang="en-US" sz="1700" i="1">
                          <a:effectLst/>
                          <a:latin typeface="Cambria Math" panose="02040503050406030204" pitchFamily="18" charset="0"/>
                          <a:ea typeface="SimSun" panose="02010600030101010101" pitchFamily="2" charset="-122"/>
                        </a:rPr>
                        <m:t>=</m:t>
                      </m:r>
                      <m:nary>
                        <m:naryPr>
                          <m:chr m:val="∑"/>
                          <m:limLoc m:val="undOvr"/>
                          <m:ctrlPr>
                            <a:rPr lang="en-US" sz="1700" i="1">
                              <a:effectLst/>
                              <a:latin typeface="Cambria Math" panose="02040503050406030204" pitchFamily="18" charset="0"/>
                              <a:ea typeface="SimSun" panose="02010600030101010101" pitchFamily="2" charset="-122"/>
                            </a:rPr>
                          </m:ctrlPr>
                        </m:naryPr>
                        <m:sub>
                          <m:r>
                            <a:rPr lang="en-US" sz="1700" i="1">
                              <a:effectLst/>
                              <a:latin typeface="Cambria Math" panose="02040503050406030204" pitchFamily="18" charset="0"/>
                              <a:ea typeface="SimSun" panose="02010600030101010101" pitchFamily="2" charset="-122"/>
                            </a:rPr>
                            <m:t>𝑖</m:t>
                          </m:r>
                          <m:r>
                            <a:rPr lang="en-US" sz="1700" i="1">
                              <a:effectLst/>
                              <a:latin typeface="Cambria Math" panose="02040503050406030204" pitchFamily="18" charset="0"/>
                              <a:ea typeface="SimSun" panose="02010600030101010101" pitchFamily="2" charset="-122"/>
                            </a:rPr>
                            <m:t>=1</m:t>
                          </m:r>
                        </m:sub>
                        <m:sup>
                          <m:r>
                            <a:rPr lang="en-US" sz="1700" i="1">
                              <a:effectLst/>
                              <a:latin typeface="Cambria Math" panose="02040503050406030204" pitchFamily="18" charset="0"/>
                              <a:ea typeface="SimSun" panose="02010600030101010101" pitchFamily="2" charset="-122"/>
                            </a:rPr>
                            <m:t>𝑁</m:t>
                          </m:r>
                        </m:sup>
                        <m:e>
                          <m:nary>
                            <m:naryPr>
                              <m:limLoc m:val="undOvr"/>
                              <m:supHide m:val="on"/>
                              <m:ctrlPr>
                                <a:rPr lang="en-US" sz="1700" i="1">
                                  <a:effectLst/>
                                  <a:latin typeface="Cambria Math" panose="02040503050406030204" pitchFamily="18" charset="0"/>
                                  <a:ea typeface="SimSun" panose="02010600030101010101" pitchFamily="2" charset="-122"/>
                                </a:rPr>
                              </m:ctrlPr>
                            </m:naryPr>
                            <m:sub>
                              <m:sSup>
                                <m:sSupPr>
                                  <m:ctrlPr>
                                    <a:rPr lang="en-US" sz="1700" i="1">
                                      <a:effectLst/>
                                      <a:latin typeface="Cambria Math" panose="02040503050406030204" pitchFamily="18" charset="0"/>
                                      <a:ea typeface="SimSun" panose="02010600030101010101" pitchFamily="2" charset="-122"/>
                                    </a:rPr>
                                  </m:ctrlPr>
                                </m:sSupPr>
                                <m:e>
                                  <m:r>
                                    <a:rPr lang="en-US" sz="1700" i="1">
                                      <a:effectLst/>
                                      <a:latin typeface="Cambria Math" panose="02040503050406030204" pitchFamily="18" charset="0"/>
                                      <a:ea typeface="SimSun" panose="02010600030101010101" pitchFamily="2" charset="-122"/>
                                    </a:rPr>
                                    <m:t>𝜑</m:t>
                                  </m:r>
                                </m:e>
                                <m:sup>
                                  <m:r>
                                    <a:rPr lang="en-US" sz="1700" i="1">
                                      <a:effectLst/>
                                      <a:latin typeface="Cambria Math" panose="02040503050406030204" pitchFamily="18" charset="0"/>
                                      <a:ea typeface="SimSun" panose="02010600030101010101" pitchFamily="2" charset="-122"/>
                                    </a:rPr>
                                    <m:t>−1</m:t>
                                  </m:r>
                                </m:sup>
                              </m:sSup>
                              <m:d>
                                <m:dPr>
                                  <m:ctrlPr>
                                    <a:rPr lang="en-US" sz="1700" i="1">
                                      <a:effectLst/>
                                      <a:latin typeface="Cambria Math" panose="02040503050406030204" pitchFamily="18" charset="0"/>
                                      <a:ea typeface="SimSun" panose="02010600030101010101" pitchFamily="2" charset="-122"/>
                                    </a:rPr>
                                  </m:ctrlPr>
                                </m:dPr>
                                <m:e>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𝑌</m:t>
                                      </m:r>
                                    </m:e>
                                    <m:sub>
                                      <m:r>
                                        <a:rPr lang="en-US" sz="1700" i="1">
                                          <a:effectLst/>
                                          <a:latin typeface="Cambria Math" panose="02040503050406030204" pitchFamily="18" charset="0"/>
                                          <a:ea typeface="SimSun" panose="02010600030101010101" pitchFamily="2" charset="-122"/>
                                        </a:rPr>
                                        <m:t>𝑖</m:t>
                                      </m:r>
                                    </m:sub>
                                  </m:sSub>
                                </m:e>
                              </m:d>
                            </m:sub>
                            <m:sup/>
                            <m:e>
                              <m:r>
                                <a:rPr lang="en-US" sz="1700" i="1">
                                  <a:effectLst/>
                                  <a:latin typeface="Cambria Math" panose="02040503050406030204" pitchFamily="18" charset="0"/>
                                  <a:ea typeface="SimSun" panose="02010600030101010101" pitchFamily="2" charset="-122"/>
                                </a:rPr>
                                <m:t>𝑘</m:t>
                              </m:r>
                              <m:d>
                                <m:dPr>
                                  <m:ctrlPr>
                                    <a:rPr lang="en-US" sz="1700" i="1">
                                      <a:effectLst/>
                                      <a:latin typeface="Cambria Math" panose="02040503050406030204" pitchFamily="18" charset="0"/>
                                      <a:ea typeface="SimSun" panose="02010600030101010101" pitchFamily="2" charset="-122"/>
                                    </a:rPr>
                                  </m:ctrlPr>
                                </m:dPr>
                                <m:e>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𝑋</m:t>
                                      </m:r>
                                    </m:e>
                                    <m:sub>
                                      <m:r>
                                        <a:rPr lang="en-US" sz="1700" i="1">
                                          <a:effectLst/>
                                          <a:latin typeface="Cambria Math" panose="02040503050406030204" pitchFamily="18" charset="0"/>
                                          <a:ea typeface="SimSun" panose="02010600030101010101" pitchFamily="2" charset="-122"/>
                                        </a:rPr>
                                        <m:t>𝑖</m:t>
                                      </m:r>
                                    </m:sub>
                                  </m:sSub>
                                </m:e>
                                <m:e>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𝑌</m:t>
                                      </m:r>
                                    </m:e>
                                    <m:sub>
                                      <m:r>
                                        <a:rPr lang="en-US" sz="1700" i="1">
                                          <a:effectLst/>
                                          <a:latin typeface="Cambria Math" panose="02040503050406030204" pitchFamily="18" charset="0"/>
                                          <a:ea typeface="SimSun" panose="02010600030101010101" pitchFamily="2" charset="-122"/>
                                        </a:rPr>
                                        <m:t>𝑖</m:t>
                                      </m:r>
                                    </m:sub>
                                  </m:sSub>
                                  <m:r>
                                    <a:rPr lang="en-US" sz="1700">
                                      <a:effectLst/>
                                      <a:latin typeface="Cambria Math" panose="02040503050406030204" pitchFamily="18" charset="0"/>
                                      <a:ea typeface="SimSun" panose="02010600030101010101" pitchFamily="2" charset="-122"/>
                                    </a:rPr>
                                    <m:t>,</m:t>
                                  </m:r>
                                  <m:r>
                                    <m:rPr>
                                      <m:sty m:val="p"/>
                                    </m:rPr>
                                    <a:rPr lang="en-US" sz="1700">
                                      <a:effectLst/>
                                      <a:latin typeface="Cambria Math" panose="02040503050406030204" pitchFamily="18" charset="0"/>
                                      <a:ea typeface="SimSun" panose="02010600030101010101" pitchFamily="2" charset="-122"/>
                                    </a:rPr>
                                    <m:t>Θ</m:t>
                                  </m:r>
                                </m:e>
                              </m:d>
                              <m:r>
                                <m:rPr>
                                  <m:sty m:val="p"/>
                                </m:rPr>
                                <a:rPr lang="en-US" sz="1700">
                                  <a:effectLst/>
                                  <a:latin typeface="Cambria Math" panose="02040503050406030204" pitchFamily="18" charset="0"/>
                                  <a:ea typeface="SimSun" panose="02010600030101010101" pitchFamily="2" charset="-122"/>
                                </a:rPr>
                                <m:t>log</m:t>
                              </m:r>
                              <m:d>
                                <m:dPr>
                                  <m:ctrlPr>
                                    <a:rPr lang="en-US" sz="1700" i="1">
                                      <a:effectLst/>
                                      <a:latin typeface="Cambria Math" panose="02040503050406030204" pitchFamily="18" charset="0"/>
                                      <a:ea typeface="SimSun" panose="02010600030101010101" pitchFamily="2" charset="-122"/>
                                    </a:rPr>
                                  </m:ctrlPr>
                                </m:dPr>
                                <m:e>
                                  <m:r>
                                    <a:rPr lang="en-US" sz="1700" i="1">
                                      <a:effectLst/>
                                      <a:latin typeface="Cambria Math" panose="02040503050406030204" pitchFamily="18" charset="0"/>
                                      <a:ea typeface="SimSun" panose="02010600030101010101" pitchFamily="2" charset="-122"/>
                                    </a:rPr>
                                    <m:t>𝑓</m:t>
                                  </m:r>
                                  <m:d>
                                    <m:dPr>
                                      <m:ctrlPr>
                                        <a:rPr lang="en-US" sz="1700" i="1">
                                          <a:effectLst/>
                                          <a:latin typeface="Cambria Math" panose="02040503050406030204" pitchFamily="18" charset="0"/>
                                          <a:ea typeface="SimSun" panose="02010600030101010101" pitchFamily="2" charset="-122"/>
                                        </a:rPr>
                                      </m:ctrlPr>
                                    </m:dPr>
                                    <m:e>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𝑋</m:t>
                                          </m:r>
                                        </m:e>
                                        <m:sub>
                                          <m:r>
                                            <a:rPr lang="en-US" sz="1700" i="1">
                                              <a:effectLst/>
                                              <a:latin typeface="Cambria Math" panose="02040503050406030204" pitchFamily="18" charset="0"/>
                                              <a:ea typeface="SimSun" panose="02010600030101010101" pitchFamily="2" charset="-122"/>
                                            </a:rPr>
                                            <m:t>𝑖</m:t>
                                          </m:r>
                                        </m:sub>
                                      </m:sSub>
                                    </m:e>
                                    <m:e>
                                      <m:sSup>
                                        <m:sSupPr>
                                          <m:ctrlPr>
                                            <a:rPr lang="en-US" sz="1700" i="1">
                                              <a:effectLst/>
                                              <a:latin typeface="Cambria Math" panose="02040503050406030204" pitchFamily="18" charset="0"/>
                                              <a:ea typeface="SimSun" panose="02010600030101010101" pitchFamily="2" charset="-122"/>
                                            </a:rPr>
                                          </m:ctrlPr>
                                        </m:sSupPr>
                                        <m:e>
                                          <m:r>
                                            <m:rPr>
                                              <m:sty m:val="p"/>
                                            </m:rPr>
                                            <a:rPr lang="en-US" sz="1700">
                                              <a:effectLst/>
                                              <a:latin typeface="Cambria Math" panose="02040503050406030204" pitchFamily="18" charset="0"/>
                                              <a:ea typeface="SimSun" panose="02010600030101010101" pitchFamily="2" charset="-122"/>
                                            </a:rPr>
                                            <m:t>Θ</m:t>
                                          </m:r>
                                        </m:e>
                                        <m:sup>
                                          <m:r>
                                            <a:rPr lang="en-US" sz="1700" i="1">
                                              <a:effectLst/>
                                              <a:latin typeface="Cambria Math" panose="02040503050406030204" pitchFamily="18" charset="0"/>
                                              <a:ea typeface="SimSun" panose="02010600030101010101" pitchFamily="2" charset="-122"/>
                                            </a:rPr>
                                            <m:t>′</m:t>
                                          </m:r>
                                        </m:sup>
                                      </m:sSup>
                                    </m:e>
                                  </m:d>
                                </m:e>
                              </m:d>
                              <m:r>
                                <m:rPr>
                                  <m:sty m:val="p"/>
                                </m:rPr>
                                <a:rPr lang="en-US" sz="1700">
                                  <a:effectLst/>
                                  <a:latin typeface="Cambria Math" panose="02040503050406030204" pitchFamily="18" charset="0"/>
                                  <a:ea typeface="SimSun" panose="02010600030101010101" pitchFamily="2" charset="-122"/>
                                </a:rPr>
                                <m:t>d</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𝑋</m:t>
                                  </m:r>
                                </m:e>
                                <m:sub>
                                  <m:r>
                                    <a:rPr lang="en-US" sz="1700" i="1">
                                      <a:effectLst/>
                                      <a:latin typeface="Cambria Math" panose="02040503050406030204" pitchFamily="18" charset="0"/>
                                      <a:ea typeface="SimSun" panose="02010600030101010101" pitchFamily="2" charset="-122"/>
                                    </a:rPr>
                                    <m:t>𝑖</m:t>
                                  </m:r>
                                </m:sub>
                              </m:sSub>
                            </m:e>
                          </m:nary>
                        </m:e>
                      </m:nary>
                    </m:oMath>
                  </m:oMathPara>
                </a14:m>
                <a:endParaRPr lang="en-US" sz="1700" dirty="0">
                  <a:effectLst/>
                  <a:ea typeface="SimSun" panose="02010600030101010101" pitchFamily="2" charset="-122"/>
                </a:endParaRPr>
              </a:p>
              <a:p>
                <a:pPr marL="0" indent="0">
                  <a:lnSpc>
                    <a:spcPct val="110000"/>
                  </a:lnSpc>
                  <a:buNone/>
                </a:pPr>
                <a:r>
                  <a:rPr lang="en-US" sz="1700" dirty="0">
                    <a:effectLst/>
                    <a:ea typeface="SimSun" panose="02010600030101010101" pitchFamily="2" charset="-122"/>
                  </a:rPr>
                  <a:t>Note, all </a:t>
                </a:r>
                <a:r>
                  <a:rPr lang="en-US" sz="1700" i="1" dirty="0">
                    <a:effectLst/>
                    <a:ea typeface="SimSun" panose="02010600030101010101" pitchFamily="2" charset="-122"/>
                  </a:rPr>
                  <a:t>X</a:t>
                </a:r>
                <a:r>
                  <a:rPr lang="en-US" sz="1700" i="1" baseline="-25000" dirty="0">
                    <a:effectLst/>
                    <a:ea typeface="SimSun" panose="02010600030101010101" pitchFamily="2" charset="-122"/>
                  </a:rPr>
                  <a:t>i</a:t>
                </a:r>
                <a:r>
                  <a:rPr lang="en-US" sz="1700" dirty="0">
                    <a:effectLst/>
                    <a:ea typeface="SimSun" panose="02010600030101010101" pitchFamily="2" charset="-122"/>
                  </a:rPr>
                  <a:t> (s) are </a:t>
                </a:r>
                <a:r>
                  <a:rPr lang="en-US" sz="1700" dirty="0" err="1">
                    <a:effectLst/>
                    <a:ea typeface="SimSun" panose="02010600030101010101" pitchFamily="2" charset="-122"/>
                  </a:rPr>
                  <a:t>iid</a:t>
                </a:r>
                <a:r>
                  <a:rPr lang="en-US" sz="1700" dirty="0">
                    <a:effectLst/>
                    <a:ea typeface="SimSun" panose="02010600030101010101" pitchFamily="2" charset="-122"/>
                  </a:rPr>
                  <a:t> and they are not existent in fact. Because all </a:t>
                </a:r>
                <a:r>
                  <a:rPr lang="en-US" sz="1700" i="1" dirty="0">
                    <a:effectLst/>
                    <a:ea typeface="SimSun" panose="02010600030101010101" pitchFamily="2" charset="-122"/>
                  </a:rPr>
                  <a:t>X</a:t>
                </a:r>
                <a:r>
                  <a:rPr lang="en-US" sz="1700" i="1" baseline="-25000" dirty="0">
                    <a:effectLst/>
                    <a:ea typeface="SimSun" panose="02010600030101010101" pitchFamily="2" charset="-122"/>
                  </a:rPr>
                  <a:t>i</a:t>
                </a:r>
                <a:r>
                  <a:rPr lang="en-US" sz="1700" dirty="0">
                    <a:effectLst/>
                    <a:ea typeface="SimSun" panose="02010600030101010101" pitchFamily="2" charset="-122"/>
                  </a:rPr>
                  <a:t> are </a:t>
                </a:r>
                <a:r>
                  <a:rPr lang="en-US" sz="1700" dirty="0" err="1">
                    <a:effectLst/>
                    <a:ea typeface="SimSun" panose="02010600030101010101" pitchFamily="2" charset="-122"/>
                  </a:rPr>
                  <a:t>iid</a:t>
                </a:r>
                <a:r>
                  <a:rPr lang="en-US" sz="1700" dirty="0">
                    <a:effectLst/>
                    <a:ea typeface="SimSun" panose="02010600030101010101" pitchFamily="2" charset="-122"/>
                  </a:rPr>
                  <a:t>, let </a:t>
                </a:r>
                <a:r>
                  <a:rPr lang="en-US" sz="1700" i="1" dirty="0">
                    <a:effectLst/>
                    <a:ea typeface="SimSun" panose="02010600030101010101" pitchFamily="2" charset="-122"/>
                  </a:rPr>
                  <a:t>X</a:t>
                </a:r>
                <a:r>
                  <a:rPr lang="en-US" sz="1700" dirty="0">
                    <a:effectLst/>
                    <a:ea typeface="SimSun" panose="02010600030101010101" pitchFamily="2" charset="-122"/>
                  </a:rPr>
                  <a:t> be the random variable representing every </a:t>
                </a:r>
                <a:r>
                  <a:rPr lang="en-US" sz="1700" i="1" dirty="0">
                    <a:effectLst/>
                    <a:ea typeface="SimSun" panose="02010600030101010101" pitchFamily="2" charset="-122"/>
                  </a:rPr>
                  <a:t>X</a:t>
                </a:r>
                <a:r>
                  <a:rPr lang="en-US" sz="1700" i="1" baseline="-25000" dirty="0">
                    <a:effectLst/>
                    <a:ea typeface="SimSun" panose="02010600030101010101" pitchFamily="2" charset="-122"/>
                  </a:rPr>
                  <a:t>i</a:t>
                </a:r>
                <a:r>
                  <a:rPr lang="en-US" sz="1700" dirty="0">
                    <a:effectLst/>
                    <a:ea typeface="SimSun" panose="02010600030101010101" pitchFamily="2" charset="-122"/>
                  </a:rPr>
                  <a:t> and the equation of </a:t>
                </a:r>
                <a:r>
                  <a:rPr lang="en-US" sz="1700" i="1" dirty="0">
                    <a:effectLst/>
                    <a:ea typeface="SimSun" panose="02010600030101010101" pitchFamily="2" charset="-122"/>
                  </a:rPr>
                  <a:t>Q</a:t>
                </a:r>
                <a:r>
                  <a:rPr lang="en-US" sz="1700" dirty="0">
                    <a:effectLst/>
                    <a:ea typeface="SimSun" panose="02010600030101010101" pitchFamily="2" charset="-122"/>
                  </a:rPr>
                  <a:t>(Θ’ | Θ) is re-written according to equation 2.10.</a:t>
                </a:r>
              </a:p>
              <a:p>
                <a:pPr marL="0" indent="0">
                  <a:lnSpc>
                    <a:spcPct val="110000"/>
                  </a:lnSpc>
                  <a:buNone/>
                </a:pPr>
                <a14:m>
                  <m:oMathPara xmlns:m="http://schemas.openxmlformats.org/officeDocument/2006/math">
                    <m:oMathParaPr>
                      <m:jc m:val="right"/>
                    </m:oMathParaPr>
                    <m:oMath xmlns:m="http://schemas.openxmlformats.org/officeDocument/2006/math">
                      <m:r>
                        <a:rPr lang="en-US" sz="1700" i="1" smtClean="0">
                          <a:effectLst/>
                          <a:latin typeface="Cambria Math" panose="02040503050406030204" pitchFamily="18" charset="0"/>
                          <a:ea typeface="SimSun" panose="02010600030101010101" pitchFamily="2" charset="-122"/>
                        </a:rPr>
                        <m:t>𝑄</m:t>
                      </m:r>
                      <m:d>
                        <m:dPr>
                          <m:ctrlPr>
                            <a:rPr lang="en-US" sz="1700" i="1">
                              <a:effectLst/>
                              <a:latin typeface="Cambria Math" panose="02040503050406030204" pitchFamily="18" charset="0"/>
                            </a:rPr>
                          </m:ctrlPr>
                        </m:dPr>
                        <m:e>
                          <m:sSup>
                            <m:sSupPr>
                              <m:ctrlPr>
                                <a:rPr lang="en-US" sz="1700" i="1">
                                  <a:effectLst/>
                                  <a:latin typeface="Cambria Math" panose="02040503050406030204" pitchFamily="18" charset="0"/>
                                </a:rPr>
                              </m:ctrlPr>
                            </m:sSupPr>
                            <m:e>
                              <m:r>
                                <m:rPr>
                                  <m:sty m:val="p"/>
                                </m:rPr>
                                <a:rPr lang="en-US" sz="1700">
                                  <a:effectLst/>
                                  <a:latin typeface="Cambria Math" panose="02040503050406030204" pitchFamily="18" charset="0"/>
                                  <a:ea typeface="SimSun" panose="02010600030101010101" pitchFamily="2" charset="-122"/>
                                </a:rPr>
                                <m:t>Θ</m:t>
                              </m:r>
                            </m:e>
                            <m:sup>
                              <m:r>
                                <a:rPr lang="en-US" sz="1700" i="1">
                                  <a:effectLst/>
                                  <a:latin typeface="Cambria Math" panose="02040503050406030204" pitchFamily="18" charset="0"/>
                                  <a:ea typeface="SimSun" panose="02010600030101010101" pitchFamily="2" charset="-122"/>
                                </a:rPr>
                                <m:t>′</m:t>
                              </m:r>
                            </m:sup>
                          </m:sSup>
                        </m:e>
                        <m:e>
                          <m:r>
                            <m:rPr>
                              <m:sty m:val="p"/>
                            </m:rPr>
                            <a:rPr lang="en-US" sz="1700">
                              <a:effectLst/>
                              <a:latin typeface="Cambria Math" panose="02040503050406030204" pitchFamily="18" charset="0"/>
                              <a:ea typeface="SimSun" panose="02010600030101010101" pitchFamily="2" charset="-122"/>
                            </a:rPr>
                            <m:t>Θ</m:t>
                          </m:r>
                        </m:e>
                      </m:d>
                      <m:r>
                        <a:rPr lang="en-US" sz="1700" i="1">
                          <a:effectLst/>
                          <a:latin typeface="Cambria Math" panose="02040503050406030204" pitchFamily="18" charset="0"/>
                          <a:ea typeface="SimSun" panose="02010600030101010101" pitchFamily="2" charset="-122"/>
                        </a:rPr>
                        <m:t>=</m:t>
                      </m:r>
                      <m:nary>
                        <m:naryPr>
                          <m:chr m:val="∑"/>
                          <m:limLoc m:val="undOvr"/>
                          <m:ctrlPr>
                            <a:rPr lang="en-US" sz="1700" i="1">
                              <a:effectLst/>
                              <a:latin typeface="Cambria Math" panose="02040503050406030204" pitchFamily="18" charset="0"/>
                            </a:rPr>
                          </m:ctrlPr>
                        </m:naryPr>
                        <m:sub>
                          <m:r>
                            <a:rPr lang="en-US" sz="1700" i="1">
                              <a:effectLst/>
                              <a:latin typeface="Cambria Math" panose="02040503050406030204" pitchFamily="18" charset="0"/>
                              <a:ea typeface="SimSun" panose="02010600030101010101" pitchFamily="2" charset="-122"/>
                            </a:rPr>
                            <m:t>𝑖</m:t>
                          </m:r>
                          <m:r>
                            <a:rPr lang="en-US" sz="1700" i="1">
                              <a:effectLst/>
                              <a:latin typeface="Cambria Math" panose="02040503050406030204" pitchFamily="18" charset="0"/>
                              <a:ea typeface="SimSun" panose="02010600030101010101" pitchFamily="2" charset="-122"/>
                            </a:rPr>
                            <m:t>=1</m:t>
                          </m:r>
                        </m:sub>
                        <m:sup>
                          <m:r>
                            <a:rPr lang="en-US" sz="1700" i="1">
                              <a:effectLst/>
                              <a:latin typeface="Cambria Math" panose="02040503050406030204" pitchFamily="18" charset="0"/>
                              <a:ea typeface="SimSun" panose="02010600030101010101" pitchFamily="2" charset="-122"/>
                            </a:rPr>
                            <m:t>𝑁</m:t>
                          </m:r>
                        </m:sup>
                        <m:e>
                          <m:nary>
                            <m:naryPr>
                              <m:limLoc m:val="undOvr"/>
                              <m:supHide m:val="on"/>
                              <m:ctrlPr>
                                <a:rPr lang="en-US" sz="1700" i="1">
                                  <a:effectLst/>
                                  <a:latin typeface="Cambria Math" panose="02040503050406030204" pitchFamily="18" charset="0"/>
                                </a:rPr>
                              </m:ctrlPr>
                            </m:naryPr>
                            <m:sub>
                              <m:sSup>
                                <m:sSupPr>
                                  <m:ctrlPr>
                                    <a:rPr lang="en-US" sz="1700" i="1">
                                      <a:effectLst/>
                                      <a:latin typeface="Cambria Math" panose="02040503050406030204" pitchFamily="18" charset="0"/>
                                    </a:rPr>
                                  </m:ctrlPr>
                                </m:sSupPr>
                                <m:e>
                                  <m:r>
                                    <a:rPr lang="en-US" sz="1700" i="1">
                                      <a:effectLst/>
                                      <a:latin typeface="Cambria Math" panose="02040503050406030204" pitchFamily="18" charset="0"/>
                                      <a:ea typeface="SimSun" panose="02010600030101010101" pitchFamily="2" charset="-122"/>
                                    </a:rPr>
                                    <m:t>𝜑</m:t>
                                  </m:r>
                                </m:e>
                                <m:sup>
                                  <m:r>
                                    <a:rPr lang="en-US" sz="1700" i="1">
                                      <a:effectLst/>
                                      <a:latin typeface="Cambria Math" panose="02040503050406030204" pitchFamily="18" charset="0"/>
                                      <a:ea typeface="SimSun" panose="02010600030101010101" pitchFamily="2" charset="-122"/>
                                    </a:rPr>
                                    <m:t>−1</m:t>
                                  </m:r>
                                </m:sup>
                              </m:sSup>
                              <m:d>
                                <m:dPr>
                                  <m:ctrlPr>
                                    <a:rPr lang="en-US" sz="1700" i="1">
                                      <a:effectLst/>
                                      <a:latin typeface="Cambria Math" panose="02040503050406030204" pitchFamily="18" charset="0"/>
                                    </a:rPr>
                                  </m:ctrlPr>
                                </m:dPr>
                                <m:e>
                                  <m:sSub>
                                    <m:sSubPr>
                                      <m:ctrlPr>
                                        <a:rPr lang="en-US" sz="1700" i="1">
                                          <a:effectLst/>
                                          <a:latin typeface="Cambria Math" panose="02040503050406030204" pitchFamily="18" charset="0"/>
                                        </a:rPr>
                                      </m:ctrlPr>
                                    </m:sSubPr>
                                    <m:e>
                                      <m:r>
                                        <a:rPr lang="en-US" sz="1700" i="1">
                                          <a:effectLst/>
                                          <a:latin typeface="Cambria Math" panose="02040503050406030204" pitchFamily="18" charset="0"/>
                                          <a:ea typeface="SimSun" panose="02010600030101010101" pitchFamily="2" charset="-122"/>
                                        </a:rPr>
                                        <m:t>𝑌</m:t>
                                      </m:r>
                                    </m:e>
                                    <m:sub>
                                      <m:r>
                                        <a:rPr lang="en-US" sz="1700" i="1">
                                          <a:effectLst/>
                                          <a:latin typeface="Cambria Math" panose="02040503050406030204" pitchFamily="18" charset="0"/>
                                          <a:ea typeface="SimSun" panose="02010600030101010101" pitchFamily="2" charset="-122"/>
                                        </a:rPr>
                                        <m:t>𝑖</m:t>
                                      </m:r>
                                    </m:sub>
                                  </m:sSub>
                                </m:e>
                              </m:d>
                            </m:sub>
                            <m:sup/>
                            <m:e>
                              <m:r>
                                <a:rPr lang="en-US" sz="1700" i="1">
                                  <a:effectLst/>
                                  <a:latin typeface="Cambria Math" panose="02040503050406030204" pitchFamily="18" charset="0"/>
                                  <a:ea typeface="SimSun" panose="02010600030101010101" pitchFamily="2" charset="-122"/>
                                </a:rPr>
                                <m:t>𝑘</m:t>
                              </m:r>
                              <m:d>
                                <m:dPr>
                                  <m:ctrlPr>
                                    <a:rPr lang="en-US" sz="1700" i="1">
                                      <a:effectLst/>
                                      <a:latin typeface="Cambria Math" panose="02040503050406030204" pitchFamily="18" charset="0"/>
                                    </a:rPr>
                                  </m:ctrlPr>
                                </m:dPr>
                                <m:e>
                                  <m:r>
                                    <a:rPr lang="en-US" sz="1700" i="1">
                                      <a:effectLst/>
                                      <a:latin typeface="Cambria Math" panose="02040503050406030204" pitchFamily="18" charset="0"/>
                                      <a:ea typeface="SimSun" panose="02010600030101010101" pitchFamily="2" charset="-122"/>
                                    </a:rPr>
                                    <m:t>𝑋</m:t>
                                  </m:r>
                                </m:e>
                                <m:e>
                                  <m:sSub>
                                    <m:sSubPr>
                                      <m:ctrlPr>
                                        <a:rPr lang="en-US" sz="1700" i="1">
                                          <a:effectLst/>
                                          <a:latin typeface="Cambria Math" panose="02040503050406030204" pitchFamily="18" charset="0"/>
                                        </a:rPr>
                                      </m:ctrlPr>
                                    </m:sSubPr>
                                    <m:e>
                                      <m:r>
                                        <a:rPr lang="en-US" sz="1700" i="1">
                                          <a:effectLst/>
                                          <a:latin typeface="Cambria Math" panose="02040503050406030204" pitchFamily="18" charset="0"/>
                                          <a:ea typeface="SimSun" panose="02010600030101010101" pitchFamily="2" charset="-122"/>
                                        </a:rPr>
                                        <m:t>𝑌</m:t>
                                      </m:r>
                                    </m:e>
                                    <m:sub>
                                      <m:r>
                                        <a:rPr lang="en-US" sz="1700" i="1">
                                          <a:effectLst/>
                                          <a:latin typeface="Cambria Math" panose="02040503050406030204" pitchFamily="18" charset="0"/>
                                          <a:ea typeface="SimSun" panose="02010600030101010101" pitchFamily="2" charset="-122"/>
                                        </a:rPr>
                                        <m:t>𝑖</m:t>
                                      </m:r>
                                    </m:sub>
                                  </m:sSub>
                                  <m:r>
                                    <a:rPr lang="en-US" sz="1700">
                                      <a:effectLst/>
                                      <a:latin typeface="Cambria Math" panose="02040503050406030204" pitchFamily="18" charset="0"/>
                                      <a:ea typeface="SimSun" panose="02010600030101010101" pitchFamily="2" charset="-122"/>
                                    </a:rPr>
                                    <m:t>,</m:t>
                                  </m:r>
                                  <m:r>
                                    <m:rPr>
                                      <m:sty m:val="p"/>
                                    </m:rPr>
                                    <a:rPr lang="en-US" sz="1700">
                                      <a:effectLst/>
                                      <a:latin typeface="Cambria Math" panose="02040503050406030204" pitchFamily="18" charset="0"/>
                                      <a:ea typeface="SimSun" panose="02010600030101010101" pitchFamily="2" charset="-122"/>
                                    </a:rPr>
                                    <m:t>Θ</m:t>
                                  </m:r>
                                </m:e>
                              </m:d>
                              <m:r>
                                <m:rPr>
                                  <m:sty m:val="p"/>
                                </m:rPr>
                                <a:rPr lang="en-US" sz="1700">
                                  <a:effectLst/>
                                  <a:latin typeface="Cambria Math" panose="02040503050406030204" pitchFamily="18" charset="0"/>
                                  <a:ea typeface="SimSun" panose="02010600030101010101" pitchFamily="2" charset="-122"/>
                                </a:rPr>
                                <m:t>log</m:t>
                              </m:r>
                              <m:d>
                                <m:dPr>
                                  <m:ctrlPr>
                                    <a:rPr lang="en-US" sz="1700" i="1">
                                      <a:effectLst/>
                                      <a:latin typeface="Cambria Math" panose="02040503050406030204" pitchFamily="18" charset="0"/>
                                    </a:rPr>
                                  </m:ctrlPr>
                                </m:dPr>
                                <m:e>
                                  <m:r>
                                    <a:rPr lang="en-US" sz="1700" i="1">
                                      <a:effectLst/>
                                      <a:latin typeface="Cambria Math" panose="02040503050406030204" pitchFamily="18" charset="0"/>
                                      <a:ea typeface="SimSun" panose="02010600030101010101" pitchFamily="2" charset="-122"/>
                                    </a:rPr>
                                    <m:t>𝑓</m:t>
                                  </m:r>
                                  <m:d>
                                    <m:dPr>
                                      <m:ctrlPr>
                                        <a:rPr lang="en-US" sz="1700" i="1">
                                          <a:effectLst/>
                                          <a:latin typeface="Cambria Math" panose="02040503050406030204" pitchFamily="18" charset="0"/>
                                        </a:rPr>
                                      </m:ctrlPr>
                                    </m:dPr>
                                    <m:e>
                                      <m:r>
                                        <a:rPr lang="en-US" sz="1700" i="1">
                                          <a:effectLst/>
                                          <a:latin typeface="Cambria Math" panose="02040503050406030204" pitchFamily="18" charset="0"/>
                                          <a:ea typeface="SimSun" panose="02010600030101010101" pitchFamily="2" charset="-122"/>
                                        </a:rPr>
                                        <m:t>𝑋</m:t>
                                      </m:r>
                                    </m:e>
                                    <m:e>
                                      <m:sSup>
                                        <m:sSupPr>
                                          <m:ctrlPr>
                                            <a:rPr lang="en-US" sz="1700" i="1">
                                              <a:effectLst/>
                                              <a:latin typeface="Cambria Math" panose="02040503050406030204" pitchFamily="18" charset="0"/>
                                            </a:rPr>
                                          </m:ctrlPr>
                                        </m:sSupPr>
                                        <m:e>
                                          <m:r>
                                            <m:rPr>
                                              <m:sty m:val="p"/>
                                            </m:rPr>
                                            <a:rPr lang="en-US" sz="1700">
                                              <a:effectLst/>
                                              <a:latin typeface="Cambria Math" panose="02040503050406030204" pitchFamily="18" charset="0"/>
                                              <a:ea typeface="SimSun" panose="02010600030101010101" pitchFamily="2" charset="-122"/>
                                            </a:rPr>
                                            <m:t>Θ</m:t>
                                          </m:r>
                                        </m:e>
                                        <m:sup>
                                          <m:r>
                                            <a:rPr lang="en-US" sz="1700" i="1">
                                              <a:effectLst/>
                                              <a:latin typeface="Cambria Math" panose="02040503050406030204" pitchFamily="18" charset="0"/>
                                              <a:ea typeface="SimSun" panose="02010600030101010101" pitchFamily="2" charset="-122"/>
                                            </a:rPr>
                                            <m:t>′</m:t>
                                          </m:r>
                                        </m:sup>
                                      </m:sSup>
                                    </m:e>
                                  </m:d>
                                </m:e>
                              </m:d>
                              <m:r>
                                <m:rPr>
                                  <m:sty m:val="p"/>
                                </m:rPr>
                                <a:rPr lang="en-US" sz="1700">
                                  <a:effectLst/>
                                  <a:latin typeface="Cambria Math" panose="02040503050406030204" pitchFamily="18" charset="0"/>
                                  <a:ea typeface="SimSun" panose="02010600030101010101" pitchFamily="2" charset="-122"/>
                                </a:rPr>
                                <m:t>d</m:t>
                              </m:r>
                              <m:r>
                                <a:rPr lang="en-US" sz="1700" i="1">
                                  <a:effectLst/>
                                  <a:latin typeface="Cambria Math" panose="02040503050406030204" pitchFamily="18" charset="0"/>
                                  <a:ea typeface="SimSun" panose="02010600030101010101" pitchFamily="2" charset="-122"/>
                                </a:rPr>
                                <m:t>𝑋</m:t>
                              </m:r>
                            </m:e>
                          </m:nary>
                        </m:e>
                      </m:nary>
                      <m:r>
                        <a:rPr lang="en-US" sz="1700" b="0" i="1" smtClean="0">
                          <a:effectLst/>
                          <a:latin typeface="Cambria Math" panose="02040503050406030204" pitchFamily="18" charset="0"/>
                          <a:ea typeface="SimSun" panose="02010600030101010101" pitchFamily="2" charset="-122"/>
                        </a:rPr>
                        <m:t>    (2.10)</m:t>
                      </m:r>
                    </m:oMath>
                  </m:oMathPara>
                </a14:m>
                <a:endParaRPr lang="en-US" sz="1700" dirty="0"/>
              </a:p>
              <a:p>
                <a:pPr marL="0" marR="0" indent="0" algn="just">
                  <a:lnSpc>
                    <a:spcPct val="110000"/>
                  </a:lnSpc>
                  <a:spcBef>
                    <a:spcPts val="0"/>
                  </a:spcBef>
                  <a:spcAft>
                    <a:spcPts val="0"/>
                  </a:spcAft>
                  <a:buNone/>
                </a:pPr>
                <a:r>
                  <a:rPr lang="en-US" sz="1700" dirty="0">
                    <a:effectLst/>
                    <a:ea typeface="SimSun" panose="02010600030101010101" pitchFamily="2" charset="-122"/>
                  </a:rPr>
                  <a:t>The similar proof of equation 2.10 in case that </a:t>
                </a:r>
                <a:r>
                  <a:rPr lang="en-US" sz="1700" i="1" dirty="0">
                    <a:effectLst/>
                    <a:ea typeface="SimSun" panose="02010600030101010101" pitchFamily="2" charset="-122"/>
                  </a:rPr>
                  <a:t>X</a:t>
                </a:r>
                <a:r>
                  <a:rPr lang="en-US" sz="1700" i="1" baseline="-25000" dirty="0">
                    <a:effectLst/>
                    <a:ea typeface="SimSun" panose="02010600030101010101" pitchFamily="2" charset="-122"/>
                  </a:rPr>
                  <a:t>i</a:t>
                </a:r>
                <a:r>
                  <a:rPr lang="en-US" sz="1700" dirty="0">
                    <a:effectLst/>
                    <a:ea typeface="SimSun" panose="02010600030101010101" pitchFamily="2" charset="-122"/>
                  </a:rPr>
                  <a:t> (s) are discrete is found in (</a:t>
                </a:r>
                <a:r>
                  <a:rPr lang="en-US" sz="1700" dirty="0" err="1">
                    <a:effectLst/>
                    <a:ea typeface="SimSun" panose="02010600030101010101" pitchFamily="2" charset="-122"/>
                  </a:rPr>
                  <a:t>Bilmes</a:t>
                </a:r>
                <a:r>
                  <a:rPr lang="en-US" sz="1700" dirty="0">
                    <a:effectLst/>
                    <a:ea typeface="SimSun" panose="02010600030101010101" pitchFamily="2" charset="-122"/>
                  </a:rPr>
                  <a:t>, 1998, p. 4). If </a:t>
                </a:r>
                <a:r>
                  <a:rPr lang="en-US" sz="1700" i="1" dirty="0">
                    <a:effectLst/>
                    <a:ea typeface="SimSun" panose="02010600030101010101" pitchFamily="2" charset="-122"/>
                  </a:rPr>
                  <a:t>X</a:t>
                </a:r>
                <a:r>
                  <a:rPr lang="en-US" sz="1700" dirty="0">
                    <a:effectLst/>
                    <a:ea typeface="SimSun" panose="02010600030101010101" pitchFamily="2" charset="-122"/>
                  </a:rPr>
                  <a:t> and all </a:t>
                </a:r>
                <a:r>
                  <a:rPr lang="en-US" sz="1700" i="1" dirty="0">
                    <a:effectLst/>
                    <a:ea typeface="SimSun" panose="02010600030101010101" pitchFamily="2" charset="-122"/>
                  </a:rPr>
                  <a:t>Y</a:t>
                </a:r>
                <a:r>
                  <a:rPr lang="en-US" sz="1700" i="1" baseline="-25000" dirty="0">
                    <a:effectLst/>
                    <a:ea typeface="SimSun" panose="02010600030101010101" pitchFamily="2" charset="-122"/>
                  </a:rPr>
                  <a:t>i</a:t>
                </a:r>
                <a:r>
                  <a:rPr lang="en-US" sz="1700" dirty="0">
                    <a:effectLst/>
                    <a:ea typeface="SimSun" panose="02010600030101010101" pitchFamily="2" charset="-122"/>
                  </a:rPr>
                  <a:t> (s) are discrete, equation 2.10 can be re-written as follows:</a:t>
                </a:r>
              </a:p>
              <a:p>
                <a:pPr marL="0" indent="0">
                  <a:lnSpc>
                    <a:spcPct val="110000"/>
                  </a:lnSpc>
                  <a:buNone/>
                </a:pPr>
                <a14:m>
                  <m:oMathPara xmlns:m="http://schemas.openxmlformats.org/officeDocument/2006/math">
                    <m:oMathParaPr>
                      <m:jc m:val="centerGroup"/>
                    </m:oMathParaPr>
                    <m:oMath xmlns:m="http://schemas.openxmlformats.org/officeDocument/2006/math">
                      <m:r>
                        <a:rPr lang="en-US" sz="1700" i="1">
                          <a:effectLst/>
                          <a:latin typeface="Cambria Math" panose="02040503050406030204" pitchFamily="18" charset="0"/>
                          <a:ea typeface="SimSun" panose="02010600030101010101" pitchFamily="2" charset="-122"/>
                        </a:rPr>
                        <m:t>𝑄</m:t>
                      </m:r>
                      <m:d>
                        <m:dPr>
                          <m:ctrlPr>
                            <a:rPr lang="en-US" sz="1700" i="1">
                              <a:effectLst/>
                              <a:latin typeface="Cambria Math" panose="02040503050406030204" pitchFamily="18" charset="0"/>
                            </a:rPr>
                          </m:ctrlPr>
                        </m:dPr>
                        <m:e>
                          <m:sSup>
                            <m:sSupPr>
                              <m:ctrlPr>
                                <a:rPr lang="en-US" sz="1700" i="1">
                                  <a:effectLst/>
                                  <a:latin typeface="Cambria Math" panose="02040503050406030204" pitchFamily="18" charset="0"/>
                                </a:rPr>
                              </m:ctrlPr>
                            </m:sSupPr>
                            <m:e>
                              <m:r>
                                <m:rPr>
                                  <m:sty m:val="p"/>
                                </m:rPr>
                                <a:rPr lang="en-US" sz="1700">
                                  <a:effectLst/>
                                  <a:latin typeface="Cambria Math" panose="02040503050406030204" pitchFamily="18" charset="0"/>
                                  <a:ea typeface="SimSun" panose="02010600030101010101" pitchFamily="2" charset="-122"/>
                                </a:rPr>
                                <m:t>Θ</m:t>
                              </m:r>
                            </m:e>
                            <m:sup>
                              <m:r>
                                <a:rPr lang="en-US" sz="1700" i="1">
                                  <a:effectLst/>
                                  <a:latin typeface="Cambria Math" panose="02040503050406030204" pitchFamily="18" charset="0"/>
                                  <a:ea typeface="SimSun" panose="02010600030101010101" pitchFamily="2" charset="-122"/>
                                </a:rPr>
                                <m:t>′</m:t>
                              </m:r>
                            </m:sup>
                          </m:sSup>
                        </m:e>
                        <m:e>
                          <m:r>
                            <m:rPr>
                              <m:sty m:val="p"/>
                            </m:rPr>
                            <a:rPr lang="en-US" sz="1700">
                              <a:effectLst/>
                              <a:latin typeface="Cambria Math" panose="02040503050406030204" pitchFamily="18" charset="0"/>
                              <a:ea typeface="SimSun" panose="02010600030101010101" pitchFamily="2" charset="-122"/>
                            </a:rPr>
                            <m:t>Θ</m:t>
                          </m:r>
                        </m:e>
                      </m:d>
                      <m:r>
                        <a:rPr lang="en-US" sz="1700" i="1">
                          <a:effectLst/>
                          <a:latin typeface="Cambria Math" panose="02040503050406030204" pitchFamily="18" charset="0"/>
                          <a:ea typeface="SimSun" panose="02010600030101010101" pitchFamily="2" charset="-122"/>
                        </a:rPr>
                        <m:t>=</m:t>
                      </m:r>
                      <m:nary>
                        <m:naryPr>
                          <m:chr m:val="∑"/>
                          <m:limLoc m:val="undOvr"/>
                          <m:ctrlPr>
                            <a:rPr lang="en-US" sz="1700" i="1">
                              <a:effectLst/>
                              <a:latin typeface="Cambria Math" panose="02040503050406030204" pitchFamily="18" charset="0"/>
                            </a:rPr>
                          </m:ctrlPr>
                        </m:naryPr>
                        <m:sub>
                          <m:r>
                            <a:rPr lang="en-US" sz="1700" i="1">
                              <a:effectLst/>
                              <a:latin typeface="Cambria Math" panose="02040503050406030204" pitchFamily="18" charset="0"/>
                              <a:ea typeface="SimSun" panose="02010600030101010101" pitchFamily="2" charset="-122"/>
                            </a:rPr>
                            <m:t>𝑖</m:t>
                          </m:r>
                          <m:r>
                            <a:rPr lang="en-US" sz="1700" i="1">
                              <a:effectLst/>
                              <a:latin typeface="Cambria Math" panose="02040503050406030204" pitchFamily="18" charset="0"/>
                              <a:ea typeface="SimSun" panose="02010600030101010101" pitchFamily="2" charset="-122"/>
                            </a:rPr>
                            <m:t>=1</m:t>
                          </m:r>
                        </m:sub>
                        <m:sup>
                          <m:r>
                            <a:rPr lang="en-US" sz="1700" i="1">
                              <a:effectLst/>
                              <a:latin typeface="Cambria Math" panose="02040503050406030204" pitchFamily="18" charset="0"/>
                              <a:ea typeface="SimSun" panose="02010600030101010101" pitchFamily="2" charset="-122"/>
                            </a:rPr>
                            <m:t>𝑁</m:t>
                          </m:r>
                        </m:sup>
                        <m:e>
                          <m:nary>
                            <m:naryPr>
                              <m:chr m:val="∑"/>
                              <m:limLoc m:val="undOvr"/>
                              <m:supHide m:val="on"/>
                              <m:ctrlPr>
                                <a:rPr lang="en-US" sz="1700" i="1">
                                  <a:effectLst/>
                                  <a:latin typeface="Cambria Math" panose="02040503050406030204" pitchFamily="18" charset="0"/>
                                </a:rPr>
                              </m:ctrlPr>
                            </m:naryPr>
                            <m:sub>
                              <m:r>
                                <a:rPr lang="en-US" sz="1700" i="1">
                                  <a:effectLst/>
                                  <a:latin typeface="Cambria Math" panose="02040503050406030204" pitchFamily="18" charset="0"/>
                                  <a:ea typeface="SimSun" panose="02010600030101010101" pitchFamily="2" charset="-122"/>
                                </a:rPr>
                                <m:t>𝑋</m:t>
                              </m:r>
                              <m:r>
                                <a:rPr lang="en-US" sz="1700" i="1">
                                  <a:effectLst/>
                                  <a:latin typeface="Cambria Math" panose="02040503050406030204" pitchFamily="18" charset="0"/>
                                  <a:ea typeface="SimSun" panose="02010600030101010101" pitchFamily="2" charset="-122"/>
                                </a:rPr>
                                <m:t>∈</m:t>
                              </m:r>
                              <m:sSup>
                                <m:sSupPr>
                                  <m:ctrlPr>
                                    <a:rPr lang="en-US" sz="1700" i="1">
                                      <a:effectLst/>
                                      <a:latin typeface="Cambria Math" panose="02040503050406030204" pitchFamily="18" charset="0"/>
                                    </a:rPr>
                                  </m:ctrlPr>
                                </m:sSupPr>
                                <m:e>
                                  <m:r>
                                    <a:rPr lang="en-US" sz="1700" i="1">
                                      <a:effectLst/>
                                      <a:latin typeface="Cambria Math" panose="02040503050406030204" pitchFamily="18" charset="0"/>
                                      <a:ea typeface="SimSun" panose="02010600030101010101" pitchFamily="2" charset="-122"/>
                                    </a:rPr>
                                    <m:t>𝜑</m:t>
                                  </m:r>
                                </m:e>
                                <m:sup>
                                  <m:r>
                                    <a:rPr lang="en-US" sz="1700" i="1">
                                      <a:effectLst/>
                                      <a:latin typeface="Cambria Math" panose="02040503050406030204" pitchFamily="18" charset="0"/>
                                      <a:ea typeface="SimSun" panose="02010600030101010101" pitchFamily="2" charset="-122"/>
                                    </a:rPr>
                                    <m:t>−1</m:t>
                                  </m:r>
                                </m:sup>
                              </m:sSup>
                              <m:d>
                                <m:dPr>
                                  <m:ctrlPr>
                                    <a:rPr lang="en-US" sz="1700" i="1">
                                      <a:effectLst/>
                                      <a:latin typeface="Cambria Math" panose="02040503050406030204" pitchFamily="18" charset="0"/>
                                    </a:rPr>
                                  </m:ctrlPr>
                                </m:dPr>
                                <m:e>
                                  <m:sSub>
                                    <m:sSubPr>
                                      <m:ctrlPr>
                                        <a:rPr lang="en-US" sz="1700" i="1">
                                          <a:effectLst/>
                                          <a:latin typeface="Cambria Math" panose="02040503050406030204" pitchFamily="18" charset="0"/>
                                        </a:rPr>
                                      </m:ctrlPr>
                                    </m:sSubPr>
                                    <m:e>
                                      <m:r>
                                        <a:rPr lang="en-US" sz="1700" i="1">
                                          <a:effectLst/>
                                          <a:latin typeface="Cambria Math" panose="02040503050406030204" pitchFamily="18" charset="0"/>
                                          <a:ea typeface="SimSun" panose="02010600030101010101" pitchFamily="2" charset="-122"/>
                                        </a:rPr>
                                        <m:t>𝑌</m:t>
                                      </m:r>
                                    </m:e>
                                    <m:sub>
                                      <m:r>
                                        <a:rPr lang="en-US" sz="1700" i="1">
                                          <a:effectLst/>
                                          <a:latin typeface="Cambria Math" panose="02040503050406030204" pitchFamily="18" charset="0"/>
                                          <a:ea typeface="SimSun" panose="02010600030101010101" pitchFamily="2" charset="-122"/>
                                        </a:rPr>
                                        <m:t>𝑖</m:t>
                                      </m:r>
                                    </m:sub>
                                  </m:sSub>
                                </m:e>
                              </m:d>
                            </m:sub>
                            <m:sup/>
                            <m:e>
                              <m:r>
                                <a:rPr lang="en-US" sz="1700" i="1">
                                  <a:effectLst/>
                                  <a:latin typeface="Cambria Math" panose="02040503050406030204" pitchFamily="18" charset="0"/>
                                  <a:ea typeface="SimSun" panose="02010600030101010101" pitchFamily="2" charset="-122"/>
                                </a:rPr>
                                <m:t>𝑘</m:t>
                              </m:r>
                              <m:d>
                                <m:dPr>
                                  <m:ctrlPr>
                                    <a:rPr lang="en-US" sz="1700" i="1">
                                      <a:effectLst/>
                                      <a:latin typeface="Cambria Math" panose="02040503050406030204" pitchFamily="18" charset="0"/>
                                    </a:rPr>
                                  </m:ctrlPr>
                                </m:dPr>
                                <m:e>
                                  <m:r>
                                    <a:rPr lang="en-US" sz="1700" i="1">
                                      <a:effectLst/>
                                      <a:latin typeface="Cambria Math" panose="02040503050406030204" pitchFamily="18" charset="0"/>
                                      <a:ea typeface="SimSun" panose="02010600030101010101" pitchFamily="2" charset="-122"/>
                                    </a:rPr>
                                    <m:t>𝑋</m:t>
                                  </m:r>
                                </m:e>
                                <m:e>
                                  <m:sSub>
                                    <m:sSubPr>
                                      <m:ctrlPr>
                                        <a:rPr lang="en-US" sz="1700" i="1">
                                          <a:effectLst/>
                                          <a:latin typeface="Cambria Math" panose="02040503050406030204" pitchFamily="18" charset="0"/>
                                        </a:rPr>
                                      </m:ctrlPr>
                                    </m:sSubPr>
                                    <m:e>
                                      <m:r>
                                        <a:rPr lang="en-US" sz="1700" i="1">
                                          <a:effectLst/>
                                          <a:latin typeface="Cambria Math" panose="02040503050406030204" pitchFamily="18" charset="0"/>
                                          <a:ea typeface="SimSun" panose="02010600030101010101" pitchFamily="2" charset="-122"/>
                                        </a:rPr>
                                        <m:t>𝑌</m:t>
                                      </m:r>
                                    </m:e>
                                    <m:sub>
                                      <m:r>
                                        <a:rPr lang="en-US" sz="1700" i="1">
                                          <a:effectLst/>
                                          <a:latin typeface="Cambria Math" panose="02040503050406030204" pitchFamily="18" charset="0"/>
                                          <a:ea typeface="SimSun" panose="02010600030101010101" pitchFamily="2" charset="-122"/>
                                        </a:rPr>
                                        <m:t>𝑖</m:t>
                                      </m:r>
                                    </m:sub>
                                  </m:sSub>
                                  <m:r>
                                    <a:rPr lang="en-US" sz="1700">
                                      <a:effectLst/>
                                      <a:latin typeface="Cambria Math" panose="02040503050406030204" pitchFamily="18" charset="0"/>
                                      <a:ea typeface="SimSun" panose="02010600030101010101" pitchFamily="2" charset="-122"/>
                                    </a:rPr>
                                    <m:t>,</m:t>
                                  </m:r>
                                  <m:r>
                                    <m:rPr>
                                      <m:sty m:val="p"/>
                                    </m:rPr>
                                    <a:rPr lang="en-US" sz="1700">
                                      <a:effectLst/>
                                      <a:latin typeface="Cambria Math" panose="02040503050406030204" pitchFamily="18" charset="0"/>
                                      <a:ea typeface="SimSun" panose="02010600030101010101" pitchFamily="2" charset="-122"/>
                                    </a:rPr>
                                    <m:t>Θ</m:t>
                                  </m:r>
                                </m:e>
                              </m:d>
                              <m:r>
                                <m:rPr>
                                  <m:sty m:val="p"/>
                                </m:rPr>
                                <a:rPr lang="en-US" sz="1700">
                                  <a:effectLst/>
                                  <a:latin typeface="Cambria Math" panose="02040503050406030204" pitchFamily="18" charset="0"/>
                                  <a:ea typeface="SimSun" panose="02010600030101010101" pitchFamily="2" charset="-122"/>
                                </a:rPr>
                                <m:t>log</m:t>
                              </m:r>
                              <m:d>
                                <m:dPr>
                                  <m:ctrlPr>
                                    <a:rPr lang="en-US" sz="1700" i="1">
                                      <a:effectLst/>
                                      <a:latin typeface="Cambria Math" panose="02040503050406030204" pitchFamily="18" charset="0"/>
                                    </a:rPr>
                                  </m:ctrlPr>
                                </m:dPr>
                                <m:e>
                                  <m:r>
                                    <a:rPr lang="en-US" sz="1700" i="1">
                                      <a:effectLst/>
                                      <a:latin typeface="Cambria Math" panose="02040503050406030204" pitchFamily="18" charset="0"/>
                                      <a:ea typeface="SimSun" panose="02010600030101010101" pitchFamily="2" charset="-122"/>
                                    </a:rPr>
                                    <m:t>𝑓</m:t>
                                  </m:r>
                                  <m:d>
                                    <m:dPr>
                                      <m:ctrlPr>
                                        <a:rPr lang="en-US" sz="1700" i="1">
                                          <a:effectLst/>
                                          <a:latin typeface="Cambria Math" panose="02040503050406030204" pitchFamily="18" charset="0"/>
                                        </a:rPr>
                                      </m:ctrlPr>
                                    </m:dPr>
                                    <m:e>
                                      <m:r>
                                        <a:rPr lang="en-US" sz="1700" i="1">
                                          <a:effectLst/>
                                          <a:latin typeface="Cambria Math" panose="02040503050406030204" pitchFamily="18" charset="0"/>
                                          <a:ea typeface="SimSun" panose="02010600030101010101" pitchFamily="2" charset="-122"/>
                                        </a:rPr>
                                        <m:t>𝑋</m:t>
                                      </m:r>
                                    </m:e>
                                    <m:e>
                                      <m:sSup>
                                        <m:sSupPr>
                                          <m:ctrlPr>
                                            <a:rPr lang="en-US" sz="1700" i="1">
                                              <a:effectLst/>
                                              <a:latin typeface="Cambria Math" panose="02040503050406030204" pitchFamily="18" charset="0"/>
                                            </a:rPr>
                                          </m:ctrlPr>
                                        </m:sSupPr>
                                        <m:e>
                                          <m:r>
                                            <m:rPr>
                                              <m:sty m:val="p"/>
                                            </m:rPr>
                                            <a:rPr lang="en-US" sz="1700">
                                              <a:effectLst/>
                                              <a:latin typeface="Cambria Math" panose="02040503050406030204" pitchFamily="18" charset="0"/>
                                              <a:ea typeface="SimSun" panose="02010600030101010101" pitchFamily="2" charset="-122"/>
                                            </a:rPr>
                                            <m:t>Θ</m:t>
                                          </m:r>
                                        </m:e>
                                        <m:sup>
                                          <m:r>
                                            <a:rPr lang="en-US" sz="1700" i="1">
                                              <a:effectLst/>
                                              <a:latin typeface="Cambria Math" panose="02040503050406030204" pitchFamily="18" charset="0"/>
                                              <a:ea typeface="SimSun" panose="02010600030101010101" pitchFamily="2" charset="-122"/>
                                            </a:rPr>
                                            <m:t>′</m:t>
                                          </m:r>
                                        </m:sup>
                                      </m:sSup>
                                    </m:e>
                                  </m:d>
                                </m:e>
                              </m:d>
                            </m:e>
                          </m:nary>
                        </m:e>
                      </m:nary>
                    </m:oMath>
                  </m:oMathPara>
                </a14:m>
                <a:endParaRPr lang="en-US" sz="1700" dirty="0"/>
              </a:p>
            </p:txBody>
          </p:sp>
        </mc:Choice>
        <mc:Fallback xmlns="">
          <p:sp>
            <p:nvSpPr>
              <p:cNvPr id="3" name="Content Placeholder 2">
                <a:extLst>
                  <a:ext uri="{FF2B5EF4-FFF2-40B4-BE49-F238E27FC236}">
                    <a16:creationId xmlns:a16="http://schemas.microsoft.com/office/drawing/2014/main" id="{52DBFDBC-5F76-A0F5-72A8-B8D8703D5F1D}"/>
                  </a:ext>
                </a:extLst>
              </p:cNvPr>
              <p:cNvSpPr>
                <a:spLocks noGrp="1" noRot="1" noChangeAspect="1" noMove="1" noResize="1" noEditPoints="1" noAdjustHandles="1" noChangeArrowheads="1" noChangeShapeType="1" noTextEdit="1"/>
              </p:cNvSpPr>
              <p:nvPr>
                <p:ph idx="1"/>
              </p:nvPr>
            </p:nvSpPr>
            <p:spPr>
              <a:xfrm>
                <a:off x="267285" y="745583"/>
                <a:ext cx="11676185" cy="5176066"/>
              </a:xfrm>
              <a:blipFill>
                <a:blip r:embed="rId4"/>
                <a:stretch>
                  <a:fillRect l="-366" t="-8834" r="-313" b="-624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7DEEDC2-0813-4CA5-BE90-1069A351BECC}"/>
              </a:ext>
            </a:extLst>
          </p:cNvPr>
          <p:cNvSpPr>
            <a:spLocks noGrp="1"/>
          </p:cNvSpPr>
          <p:nvPr>
            <p:ph type="dt" sz="half" idx="10"/>
          </p:nvPr>
        </p:nvSpPr>
        <p:spPr/>
        <p:txBody>
          <a:bodyPr/>
          <a:lstStyle/>
          <a:p>
            <a:r>
              <a:rPr lang="en-US"/>
              <a:t>30/05/2022</a:t>
            </a:r>
          </a:p>
        </p:txBody>
      </p:sp>
      <p:sp>
        <p:nvSpPr>
          <p:cNvPr id="5" name="Footer Placeholder 4">
            <a:extLst>
              <a:ext uri="{FF2B5EF4-FFF2-40B4-BE49-F238E27FC236}">
                <a16:creationId xmlns:a16="http://schemas.microsoft.com/office/drawing/2014/main" id="{2A645324-ABA1-64D4-4293-79426EB37B2F}"/>
              </a:ext>
            </a:extLst>
          </p:cNvPr>
          <p:cNvSpPr>
            <a:spLocks noGrp="1"/>
          </p:cNvSpPr>
          <p:nvPr>
            <p:ph type="ftr" sz="quarter" idx="11"/>
          </p:nvPr>
        </p:nvSpPr>
        <p:spPr/>
        <p:txBody>
          <a:bodyPr/>
          <a:lstStyle/>
          <a:p>
            <a:r>
              <a:rPr lang="pt-BR"/>
              <a:t>EM Tutorial P2 - Loc Nguyen</a:t>
            </a:r>
            <a:endParaRPr lang="en-US"/>
          </a:p>
        </p:txBody>
      </p:sp>
      <p:sp>
        <p:nvSpPr>
          <p:cNvPr id="6" name="Slide Number Placeholder 5">
            <a:extLst>
              <a:ext uri="{FF2B5EF4-FFF2-40B4-BE49-F238E27FC236}">
                <a16:creationId xmlns:a16="http://schemas.microsoft.com/office/drawing/2014/main" id="{327F757A-1370-47F3-2A3B-8E5DC788A787}"/>
              </a:ext>
            </a:extLst>
          </p:cNvPr>
          <p:cNvSpPr>
            <a:spLocks noGrp="1"/>
          </p:cNvSpPr>
          <p:nvPr>
            <p:ph type="sldNum" sz="quarter" idx="12"/>
          </p:nvPr>
        </p:nvSpPr>
        <p:spPr/>
        <p:txBody>
          <a:bodyPr/>
          <a:lstStyle/>
          <a:p>
            <a:fld id="{5DB5036F-1FF2-46C4-8D2B-59C7E3B91952}" type="slidenum">
              <a:rPr lang="en-US" smtClean="0"/>
              <a:pPr/>
              <a:t>25</a:t>
            </a:fld>
            <a:endParaRPr lang="en-US"/>
          </a:p>
        </p:txBody>
      </p:sp>
    </p:spTree>
    <p:extLst>
      <p:ext uri="{BB962C8B-B14F-4D97-AF65-F5344CB8AC3E}">
        <p14:creationId xmlns:p14="http://schemas.microsoft.com/office/powerpoint/2010/main" val="2886147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BA7CC-E357-1676-160C-2E558433DD31}"/>
              </a:ext>
            </a:extLst>
          </p:cNvPr>
          <p:cNvSpPr>
            <a:spLocks noGrp="1"/>
          </p:cNvSpPr>
          <p:nvPr>
            <p:ph type="title"/>
          </p:nvPr>
        </p:nvSpPr>
        <p:spPr/>
        <p:txBody>
          <a:bodyPr/>
          <a:lstStyle/>
          <a:p>
            <a:r>
              <a:rPr lang="en-US" dirty="0"/>
              <a:t>2. Practical EM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166A43-28D1-A701-44D0-68FD502B68A7}"/>
                  </a:ext>
                </a:extLst>
              </p:cNvPr>
              <p:cNvSpPr>
                <a:spLocks noGrp="1"/>
              </p:cNvSpPr>
              <p:nvPr>
                <p:ph idx="1"/>
              </p:nvPr>
            </p:nvSpPr>
            <p:spPr/>
            <p:txBody>
              <a:bodyPr>
                <a:noAutofit/>
              </a:bodyPr>
              <a:lstStyle/>
              <a:p>
                <a:pPr marL="0" indent="0">
                  <a:buNone/>
                </a:pPr>
                <a:r>
                  <a:rPr lang="en-US" sz="2300" dirty="0">
                    <a:effectLst/>
                    <a:ea typeface="SimSun" panose="02010600030101010101" pitchFamily="2" charset="-122"/>
                  </a:rPr>
                  <a:t>In case that </a:t>
                </a:r>
                <a:r>
                  <a:rPr lang="en-US" sz="2300" i="1" dirty="0">
                    <a:effectLst/>
                    <a:ea typeface="SimSun" panose="02010600030101010101" pitchFamily="2" charset="-122"/>
                  </a:rPr>
                  <a:t>f</a:t>
                </a:r>
                <a:r>
                  <a:rPr lang="en-US" sz="2300" dirty="0">
                    <a:effectLst/>
                    <a:ea typeface="SimSun" panose="02010600030101010101" pitchFamily="2" charset="-122"/>
                  </a:rPr>
                  <a:t>(</a:t>
                </a:r>
                <a:r>
                  <a:rPr lang="en-US" sz="2300" i="1" dirty="0">
                    <a:effectLst/>
                    <a:ea typeface="SimSun" panose="02010600030101010101" pitchFamily="2" charset="-122"/>
                  </a:rPr>
                  <a:t>X</a:t>
                </a:r>
                <a:r>
                  <a:rPr lang="en-US" sz="2300" dirty="0">
                    <a:effectLst/>
                    <a:ea typeface="SimSun" panose="02010600030101010101" pitchFamily="2" charset="-122"/>
                  </a:rPr>
                  <a:t> | Θ) and </a:t>
                </a:r>
                <a:r>
                  <a:rPr lang="en-US" sz="2300" i="1" dirty="0">
                    <a:effectLst/>
                    <a:ea typeface="SimSun" panose="02010600030101010101" pitchFamily="2" charset="-122"/>
                  </a:rPr>
                  <a:t>k</a:t>
                </a:r>
                <a:r>
                  <a:rPr lang="en-US" sz="2300" dirty="0">
                    <a:effectLst/>
                    <a:ea typeface="SimSun" panose="02010600030101010101" pitchFamily="2" charset="-122"/>
                  </a:rPr>
                  <a:t>(</a:t>
                </a:r>
                <a:r>
                  <a:rPr lang="en-US" sz="2300" i="1" dirty="0">
                    <a:effectLst/>
                    <a:ea typeface="SimSun" panose="02010600030101010101" pitchFamily="2" charset="-122"/>
                  </a:rPr>
                  <a:t>X</a:t>
                </a:r>
                <a:r>
                  <a:rPr lang="en-US" sz="2300" dirty="0">
                    <a:effectLst/>
                    <a:ea typeface="SimSun" panose="02010600030101010101" pitchFamily="2" charset="-122"/>
                  </a:rPr>
                  <a:t> | </a:t>
                </a:r>
                <a:r>
                  <a:rPr lang="en-US" sz="2300" i="1" dirty="0">
                    <a:effectLst/>
                    <a:ea typeface="SimSun" panose="02010600030101010101" pitchFamily="2" charset="-122"/>
                  </a:rPr>
                  <a:t>Y</a:t>
                </a:r>
                <a:r>
                  <a:rPr lang="en-US" sz="2300" i="1" baseline="-25000" dirty="0">
                    <a:effectLst/>
                    <a:ea typeface="SimSun" panose="02010600030101010101" pitchFamily="2" charset="-122"/>
                  </a:rPr>
                  <a:t>i</a:t>
                </a:r>
                <a:r>
                  <a:rPr lang="en-US" sz="2300" dirty="0">
                    <a:effectLst/>
                    <a:ea typeface="SimSun" panose="02010600030101010101" pitchFamily="2" charset="-122"/>
                  </a:rPr>
                  <a:t>, Θ) belong to exponential family, equation 2.10 becomes equation 2.11 with an observed sample </a:t>
                </a:r>
                <a14:m>
                  <m:oMath xmlns:m="http://schemas.openxmlformats.org/officeDocument/2006/math">
                    <m:r>
                      <a:rPr lang="en-US" sz="2300" i="1">
                        <a:effectLst/>
                        <a:latin typeface="Cambria Math" panose="02040503050406030204" pitchFamily="18" charset="0"/>
                        <a:ea typeface="SimSun" panose="02010600030101010101" pitchFamily="2" charset="-122"/>
                      </a:rPr>
                      <m:t>𝒴</m:t>
                    </m:r>
                  </m:oMath>
                </a14:m>
                <a:r>
                  <a:rPr lang="en-US" sz="2300" dirty="0">
                    <a:effectLst/>
                    <a:ea typeface="SimSun" panose="02010600030101010101" pitchFamily="2" charset="-122"/>
                  </a:rPr>
                  <a:t> = {</a:t>
                </a:r>
                <a:r>
                  <a:rPr lang="en-US" sz="2300" i="1" dirty="0">
                    <a:effectLst/>
                    <a:ea typeface="SimSun" panose="02010600030101010101" pitchFamily="2" charset="-122"/>
                  </a:rPr>
                  <a:t>Y</a:t>
                </a:r>
                <a:r>
                  <a:rPr lang="en-US" sz="2300" baseline="-25000" dirty="0">
                    <a:effectLst/>
                    <a:ea typeface="SimSun" panose="02010600030101010101" pitchFamily="2" charset="-122"/>
                  </a:rPr>
                  <a:t>1</a:t>
                </a:r>
                <a:r>
                  <a:rPr lang="en-US" sz="2300" dirty="0">
                    <a:effectLst/>
                    <a:ea typeface="SimSun" panose="02010600030101010101" pitchFamily="2" charset="-122"/>
                  </a:rPr>
                  <a:t>, </a:t>
                </a:r>
                <a:r>
                  <a:rPr lang="en-US" sz="2300" i="1" dirty="0">
                    <a:effectLst/>
                    <a:ea typeface="SimSun" panose="02010600030101010101" pitchFamily="2" charset="-122"/>
                  </a:rPr>
                  <a:t>Y</a:t>
                </a:r>
                <a:r>
                  <a:rPr lang="en-US" sz="2300" baseline="-25000" dirty="0">
                    <a:effectLst/>
                    <a:ea typeface="SimSun" panose="02010600030101010101" pitchFamily="2" charset="-122"/>
                  </a:rPr>
                  <a:t>2</a:t>
                </a:r>
                <a:r>
                  <a:rPr lang="en-US" sz="2300" dirty="0">
                    <a:effectLst/>
                    <a:ea typeface="SimSun" panose="02010600030101010101" pitchFamily="2" charset="-122"/>
                  </a:rPr>
                  <a:t>,…, </a:t>
                </a:r>
                <a:r>
                  <a:rPr lang="en-US" sz="2300" i="1" dirty="0">
                    <a:effectLst/>
                    <a:ea typeface="SimSun" panose="02010600030101010101" pitchFamily="2" charset="-122"/>
                  </a:rPr>
                  <a:t>Y</a:t>
                </a:r>
                <a:r>
                  <a:rPr lang="en-US" sz="2300" i="1" baseline="-25000" dirty="0">
                    <a:effectLst/>
                    <a:ea typeface="SimSun" panose="02010600030101010101" pitchFamily="2" charset="-122"/>
                  </a:rPr>
                  <a:t>N</a:t>
                </a:r>
                <a:r>
                  <a:rPr lang="en-US" sz="2300" dirty="0">
                    <a:effectLst/>
                    <a:ea typeface="SimSun" panose="02010600030101010101" pitchFamily="2" charset="-122"/>
                  </a:rPr>
                  <a:t>}.</a:t>
                </a:r>
              </a:p>
              <a:p>
                <a:pPr marL="0" indent="0">
                  <a:buNone/>
                </a:pPr>
                <a14:m>
                  <m:oMathPara xmlns:m="http://schemas.openxmlformats.org/officeDocument/2006/math">
                    <m:oMathParaPr>
                      <m:jc m:val="right"/>
                    </m:oMathParaPr>
                    <m:oMath xmlns:m="http://schemas.openxmlformats.org/officeDocument/2006/math">
                      <m:r>
                        <a:rPr lang="en-US" sz="2300" i="1" smtClean="0">
                          <a:effectLst/>
                          <a:latin typeface="Cambria Math" panose="02040503050406030204" pitchFamily="18" charset="0"/>
                          <a:ea typeface="SimSun" panose="02010600030101010101" pitchFamily="2" charset="-122"/>
                        </a:rPr>
                        <m:t>𝑄</m:t>
                      </m:r>
                      <m:d>
                        <m:dPr>
                          <m:ctrlPr>
                            <a:rPr lang="en-US" sz="2300" i="1">
                              <a:effectLst/>
                              <a:latin typeface="Cambria Math" panose="02040503050406030204" pitchFamily="18" charset="0"/>
                            </a:rPr>
                          </m:ctrlPr>
                        </m:dPr>
                        <m:e>
                          <m:sSup>
                            <m:sSupPr>
                              <m:ctrlPr>
                                <a:rPr lang="en-US" sz="2300" i="1">
                                  <a:effectLst/>
                                  <a:latin typeface="Cambria Math" panose="02040503050406030204" pitchFamily="18" charset="0"/>
                                </a:rPr>
                              </m:ctrlPr>
                            </m:sSupPr>
                            <m:e>
                              <m:r>
                                <m:rPr>
                                  <m:sty m:val="p"/>
                                </m:rPr>
                                <a:rPr lang="en-US" sz="2300">
                                  <a:effectLst/>
                                  <a:latin typeface="Cambria Math" panose="02040503050406030204" pitchFamily="18" charset="0"/>
                                  <a:ea typeface="SimSun" panose="02010600030101010101" pitchFamily="2" charset="-122"/>
                                </a:rPr>
                                <m:t>Θ</m:t>
                              </m:r>
                            </m:e>
                            <m:sup>
                              <m:r>
                                <a:rPr lang="en-US" sz="2300" i="1">
                                  <a:effectLst/>
                                  <a:latin typeface="Cambria Math" panose="02040503050406030204" pitchFamily="18" charset="0"/>
                                  <a:ea typeface="SimSun" panose="02010600030101010101" pitchFamily="2" charset="-122"/>
                                </a:rPr>
                                <m:t>′</m:t>
                              </m:r>
                            </m:sup>
                          </m:sSup>
                        </m:e>
                        <m:e>
                          <m:r>
                            <m:rPr>
                              <m:sty m:val="p"/>
                            </m:rPr>
                            <a:rPr lang="en-US" sz="2300">
                              <a:effectLst/>
                              <a:latin typeface="Cambria Math" panose="02040503050406030204" pitchFamily="18" charset="0"/>
                              <a:ea typeface="SimSun" panose="02010600030101010101" pitchFamily="2" charset="-122"/>
                            </a:rPr>
                            <m:t>Θ</m:t>
                          </m:r>
                        </m:e>
                      </m:d>
                      <m:r>
                        <a:rPr lang="en-US" sz="2300" i="1">
                          <a:effectLst/>
                          <a:latin typeface="Cambria Math" panose="02040503050406030204" pitchFamily="18" charset="0"/>
                          <a:ea typeface="SimSun" panose="02010600030101010101" pitchFamily="2" charset="-122"/>
                        </a:rPr>
                        <m:t>=</m:t>
                      </m:r>
                      <m:d>
                        <m:dPr>
                          <m:ctrlPr>
                            <a:rPr lang="en-US" sz="2300" i="1">
                              <a:effectLst/>
                              <a:latin typeface="Cambria Math" panose="02040503050406030204" pitchFamily="18" charset="0"/>
                            </a:rPr>
                          </m:ctrlPr>
                        </m:dPr>
                        <m:e>
                          <m:nary>
                            <m:naryPr>
                              <m:chr m:val="∑"/>
                              <m:limLoc m:val="undOvr"/>
                              <m:ctrlPr>
                                <a:rPr lang="en-US" sz="2300" i="1">
                                  <a:effectLst/>
                                  <a:latin typeface="Cambria Math" panose="02040503050406030204" pitchFamily="18" charset="0"/>
                                </a:rPr>
                              </m:ctrlPr>
                            </m:naryPr>
                            <m:sub>
                              <m:r>
                                <a:rPr lang="en-US" sz="2300" i="1">
                                  <a:effectLst/>
                                  <a:latin typeface="Cambria Math" panose="02040503050406030204" pitchFamily="18" charset="0"/>
                                  <a:ea typeface="SimSun" panose="02010600030101010101" pitchFamily="2" charset="-122"/>
                                </a:rPr>
                                <m:t>𝑖</m:t>
                              </m:r>
                              <m:r>
                                <a:rPr lang="en-US" sz="2300" i="1">
                                  <a:effectLst/>
                                  <a:latin typeface="Cambria Math" panose="02040503050406030204" pitchFamily="18" charset="0"/>
                                  <a:ea typeface="SimSun" panose="02010600030101010101" pitchFamily="2" charset="-122"/>
                                </a:rPr>
                                <m:t>=1</m:t>
                              </m:r>
                            </m:sub>
                            <m:sup>
                              <m:r>
                                <a:rPr lang="en-US" sz="2300" i="1">
                                  <a:effectLst/>
                                  <a:latin typeface="Cambria Math" panose="02040503050406030204" pitchFamily="18" charset="0"/>
                                  <a:ea typeface="SimSun" panose="02010600030101010101" pitchFamily="2" charset="-122"/>
                                </a:rPr>
                                <m:t>𝑁</m:t>
                              </m:r>
                            </m:sup>
                            <m:e>
                              <m:r>
                                <a:rPr lang="en-US" sz="2300" i="1">
                                  <a:effectLst/>
                                  <a:latin typeface="Cambria Math" panose="02040503050406030204" pitchFamily="18" charset="0"/>
                                  <a:ea typeface="SimSun" panose="02010600030101010101" pitchFamily="2" charset="-122"/>
                                </a:rPr>
                                <m:t>𝐸</m:t>
                              </m:r>
                              <m:d>
                                <m:dPr>
                                  <m:ctrlPr>
                                    <a:rPr lang="en-US" sz="2300" i="1">
                                      <a:effectLst/>
                                      <a:latin typeface="Cambria Math" panose="02040503050406030204" pitchFamily="18" charset="0"/>
                                    </a:rPr>
                                  </m:ctrlPr>
                                </m:dPr>
                                <m:e>
                                  <m:r>
                                    <m:rPr>
                                      <m:sty m:val="p"/>
                                    </m:rPr>
                                    <a:rPr lang="en-US" sz="2300">
                                      <a:effectLst/>
                                      <a:latin typeface="Cambria Math" panose="02040503050406030204" pitchFamily="18" charset="0"/>
                                      <a:ea typeface="SimSun" panose="02010600030101010101" pitchFamily="2" charset="-122"/>
                                    </a:rPr>
                                    <m:t>log</m:t>
                                  </m:r>
                                  <m:d>
                                    <m:dPr>
                                      <m:ctrlPr>
                                        <a:rPr lang="en-US" sz="2300" i="1">
                                          <a:effectLst/>
                                          <a:latin typeface="Cambria Math" panose="02040503050406030204" pitchFamily="18" charset="0"/>
                                        </a:rPr>
                                      </m:ctrlPr>
                                    </m:dPr>
                                    <m:e>
                                      <m:r>
                                        <a:rPr lang="en-US" sz="2300" i="1">
                                          <a:effectLst/>
                                          <a:latin typeface="Cambria Math" panose="02040503050406030204" pitchFamily="18" charset="0"/>
                                          <a:ea typeface="SimSun" panose="02010600030101010101" pitchFamily="2" charset="-122"/>
                                        </a:rPr>
                                        <m:t>𝑏</m:t>
                                      </m:r>
                                      <m:d>
                                        <m:dPr>
                                          <m:ctrlPr>
                                            <a:rPr lang="en-US" sz="2300" i="1">
                                              <a:effectLst/>
                                              <a:latin typeface="Cambria Math" panose="02040503050406030204" pitchFamily="18" charset="0"/>
                                            </a:rPr>
                                          </m:ctrlPr>
                                        </m:dPr>
                                        <m:e>
                                          <m:r>
                                            <a:rPr lang="en-US" sz="2300" i="1">
                                              <a:effectLst/>
                                              <a:latin typeface="Cambria Math" panose="02040503050406030204" pitchFamily="18" charset="0"/>
                                              <a:ea typeface="SimSun" panose="02010600030101010101" pitchFamily="2" charset="-122"/>
                                            </a:rPr>
                                            <m:t>𝑋</m:t>
                                          </m:r>
                                        </m:e>
                                      </m:d>
                                    </m:e>
                                  </m:d>
                                </m:e>
                                <m:e>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SimSun" panose="02010600030101010101" pitchFamily="2" charset="-122"/>
                                        </a:rPr>
                                        <m:t>𝑌</m:t>
                                      </m:r>
                                    </m:e>
                                    <m:sub>
                                      <m:r>
                                        <a:rPr lang="en-US" sz="2300" i="1">
                                          <a:effectLst/>
                                          <a:latin typeface="Cambria Math" panose="02040503050406030204" pitchFamily="18" charset="0"/>
                                          <a:ea typeface="SimSun" panose="02010600030101010101" pitchFamily="2" charset="-122"/>
                                        </a:rPr>
                                        <m:t>𝑖</m:t>
                                      </m:r>
                                    </m:sub>
                                  </m:sSub>
                                  <m:r>
                                    <a:rPr lang="en-US" sz="2300" i="1">
                                      <a:effectLst/>
                                      <a:latin typeface="Cambria Math" panose="02040503050406030204" pitchFamily="18" charset="0"/>
                                      <a:ea typeface="SimSun" panose="02010600030101010101" pitchFamily="2" charset="-122"/>
                                    </a:rPr>
                                    <m:t>,</m:t>
                                  </m:r>
                                  <m:r>
                                    <m:rPr>
                                      <m:sty m:val="p"/>
                                    </m:rPr>
                                    <a:rPr lang="en-US" sz="2300">
                                      <a:effectLst/>
                                      <a:latin typeface="Cambria Math" panose="02040503050406030204" pitchFamily="18" charset="0"/>
                                      <a:ea typeface="SimSun" panose="02010600030101010101" pitchFamily="2" charset="-122"/>
                                    </a:rPr>
                                    <m:t>Θ</m:t>
                                  </m:r>
                                </m:e>
                              </m:d>
                            </m:e>
                          </m:nary>
                        </m:e>
                      </m:d>
                      <m:r>
                        <a:rPr lang="en-US" sz="2300" i="1">
                          <a:effectLst/>
                          <a:latin typeface="Cambria Math" panose="02040503050406030204" pitchFamily="18" charset="0"/>
                          <a:ea typeface="SimSun" panose="02010600030101010101" pitchFamily="2" charset="-122"/>
                        </a:rPr>
                        <m:t>+</m:t>
                      </m:r>
                      <m:d>
                        <m:dPr>
                          <m:ctrlPr>
                            <a:rPr lang="en-US" sz="2300" i="1">
                              <a:effectLst/>
                              <a:latin typeface="Cambria Math" panose="02040503050406030204" pitchFamily="18" charset="0"/>
                            </a:rPr>
                          </m:ctrlPr>
                        </m:dPr>
                        <m:e>
                          <m:sSup>
                            <m:sSupPr>
                              <m:ctrlPr>
                                <a:rPr lang="en-US" sz="2300" i="1">
                                  <a:effectLst/>
                                  <a:latin typeface="Cambria Math" panose="02040503050406030204" pitchFamily="18" charset="0"/>
                                </a:rPr>
                              </m:ctrlPr>
                            </m:sSupPr>
                            <m:e>
                              <m:d>
                                <m:dPr>
                                  <m:ctrlPr>
                                    <a:rPr lang="en-US" sz="2300" i="1">
                                      <a:effectLst/>
                                      <a:latin typeface="Cambria Math" panose="02040503050406030204" pitchFamily="18" charset="0"/>
                                    </a:rPr>
                                  </m:ctrlPr>
                                </m:dPr>
                                <m:e>
                                  <m:sSup>
                                    <m:sSupPr>
                                      <m:ctrlPr>
                                        <a:rPr lang="en-US" sz="2300" i="1">
                                          <a:effectLst/>
                                          <a:latin typeface="Cambria Math" panose="02040503050406030204" pitchFamily="18" charset="0"/>
                                        </a:rPr>
                                      </m:ctrlPr>
                                    </m:sSupPr>
                                    <m:e>
                                      <m:r>
                                        <m:rPr>
                                          <m:sty m:val="p"/>
                                        </m:rPr>
                                        <a:rPr lang="en-US" sz="2300">
                                          <a:effectLst/>
                                          <a:latin typeface="Cambria Math" panose="02040503050406030204" pitchFamily="18" charset="0"/>
                                          <a:ea typeface="SimSun" panose="02010600030101010101" pitchFamily="2" charset="-122"/>
                                        </a:rPr>
                                        <m:t>Θ</m:t>
                                      </m:r>
                                    </m:e>
                                    <m:sup>
                                      <m:r>
                                        <a:rPr lang="en-US" sz="2300" i="1">
                                          <a:effectLst/>
                                          <a:latin typeface="Cambria Math" panose="02040503050406030204" pitchFamily="18" charset="0"/>
                                          <a:ea typeface="SimSun" panose="02010600030101010101" pitchFamily="2" charset="-122"/>
                                        </a:rPr>
                                        <m:t>′</m:t>
                                      </m:r>
                                    </m:sup>
                                  </m:sSup>
                                </m:e>
                              </m:d>
                            </m:e>
                            <m:sup>
                              <m:r>
                                <a:rPr lang="en-US" sz="2300" i="1">
                                  <a:effectLst/>
                                  <a:latin typeface="Cambria Math" panose="02040503050406030204" pitchFamily="18" charset="0"/>
                                  <a:ea typeface="SimSun" panose="02010600030101010101" pitchFamily="2" charset="-122"/>
                                </a:rPr>
                                <m:t>𝑇</m:t>
                              </m:r>
                            </m:sup>
                          </m:sSup>
                          <m:nary>
                            <m:naryPr>
                              <m:chr m:val="∑"/>
                              <m:limLoc m:val="undOvr"/>
                              <m:ctrlPr>
                                <a:rPr lang="en-US" sz="2300" i="1">
                                  <a:effectLst/>
                                  <a:latin typeface="Cambria Math" panose="02040503050406030204" pitchFamily="18" charset="0"/>
                                </a:rPr>
                              </m:ctrlPr>
                            </m:naryPr>
                            <m:sub>
                              <m:r>
                                <a:rPr lang="en-US" sz="2300" i="1">
                                  <a:effectLst/>
                                  <a:latin typeface="Cambria Math" panose="02040503050406030204" pitchFamily="18" charset="0"/>
                                  <a:ea typeface="SimSun" panose="02010600030101010101" pitchFamily="2" charset="-122"/>
                                </a:rPr>
                                <m:t>𝑖</m:t>
                              </m:r>
                              <m:r>
                                <a:rPr lang="en-US" sz="2300" i="1">
                                  <a:effectLst/>
                                  <a:latin typeface="Cambria Math" panose="02040503050406030204" pitchFamily="18" charset="0"/>
                                  <a:ea typeface="SimSun" panose="02010600030101010101" pitchFamily="2" charset="-122"/>
                                </a:rPr>
                                <m:t>=1</m:t>
                              </m:r>
                            </m:sub>
                            <m:sup>
                              <m:r>
                                <a:rPr lang="en-US" sz="2300" i="1">
                                  <a:effectLst/>
                                  <a:latin typeface="Cambria Math" panose="02040503050406030204" pitchFamily="18" charset="0"/>
                                  <a:ea typeface="SimSun" panose="02010600030101010101" pitchFamily="2" charset="-122"/>
                                </a:rPr>
                                <m:t>𝑁</m:t>
                              </m:r>
                            </m:sup>
                            <m:e>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SimSun" panose="02010600030101010101" pitchFamily="2" charset="-122"/>
                                    </a:rPr>
                                    <m:t>𝜏</m:t>
                                  </m:r>
                                </m:e>
                                <m:sub>
                                  <m:r>
                                    <m:rPr>
                                      <m:sty m:val="p"/>
                                    </m:rPr>
                                    <a:rPr lang="en-US" sz="2300">
                                      <a:effectLst/>
                                      <a:latin typeface="Cambria Math" panose="02040503050406030204" pitchFamily="18" charset="0"/>
                                      <a:ea typeface="SimSun" panose="02010600030101010101" pitchFamily="2" charset="-122"/>
                                    </a:rPr>
                                    <m:t>Θ</m:t>
                                  </m:r>
                                  <m:r>
                                    <a:rPr lang="en-US" sz="2300">
                                      <a:effectLst/>
                                      <a:latin typeface="Cambria Math" panose="02040503050406030204" pitchFamily="18" charset="0"/>
                                      <a:ea typeface="SimSun" panose="02010600030101010101" pitchFamily="2" charset="-122"/>
                                    </a:rPr>
                                    <m:t>,</m:t>
                                  </m:r>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SimSun" panose="02010600030101010101" pitchFamily="2" charset="-122"/>
                                        </a:rPr>
                                        <m:t>𝑌</m:t>
                                      </m:r>
                                    </m:e>
                                    <m:sub>
                                      <m:r>
                                        <a:rPr lang="en-US" sz="2300" i="1">
                                          <a:effectLst/>
                                          <a:latin typeface="Cambria Math" panose="02040503050406030204" pitchFamily="18" charset="0"/>
                                          <a:ea typeface="SimSun" panose="02010600030101010101" pitchFamily="2" charset="-122"/>
                                        </a:rPr>
                                        <m:t>𝑖</m:t>
                                      </m:r>
                                    </m:sub>
                                  </m:sSub>
                                </m:sub>
                              </m:sSub>
                            </m:e>
                          </m:nary>
                        </m:e>
                      </m:d>
                      <m:r>
                        <a:rPr lang="en-US" sz="2300" i="1">
                          <a:effectLst/>
                          <a:latin typeface="Cambria Math" panose="02040503050406030204" pitchFamily="18" charset="0"/>
                          <a:ea typeface="SimSun" panose="02010600030101010101" pitchFamily="2" charset="-122"/>
                        </a:rPr>
                        <m:t>−</m:t>
                      </m:r>
                      <m:r>
                        <a:rPr lang="en-US" sz="2300" i="1">
                          <a:effectLst/>
                          <a:latin typeface="Cambria Math" panose="02040503050406030204" pitchFamily="18" charset="0"/>
                          <a:ea typeface="SimSun" panose="02010600030101010101" pitchFamily="2" charset="-122"/>
                        </a:rPr>
                        <m:t>𝑁</m:t>
                      </m:r>
                      <m:r>
                        <m:rPr>
                          <m:sty m:val="p"/>
                        </m:rPr>
                        <a:rPr lang="en-US" sz="2300">
                          <a:effectLst/>
                          <a:latin typeface="Cambria Math" panose="02040503050406030204" pitchFamily="18" charset="0"/>
                          <a:ea typeface="SimSun" panose="02010600030101010101" pitchFamily="2" charset="-122"/>
                        </a:rPr>
                        <m:t>log</m:t>
                      </m:r>
                      <m:d>
                        <m:dPr>
                          <m:ctrlPr>
                            <a:rPr lang="en-US" sz="2300" i="1">
                              <a:effectLst/>
                              <a:latin typeface="Cambria Math" panose="02040503050406030204" pitchFamily="18" charset="0"/>
                            </a:rPr>
                          </m:ctrlPr>
                        </m:dPr>
                        <m:e>
                          <m:r>
                            <a:rPr lang="en-US" sz="2300" i="1">
                              <a:effectLst/>
                              <a:latin typeface="Cambria Math" panose="02040503050406030204" pitchFamily="18" charset="0"/>
                              <a:ea typeface="SimSun" panose="02010600030101010101" pitchFamily="2" charset="-122"/>
                            </a:rPr>
                            <m:t>𝑎</m:t>
                          </m:r>
                          <m:d>
                            <m:dPr>
                              <m:ctrlPr>
                                <a:rPr lang="en-US" sz="2300" i="1">
                                  <a:effectLst/>
                                  <a:latin typeface="Cambria Math" panose="02040503050406030204" pitchFamily="18" charset="0"/>
                                </a:rPr>
                              </m:ctrlPr>
                            </m:dPr>
                            <m:e>
                              <m:sSup>
                                <m:sSupPr>
                                  <m:ctrlPr>
                                    <a:rPr lang="en-US" sz="2300" i="1">
                                      <a:effectLst/>
                                      <a:latin typeface="Cambria Math" panose="02040503050406030204" pitchFamily="18" charset="0"/>
                                    </a:rPr>
                                  </m:ctrlPr>
                                </m:sSupPr>
                                <m:e>
                                  <m:r>
                                    <m:rPr>
                                      <m:sty m:val="p"/>
                                    </m:rPr>
                                    <a:rPr lang="en-US" sz="2300">
                                      <a:effectLst/>
                                      <a:latin typeface="Cambria Math" panose="02040503050406030204" pitchFamily="18" charset="0"/>
                                      <a:ea typeface="SimSun" panose="02010600030101010101" pitchFamily="2" charset="-122"/>
                                    </a:rPr>
                                    <m:t>Θ</m:t>
                                  </m:r>
                                </m:e>
                                <m:sup>
                                  <m:r>
                                    <a:rPr lang="en-US" sz="2300" i="1">
                                      <a:effectLst/>
                                      <a:latin typeface="Cambria Math" panose="02040503050406030204" pitchFamily="18" charset="0"/>
                                      <a:ea typeface="SimSun" panose="02010600030101010101" pitchFamily="2" charset="-122"/>
                                    </a:rPr>
                                    <m:t>′</m:t>
                                  </m:r>
                                </m:sup>
                              </m:sSup>
                            </m:e>
                          </m:d>
                        </m:e>
                      </m:d>
                      <m:r>
                        <a:rPr lang="en-US" sz="2300" b="0" i="1" smtClean="0">
                          <a:effectLst/>
                          <a:latin typeface="Cambria Math" panose="02040503050406030204" pitchFamily="18" charset="0"/>
                          <a:ea typeface="SimSun" panose="02010600030101010101" pitchFamily="2" charset="-122"/>
                        </a:rPr>
                        <m:t>    (2.11)</m:t>
                      </m:r>
                    </m:oMath>
                  </m:oMathPara>
                </a14:m>
                <a:endParaRPr lang="en-US" sz="2300" dirty="0"/>
              </a:p>
              <a:p>
                <a:pPr marL="0" marR="0" indent="0" algn="just">
                  <a:spcBef>
                    <a:spcPts val="0"/>
                  </a:spcBef>
                  <a:spcAft>
                    <a:spcPts val="0"/>
                  </a:spcAft>
                  <a:buNone/>
                </a:pPr>
                <a:r>
                  <a:rPr lang="en-US" sz="2300" dirty="0">
                    <a:effectLst/>
                    <a:ea typeface="SimSun" panose="02010600030101010101" pitchFamily="2" charset="-122"/>
                  </a:rPr>
                  <a:t>Where,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300" i="1">
                          <a:effectLst/>
                          <a:latin typeface="Cambria Math" panose="02040503050406030204" pitchFamily="18" charset="0"/>
                          <a:ea typeface="SimSun" panose="02010600030101010101" pitchFamily="2" charset="-122"/>
                        </a:rPr>
                        <m:t>𝐸</m:t>
                      </m:r>
                      <m:d>
                        <m:dPr>
                          <m:ctrlPr>
                            <a:rPr lang="en-US" sz="2300" i="1">
                              <a:effectLst/>
                              <a:latin typeface="Cambria Math" panose="02040503050406030204" pitchFamily="18" charset="0"/>
                              <a:ea typeface="SimSun" panose="02010600030101010101" pitchFamily="2" charset="-122"/>
                            </a:rPr>
                          </m:ctrlPr>
                        </m:dPr>
                        <m:e>
                          <m:r>
                            <m:rPr>
                              <m:sty m:val="p"/>
                            </m:rPr>
                            <a:rPr lang="en-US" sz="2300">
                              <a:effectLst/>
                              <a:latin typeface="Cambria Math" panose="02040503050406030204" pitchFamily="18" charset="0"/>
                              <a:ea typeface="SimSun" panose="02010600030101010101" pitchFamily="2" charset="-122"/>
                            </a:rPr>
                            <m:t>log</m:t>
                          </m:r>
                          <m:d>
                            <m:dPr>
                              <m:ctrlPr>
                                <a:rPr lang="en-US" sz="2300" i="1">
                                  <a:effectLst/>
                                  <a:latin typeface="Cambria Math" panose="02040503050406030204" pitchFamily="18" charset="0"/>
                                  <a:ea typeface="SimSun" panose="02010600030101010101" pitchFamily="2" charset="-122"/>
                                </a:rPr>
                              </m:ctrlPr>
                            </m:dPr>
                            <m:e>
                              <m:r>
                                <a:rPr lang="en-US" sz="2300" i="1">
                                  <a:effectLst/>
                                  <a:latin typeface="Cambria Math" panose="02040503050406030204" pitchFamily="18" charset="0"/>
                                  <a:ea typeface="SimSun" panose="02010600030101010101" pitchFamily="2" charset="-122"/>
                                </a:rPr>
                                <m:t>𝑏</m:t>
                              </m:r>
                              <m:d>
                                <m:dPr>
                                  <m:ctrlPr>
                                    <a:rPr lang="en-US" sz="2300" i="1">
                                      <a:effectLst/>
                                      <a:latin typeface="Cambria Math" panose="02040503050406030204" pitchFamily="18" charset="0"/>
                                      <a:ea typeface="SimSun" panose="02010600030101010101" pitchFamily="2" charset="-122"/>
                                    </a:rPr>
                                  </m:ctrlPr>
                                </m:dPr>
                                <m:e>
                                  <m:r>
                                    <a:rPr lang="en-US" sz="2300" i="1">
                                      <a:effectLst/>
                                      <a:latin typeface="Cambria Math" panose="02040503050406030204" pitchFamily="18" charset="0"/>
                                      <a:ea typeface="SimSun" panose="02010600030101010101" pitchFamily="2" charset="-122"/>
                                    </a:rPr>
                                    <m:t>𝑋</m:t>
                                  </m:r>
                                </m:e>
                              </m:d>
                            </m:e>
                          </m:d>
                        </m:e>
                        <m:e>
                          <m:sSub>
                            <m:sSubPr>
                              <m:ctrlPr>
                                <a:rPr lang="en-US" sz="2300" i="1">
                                  <a:effectLst/>
                                  <a:latin typeface="Cambria Math" panose="02040503050406030204" pitchFamily="18" charset="0"/>
                                  <a:ea typeface="SimSun" panose="02010600030101010101" pitchFamily="2" charset="-122"/>
                                </a:rPr>
                              </m:ctrlPr>
                            </m:sSubPr>
                            <m:e>
                              <m:r>
                                <a:rPr lang="en-US" sz="2300" i="1">
                                  <a:effectLst/>
                                  <a:latin typeface="Cambria Math" panose="02040503050406030204" pitchFamily="18" charset="0"/>
                                  <a:ea typeface="SimSun" panose="02010600030101010101" pitchFamily="2" charset="-122"/>
                                </a:rPr>
                                <m:t>𝑌</m:t>
                              </m:r>
                            </m:e>
                            <m:sub>
                              <m:r>
                                <a:rPr lang="en-US" sz="2300" i="1">
                                  <a:effectLst/>
                                  <a:latin typeface="Cambria Math" panose="02040503050406030204" pitchFamily="18" charset="0"/>
                                  <a:ea typeface="SimSun" panose="02010600030101010101" pitchFamily="2" charset="-122"/>
                                </a:rPr>
                                <m:t>𝑖</m:t>
                              </m:r>
                            </m:sub>
                          </m:sSub>
                          <m:r>
                            <a:rPr lang="en-US" sz="2300" i="1">
                              <a:effectLst/>
                              <a:latin typeface="Cambria Math" panose="02040503050406030204" pitchFamily="18" charset="0"/>
                              <a:ea typeface="SimSun" panose="02010600030101010101" pitchFamily="2" charset="-122"/>
                            </a:rPr>
                            <m:t>,</m:t>
                          </m:r>
                          <m:r>
                            <m:rPr>
                              <m:sty m:val="p"/>
                            </m:rPr>
                            <a:rPr lang="en-US" sz="2300">
                              <a:effectLst/>
                              <a:latin typeface="Cambria Math" panose="02040503050406030204" pitchFamily="18" charset="0"/>
                              <a:ea typeface="SimSun" panose="02010600030101010101" pitchFamily="2" charset="-122"/>
                            </a:rPr>
                            <m:t>Θ</m:t>
                          </m:r>
                        </m:e>
                      </m:d>
                      <m:r>
                        <a:rPr lang="en-US" sz="2300" i="1">
                          <a:effectLst/>
                          <a:latin typeface="Cambria Math" panose="02040503050406030204" pitchFamily="18" charset="0"/>
                          <a:ea typeface="SimSun" panose="02010600030101010101" pitchFamily="2" charset="-122"/>
                        </a:rPr>
                        <m:t>=</m:t>
                      </m:r>
                      <m:nary>
                        <m:naryPr>
                          <m:limLoc m:val="undOvr"/>
                          <m:supHide m:val="on"/>
                          <m:ctrlPr>
                            <a:rPr lang="en-US" sz="2300" i="1">
                              <a:effectLst/>
                              <a:latin typeface="Cambria Math" panose="02040503050406030204" pitchFamily="18" charset="0"/>
                              <a:ea typeface="SimSun" panose="02010600030101010101" pitchFamily="2" charset="-122"/>
                            </a:rPr>
                          </m:ctrlPr>
                        </m:naryPr>
                        <m:sub>
                          <m:sSup>
                            <m:sSupPr>
                              <m:ctrlPr>
                                <a:rPr lang="en-US" sz="2300" i="1">
                                  <a:effectLst/>
                                  <a:latin typeface="Cambria Math" panose="02040503050406030204" pitchFamily="18" charset="0"/>
                                  <a:ea typeface="SimSun" panose="02010600030101010101" pitchFamily="2" charset="-122"/>
                                </a:rPr>
                              </m:ctrlPr>
                            </m:sSupPr>
                            <m:e>
                              <m:r>
                                <a:rPr lang="en-US" sz="2300" i="1">
                                  <a:effectLst/>
                                  <a:latin typeface="Cambria Math" panose="02040503050406030204" pitchFamily="18" charset="0"/>
                                  <a:ea typeface="SimSun" panose="02010600030101010101" pitchFamily="2" charset="-122"/>
                                </a:rPr>
                                <m:t>𝜑</m:t>
                              </m:r>
                            </m:e>
                            <m:sup>
                              <m:r>
                                <a:rPr lang="en-US" sz="2300" i="1">
                                  <a:effectLst/>
                                  <a:latin typeface="Cambria Math" panose="02040503050406030204" pitchFamily="18" charset="0"/>
                                  <a:ea typeface="SimSun" panose="02010600030101010101" pitchFamily="2" charset="-122"/>
                                </a:rPr>
                                <m:t>−1</m:t>
                              </m:r>
                            </m:sup>
                          </m:sSup>
                          <m:d>
                            <m:dPr>
                              <m:ctrlPr>
                                <a:rPr lang="en-US" sz="2300" i="1">
                                  <a:effectLst/>
                                  <a:latin typeface="Cambria Math" panose="02040503050406030204" pitchFamily="18" charset="0"/>
                                  <a:ea typeface="SimSun" panose="02010600030101010101" pitchFamily="2" charset="-122"/>
                                </a:rPr>
                              </m:ctrlPr>
                            </m:dPr>
                            <m:e>
                              <m:sSub>
                                <m:sSubPr>
                                  <m:ctrlPr>
                                    <a:rPr lang="en-US" sz="2300" i="1">
                                      <a:effectLst/>
                                      <a:latin typeface="Cambria Math" panose="02040503050406030204" pitchFamily="18" charset="0"/>
                                      <a:ea typeface="SimSun" panose="02010600030101010101" pitchFamily="2" charset="-122"/>
                                    </a:rPr>
                                  </m:ctrlPr>
                                </m:sSubPr>
                                <m:e>
                                  <m:r>
                                    <a:rPr lang="en-US" sz="2300" i="1">
                                      <a:effectLst/>
                                      <a:latin typeface="Cambria Math" panose="02040503050406030204" pitchFamily="18" charset="0"/>
                                      <a:ea typeface="SimSun" panose="02010600030101010101" pitchFamily="2" charset="-122"/>
                                    </a:rPr>
                                    <m:t>𝑌</m:t>
                                  </m:r>
                                </m:e>
                                <m:sub>
                                  <m:r>
                                    <a:rPr lang="en-US" sz="2300" i="1">
                                      <a:effectLst/>
                                      <a:latin typeface="Cambria Math" panose="02040503050406030204" pitchFamily="18" charset="0"/>
                                      <a:ea typeface="SimSun" panose="02010600030101010101" pitchFamily="2" charset="-122"/>
                                    </a:rPr>
                                    <m:t>𝑖</m:t>
                                  </m:r>
                                </m:sub>
                              </m:sSub>
                            </m:e>
                          </m:d>
                        </m:sub>
                        <m:sup/>
                        <m:e>
                          <m:r>
                            <a:rPr lang="en-US" sz="2300" i="1">
                              <a:effectLst/>
                              <a:latin typeface="Cambria Math" panose="02040503050406030204" pitchFamily="18" charset="0"/>
                              <a:ea typeface="SimSun" panose="02010600030101010101" pitchFamily="2" charset="-122"/>
                            </a:rPr>
                            <m:t>𝑘</m:t>
                          </m:r>
                          <m:d>
                            <m:dPr>
                              <m:ctrlPr>
                                <a:rPr lang="en-US" sz="2300" i="1">
                                  <a:effectLst/>
                                  <a:latin typeface="Cambria Math" panose="02040503050406030204" pitchFamily="18" charset="0"/>
                                  <a:ea typeface="SimSun" panose="02010600030101010101" pitchFamily="2" charset="-122"/>
                                </a:rPr>
                              </m:ctrlPr>
                            </m:dPr>
                            <m:e>
                              <m:r>
                                <a:rPr lang="en-US" sz="2300" i="1">
                                  <a:effectLst/>
                                  <a:latin typeface="Cambria Math" panose="02040503050406030204" pitchFamily="18" charset="0"/>
                                  <a:ea typeface="SimSun" panose="02010600030101010101" pitchFamily="2" charset="-122"/>
                                </a:rPr>
                                <m:t>𝑋</m:t>
                              </m:r>
                            </m:e>
                            <m:e>
                              <m:sSub>
                                <m:sSubPr>
                                  <m:ctrlPr>
                                    <a:rPr lang="en-US" sz="2300" i="1">
                                      <a:effectLst/>
                                      <a:latin typeface="Cambria Math" panose="02040503050406030204" pitchFamily="18" charset="0"/>
                                      <a:ea typeface="SimSun" panose="02010600030101010101" pitchFamily="2" charset="-122"/>
                                    </a:rPr>
                                  </m:ctrlPr>
                                </m:sSubPr>
                                <m:e>
                                  <m:r>
                                    <a:rPr lang="en-US" sz="2300" i="1">
                                      <a:effectLst/>
                                      <a:latin typeface="Cambria Math" panose="02040503050406030204" pitchFamily="18" charset="0"/>
                                      <a:ea typeface="SimSun" panose="02010600030101010101" pitchFamily="2" charset="-122"/>
                                    </a:rPr>
                                    <m:t>𝑌</m:t>
                                  </m:r>
                                </m:e>
                                <m:sub>
                                  <m:r>
                                    <a:rPr lang="en-US" sz="2300" i="1">
                                      <a:effectLst/>
                                      <a:latin typeface="Cambria Math" panose="02040503050406030204" pitchFamily="18" charset="0"/>
                                      <a:ea typeface="SimSun" panose="02010600030101010101" pitchFamily="2" charset="-122"/>
                                    </a:rPr>
                                    <m:t>𝑖</m:t>
                                  </m:r>
                                </m:sub>
                              </m:sSub>
                              <m:r>
                                <a:rPr lang="en-US" sz="2300" i="1">
                                  <a:effectLst/>
                                  <a:latin typeface="Cambria Math" panose="02040503050406030204" pitchFamily="18" charset="0"/>
                                  <a:ea typeface="SimSun" panose="02010600030101010101" pitchFamily="2" charset="-122"/>
                                </a:rPr>
                                <m:t>,</m:t>
                              </m:r>
                              <m:r>
                                <m:rPr>
                                  <m:sty m:val="p"/>
                                </m:rPr>
                                <a:rPr lang="en-US" sz="2300">
                                  <a:effectLst/>
                                  <a:latin typeface="Cambria Math" panose="02040503050406030204" pitchFamily="18" charset="0"/>
                                  <a:ea typeface="SimSun" panose="02010600030101010101" pitchFamily="2" charset="-122"/>
                                </a:rPr>
                                <m:t>Θ</m:t>
                              </m:r>
                            </m:e>
                          </m:d>
                          <m:r>
                            <m:rPr>
                              <m:sty m:val="p"/>
                            </m:rPr>
                            <a:rPr lang="en-US" sz="2300">
                              <a:effectLst/>
                              <a:latin typeface="Cambria Math" panose="02040503050406030204" pitchFamily="18" charset="0"/>
                              <a:ea typeface="SimSun" panose="02010600030101010101" pitchFamily="2" charset="-122"/>
                            </a:rPr>
                            <m:t>log</m:t>
                          </m:r>
                          <m:d>
                            <m:dPr>
                              <m:ctrlPr>
                                <a:rPr lang="en-US" sz="2300" i="1">
                                  <a:effectLst/>
                                  <a:latin typeface="Cambria Math" panose="02040503050406030204" pitchFamily="18" charset="0"/>
                                  <a:ea typeface="SimSun" panose="02010600030101010101" pitchFamily="2" charset="-122"/>
                                </a:rPr>
                              </m:ctrlPr>
                            </m:dPr>
                            <m:e>
                              <m:r>
                                <a:rPr lang="en-US" sz="2300" i="1">
                                  <a:effectLst/>
                                  <a:latin typeface="Cambria Math" panose="02040503050406030204" pitchFamily="18" charset="0"/>
                                  <a:ea typeface="SimSun" panose="02010600030101010101" pitchFamily="2" charset="-122"/>
                                </a:rPr>
                                <m:t>𝑏</m:t>
                              </m:r>
                              <m:d>
                                <m:dPr>
                                  <m:ctrlPr>
                                    <a:rPr lang="en-US" sz="2300" i="1">
                                      <a:effectLst/>
                                      <a:latin typeface="Cambria Math" panose="02040503050406030204" pitchFamily="18" charset="0"/>
                                      <a:ea typeface="SimSun" panose="02010600030101010101" pitchFamily="2" charset="-122"/>
                                    </a:rPr>
                                  </m:ctrlPr>
                                </m:dPr>
                                <m:e>
                                  <m:r>
                                    <a:rPr lang="en-US" sz="2300" i="1">
                                      <a:effectLst/>
                                      <a:latin typeface="Cambria Math" panose="02040503050406030204" pitchFamily="18" charset="0"/>
                                      <a:ea typeface="SimSun" panose="02010600030101010101" pitchFamily="2" charset="-122"/>
                                    </a:rPr>
                                    <m:t>𝑋</m:t>
                                  </m:r>
                                </m:e>
                              </m:d>
                            </m:e>
                          </m:d>
                          <m:r>
                            <m:rPr>
                              <m:sty m:val="p"/>
                            </m:rPr>
                            <a:rPr lang="en-US" sz="2300">
                              <a:effectLst/>
                              <a:latin typeface="Cambria Math" panose="02040503050406030204" pitchFamily="18" charset="0"/>
                              <a:ea typeface="SimSun" panose="02010600030101010101" pitchFamily="2" charset="-122"/>
                            </a:rPr>
                            <m:t>d</m:t>
                          </m:r>
                          <m:r>
                            <a:rPr lang="en-US" sz="2300" i="1">
                              <a:effectLst/>
                              <a:latin typeface="Cambria Math" panose="02040503050406030204" pitchFamily="18" charset="0"/>
                              <a:ea typeface="SimSun" panose="02010600030101010101" pitchFamily="2" charset="-122"/>
                            </a:rPr>
                            <m:t>𝑋</m:t>
                          </m:r>
                        </m:e>
                      </m:nary>
                    </m:oMath>
                    <m:oMath xmlns:m="http://schemas.openxmlformats.org/officeDocument/2006/math">
                      <m:sSub>
                        <m:sSubPr>
                          <m:ctrlPr>
                            <a:rPr lang="en-US" sz="2300" i="1">
                              <a:effectLst/>
                              <a:latin typeface="Cambria Math" panose="02040503050406030204" pitchFamily="18" charset="0"/>
                              <a:ea typeface="SimSun" panose="02010600030101010101" pitchFamily="2" charset="-122"/>
                            </a:rPr>
                          </m:ctrlPr>
                        </m:sSubPr>
                        <m:e>
                          <m:r>
                            <a:rPr lang="en-US" sz="2300" i="1">
                              <a:effectLst/>
                              <a:latin typeface="Cambria Math" panose="02040503050406030204" pitchFamily="18" charset="0"/>
                              <a:ea typeface="SimSun" panose="02010600030101010101" pitchFamily="2" charset="-122"/>
                            </a:rPr>
                            <m:t>𝜏</m:t>
                          </m:r>
                        </m:e>
                        <m:sub>
                          <m:r>
                            <m:rPr>
                              <m:sty m:val="p"/>
                            </m:rPr>
                            <a:rPr lang="en-US" sz="2300">
                              <a:effectLst/>
                              <a:latin typeface="Cambria Math" panose="02040503050406030204" pitchFamily="18" charset="0"/>
                              <a:ea typeface="SimSun" panose="02010600030101010101" pitchFamily="2" charset="-122"/>
                            </a:rPr>
                            <m:t>Θ</m:t>
                          </m:r>
                          <m:r>
                            <a:rPr lang="en-US" sz="2300">
                              <a:effectLst/>
                              <a:latin typeface="Cambria Math" panose="02040503050406030204" pitchFamily="18" charset="0"/>
                              <a:ea typeface="SimSun" panose="02010600030101010101" pitchFamily="2" charset="-122"/>
                            </a:rPr>
                            <m:t>,</m:t>
                          </m:r>
                          <m:sSub>
                            <m:sSubPr>
                              <m:ctrlPr>
                                <a:rPr lang="en-US" sz="2300" i="1">
                                  <a:effectLst/>
                                  <a:latin typeface="Cambria Math" panose="02040503050406030204" pitchFamily="18" charset="0"/>
                                  <a:ea typeface="SimSun" panose="02010600030101010101" pitchFamily="2" charset="-122"/>
                                </a:rPr>
                              </m:ctrlPr>
                            </m:sSubPr>
                            <m:e>
                              <m:r>
                                <a:rPr lang="en-US" sz="2300" i="1">
                                  <a:effectLst/>
                                  <a:latin typeface="Cambria Math" panose="02040503050406030204" pitchFamily="18" charset="0"/>
                                  <a:ea typeface="SimSun" panose="02010600030101010101" pitchFamily="2" charset="-122"/>
                                </a:rPr>
                                <m:t>𝑌</m:t>
                              </m:r>
                            </m:e>
                            <m:sub>
                              <m:r>
                                <a:rPr lang="en-US" sz="2300" i="1">
                                  <a:effectLst/>
                                  <a:latin typeface="Cambria Math" panose="02040503050406030204" pitchFamily="18" charset="0"/>
                                  <a:ea typeface="SimSun" panose="02010600030101010101" pitchFamily="2" charset="-122"/>
                                </a:rPr>
                                <m:t>𝑖</m:t>
                              </m:r>
                            </m:sub>
                          </m:sSub>
                        </m:sub>
                      </m:sSub>
                      <m:r>
                        <a:rPr lang="en-US" sz="2300" i="1">
                          <a:effectLst/>
                          <a:latin typeface="Cambria Math" panose="02040503050406030204" pitchFamily="18" charset="0"/>
                          <a:ea typeface="SimSun" panose="02010600030101010101" pitchFamily="2" charset="-122"/>
                        </a:rPr>
                        <m:t>=</m:t>
                      </m:r>
                      <m:r>
                        <a:rPr lang="en-US" sz="2300" i="1">
                          <a:effectLst/>
                          <a:latin typeface="Cambria Math" panose="02040503050406030204" pitchFamily="18" charset="0"/>
                          <a:ea typeface="SimSun" panose="02010600030101010101" pitchFamily="2" charset="-122"/>
                        </a:rPr>
                        <m:t>𝐸</m:t>
                      </m:r>
                      <m:d>
                        <m:dPr>
                          <m:ctrlPr>
                            <a:rPr lang="en-US" sz="2300" i="1">
                              <a:effectLst/>
                              <a:latin typeface="Cambria Math" panose="02040503050406030204" pitchFamily="18" charset="0"/>
                              <a:ea typeface="SimSun" panose="02010600030101010101" pitchFamily="2" charset="-122"/>
                            </a:rPr>
                          </m:ctrlPr>
                        </m:dPr>
                        <m:e>
                          <m:r>
                            <a:rPr lang="en-US" sz="2300" i="1">
                              <a:effectLst/>
                              <a:latin typeface="Cambria Math" panose="02040503050406030204" pitchFamily="18" charset="0"/>
                              <a:ea typeface="SimSun" panose="02010600030101010101" pitchFamily="2" charset="-122"/>
                            </a:rPr>
                            <m:t>𝜏</m:t>
                          </m:r>
                          <m:d>
                            <m:dPr>
                              <m:ctrlPr>
                                <a:rPr lang="en-US" sz="2300" i="1">
                                  <a:effectLst/>
                                  <a:latin typeface="Cambria Math" panose="02040503050406030204" pitchFamily="18" charset="0"/>
                                  <a:ea typeface="SimSun" panose="02010600030101010101" pitchFamily="2" charset="-122"/>
                                </a:rPr>
                              </m:ctrlPr>
                            </m:dPr>
                            <m:e>
                              <m:r>
                                <a:rPr lang="en-US" sz="2300" i="1">
                                  <a:effectLst/>
                                  <a:latin typeface="Cambria Math" panose="02040503050406030204" pitchFamily="18" charset="0"/>
                                  <a:ea typeface="SimSun" panose="02010600030101010101" pitchFamily="2" charset="-122"/>
                                </a:rPr>
                                <m:t>𝑋</m:t>
                              </m:r>
                            </m:e>
                          </m:d>
                        </m:e>
                        <m:e>
                          <m:sSub>
                            <m:sSubPr>
                              <m:ctrlPr>
                                <a:rPr lang="en-US" sz="2300" i="1">
                                  <a:effectLst/>
                                  <a:latin typeface="Cambria Math" panose="02040503050406030204" pitchFamily="18" charset="0"/>
                                  <a:ea typeface="SimSun" panose="02010600030101010101" pitchFamily="2" charset="-122"/>
                                </a:rPr>
                              </m:ctrlPr>
                            </m:sSubPr>
                            <m:e>
                              <m:r>
                                <a:rPr lang="en-US" sz="2300" i="1">
                                  <a:effectLst/>
                                  <a:latin typeface="Cambria Math" panose="02040503050406030204" pitchFamily="18" charset="0"/>
                                  <a:ea typeface="SimSun" panose="02010600030101010101" pitchFamily="2" charset="-122"/>
                                </a:rPr>
                                <m:t>𝑌</m:t>
                              </m:r>
                            </m:e>
                            <m:sub>
                              <m:r>
                                <a:rPr lang="en-US" sz="2300" i="1">
                                  <a:effectLst/>
                                  <a:latin typeface="Cambria Math" panose="02040503050406030204" pitchFamily="18" charset="0"/>
                                  <a:ea typeface="SimSun" panose="02010600030101010101" pitchFamily="2" charset="-122"/>
                                </a:rPr>
                                <m:t>𝑖</m:t>
                              </m:r>
                            </m:sub>
                          </m:sSub>
                          <m:r>
                            <a:rPr lang="en-US" sz="2300" i="1">
                              <a:effectLst/>
                              <a:latin typeface="Cambria Math" panose="02040503050406030204" pitchFamily="18" charset="0"/>
                              <a:ea typeface="SimSun" panose="02010600030101010101" pitchFamily="2" charset="-122"/>
                            </a:rPr>
                            <m:t>,</m:t>
                          </m:r>
                          <m:r>
                            <m:rPr>
                              <m:sty m:val="p"/>
                            </m:rPr>
                            <a:rPr lang="en-US" sz="2300">
                              <a:effectLst/>
                              <a:latin typeface="Cambria Math" panose="02040503050406030204" pitchFamily="18" charset="0"/>
                              <a:ea typeface="SimSun" panose="02010600030101010101" pitchFamily="2" charset="-122"/>
                            </a:rPr>
                            <m:t>Θ</m:t>
                          </m:r>
                        </m:e>
                      </m:d>
                      <m:r>
                        <a:rPr lang="en-US" sz="2300" i="1">
                          <a:effectLst/>
                          <a:latin typeface="Cambria Math" panose="02040503050406030204" pitchFamily="18" charset="0"/>
                          <a:ea typeface="SimSun" panose="02010600030101010101" pitchFamily="2" charset="-122"/>
                        </a:rPr>
                        <m:t>=</m:t>
                      </m:r>
                      <m:nary>
                        <m:naryPr>
                          <m:limLoc m:val="undOvr"/>
                          <m:supHide m:val="on"/>
                          <m:ctrlPr>
                            <a:rPr lang="en-US" sz="2300" i="1">
                              <a:effectLst/>
                              <a:latin typeface="Cambria Math" panose="02040503050406030204" pitchFamily="18" charset="0"/>
                              <a:ea typeface="SimSun" panose="02010600030101010101" pitchFamily="2" charset="-122"/>
                            </a:rPr>
                          </m:ctrlPr>
                        </m:naryPr>
                        <m:sub>
                          <m:sSup>
                            <m:sSupPr>
                              <m:ctrlPr>
                                <a:rPr lang="en-US" sz="2300" i="1">
                                  <a:effectLst/>
                                  <a:latin typeface="Cambria Math" panose="02040503050406030204" pitchFamily="18" charset="0"/>
                                  <a:ea typeface="SimSun" panose="02010600030101010101" pitchFamily="2" charset="-122"/>
                                </a:rPr>
                              </m:ctrlPr>
                            </m:sSupPr>
                            <m:e>
                              <m:r>
                                <a:rPr lang="en-US" sz="2300" i="1">
                                  <a:effectLst/>
                                  <a:latin typeface="Cambria Math" panose="02040503050406030204" pitchFamily="18" charset="0"/>
                                  <a:ea typeface="SimSun" panose="02010600030101010101" pitchFamily="2" charset="-122"/>
                                </a:rPr>
                                <m:t>𝜑</m:t>
                              </m:r>
                            </m:e>
                            <m:sup>
                              <m:r>
                                <a:rPr lang="en-US" sz="2300" i="1">
                                  <a:effectLst/>
                                  <a:latin typeface="Cambria Math" panose="02040503050406030204" pitchFamily="18" charset="0"/>
                                  <a:ea typeface="SimSun" panose="02010600030101010101" pitchFamily="2" charset="-122"/>
                                </a:rPr>
                                <m:t>−1</m:t>
                              </m:r>
                            </m:sup>
                          </m:sSup>
                          <m:d>
                            <m:dPr>
                              <m:ctrlPr>
                                <a:rPr lang="en-US" sz="2300" i="1">
                                  <a:effectLst/>
                                  <a:latin typeface="Cambria Math" panose="02040503050406030204" pitchFamily="18" charset="0"/>
                                  <a:ea typeface="SimSun" panose="02010600030101010101" pitchFamily="2" charset="-122"/>
                                </a:rPr>
                              </m:ctrlPr>
                            </m:dPr>
                            <m:e>
                              <m:sSub>
                                <m:sSubPr>
                                  <m:ctrlPr>
                                    <a:rPr lang="en-US" sz="2300" i="1">
                                      <a:effectLst/>
                                      <a:latin typeface="Cambria Math" panose="02040503050406030204" pitchFamily="18" charset="0"/>
                                      <a:ea typeface="SimSun" panose="02010600030101010101" pitchFamily="2" charset="-122"/>
                                    </a:rPr>
                                  </m:ctrlPr>
                                </m:sSubPr>
                                <m:e>
                                  <m:r>
                                    <a:rPr lang="en-US" sz="2300" i="1">
                                      <a:effectLst/>
                                      <a:latin typeface="Cambria Math" panose="02040503050406030204" pitchFamily="18" charset="0"/>
                                      <a:ea typeface="SimSun" panose="02010600030101010101" pitchFamily="2" charset="-122"/>
                                    </a:rPr>
                                    <m:t>𝑌</m:t>
                                  </m:r>
                                </m:e>
                                <m:sub>
                                  <m:r>
                                    <a:rPr lang="en-US" sz="2300" i="1">
                                      <a:effectLst/>
                                      <a:latin typeface="Cambria Math" panose="02040503050406030204" pitchFamily="18" charset="0"/>
                                      <a:ea typeface="SimSun" panose="02010600030101010101" pitchFamily="2" charset="-122"/>
                                    </a:rPr>
                                    <m:t>𝑖</m:t>
                                  </m:r>
                                </m:sub>
                              </m:sSub>
                            </m:e>
                          </m:d>
                        </m:sub>
                        <m:sup/>
                        <m:e>
                          <m:r>
                            <a:rPr lang="en-US" sz="2300" i="1">
                              <a:effectLst/>
                              <a:latin typeface="Cambria Math" panose="02040503050406030204" pitchFamily="18" charset="0"/>
                              <a:ea typeface="SimSun" panose="02010600030101010101" pitchFamily="2" charset="-122"/>
                            </a:rPr>
                            <m:t>𝑘</m:t>
                          </m:r>
                          <m:d>
                            <m:dPr>
                              <m:ctrlPr>
                                <a:rPr lang="en-US" sz="2300" i="1">
                                  <a:effectLst/>
                                  <a:latin typeface="Cambria Math" panose="02040503050406030204" pitchFamily="18" charset="0"/>
                                  <a:ea typeface="SimSun" panose="02010600030101010101" pitchFamily="2" charset="-122"/>
                                </a:rPr>
                              </m:ctrlPr>
                            </m:dPr>
                            <m:e>
                              <m:r>
                                <a:rPr lang="en-US" sz="2300" i="1">
                                  <a:effectLst/>
                                  <a:latin typeface="Cambria Math" panose="02040503050406030204" pitchFamily="18" charset="0"/>
                                  <a:ea typeface="SimSun" panose="02010600030101010101" pitchFamily="2" charset="-122"/>
                                </a:rPr>
                                <m:t>𝑋</m:t>
                              </m:r>
                            </m:e>
                            <m:e>
                              <m:sSub>
                                <m:sSubPr>
                                  <m:ctrlPr>
                                    <a:rPr lang="en-US" sz="2300" i="1">
                                      <a:effectLst/>
                                      <a:latin typeface="Cambria Math" panose="02040503050406030204" pitchFamily="18" charset="0"/>
                                      <a:ea typeface="SimSun" panose="02010600030101010101" pitchFamily="2" charset="-122"/>
                                    </a:rPr>
                                  </m:ctrlPr>
                                </m:sSubPr>
                                <m:e>
                                  <m:r>
                                    <a:rPr lang="en-US" sz="2300" i="1">
                                      <a:effectLst/>
                                      <a:latin typeface="Cambria Math" panose="02040503050406030204" pitchFamily="18" charset="0"/>
                                      <a:ea typeface="SimSun" panose="02010600030101010101" pitchFamily="2" charset="-122"/>
                                    </a:rPr>
                                    <m:t>𝑌</m:t>
                                  </m:r>
                                </m:e>
                                <m:sub>
                                  <m:r>
                                    <a:rPr lang="en-US" sz="2300" i="1">
                                      <a:effectLst/>
                                      <a:latin typeface="Cambria Math" panose="02040503050406030204" pitchFamily="18" charset="0"/>
                                      <a:ea typeface="SimSun" panose="02010600030101010101" pitchFamily="2" charset="-122"/>
                                    </a:rPr>
                                    <m:t>𝑖</m:t>
                                  </m:r>
                                </m:sub>
                              </m:sSub>
                              <m:r>
                                <a:rPr lang="en-US" sz="2300" i="1">
                                  <a:effectLst/>
                                  <a:latin typeface="Cambria Math" panose="02040503050406030204" pitchFamily="18" charset="0"/>
                                  <a:ea typeface="SimSun" panose="02010600030101010101" pitchFamily="2" charset="-122"/>
                                </a:rPr>
                                <m:t>,</m:t>
                              </m:r>
                              <m:r>
                                <m:rPr>
                                  <m:sty m:val="p"/>
                                </m:rPr>
                                <a:rPr lang="en-US" sz="2300">
                                  <a:effectLst/>
                                  <a:latin typeface="Cambria Math" panose="02040503050406030204" pitchFamily="18" charset="0"/>
                                  <a:ea typeface="SimSun" panose="02010600030101010101" pitchFamily="2" charset="-122"/>
                                </a:rPr>
                                <m:t>Θ</m:t>
                              </m:r>
                            </m:e>
                          </m:d>
                          <m:r>
                            <a:rPr lang="en-US" sz="2300" i="1">
                              <a:effectLst/>
                              <a:latin typeface="Cambria Math" panose="02040503050406030204" pitchFamily="18" charset="0"/>
                              <a:ea typeface="SimSun" panose="02010600030101010101" pitchFamily="2" charset="-122"/>
                            </a:rPr>
                            <m:t>𝜏</m:t>
                          </m:r>
                          <m:d>
                            <m:dPr>
                              <m:ctrlPr>
                                <a:rPr lang="en-US" sz="2300" i="1">
                                  <a:effectLst/>
                                  <a:latin typeface="Cambria Math" panose="02040503050406030204" pitchFamily="18" charset="0"/>
                                  <a:ea typeface="SimSun" panose="02010600030101010101" pitchFamily="2" charset="-122"/>
                                </a:rPr>
                              </m:ctrlPr>
                            </m:dPr>
                            <m:e>
                              <m:r>
                                <a:rPr lang="en-US" sz="2300" i="1">
                                  <a:effectLst/>
                                  <a:latin typeface="Cambria Math" panose="02040503050406030204" pitchFamily="18" charset="0"/>
                                  <a:ea typeface="SimSun" panose="02010600030101010101" pitchFamily="2" charset="-122"/>
                                </a:rPr>
                                <m:t>𝑋</m:t>
                              </m:r>
                            </m:e>
                          </m:d>
                          <m:r>
                            <m:rPr>
                              <m:sty m:val="p"/>
                            </m:rPr>
                            <a:rPr lang="en-US" sz="2300">
                              <a:effectLst/>
                              <a:latin typeface="Cambria Math" panose="02040503050406030204" pitchFamily="18" charset="0"/>
                              <a:ea typeface="SimSun" panose="02010600030101010101" pitchFamily="2" charset="-122"/>
                            </a:rPr>
                            <m:t>d</m:t>
                          </m:r>
                          <m:r>
                            <a:rPr lang="en-US" sz="2300" i="1">
                              <a:effectLst/>
                              <a:latin typeface="Cambria Math" panose="02040503050406030204" pitchFamily="18" charset="0"/>
                              <a:ea typeface="SimSun" panose="02010600030101010101" pitchFamily="2" charset="-122"/>
                            </a:rPr>
                            <m:t>𝑋</m:t>
                          </m:r>
                        </m:e>
                      </m:nary>
                    </m:oMath>
                  </m:oMathPara>
                </a14:m>
                <a:endParaRPr lang="en-US" sz="2300" dirty="0">
                  <a:effectLst/>
                  <a:ea typeface="SimSun" panose="02010600030101010101" pitchFamily="2" charset="-122"/>
                </a:endParaRPr>
              </a:p>
              <a:p>
                <a:pPr marL="0" indent="0">
                  <a:buNone/>
                </a:pPr>
                <a:r>
                  <a:rPr lang="en-US" sz="2300" dirty="0">
                    <a:effectLst/>
                    <a:ea typeface="SimSun" panose="02010600030101010101" pitchFamily="2" charset="-122"/>
                  </a:rPr>
                  <a:t>Please combine equation 2.9 and equation 2.10 to comprehend how to derive equation 2.11. Note, </a:t>
                </a:r>
                <a14:m>
                  <m:oMath xmlns:m="http://schemas.openxmlformats.org/officeDocument/2006/math">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SimSun" panose="02010600030101010101" pitchFamily="2" charset="-122"/>
                          </a:rPr>
                          <m:t>𝜏</m:t>
                        </m:r>
                      </m:e>
                      <m:sub>
                        <m:r>
                          <m:rPr>
                            <m:sty m:val="p"/>
                          </m:rPr>
                          <a:rPr lang="en-US" sz="2300">
                            <a:effectLst/>
                            <a:latin typeface="Cambria Math" panose="02040503050406030204" pitchFamily="18" charset="0"/>
                            <a:ea typeface="SimSun" panose="02010600030101010101" pitchFamily="2" charset="-122"/>
                          </a:rPr>
                          <m:t>Θ</m:t>
                        </m:r>
                        <m:r>
                          <a:rPr lang="en-US" sz="2300">
                            <a:effectLst/>
                            <a:latin typeface="Cambria Math" panose="02040503050406030204" pitchFamily="18" charset="0"/>
                            <a:ea typeface="SimSun" panose="02010600030101010101" pitchFamily="2" charset="-122"/>
                          </a:rPr>
                          <m:t>,</m:t>
                        </m:r>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SimSun" panose="02010600030101010101" pitchFamily="2" charset="-122"/>
                              </a:rPr>
                              <m:t>𝑌</m:t>
                            </m:r>
                          </m:e>
                          <m:sub>
                            <m:r>
                              <a:rPr lang="en-US" sz="2300" i="1">
                                <a:effectLst/>
                                <a:latin typeface="Cambria Math" panose="02040503050406030204" pitchFamily="18" charset="0"/>
                                <a:ea typeface="SimSun" panose="02010600030101010101" pitchFamily="2" charset="-122"/>
                              </a:rPr>
                              <m:t>𝑖</m:t>
                            </m:r>
                          </m:sub>
                        </m:sSub>
                      </m:sub>
                    </m:sSub>
                  </m:oMath>
                </a14:m>
                <a:r>
                  <a:rPr lang="en-US" sz="2300" dirty="0">
                    <a:effectLst/>
                    <a:ea typeface="SimSun" panose="02010600030101010101" pitchFamily="2" charset="-122"/>
                  </a:rPr>
                  <a:t> is dependent on both Θ and </a:t>
                </a:r>
                <a:r>
                  <a:rPr lang="en-US" sz="2300" i="1" dirty="0">
                    <a:effectLst/>
                    <a:ea typeface="SimSun" panose="02010600030101010101" pitchFamily="2" charset="-122"/>
                  </a:rPr>
                  <a:t>Y</a:t>
                </a:r>
                <a:r>
                  <a:rPr lang="en-US" sz="2300" i="1" baseline="-25000" dirty="0">
                    <a:effectLst/>
                    <a:ea typeface="SimSun" panose="02010600030101010101" pitchFamily="2" charset="-122"/>
                  </a:rPr>
                  <a:t>i</a:t>
                </a:r>
                <a:r>
                  <a:rPr lang="en-US" sz="2300" dirty="0">
                    <a:effectLst/>
                    <a:ea typeface="SimSun" panose="02010600030101010101" pitchFamily="2" charset="-122"/>
                  </a:rPr>
                  <a:t>.</a:t>
                </a:r>
                <a:endParaRPr lang="en-US" sz="2300" dirty="0"/>
              </a:p>
            </p:txBody>
          </p:sp>
        </mc:Choice>
        <mc:Fallback xmlns="">
          <p:sp>
            <p:nvSpPr>
              <p:cNvPr id="3" name="Content Placeholder 2">
                <a:extLst>
                  <a:ext uri="{FF2B5EF4-FFF2-40B4-BE49-F238E27FC236}">
                    <a16:creationId xmlns:a16="http://schemas.microsoft.com/office/drawing/2014/main" id="{33166A43-28D1-A701-44D0-68FD502B68A7}"/>
                  </a:ext>
                </a:extLst>
              </p:cNvPr>
              <p:cNvSpPr>
                <a:spLocks noGrp="1" noRot="1" noChangeAspect="1" noMove="1" noResize="1" noEditPoints="1" noAdjustHandles="1" noChangeArrowheads="1" noChangeShapeType="1" noTextEdit="1"/>
              </p:cNvSpPr>
              <p:nvPr>
                <p:ph idx="1"/>
              </p:nvPr>
            </p:nvSpPr>
            <p:spPr>
              <a:blipFill>
                <a:blip r:embed="rId4"/>
                <a:stretch>
                  <a:fillRect l="-870" t="-942" r="-81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4F1732E-03FD-3E24-3191-811F7715B30E}"/>
              </a:ext>
            </a:extLst>
          </p:cNvPr>
          <p:cNvSpPr>
            <a:spLocks noGrp="1"/>
          </p:cNvSpPr>
          <p:nvPr>
            <p:ph type="dt" sz="half" idx="10"/>
          </p:nvPr>
        </p:nvSpPr>
        <p:spPr/>
        <p:txBody>
          <a:bodyPr/>
          <a:lstStyle/>
          <a:p>
            <a:r>
              <a:rPr lang="en-US"/>
              <a:t>30/05/2022</a:t>
            </a:r>
          </a:p>
        </p:txBody>
      </p:sp>
      <p:sp>
        <p:nvSpPr>
          <p:cNvPr id="5" name="Footer Placeholder 4">
            <a:extLst>
              <a:ext uri="{FF2B5EF4-FFF2-40B4-BE49-F238E27FC236}">
                <a16:creationId xmlns:a16="http://schemas.microsoft.com/office/drawing/2014/main" id="{08CC9A64-44E9-6F8E-7E13-98737D5C75CB}"/>
              </a:ext>
            </a:extLst>
          </p:cNvPr>
          <p:cNvSpPr>
            <a:spLocks noGrp="1"/>
          </p:cNvSpPr>
          <p:nvPr>
            <p:ph type="ftr" sz="quarter" idx="11"/>
          </p:nvPr>
        </p:nvSpPr>
        <p:spPr/>
        <p:txBody>
          <a:bodyPr/>
          <a:lstStyle/>
          <a:p>
            <a:r>
              <a:rPr lang="pt-BR"/>
              <a:t>EM Tutorial P2 - Loc Nguyen</a:t>
            </a:r>
            <a:endParaRPr lang="en-US"/>
          </a:p>
        </p:txBody>
      </p:sp>
      <p:sp>
        <p:nvSpPr>
          <p:cNvPr id="6" name="Slide Number Placeholder 5">
            <a:extLst>
              <a:ext uri="{FF2B5EF4-FFF2-40B4-BE49-F238E27FC236}">
                <a16:creationId xmlns:a16="http://schemas.microsoft.com/office/drawing/2014/main" id="{6589740E-9700-8139-4076-767AAE5C9CAA}"/>
              </a:ext>
            </a:extLst>
          </p:cNvPr>
          <p:cNvSpPr>
            <a:spLocks noGrp="1"/>
          </p:cNvSpPr>
          <p:nvPr>
            <p:ph type="sldNum" sz="quarter" idx="12"/>
          </p:nvPr>
        </p:nvSpPr>
        <p:spPr/>
        <p:txBody>
          <a:bodyPr/>
          <a:lstStyle/>
          <a:p>
            <a:fld id="{5DB5036F-1FF2-46C4-8D2B-59C7E3B91952}" type="slidenum">
              <a:rPr lang="en-US" smtClean="0"/>
              <a:pPr/>
              <a:t>26</a:t>
            </a:fld>
            <a:endParaRPr lang="en-US"/>
          </a:p>
        </p:txBody>
      </p:sp>
    </p:spTree>
    <p:extLst>
      <p:ext uri="{BB962C8B-B14F-4D97-AF65-F5344CB8AC3E}">
        <p14:creationId xmlns:p14="http://schemas.microsoft.com/office/powerpoint/2010/main" val="2575960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65610-9B9D-DC9D-C520-FC75FEAB4AAC}"/>
              </a:ext>
            </a:extLst>
          </p:cNvPr>
          <p:cNvSpPr>
            <a:spLocks noGrp="1"/>
          </p:cNvSpPr>
          <p:nvPr>
            <p:ph type="title"/>
          </p:nvPr>
        </p:nvSpPr>
        <p:spPr/>
        <p:txBody>
          <a:bodyPr/>
          <a:lstStyle/>
          <a:p>
            <a:r>
              <a:rPr lang="en-US" dirty="0"/>
              <a:t>2. Practical EM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1BC800-12D0-8091-1187-0385C3B971B1}"/>
                  </a:ext>
                </a:extLst>
              </p:cNvPr>
              <p:cNvSpPr>
                <a:spLocks noGrp="1"/>
              </p:cNvSpPr>
              <p:nvPr>
                <p:ph idx="1"/>
              </p:nvPr>
            </p:nvSpPr>
            <p:spPr/>
            <p:txBody>
              <a:bodyPr>
                <a:noAutofit/>
              </a:bodyPr>
              <a:lstStyle/>
              <a:p>
                <a:pPr marL="0" marR="0" indent="0" algn="just">
                  <a:spcBef>
                    <a:spcPts val="0"/>
                  </a:spcBef>
                  <a:spcAft>
                    <a:spcPts val="0"/>
                  </a:spcAft>
                  <a:buNone/>
                </a:pPr>
                <a:r>
                  <a:rPr lang="en-US" sz="2100" dirty="0">
                    <a:effectLst/>
                    <a:ea typeface="SimSun" panose="02010600030101010101" pitchFamily="2" charset="-122"/>
                  </a:rPr>
                  <a:t>DLR (Dempster, Laird, &amp; Rubin, 1977, p. 1) called </a:t>
                </a:r>
                <a:r>
                  <a:rPr lang="en-US" sz="2100" b="1" i="1" dirty="0">
                    <a:effectLst/>
                    <a:ea typeface="SimSun" panose="02010600030101010101" pitchFamily="2" charset="-122"/>
                  </a:rPr>
                  <a:t>X</a:t>
                </a:r>
                <a:r>
                  <a:rPr lang="en-US" sz="2100" dirty="0">
                    <a:effectLst/>
                    <a:ea typeface="SimSun" panose="02010600030101010101" pitchFamily="2" charset="-122"/>
                  </a:rPr>
                  <a:t> as </a:t>
                </a:r>
                <a:r>
                  <a:rPr lang="en-US" sz="2100" i="1" dirty="0">
                    <a:effectLst/>
                    <a:ea typeface="SimSun" panose="02010600030101010101" pitchFamily="2" charset="-122"/>
                  </a:rPr>
                  <a:t>complete data</a:t>
                </a:r>
                <a:r>
                  <a:rPr lang="en-US" sz="2100" dirty="0">
                    <a:effectLst/>
                    <a:ea typeface="SimSun" panose="02010600030101010101" pitchFamily="2" charset="-122"/>
                  </a:rPr>
                  <a:t> because the mapping </a:t>
                </a:r>
                <a:r>
                  <a:rPr lang="en-US" sz="2100" i="1" dirty="0">
                    <a:effectLst/>
                    <a:ea typeface="SimSun" panose="02010600030101010101" pitchFamily="2" charset="-122"/>
                  </a:rPr>
                  <a:t>φ</a:t>
                </a:r>
                <a:r>
                  <a:rPr lang="en-US" sz="2100" dirty="0">
                    <a:effectLst/>
                    <a:ea typeface="SimSun" panose="02010600030101010101" pitchFamily="2" charset="-122"/>
                  </a:rPr>
                  <a:t>: </a:t>
                </a:r>
                <a:r>
                  <a:rPr lang="en-US" sz="2100" b="1" i="1" dirty="0">
                    <a:effectLst/>
                    <a:ea typeface="SimSun" panose="02010600030101010101" pitchFamily="2" charset="-122"/>
                  </a:rPr>
                  <a:t>X</a:t>
                </a:r>
                <a:r>
                  <a:rPr lang="en-US" sz="2100" dirty="0">
                    <a:effectLst/>
                    <a:ea typeface="SimSun" panose="02010600030101010101" pitchFamily="2" charset="-122"/>
                  </a:rPr>
                  <a:t> → </a:t>
                </a:r>
                <a:r>
                  <a:rPr lang="en-US" sz="2100" b="1" i="1" dirty="0">
                    <a:effectLst/>
                    <a:ea typeface="SimSun" panose="02010600030101010101" pitchFamily="2" charset="-122"/>
                  </a:rPr>
                  <a:t>Y</a:t>
                </a:r>
                <a:r>
                  <a:rPr lang="en-US" sz="2100" dirty="0">
                    <a:effectLst/>
                    <a:ea typeface="SimSun" panose="02010600030101010101" pitchFamily="2" charset="-122"/>
                  </a:rPr>
                  <a:t> is many-one function. There is another case that the complete space </a:t>
                </a:r>
                <a:r>
                  <a:rPr lang="en-US" sz="2100" b="1" i="1" dirty="0">
                    <a:effectLst/>
                    <a:ea typeface="SimSun" panose="02010600030101010101" pitchFamily="2" charset="-122"/>
                  </a:rPr>
                  <a:t>Z</a:t>
                </a:r>
                <a:r>
                  <a:rPr lang="en-US" sz="2100" dirty="0">
                    <a:effectLst/>
                    <a:ea typeface="SimSun" panose="02010600030101010101" pitchFamily="2" charset="-122"/>
                  </a:rPr>
                  <a:t> consists of hidden space </a:t>
                </a:r>
                <a:r>
                  <a:rPr lang="en-US" sz="2100" b="1" i="1" dirty="0">
                    <a:effectLst/>
                    <a:ea typeface="SimSun" panose="02010600030101010101" pitchFamily="2" charset="-122"/>
                  </a:rPr>
                  <a:t>X</a:t>
                </a:r>
                <a:r>
                  <a:rPr lang="en-US" sz="2100" dirty="0">
                    <a:effectLst/>
                    <a:ea typeface="SimSun" panose="02010600030101010101" pitchFamily="2" charset="-122"/>
                  </a:rPr>
                  <a:t> and observed space </a:t>
                </a:r>
                <a:r>
                  <a:rPr lang="en-US" sz="2100" b="1" i="1" dirty="0">
                    <a:effectLst/>
                    <a:ea typeface="SimSun" panose="02010600030101010101" pitchFamily="2" charset="-122"/>
                  </a:rPr>
                  <a:t>Y</a:t>
                </a:r>
                <a:r>
                  <a:rPr lang="en-US" sz="2100" dirty="0">
                    <a:effectLst/>
                    <a:ea typeface="SimSun" panose="02010600030101010101" pitchFamily="2" charset="-122"/>
                  </a:rPr>
                  <a:t> with note that </a:t>
                </a:r>
                <a:r>
                  <a:rPr lang="en-US" sz="2100" b="1" i="1" dirty="0">
                    <a:effectLst/>
                    <a:ea typeface="SimSun" panose="02010600030101010101" pitchFamily="2" charset="-122"/>
                  </a:rPr>
                  <a:t>X</a:t>
                </a:r>
                <a:r>
                  <a:rPr lang="en-US" sz="2100" dirty="0">
                    <a:effectLst/>
                    <a:ea typeface="SimSun" panose="02010600030101010101" pitchFamily="2" charset="-122"/>
                  </a:rPr>
                  <a:t> and </a:t>
                </a:r>
                <a:r>
                  <a:rPr lang="en-US" sz="2100" b="1" i="1" dirty="0">
                    <a:effectLst/>
                    <a:ea typeface="SimSun" panose="02010600030101010101" pitchFamily="2" charset="-122"/>
                  </a:rPr>
                  <a:t>Y</a:t>
                </a:r>
                <a:r>
                  <a:rPr lang="en-US" sz="2100" dirty="0">
                    <a:effectLst/>
                    <a:ea typeface="SimSun" panose="02010600030101010101" pitchFamily="2" charset="-122"/>
                  </a:rPr>
                  <a:t> are separated. There is no explicit mapping </a:t>
                </a:r>
                <a:r>
                  <a:rPr lang="en-US" sz="2100" i="1" dirty="0">
                    <a:effectLst/>
                    <a:ea typeface="SimSun" panose="02010600030101010101" pitchFamily="2" charset="-122"/>
                  </a:rPr>
                  <a:t>φ</a:t>
                </a:r>
                <a:r>
                  <a:rPr lang="en-US" sz="2100" dirty="0">
                    <a:effectLst/>
                    <a:ea typeface="SimSun" panose="02010600030101010101" pitchFamily="2" charset="-122"/>
                  </a:rPr>
                  <a:t> from </a:t>
                </a:r>
                <a:r>
                  <a:rPr lang="en-US" sz="2100" b="1" i="1" dirty="0">
                    <a:effectLst/>
                    <a:ea typeface="SimSun" panose="02010600030101010101" pitchFamily="2" charset="-122"/>
                  </a:rPr>
                  <a:t>X</a:t>
                </a:r>
                <a:r>
                  <a:rPr lang="en-US" sz="2100" dirty="0">
                    <a:effectLst/>
                    <a:ea typeface="SimSun" panose="02010600030101010101" pitchFamily="2" charset="-122"/>
                  </a:rPr>
                  <a:t> and </a:t>
                </a:r>
                <a:r>
                  <a:rPr lang="en-US" sz="2100" b="1" i="1" dirty="0">
                    <a:effectLst/>
                    <a:ea typeface="SimSun" panose="02010600030101010101" pitchFamily="2" charset="-122"/>
                  </a:rPr>
                  <a:t>Y</a:t>
                </a:r>
                <a:r>
                  <a:rPr lang="en-US" sz="2100" dirty="0">
                    <a:effectLst/>
                    <a:ea typeface="SimSun" panose="02010600030101010101" pitchFamily="2" charset="-122"/>
                  </a:rPr>
                  <a:t> but there exists a PDF of </a:t>
                </a:r>
                <a14:m>
                  <m:oMath xmlns:m="http://schemas.openxmlformats.org/officeDocument/2006/math">
                    <m:r>
                      <a:rPr lang="en-US" sz="2100" i="1">
                        <a:effectLst/>
                        <a:latin typeface="Cambria Math" panose="02040503050406030204" pitchFamily="18" charset="0"/>
                        <a:ea typeface="SimSun" panose="02010600030101010101" pitchFamily="2" charset="-122"/>
                      </a:rPr>
                      <m:t>𝑍</m:t>
                    </m:r>
                    <m:r>
                      <a:rPr lang="en-US" sz="2100" i="1">
                        <a:effectLst/>
                        <a:latin typeface="Cambria Math" panose="02040503050406030204" pitchFamily="18" charset="0"/>
                        <a:ea typeface="SimSun" panose="02010600030101010101" pitchFamily="2" charset="-122"/>
                      </a:rPr>
                      <m:t>∈</m:t>
                    </m:r>
                    <m:r>
                      <a:rPr lang="en-US" sz="2100" b="1" i="1">
                        <a:effectLst/>
                        <a:latin typeface="Cambria Math" panose="02040503050406030204" pitchFamily="18" charset="0"/>
                        <a:ea typeface="SimSun" panose="02010600030101010101" pitchFamily="2" charset="-122"/>
                      </a:rPr>
                      <m:t>𝒁</m:t>
                    </m:r>
                  </m:oMath>
                </a14:m>
                <a:r>
                  <a:rPr lang="en-US" sz="2100" dirty="0">
                    <a:effectLst/>
                    <a:ea typeface="SimSun" panose="02010600030101010101" pitchFamily="2" charset="-122"/>
                  </a:rPr>
                  <a:t> as the joint PDF of </a:t>
                </a:r>
                <a14:m>
                  <m:oMath xmlns:m="http://schemas.openxmlformats.org/officeDocument/2006/math">
                    <m:r>
                      <a:rPr lang="en-US" sz="2100" i="1">
                        <a:effectLst/>
                        <a:latin typeface="Cambria Math" panose="02040503050406030204" pitchFamily="18" charset="0"/>
                        <a:ea typeface="SimSun" panose="02010600030101010101" pitchFamily="2" charset="-122"/>
                      </a:rPr>
                      <m:t>𝑋</m:t>
                    </m:r>
                    <m:r>
                      <a:rPr lang="en-US" sz="2100" i="1">
                        <a:effectLst/>
                        <a:latin typeface="Cambria Math" panose="02040503050406030204" pitchFamily="18" charset="0"/>
                        <a:ea typeface="SimSun" panose="02010600030101010101" pitchFamily="2" charset="-122"/>
                      </a:rPr>
                      <m:t>∈</m:t>
                    </m:r>
                    <m:r>
                      <a:rPr lang="en-US" sz="2100" b="1" i="1">
                        <a:effectLst/>
                        <a:latin typeface="Cambria Math" panose="02040503050406030204" pitchFamily="18" charset="0"/>
                        <a:ea typeface="SimSun" panose="02010600030101010101" pitchFamily="2" charset="-122"/>
                      </a:rPr>
                      <m:t>𝑿</m:t>
                    </m:r>
                  </m:oMath>
                </a14:m>
                <a:r>
                  <a:rPr lang="en-US" sz="2100" dirty="0">
                    <a:effectLst/>
                    <a:ea typeface="SimSun" panose="02010600030101010101" pitchFamily="2" charset="-122"/>
                  </a:rPr>
                  <a:t> and </a:t>
                </a:r>
                <a14:m>
                  <m:oMath xmlns:m="http://schemas.openxmlformats.org/officeDocument/2006/math">
                    <m:r>
                      <a:rPr lang="en-US" sz="2100" i="1">
                        <a:effectLst/>
                        <a:latin typeface="Cambria Math" panose="02040503050406030204" pitchFamily="18" charset="0"/>
                        <a:ea typeface="SimSun" panose="02010600030101010101" pitchFamily="2" charset="-122"/>
                      </a:rPr>
                      <m:t>𝑌</m:t>
                    </m:r>
                    <m:r>
                      <a:rPr lang="en-US" sz="2100" i="1">
                        <a:effectLst/>
                        <a:latin typeface="Cambria Math" panose="02040503050406030204" pitchFamily="18" charset="0"/>
                        <a:ea typeface="SimSun" panose="02010600030101010101" pitchFamily="2" charset="-122"/>
                      </a:rPr>
                      <m:t>∈</m:t>
                    </m:r>
                    <m:r>
                      <a:rPr lang="en-US" sz="2100" b="1" i="1">
                        <a:effectLst/>
                        <a:latin typeface="Cambria Math" panose="02040503050406030204" pitchFamily="18" charset="0"/>
                        <a:ea typeface="SimSun" panose="02010600030101010101" pitchFamily="2" charset="-122"/>
                      </a:rPr>
                      <m:t>𝒀</m:t>
                    </m:r>
                  </m:oMath>
                </a14:m>
                <a:r>
                  <a:rPr lang="en-US" sz="2100" dirty="0">
                    <a:effectLst/>
                    <a:ea typeface="SimSun" panose="02010600030101010101" pitchFamily="2" charset="-122"/>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100" i="1">
                          <a:effectLst/>
                          <a:latin typeface="Cambria Math" panose="02040503050406030204" pitchFamily="18" charset="0"/>
                          <a:ea typeface="SimSun" panose="02010600030101010101" pitchFamily="2" charset="-122"/>
                        </a:rPr>
                        <m:t>𝑓</m:t>
                      </m:r>
                      <m:d>
                        <m:dPr>
                          <m:ctrlPr>
                            <a:rPr lang="en-US" sz="2100" i="1">
                              <a:effectLst/>
                              <a:latin typeface="Cambria Math" panose="02040503050406030204" pitchFamily="18" charset="0"/>
                              <a:ea typeface="SimSun" panose="02010600030101010101" pitchFamily="2" charset="-122"/>
                            </a:rPr>
                          </m:ctrlPr>
                        </m:dPr>
                        <m:e>
                          <m:r>
                            <a:rPr lang="en-US" sz="2100" i="1">
                              <a:effectLst/>
                              <a:latin typeface="Cambria Math" panose="02040503050406030204" pitchFamily="18" charset="0"/>
                              <a:ea typeface="SimSun" panose="02010600030101010101" pitchFamily="2" charset="-122"/>
                            </a:rPr>
                            <m:t>𝑍</m:t>
                          </m:r>
                        </m:e>
                        <m:e>
                          <m:r>
                            <m:rPr>
                              <m:sty m:val="p"/>
                            </m:rPr>
                            <a:rPr lang="en-US" sz="2100">
                              <a:effectLst/>
                              <a:latin typeface="Cambria Math" panose="02040503050406030204" pitchFamily="18" charset="0"/>
                              <a:ea typeface="SimSun" panose="02010600030101010101" pitchFamily="2" charset="-122"/>
                            </a:rPr>
                            <m:t>Θ</m:t>
                          </m:r>
                        </m:e>
                      </m:d>
                      <m:r>
                        <a:rPr lang="en-US" sz="2100" i="1">
                          <a:effectLst/>
                          <a:latin typeface="Cambria Math" panose="02040503050406030204" pitchFamily="18" charset="0"/>
                          <a:ea typeface="SimSun" panose="02010600030101010101" pitchFamily="2" charset="-122"/>
                        </a:rPr>
                        <m:t>=</m:t>
                      </m:r>
                      <m:r>
                        <a:rPr lang="en-US" sz="2100" i="1">
                          <a:effectLst/>
                          <a:latin typeface="Cambria Math" panose="02040503050406030204" pitchFamily="18" charset="0"/>
                          <a:ea typeface="SimSun" panose="02010600030101010101" pitchFamily="2" charset="-122"/>
                        </a:rPr>
                        <m:t>𝑓</m:t>
                      </m:r>
                      <m:d>
                        <m:dPr>
                          <m:ctrlPr>
                            <a:rPr lang="en-US" sz="2100" i="1">
                              <a:effectLst/>
                              <a:latin typeface="Cambria Math" panose="02040503050406030204" pitchFamily="18" charset="0"/>
                              <a:ea typeface="SimSun" panose="02010600030101010101" pitchFamily="2" charset="-122"/>
                            </a:rPr>
                          </m:ctrlPr>
                        </m:dPr>
                        <m:e>
                          <m:r>
                            <a:rPr lang="en-US" sz="2100" i="1">
                              <a:effectLst/>
                              <a:latin typeface="Cambria Math" panose="02040503050406030204" pitchFamily="18" charset="0"/>
                              <a:ea typeface="SimSun" panose="02010600030101010101" pitchFamily="2" charset="-122"/>
                            </a:rPr>
                            <m:t>𝑋</m:t>
                          </m:r>
                          <m:r>
                            <a:rPr lang="en-US" sz="2100" i="1">
                              <a:effectLst/>
                              <a:latin typeface="Cambria Math" panose="02040503050406030204" pitchFamily="18" charset="0"/>
                              <a:ea typeface="SimSun" panose="02010600030101010101" pitchFamily="2" charset="-122"/>
                            </a:rPr>
                            <m:t>,</m:t>
                          </m:r>
                          <m:r>
                            <a:rPr lang="en-US" sz="2100" i="1">
                              <a:effectLst/>
                              <a:latin typeface="Cambria Math" panose="02040503050406030204" pitchFamily="18" charset="0"/>
                              <a:ea typeface="SimSun" panose="02010600030101010101" pitchFamily="2" charset="-122"/>
                            </a:rPr>
                            <m:t>𝑌</m:t>
                          </m:r>
                        </m:e>
                        <m:e>
                          <m:r>
                            <m:rPr>
                              <m:sty m:val="p"/>
                            </m:rPr>
                            <a:rPr lang="en-US" sz="2100">
                              <a:effectLst/>
                              <a:latin typeface="Cambria Math" panose="02040503050406030204" pitchFamily="18" charset="0"/>
                              <a:ea typeface="SimSun" panose="02010600030101010101" pitchFamily="2" charset="-122"/>
                            </a:rPr>
                            <m:t>Θ</m:t>
                          </m:r>
                        </m:e>
                      </m:d>
                    </m:oMath>
                  </m:oMathPara>
                </a14:m>
                <a:endParaRPr lang="en-US" sz="2100" dirty="0">
                  <a:effectLst/>
                  <a:ea typeface="SimSun" panose="02010600030101010101" pitchFamily="2" charset="-122"/>
                </a:endParaRPr>
              </a:p>
              <a:p>
                <a:pPr marL="0" marR="0" indent="0" algn="just">
                  <a:spcBef>
                    <a:spcPts val="0"/>
                  </a:spcBef>
                  <a:spcAft>
                    <a:spcPts val="0"/>
                  </a:spcAft>
                  <a:buNone/>
                </a:pPr>
                <a:r>
                  <a:rPr lang="en-US" sz="2100" dirty="0">
                    <a:effectLst/>
                    <a:ea typeface="SimSun" panose="02010600030101010101" pitchFamily="2" charset="-122"/>
                  </a:rPr>
                  <a:t>In this case, the equation 2.8 is modified with the joint PDF </a:t>
                </a:r>
                <a:r>
                  <a:rPr lang="en-US" sz="2100" i="1" dirty="0">
                    <a:effectLst/>
                    <a:ea typeface="SimSun" panose="02010600030101010101" pitchFamily="2" charset="-122"/>
                  </a:rPr>
                  <a:t>f</a:t>
                </a:r>
                <a:r>
                  <a:rPr lang="en-US" sz="2100" dirty="0">
                    <a:effectLst/>
                    <a:ea typeface="SimSun" panose="02010600030101010101" pitchFamily="2" charset="-122"/>
                  </a:rPr>
                  <a:t>(</a:t>
                </a:r>
                <a:r>
                  <a:rPr lang="en-US" sz="2100" i="1" dirty="0">
                    <a:effectLst/>
                    <a:ea typeface="SimSun" panose="02010600030101010101" pitchFamily="2" charset="-122"/>
                  </a:rPr>
                  <a:t>X</a:t>
                </a:r>
                <a:r>
                  <a:rPr lang="en-US" sz="2100" dirty="0">
                    <a:effectLst/>
                    <a:ea typeface="SimSun" panose="02010600030101010101" pitchFamily="2" charset="-122"/>
                  </a:rPr>
                  <a:t>, </a:t>
                </a:r>
                <a:r>
                  <a:rPr lang="en-US" sz="2100" i="1" dirty="0">
                    <a:effectLst/>
                    <a:ea typeface="SimSun" panose="02010600030101010101" pitchFamily="2" charset="-122"/>
                  </a:rPr>
                  <a:t>Y</a:t>
                </a:r>
                <a:r>
                  <a:rPr lang="en-US" sz="2100" dirty="0">
                    <a:effectLst/>
                    <a:ea typeface="SimSun" panose="02010600030101010101" pitchFamily="2" charset="-122"/>
                  </a:rPr>
                  <a:t> | Θ). The PDF of </a:t>
                </a:r>
                <a:r>
                  <a:rPr lang="en-US" sz="2100" i="1" dirty="0">
                    <a:effectLst/>
                    <a:ea typeface="SimSun" panose="02010600030101010101" pitchFamily="2" charset="-122"/>
                  </a:rPr>
                  <a:t>Y</a:t>
                </a:r>
                <a:r>
                  <a:rPr lang="en-US" sz="2100" dirty="0">
                    <a:effectLst/>
                    <a:ea typeface="SimSun" panose="02010600030101010101" pitchFamily="2" charset="-122"/>
                  </a:rPr>
                  <a:t> becomes: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100" i="1">
                          <a:effectLst/>
                          <a:latin typeface="Cambria Math" panose="02040503050406030204" pitchFamily="18" charset="0"/>
                          <a:ea typeface="SimSun" panose="02010600030101010101" pitchFamily="2" charset="-122"/>
                        </a:rPr>
                        <m:t>𝑓</m:t>
                      </m:r>
                      <m:d>
                        <m:dPr>
                          <m:ctrlPr>
                            <a:rPr lang="en-US" sz="2100" i="1">
                              <a:effectLst/>
                              <a:latin typeface="Cambria Math" panose="02040503050406030204" pitchFamily="18" charset="0"/>
                              <a:ea typeface="SimSun" panose="02010600030101010101" pitchFamily="2" charset="-122"/>
                            </a:rPr>
                          </m:ctrlPr>
                        </m:dPr>
                        <m:e>
                          <m:r>
                            <a:rPr lang="en-US" sz="2100" i="1">
                              <a:effectLst/>
                              <a:latin typeface="Cambria Math" panose="02040503050406030204" pitchFamily="18" charset="0"/>
                              <a:ea typeface="SimSun" panose="02010600030101010101" pitchFamily="2" charset="-122"/>
                            </a:rPr>
                            <m:t>𝑌</m:t>
                          </m:r>
                        </m:e>
                        <m:e>
                          <m:r>
                            <m:rPr>
                              <m:sty m:val="p"/>
                            </m:rPr>
                            <a:rPr lang="en-US" sz="2100">
                              <a:effectLst/>
                              <a:latin typeface="Cambria Math" panose="02040503050406030204" pitchFamily="18" charset="0"/>
                              <a:ea typeface="SimSun" panose="02010600030101010101" pitchFamily="2" charset="-122"/>
                            </a:rPr>
                            <m:t>Θ</m:t>
                          </m:r>
                        </m:e>
                      </m:d>
                      <m:r>
                        <a:rPr lang="en-US" sz="2100" i="1">
                          <a:effectLst/>
                          <a:latin typeface="Cambria Math" panose="02040503050406030204" pitchFamily="18" charset="0"/>
                          <a:ea typeface="SimSun" panose="02010600030101010101" pitchFamily="2" charset="-122"/>
                        </a:rPr>
                        <m:t>=</m:t>
                      </m:r>
                      <m:nary>
                        <m:naryPr>
                          <m:limLoc m:val="undOvr"/>
                          <m:supHide m:val="on"/>
                          <m:ctrlPr>
                            <a:rPr lang="en-US" sz="2100" i="1">
                              <a:effectLst/>
                              <a:latin typeface="Cambria Math" panose="02040503050406030204" pitchFamily="18" charset="0"/>
                              <a:ea typeface="SimSun" panose="02010600030101010101" pitchFamily="2" charset="-122"/>
                            </a:rPr>
                          </m:ctrlPr>
                        </m:naryPr>
                        <m:sub>
                          <m:r>
                            <a:rPr lang="en-US" sz="2100" i="1">
                              <a:effectLst/>
                              <a:latin typeface="Cambria Math" panose="02040503050406030204" pitchFamily="18" charset="0"/>
                              <a:ea typeface="SimSun" panose="02010600030101010101" pitchFamily="2" charset="-122"/>
                            </a:rPr>
                            <m:t>𝑋</m:t>
                          </m:r>
                        </m:sub>
                        <m:sup/>
                        <m:e>
                          <m:r>
                            <a:rPr lang="en-US" sz="2100" i="1">
                              <a:effectLst/>
                              <a:latin typeface="Cambria Math" panose="02040503050406030204" pitchFamily="18" charset="0"/>
                              <a:ea typeface="SimSun" panose="02010600030101010101" pitchFamily="2" charset="-122"/>
                            </a:rPr>
                            <m:t>𝑓</m:t>
                          </m:r>
                          <m:d>
                            <m:dPr>
                              <m:ctrlPr>
                                <a:rPr lang="en-US" sz="2100" i="1">
                                  <a:effectLst/>
                                  <a:latin typeface="Cambria Math" panose="02040503050406030204" pitchFamily="18" charset="0"/>
                                  <a:ea typeface="SimSun" panose="02010600030101010101" pitchFamily="2" charset="-122"/>
                                </a:rPr>
                              </m:ctrlPr>
                            </m:dPr>
                            <m:e>
                              <m:r>
                                <a:rPr lang="en-US" sz="2100" i="1">
                                  <a:effectLst/>
                                  <a:latin typeface="Cambria Math" panose="02040503050406030204" pitchFamily="18" charset="0"/>
                                  <a:ea typeface="SimSun" panose="02010600030101010101" pitchFamily="2" charset="-122"/>
                                </a:rPr>
                                <m:t>𝑋</m:t>
                              </m:r>
                              <m:r>
                                <a:rPr lang="en-US" sz="2100" i="1">
                                  <a:effectLst/>
                                  <a:latin typeface="Cambria Math" panose="02040503050406030204" pitchFamily="18" charset="0"/>
                                  <a:ea typeface="SimSun" panose="02010600030101010101" pitchFamily="2" charset="-122"/>
                                </a:rPr>
                                <m:t>,</m:t>
                              </m:r>
                              <m:r>
                                <a:rPr lang="en-US" sz="2100" i="1">
                                  <a:effectLst/>
                                  <a:latin typeface="Cambria Math" panose="02040503050406030204" pitchFamily="18" charset="0"/>
                                  <a:ea typeface="SimSun" panose="02010600030101010101" pitchFamily="2" charset="-122"/>
                                </a:rPr>
                                <m:t>𝑌</m:t>
                              </m:r>
                            </m:e>
                            <m:e>
                              <m:r>
                                <m:rPr>
                                  <m:sty m:val="p"/>
                                </m:rPr>
                                <a:rPr lang="en-US" sz="2100">
                                  <a:effectLst/>
                                  <a:latin typeface="Cambria Math" panose="02040503050406030204" pitchFamily="18" charset="0"/>
                                  <a:ea typeface="SimSun" panose="02010600030101010101" pitchFamily="2" charset="-122"/>
                                </a:rPr>
                                <m:t>Θ</m:t>
                              </m:r>
                            </m:e>
                          </m:d>
                          <m:r>
                            <m:rPr>
                              <m:sty m:val="p"/>
                            </m:rPr>
                            <a:rPr lang="en-US" sz="2100">
                              <a:effectLst/>
                              <a:latin typeface="Cambria Math" panose="02040503050406030204" pitchFamily="18" charset="0"/>
                              <a:ea typeface="SimSun" panose="02010600030101010101" pitchFamily="2" charset="-122"/>
                            </a:rPr>
                            <m:t>d</m:t>
                          </m:r>
                          <m:r>
                            <a:rPr lang="en-US" sz="2100" i="1">
                              <a:effectLst/>
                              <a:latin typeface="Cambria Math" panose="02040503050406030204" pitchFamily="18" charset="0"/>
                              <a:ea typeface="SimSun" panose="02010600030101010101" pitchFamily="2" charset="-122"/>
                            </a:rPr>
                            <m:t>𝑋</m:t>
                          </m:r>
                        </m:e>
                      </m:nary>
                    </m:oMath>
                  </m:oMathPara>
                </a14:m>
                <a:endParaRPr lang="en-US" sz="2100" dirty="0">
                  <a:effectLst/>
                  <a:ea typeface="SimSun" panose="02010600030101010101" pitchFamily="2" charset="-122"/>
                </a:endParaRPr>
              </a:p>
              <a:p>
                <a:pPr marL="0" marR="0" indent="0" algn="just">
                  <a:spcBef>
                    <a:spcPts val="0"/>
                  </a:spcBef>
                  <a:spcAft>
                    <a:spcPts val="0"/>
                  </a:spcAft>
                  <a:buNone/>
                </a:pPr>
                <a:r>
                  <a:rPr lang="en-US" sz="2100" dirty="0">
                    <a:effectLst/>
                    <a:ea typeface="SimSun" panose="02010600030101010101" pitchFamily="2" charset="-122"/>
                  </a:rPr>
                  <a:t>The PDF </a:t>
                </a:r>
                <a:r>
                  <a:rPr lang="en-US" sz="2100" i="1" dirty="0">
                    <a:effectLst/>
                    <a:ea typeface="SimSun" panose="02010600030101010101" pitchFamily="2" charset="-122"/>
                  </a:rPr>
                  <a:t>f</a:t>
                </a:r>
                <a:r>
                  <a:rPr lang="en-US" sz="2100" dirty="0">
                    <a:effectLst/>
                    <a:ea typeface="SimSun" panose="02010600030101010101" pitchFamily="2" charset="-122"/>
                  </a:rPr>
                  <a:t>(</a:t>
                </a:r>
                <a:r>
                  <a:rPr lang="en-US" sz="2100" i="1" dirty="0">
                    <a:effectLst/>
                    <a:ea typeface="SimSun" panose="02010600030101010101" pitchFamily="2" charset="-122"/>
                  </a:rPr>
                  <a:t>Y</a:t>
                </a:r>
                <a:r>
                  <a:rPr lang="en-US" sz="2100" dirty="0">
                    <a:effectLst/>
                    <a:ea typeface="SimSun" panose="02010600030101010101" pitchFamily="2" charset="-122"/>
                  </a:rPr>
                  <a:t>|Θ) is equivalent to the PDF </a:t>
                </a:r>
                <a:r>
                  <a:rPr lang="en-US" sz="2100" i="1" dirty="0">
                    <a:effectLst/>
                    <a:ea typeface="SimSun" panose="02010600030101010101" pitchFamily="2" charset="-122"/>
                  </a:rPr>
                  <a:t>g</a:t>
                </a:r>
                <a:r>
                  <a:rPr lang="en-US" sz="2100" dirty="0">
                    <a:effectLst/>
                    <a:ea typeface="SimSun" panose="02010600030101010101" pitchFamily="2" charset="-122"/>
                  </a:rPr>
                  <a:t>(</a:t>
                </a:r>
                <a:r>
                  <a:rPr lang="en-US" sz="2100" i="1" dirty="0">
                    <a:effectLst/>
                    <a:ea typeface="SimSun" panose="02010600030101010101" pitchFamily="2" charset="-122"/>
                  </a:rPr>
                  <a:t>Y</a:t>
                </a:r>
                <a:r>
                  <a:rPr lang="en-US" sz="2100" dirty="0">
                    <a:effectLst/>
                    <a:ea typeface="SimSun" panose="02010600030101010101" pitchFamily="2" charset="-122"/>
                  </a:rPr>
                  <a:t>|Θ) mentioned in equation 1.34. Although there is no explicit mapping from </a:t>
                </a:r>
                <a:r>
                  <a:rPr lang="en-US" sz="2100" b="1" i="1" dirty="0">
                    <a:effectLst/>
                    <a:ea typeface="SimSun" panose="02010600030101010101" pitchFamily="2" charset="-122"/>
                  </a:rPr>
                  <a:t>X</a:t>
                </a:r>
                <a:r>
                  <a:rPr lang="en-US" sz="2100" dirty="0">
                    <a:effectLst/>
                    <a:ea typeface="SimSun" panose="02010600030101010101" pitchFamily="2" charset="-122"/>
                  </a:rPr>
                  <a:t> to </a:t>
                </a:r>
                <a:r>
                  <a:rPr lang="en-US" sz="2100" b="1" i="1" dirty="0">
                    <a:effectLst/>
                    <a:ea typeface="SimSun" panose="02010600030101010101" pitchFamily="2" charset="-122"/>
                  </a:rPr>
                  <a:t>Y</a:t>
                </a:r>
                <a:r>
                  <a:rPr lang="en-US" sz="2100" dirty="0">
                    <a:effectLst/>
                    <a:ea typeface="SimSun" panose="02010600030101010101" pitchFamily="2" charset="-122"/>
                  </a:rPr>
                  <a:t>, the PDF of </a:t>
                </a:r>
                <a:r>
                  <a:rPr lang="en-US" sz="2100" i="1" dirty="0">
                    <a:effectLst/>
                    <a:ea typeface="SimSun" panose="02010600030101010101" pitchFamily="2" charset="-122"/>
                  </a:rPr>
                  <a:t>Y</a:t>
                </a:r>
                <a:r>
                  <a:rPr lang="en-US" sz="2100" dirty="0">
                    <a:effectLst/>
                    <a:ea typeface="SimSun" panose="02010600030101010101" pitchFamily="2" charset="-122"/>
                  </a:rPr>
                  <a:t> above implies an implicit mapping from </a:t>
                </a:r>
                <a:r>
                  <a:rPr lang="en-US" sz="2100" b="1" i="1" dirty="0">
                    <a:effectLst/>
                    <a:ea typeface="SimSun" panose="02010600030101010101" pitchFamily="2" charset="-122"/>
                  </a:rPr>
                  <a:t>Z</a:t>
                </a:r>
                <a:r>
                  <a:rPr lang="en-US" sz="2100" dirty="0">
                    <a:effectLst/>
                    <a:ea typeface="SimSun" panose="02010600030101010101" pitchFamily="2" charset="-122"/>
                  </a:rPr>
                  <a:t> to </a:t>
                </a:r>
                <a:r>
                  <a:rPr lang="en-US" sz="2100" b="1" i="1" dirty="0">
                    <a:effectLst/>
                    <a:ea typeface="SimSun" panose="02010600030101010101" pitchFamily="2" charset="-122"/>
                  </a:rPr>
                  <a:t>Y</a:t>
                </a:r>
                <a:r>
                  <a:rPr lang="en-US" sz="2100" dirty="0">
                    <a:effectLst/>
                    <a:ea typeface="SimSun" panose="02010600030101010101" pitchFamily="2" charset="-122"/>
                  </a:rPr>
                  <a:t>. The conditional PDF of </a:t>
                </a:r>
                <a:r>
                  <a:rPr lang="en-US" sz="2100" i="1" dirty="0">
                    <a:effectLst/>
                    <a:ea typeface="SimSun" panose="02010600030101010101" pitchFamily="2" charset="-122"/>
                  </a:rPr>
                  <a:t>X</a:t>
                </a:r>
                <a:r>
                  <a:rPr lang="en-US" sz="2100" dirty="0">
                    <a:effectLst/>
                    <a:ea typeface="SimSun" panose="02010600030101010101" pitchFamily="2" charset="-122"/>
                  </a:rPr>
                  <a:t> given </a:t>
                </a:r>
                <a:r>
                  <a:rPr lang="en-US" sz="2100" i="1" dirty="0">
                    <a:effectLst/>
                    <a:ea typeface="SimSun" panose="02010600030101010101" pitchFamily="2" charset="-122"/>
                  </a:rPr>
                  <a:t>Z</a:t>
                </a:r>
                <a:r>
                  <a:rPr lang="en-US" sz="2100" dirty="0">
                    <a:effectLst/>
                    <a:ea typeface="SimSun" panose="02010600030101010101" pitchFamily="2" charset="-122"/>
                  </a:rPr>
                  <a:t> is specified according to Bayes’ rule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100" i="1">
                          <a:effectLst/>
                          <a:latin typeface="Cambria Math" panose="02040503050406030204" pitchFamily="18" charset="0"/>
                          <a:ea typeface="SimSun" panose="02010600030101010101" pitchFamily="2" charset="-122"/>
                        </a:rPr>
                        <m:t>𝑓</m:t>
                      </m:r>
                      <m:d>
                        <m:dPr>
                          <m:ctrlPr>
                            <a:rPr lang="en-US" sz="2100" i="1">
                              <a:effectLst/>
                              <a:latin typeface="Cambria Math" panose="02040503050406030204" pitchFamily="18" charset="0"/>
                              <a:ea typeface="SimSun" panose="02010600030101010101" pitchFamily="2" charset="-122"/>
                            </a:rPr>
                          </m:ctrlPr>
                        </m:dPr>
                        <m:e>
                          <m:r>
                            <a:rPr lang="en-US" sz="2100" i="1">
                              <a:effectLst/>
                              <a:latin typeface="Cambria Math" panose="02040503050406030204" pitchFamily="18" charset="0"/>
                              <a:ea typeface="SimSun" panose="02010600030101010101" pitchFamily="2" charset="-122"/>
                            </a:rPr>
                            <m:t>𝑍</m:t>
                          </m:r>
                        </m:e>
                        <m:e>
                          <m:r>
                            <a:rPr lang="en-US" sz="2100" i="1">
                              <a:effectLst/>
                              <a:latin typeface="Cambria Math" panose="02040503050406030204" pitchFamily="18" charset="0"/>
                              <a:ea typeface="SimSun" panose="02010600030101010101" pitchFamily="2" charset="-122"/>
                            </a:rPr>
                            <m:t>𝑌</m:t>
                          </m:r>
                          <m:r>
                            <a:rPr lang="en-US" sz="2100" i="1">
                              <a:effectLst/>
                              <a:latin typeface="Cambria Math" panose="02040503050406030204" pitchFamily="18" charset="0"/>
                              <a:ea typeface="SimSun" panose="02010600030101010101" pitchFamily="2" charset="-122"/>
                            </a:rPr>
                            <m:t>,</m:t>
                          </m:r>
                          <m:r>
                            <m:rPr>
                              <m:sty m:val="p"/>
                            </m:rPr>
                            <a:rPr lang="en-US" sz="2100">
                              <a:effectLst/>
                              <a:latin typeface="Cambria Math" panose="02040503050406030204" pitchFamily="18" charset="0"/>
                              <a:ea typeface="SimSun" panose="02010600030101010101" pitchFamily="2" charset="-122"/>
                            </a:rPr>
                            <m:t>Θ</m:t>
                          </m:r>
                        </m:e>
                      </m:d>
                      <m:r>
                        <a:rPr lang="en-US" sz="2100" i="1">
                          <a:effectLst/>
                          <a:latin typeface="Cambria Math" panose="02040503050406030204" pitchFamily="18" charset="0"/>
                          <a:ea typeface="SimSun" panose="02010600030101010101" pitchFamily="2" charset="-122"/>
                        </a:rPr>
                        <m:t>=</m:t>
                      </m:r>
                      <m:r>
                        <a:rPr lang="en-US" sz="2100" i="1">
                          <a:effectLst/>
                          <a:latin typeface="Cambria Math" panose="02040503050406030204" pitchFamily="18" charset="0"/>
                          <a:ea typeface="SimSun" panose="02010600030101010101" pitchFamily="2" charset="-122"/>
                        </a:rPr>
                        <m:t>𝑓</m:t>
                      </m:r>
                      <m:d>
                        <m:dPr>
                          <m:ctrlPr>
                            <a:rPr lang="en-US" sz="2100" i="1">
                              <a:effectLst/>
                              <a:latin typeface="Cambria Math" panose="02040503050406030204" pitchFamily="18" charset="0"/>
                              <a:ea typeface="SimSun" panose="02010600030101010101" pitchFamily="2" charset="-122"/>
                            </a:rPr>
                          </m:ctrlPr>
                        </m:dPr>
                        <m:e>
                          <m:r>
                            <a:rPr lang="en-US" sz="2100" i="1">
                              <a:effectLst/>
                              <a:latin typeface="Cambria Math" panose="02040503050406030204" pitchFamily="18" charset="0"/>
                              <a:ea typeface="SimSun" panose="02010600030101010101" pitchFamily="2" charset="-122"/>
                            </a:rPr>
                            <m:t>𝑋</m:t>
                          </m:r>
                          <m:r>
                            <a:rPr lang="en-US" sz="2100" i="1">
                              <a:effectLst/>
                              <a:latin typeface="Cambria Math" panose="02040503050406030204" pitchFamily="18" charset="0"/>
                              <a:ea typeface="SimSun" panose="02010600030101010101" pitchFamily="2" charset="-122"/>
                            </a:rPr>
                            <m:t>,</m:t>
                          </m:r>
                          <m:r>
                            <a:rPr lang="en-US" sz="2100" i="1">
                              <a:effectLst/>
                              <a:latin typeface="Cambria Math" panose="02040503050406030204" pitchFamily="18" charset="0"/>
                              <a:ea typeface="SimSun" panose="02010600030101010101" pitchFamily="2" charset="-122"/>
                            </a:rPr>
                            <m:t>𝑌</m:t>
                          </m:r>
                        </m:e>
                        <m:e>
                          <m:r>
                            <a:rPr lang="en-US" sz="2100" i="1">
                              <a:effectLst/>
                              <a:latin typeface="Cambria Math" panose="02040503050406030204" pitchFamily="18" charset="0"/>
                              <a:ea typeface="SimSun" panose="02010600030101010101" pitchFamily="2" charset="-122"/>
                            </a:rPr>
                            <m:t>𝑌</m:t>
                          </m:r>
                          <m:r>
                            <a:rPr lang="en-US" sz="2100" i="1">
                              <a:effectLst/>
                              <a:latin typeface="Cambria Math" panose="02040503050406030204" pitchFamily="18" charset="0"/>
                              <a:ea typeface="SimSun" panose="02010600030101010101" pitchFamily="2" charset="-122"/>
                            </a:rPr>
                            <m:t>,</m:t>
                          </m:r>
                          <m:r>
                            <m:rPr>
                              <m:sty m:val="p"/>
                            </m:rPr>
                            <a:rPr lang="en-US" sz="2100">
                              <a:effectLst/>
                              <a:latin typeface="Cambria Math" panose="02040503050406030204" pitchFamily="18" charset="0"/>
                              <a:ea typeface="SimSun" panose="02010600030101010101" pitchFamily="2" charset="-122"/>
                            </a:rPr>
                            <m:t>Θ</m:t>
                          </m:r>
                        </m:e>
                      </m:d>
                      <m:r>
                        <a:rPr lang="en-US" sz="2100" i="1">
                          <a:effectLst/>
                          <a:latin typeface="Cambria Math" panose="02040503050406030204" pitchFamily="18" charset="0"/>
                          <a:ea typeface="SimSun" panose="02010600030101010101" pitchFamily="2" charset="-122"/>
                        </a:rPr>
                        <m:t>=</m:t>
                      </m:r>
                      <m:r>
                        <a:rPr lang="en-US" sz="2100" i="1">
                          <a:effectLst/>
                          <a:latin typeface="Cambria Math" panose="02040503050406030204" pitchFamily="18" charset="0"/>
                          <a:ea typeface="SimSun" panose="02010600030101010101" pitchFamily="2" charset="-122"/>
                        </a:rPr>
                        <m:t>𝑓</m:t>
                      </m:r>
                      <m:d>
                        <m:dPr>
                          <m:ctrlPr>
                            <a:rPr lang="en-US" sz="2100" i="1">
                              <a:effectLst/>
                              <a:latin typeface="Cambria Math" panose="02040503050406030204" pitchFamily="18" charset="0"/>
                              <a:ea typeface="SimSun" panose="02010600030101010101" pitchFamily="2" charset="-122"/>
                            </a:rPr>
                          </m:ctrlPr>
                        </m:dPr>
                        <m:e>
                          <m:r>
                            <a:rPr lang="en-US" sz="2100" i="1">
                              <a:effectLst/>
                              <a:latin typeface="Cambria Math" panose="02040503050406030204" pitchFamily="18" charset="0"/>
                              <a:ea typeface="SimSun" panose="02010600030101010101" pitchFamily="2" charset="-122"/>
                            </a:rPr>
                            <m:t>𝑋</m:t>
                          </m:r>
                        </m:e>
                        <m:e>
                          <m:r>
                            <a:rPr lang="en-US" sz="2100" i="1">
                              <a:effectLst/>
                              <a:latin typeface="Cambria Math" panose="02040503050406030204" pitchFamily="18" charset="0"/>
                              <a:ea typeface="SimSun" panose="02010600030101010101" pitchFamily="2" charset="-122"/>
                            </a:rPr>
                            <m:t>𝑌</m:t>
                          </m:r>
                        </m:e>
                      </m:d>
                      <m:r>
                        <a:rPr lang="en-US" sz="2100" i="1">
                          <a:effectLst/>
                          <a:latin typeface="Cambria Math" panose="02040503050406030204" pitchFamily="18" charset="0"/>
                          <a:ea typeface="SimSun" panose="02010600030101010101" pitchFamily="2" charset="-122"/>
                        </a:rPr>
                        <m:t>𝑓</m:t>
                      </m:r>
                      <m:d>
                        <m:dPr>
                          <m:ctrlPr>
                            <a:rPr lang="en-US" sz="2100" i="1">
                              <a:effectLst/>
                              <a:latin typeface="Cambria Math" panose="02040503050406030204" pitchFamily="18" charset="0"/>
                              <a:ea typeface="SimSun" panose="02010600030101010101" pitchFamily="2" charset="-122"/>
                            </a:rPr>
                          </m:ctrlPr>
                        </m:dPr>
                        <m:e>
                          <m:r>
                            <a:rPr lang="en-US" sz="2100" i="1">
                              <a:effectLst/>
                              <a:latin typeface="Cambria Math" panose="02040503050406030204" pitchFamily="18" charset="0"/>
                              <a:ea typeface="SimSun" panose="02010600030101010101" pitchFamily="2" charset="-122"/>
                            </a:rPr>
                            <m:t>𝑌</m:t>
                          </m:r>
                        </m:e>
                        <m:e>
                          <m:r>
                            <a:rPr lang="en-US" sz="2100" i="1">
                              <a:effectLst/>
                              <a:latin typeface="Cambria Math" panose="02040503050406030204" pitchFamily="18" charset="0"/>
                              <a:ea typeface="SimSun" panose="02010600030101010101" pitchFamily="2" charset="-122"/>
                            </a:rPr>
                            <m:t>𝑌</m:t>
                          </m:r>
                        </m:e>
                      </m:d>
                      <m:r>
                        <a:rPr lang="en-US" sz="2100" i="1">
                          <a:effectLst/>
                          <a:latin typeface="Cambria Math" panose="02040503050406030204" pitchFamily="18" charset="0"/>
                          <a:ea typeface="SimSun" panose="02010600030101010101" pitchFamily="2" charset="-122"/>
                        </a:rPr>
                        <m:t>=</m:t>
                      </m:r>
                      <m:r>
                        <a:rPr lang="en-US" sz="2100" i="1">
                          <a:effectLst/>
                          <a:latin typeface="Cambria Math" panose="02040503050406030204" pitchFamily="18" charset="0"/>
                          <a:ea typeface="SimSun" panose="02010600030101010101" pitchFamily="2" charset="-122"/>
                        </a:rPr>
                        <m:t>𝑓</m:t>
                      </m:r>
                      <m:d>
                        <m:dPr>
                          <m:ctrlPr>
                            <a:rPr lang="en-US" sz="2100" i="1">
                              <a:effectLst/>
                              <a:latin typeface="Cambria Math" panose="02040503050406030204" pitchFamily="18" charset="0"/>
                              <a:ea typeface="SimSun" panose="02010600030101010101" pitchFamily="2" charset="-122"/>
                            </a:rPr>
                          </m:ctrlPr>
                        </m:dPr>
                        <m:e>
                          <m:r>
                            <a:rPr lang="en-US" sz="2100" i="1">
                              <a:effectLst/>
                              <a:latin typeface="Cambria Math" panose="02040503050406030204" pitchFamily="18" charset="0"/>
                              <a:ea typeface="SimSun" panose="02010600030101010101" pitchFamily="2" charset="-122"/>
                            </a:rPr>
                            <m:t>𝑋</m:t>
                          </m:r>
                        </m:e>
                        <m:e>
                          <m:r>
                            <a:rPr lang="en-US" sz="2100" i="1">
                              <a:effectLst/>
                              <a:latin typeface="Cambria Math" panose="02040503050406030204" pitchFamily="18" charset="0"/>
                              <a:ea typeface="SimSun" panose="02010600030101010101" pitchFamily="2" charset="-122"/>
                            </a:rPr>
                            <m:t>𝑌</m:t>
                          </m:r>
                          <m:r>
                            <a:rPr lang="en-US" sz="2100" i="1">
                              <a:effectLst/>
                              <a:latin typeface="Cambria Math" panose="02040503050406030204" pitchFamily="18" charset="0"/>
                              <a:ea typeface="SimSun" panose="02010600030101010101" pitchFamily="2" charset="-122"/>
                            </a:rPr>
                            <m:t>,</m:t>
                          </m:r>
                          <m:r>
                            <m:rPr>
                              <m:sty m:val="p"/>
                            </m:rPr>
                            <a:rPr lang="en-US" sz="2100">
                              <a:effectLst/>
                              <a:latin typeface="Cambria Math" panose="02040503050406030204" pitchFamily="18" charset="0"/>
                              <a:ea typeface="SimSun" panose="02010600030101010101" pitchFamily="2" charset="-122"/>
                            </a:rPr>
                            <m:t>Θ</m:t>
                          </m:r>
                        </m:e>
                      </m:d>
                      <m:r>
                        <a:rPr lang="en-US" sz="2100" i="1">
                          <a:effectLst/>
                          <a:latin typeface="Cambria Math" panose="02040503050406030204" pitchFamily="18" charset="0"/>
                          <a:ea typeface="SimSun" panose="02010600030101010101" pitchFamily="2" charset="-122"/>
                        </a:rPr>
                        <m:t>=</m:t>
                      </m:r>
                      <m:f>
                        <m:fPr>
                          <m:ctrlPr>
                            <a:rPr lang="en-US" sz="2100" i="1">
                              <a:effectLst/>
                              <a:latin typeface="Cambria Math" panose="02040503050406030204" pitchFamily="18" charset="0"/>
                              <a:ea typeface="SimSun" panose="02010600030101010101" pitchFamily="2" charset="-122"/>
                            </a:rPr>
                          </m:ctrlPr>
                        </m:fPr>
                        <m:num>
                          <m:r>
                            <a:rPr lang="en-US" sz="2100" i="1">
                              <a:effectLst/>
                              <a:latin typeface="Cambria Math" panose="02040503050406030204" pitchFamily="18" charset="0"/>
                              <a:ea typeface="SimSun" panose="02010600030101010101" pitchFamily="2" charset="-122"/>
                            </a:rPr>
                            <m:t>𝑓</m:t>
                          </m:r>
                          <m:d>
                            <m:dPr>
                              <m:ctrlPr>
                                <a:rPr lang="en-US" sz="2100" i="1">
                                  <a:effectLst/>
                                  <a:latin typeface="Cambria Math" panose="02040503050406030204" pitchFamily="18" charset="0"/>
                                  <a:ea typeface="SimSun" panose="02010600030101010101" pitchFamily="2" charset="-122"/>
                                </a:rPr>
                              </m:ctrlPr>
                            </m:dPr>
                            <m:e>
                              <m:r>
                                <a:rPr lang="en-US" sz="2100" i="1">
                                  <a:effectLst/>
                                  <a:latin typeface="Cambria Math" panose="02040503050406030204" pitchFamily="18" charset="0"/>
                                  <a:ea typeface="SimSun" panose="02010600030101010101" pitchFamily="2" charset="-122"/>
                                </a:rPr>
                                <m:t>𝑋</m:t>
                              </m:r>
                              <m:r>
                                <a:rPr lang="en-US" sz="2100" i="1">
                                  <a:effectLst/>
                                  <a:latin typeface="Cambria Math" panose="02040503050406030204" pitchFamily="18" charset="0"/>
                                  <a:ea typeface="SimSun" panose="02010600030101010101" pitchFamily="2" charset="-122"/>
                                </a:rPr>
                                <m:t>,</m:t>
                              </m:r>
                              <m:r>
                                <a:rPr lang="en-US" sz="2100" i="1">
                                  <a:effectLst/>
                                  <a:latin typeface="Cambria Math" panose="02040503050406030204" pitchFamily="18" charset="0"/>
                                  <a:ea typeface="SimSun" panose="02010600030101010101" pitchFamily="2" charset="-122"/>
                                </a:rPr>
                                <m:t>𝑌</m:t>
                              </m:r>
                            </m:e>
                            <m:e>
                              <m:r>
                                <m:rPr>
                                  <m:sty m:val="p"/>
                                </m:rPr>
                                <a:rPr lang="en-US" sz="2100">
                                  <a:effectLst/>
                                  <a:latin typeface="Cambria Math" panose="02040503050406030204" pitchFamily="18" charset="0"/>
                                  <a:ea typeface="SimSun" panose="02010600030101010101" pitchFamily="2" charset="-122"/>
                                </a:rPr>
                                <m:t>Θ</m:t>
                              </m:r>
                            </m:e>
                          </m:d>
                        </m:num>
                        <m:den>
                          <m:r>
                            <a:rPr lang="en-US" sz="2100" i="1">
                              <a:effectLst/>
                              <a:latin typeface="Cambria Math" panose="02040503050406030204" pitchFamily="18" charset="0"/>
                              <a:ea typeface="SimSun" panose="02010600030101010101" pitchFamily="2" charset="-122"/>
                            </a:rPr>
                            <m:t>𝑓</m:t>
                          </m:r>
                          <m:d>
                            <m:dPr>
                              <m:ctrlPr>
                                <a:rPr lang="en-US" sz="2100" i="1">
                                  <a:effectLst/>
                                  <a:latin typeface="Cambria Math" panose="02040503050406030204" pitchFamily="18" charset="0"/>
                                  <a:ea typeface="SimSun" panose="02010600030101010101" pitchFamily="2" charset="-122"/>
                                </a:rPr>
                              </m:ctrlPr>
                            </m:dPr>
                            <m:e>
                              <m:r>
                                <a:rPr lang="en-US" sz="2100" i="1">
                                  <a:effectLst/>
                                  <a:latin typeface="Cambria Math" panose="02040503050406030204" pitchFamily="18" charset="0"/>
                                  <a:ea typeface="SimSun" panose="02010600030101010101" pitchFamily="2" charset="-122"/>
                                </a:rPr>
                                <m:t>𝑌</m:t>
                              </m:r>
                            </m:e>
                            <m:e>
                              <m:r>
                                <m:rPr>
                                  <m:sty m:val="p"/>
                                </m:rPr>
                                <a:rPr lang="en-US" sz="2100">
                                  <a:effectLst/>
                                  <a:latin typeface="Cambria Math" panose="02040503050406030204" pitchFamily="18" charset="0"/>
                                  <a:ea typeface="SimSun" panose="02010600030101010101" pitchFamily="2" charset="-122"/>
                                </a:rPr>
                                <m:t>Θ</m:t>
                              </m:r>
                            </m:e>
                          </m:d>
                        </m:den>
                      </m:f>
                      <m:r>
                        <a:rPr lang="en-US" sz="2100" i="1">
                          <a:effectLst/>
                          <a:latin typeface="Cambria Math" panose="02040503050406030204" pitchFamily="18" charset="0"/>
                          <a:ea typeface="SimSun" panose="02010600030101010101" pitchFamily="2" charset="-122"/>
                        </a:rPr>
                        <m:t>=</m:t>
                      </m:r>
                      <m:f>
                        <m:fPr>
                          <m:ctrlPr>
                            <a:rPr lang="en-US" sz="2100" i="1">
                              <a:effectLst/>
                              <a:latin typeface="Cambria Math" panose="02040503050406030204" pitchFamily="18" charset="0"/>
                              <a:ea typeface="SimSun" panose="02010600030101010101" pitchFamily="2" charset="-122"/>
                            </a:rPr>
                          </m:ctrlPr>
                        </m:fPr>
                        <m:num>
                          <m:r>
                            <a:rPr lang="en-US" sz="2100" i="1">
                              <a:effectLst/>
                              <a:latin typeface="Cambria Math" panose="02040503050406030204" pitchFamily="18" charset="0"/>
                              <a:ea typeface="SimSun" panose="02010600030101010101" pitchFamily="2" charset="-122"/>
                            </a:rPr>
                            <m:t>𝑓</m:t>
                          </m:r>
                          <m:d>
                            <m:dPr>
                              <m:ctrlPr>
                                <a:rPr lang="en-US" sz="2100" i="1">
                                  <a:effectLst/>
                                  <a:latin typeface="Cambria Math" panose="02040503050406030204" pitchFamily="18" charset="0"/>
                                  <a:ea typeface="SimSun" panose="02010600030101010101" pitchFamily="2" charset="-122"/>
                                </a:rPr>
                              </m:ctrlPr>
                            </m:dPr>
                            <m:e>
                              <m:r>
                                <a:rPr lang="en-US" sz="2100" i="1">
                                  <a:effectLst/>
                                  <a:latin typeface="Cambria Math" panose="02040503050406030204" pitchFamily="18" charset="0"/>
                                  <a:ea typeface="SimSun" panose="02010600030101010101" pitchFamily="2" charset="-122"/>
                                </a:rPr>
                                <m:t>𝑋</m:t>
                              </m:r>
                              <m:r>
                                <a:rPr lang="en-US" sz="2100" i="1">
                                  <a:effectLst/>
                                  <a:latin typeface="Cambria Math" panose="02040503050406030204" pitchFamily="18" charset="0"/>
                                  <a:ea typeface="SimSun" panose="02010600030101010101" pitchFamily="2" charset="-122"/>
                                </a:rPr>
                                <m:t>,</m:t>
                              </m:r>
                              <m:r>
                                <a:rPr lang="en-US" sz="2100" i="1">
                                  <a:effectLst/>
                                  <a:latin typeface="Cambria Math" panose="02040503050406030204" pitchFamily="18" charset="0"/>
                                  <a:ea typeface="SimSun" panose="02010600030101010101" pitchFamily="2" charset="-122"/>
                                </a:rPr>
                                <m:t>𝑌</m:t>
                              </m:r>
                            </m:e>
                            <m:e>
                              <m:r>
                                <m:rPr>
                                  <m:sty m:val="p"/>
                                </m:rPr>
                                <a:rPr lang="en-US" sz="2100">
                                  <a:effectLst/>
                                  <a:latin typeface="Cambria Math" panose="02040503050406030204" pitchFamily="18" charset="0"/>
                                  <a:ea typeface="SimSun" panose="02010600030101010101" pitchFamily="2" charset="-122"/>
                                </a:rPr>
                                <m:t>Θ</m:t>
                              </m:r>
                            </m:e>
                          </m:d>
                        </m:num>
                        <m:den>
                          <m:nary>
                            <m:naryPr>
                              <m:limLoc m:val="undOvr"/>
                              <m:supHide m:val="on"/>
                              <m:ctrlPr>
                                <a:rPr lang="en-US" sz="2100" i="1">
                                  <a:effectLst/>
                                  <a:latin typeface="Cambria Math" panose="02040503050406030204" pitchFamily="18" charset="0"/>
                                  <a:ea typeface="SimSun" panose="02010600030101010101" pitchFamily="2" charset="-122"/>
                                </a:rPr>
                              </m:ctrlPr>
                            </m:naryPr>
                            <m:sub>
                              <m:r>
                                <a:rPr lang="en-US" sz="2100" i="1">
                                  <a:effectLst/>
                                  <a:latin typeface="Cambria Math" panose="02040503050406030204" pitchFamily="18" charset="0"/>
                                  <a:ea typeface="SimSun" panose="02010600030101010101" pitchFamily="2" charset="-122"/>
                                </a:rPr>
                                <m:t>𝑋</m:t>
                              </m:r>
                            </m:sub>
                            <m:sup/>
                            <m:e>
                              <m:r>
                                <a:rPr lang="en-US" sz="2100" i="1">
                                  <a:effectLst/>
                                  <a:latin typeface="Cambria Math" panose="02040503050406030204" pitchFamily="18" charset="0"/>
                                  <a:ea typeface="SimSun" panose="02010600030101010101" pitchFamily="2" charset="-122"/>
                                </a:rPr>
                                <m:t>𝑓</m:t>
                              </m:r>
                              <m:d>
                                <m:dPr>
                                  <m:ctrlPr>
                                    <a:rPr lang="en-US" sz="2100" i="1">
                                      <a:effectLst/>
                                      <a:latin typeface="Cambria Math" panose="02040503050406030204" pitchFamily="18" charset="0"/>
                                      <a:ea typeface="SimSun" panose="02010600030101010101" pitchFamily="2" charset="-122"/>
                                    </a:rPr>
                                  </m:ctrlPr>
                                </m:dPr>
                                <m:e>
                                  <m:r>
                                    <a:rPr lang="en-US" sz="2100" i="1">
                                      <a:effectLst/>
                                      <a:latin typeface="Cambria Math" panose="02040503050406030204" pitchFamily="18" charset="0"/>
                                      <a:ea typeface="SimSun" panose="02010600030101010101" pitchFamily="2" charset="-122"/>
                                    </a:rPr>
                                    <m:t>𝑋</m:t>
                                  </m:r>
                                  <m:r>
                                    <a:rPr lang="en-US" sz="2100" i="1">
                                      <a:effectLst/>
                                      <a:latin typeface="Cambria Math" panose="02040503050406030204" pitchFamily="18" charset="0"/>
                                      <a:ea typeface="SimSun" panose="02010600030101010101" pitchFamily="2" charset="-122"/>
                                    </a:rPr>
                                    <m:t>,</m:t>
                                  </m:r>
                                  <m:r>
                                    <a:rPr lang="en-US" sz="2100" i="1">
                                      <a:effectLst/>
                                      <a:latin typeface="Cambria Math" panose="02040503050406030204" pitchFamily="18" charset="0"/>
                                      <a:ea typeface="SimSun" panose="02010600030101010101" pitchFamily="2" charset="-122"/>
                                    </a:rPr>
                                    <m:t>𝑌</m:t>
                                  </m:r>
                                </m:e>
                                <m:e>
                                  <m:r>
                                    <m:rPr>
                                      <m:sty m:val="p"/>
                                    </m:rPr>
                                    <a:rPr lang="en-US" sz="2100">
                                      <a:effectLst/>
                                      <a:latin typeface="Cambria Math" panose="02040503050406030204" pitchFamily="18" charset="0"/>
                                      <a:ea typeface="SimSun" panose="02010600030101010101" pitchFamily="2" charset="-122"/>
                                    </a:rPr>
                                    <m:t>Θ</m:t>
                                  </m:r>
                                </m:e>
                              </m:d>
                              <m:r>
                                <m:rPr>
                                  <m:sty m:val="p"/>
                                </m:rPr>
                                <a:rPr lang="en-US" sz="2100">
                                  <a:effectLst/>
                                  <a:latin typeface="Cambria Math" panose="02040503050406030204" pitchFamily="18" charset="0"/>
                                  <a:ea typeface="SimSun" panose="02010600030101010101" pitchFamily="2" charset="-122"/>
                                </a:rPr>
                                <m:t>d</m:t>
                              </m:r>
                              <m:r>
                                <a:rPr lang="en-US" sz="2100" i="1">
                                  <a:effectLst/>
                                  <a:latin typeface="Cambria Math" panose="02040503050406030204" pitchFamily="18" charset="0"/>
                                  <a:ea typeface="SimSun" panose="02010600030101010101" pitchFamily="2" charset="-122"/>
                                </a:rPr>
                                <m:t>𝑋</m:t>
                              </m:r>
                            </m:e>
                          </m:nary>
                        </m:den>
                      </m:f>
                    </m:oMath>
                  </m:oMathPara>
                </a14:m>
                <a:endParaRPr lang="en-US" sz="2100" dirty="0">
                  <a:effectLst/>
                  <a:ea typeface="SimSun" panose="02010600030101010101" pitchFamily="2" charset="-122"/>
                </a:endParaRPr>
              </a:p>
              <a:p>
                <a:pPr marL="0" indent="0">
                  <a:buNone/>
                </a:pPr>
                <a:r>
                  <a:rPr lang="en-US" sz="2100" dirty="0">
                    <a:effectLst/>
                    <a:ea typeface="SimSun" panose="02010600030101010101" pitchFamily="2" charset="-122"/>
                  </a:rPr>
                  <a:t>The conditional PDF </a:t>
                </a:r>
                <a:r>
                  <a:rPr lang="en-US" sz="2100" i="1" dirty="0">
                    <a:effectLst/>
                    <a:ea typeface="SimSun" panose="02010600030101010101" pitchFamily="2" charset="-122"/>
                  </a:rPr>
                  <a:t>f</a:t>
                </a:r>
                <a:r>
                  <a:rPr lang="en-US" sz="2100" dirty="0">
                    <a:effectLst/>
                    <a:ea typeface="SimSun" panose="02010600030101010101" pitchFamily="2" charset="-122"/>
                  </a:rPr>
                  <a:t>(</a:t>
                </a:r>
                <a:r>
                  <a:rPr lang="en-US" sz="2100" i="1" dirty="0">
                    <a:effectLst/>
                    <a:ea typeface="SimSun" panose="02010600030101010101" pitchFamily="2" charset="-122"/>
                  </a:rPr>
                  <a:t>X</a:t>
                </a:r>
                <a:r>
                  <a:rPr lang="en-US" sz="2100" dirty="0">
                    <a:effectLst/>
                    <a:ea typeface="SimSun" panose="02010600030101010101" pitchFamily="2" charset="-122"/>
                  </a:rPr>
                  <a:t>|</a:t>
                </a:r>
                <a:r>
                  <a:rPr lang="en-US" sz="2100" i="1" dirty="0">
                    <a:effectLst/>
                    <a:ea typeface="SimSun" panose="02010600030101010101" pitchFamily="2" charset="-122"/>
                  </a:rPr>
                  <a:t>Y</a:t>
                </a:r>
                <a:r>
                  <a:rPr lang="en-US" sz="2100" dirty="0">
                    <a:effectLst/>
                    <a:ea typeface="SimSun" panose="02010600030101010101" pitchFamily="2" charset="-122"/>
                  </a:rPr>
                  <a:t>, Θ) is equivalent to the conditional PDF </a:t>
                </a:r>
                <a:r>
                  <a:rPr lang="en-US" sz="2100" i="1" dirty="0">
                    <a:effectLst/>
                    <a:ea typeface="SimSun" panose="02010600030101010101" pitchFamily="2" charset="-122"/>
                  </a:rPr>
                  <a:t>k</a:t>
                </a:r>
                <a:r>
                  <a:rPr lang="en-US" sz="2100" dirty="0">
                    <a:effectLst/>
                    <a:ea typeface="SimSun" panose="02010600030101010101" pitchFamily="2" charset="-122"/>
                  </a:rPr>
                  <a:t>(</a:t>
                </a:r>
                <a:r>
                  <a:rPr lang="en-US" sz="2100" i="1" dirty="0">
                    <a:effectLst/>
                    <a:ea typeface="SimSun" panose="02010600030101010101" pitchFamily="2" charset="-122"/>
                  </a:rPr>
                  <a:t>X</a:t>
                </a:r>
                <a:r>
                  <a:rPr lang="en-US" sz="2100" dirty="0">
                    <a:effectLst/>
                    <a:ea typeface="SimSun" panose="02010600030101010101" pitchFamily="2" charset="-122"/>
                  </a:rPr>
                  <a:t>|</a:t>
                </a:r>
                <a:r>
                  <a:rPr lang="en-US" sz="2100" i="1" dirty="0">
                    <a:effectLst/>
                    <a:ea typeface="SimSun" panose="02010600030101010101" pitchFamily="2" charset="-122"/>
                  </a:rPr>
                  <a:t>Y</a:t>
                </a:r>
                <a:r>
                  <a:rPr lang="en-US" sz="2100" dirty="0">
                    <a:effectLst/>
                    <a:ea typeface="SimSun" panose="02010600030101010101" pitchFamily="2" charset="-122"/>
                  </a:rPr>
                  <a:t>, Θ) mentioned in equation 1.35. </a:t>
                </a:r>
                <a:endParaRPr lang="en-US" sz="2100" dirty="0"/>
              </a:p>
            </p:txBody>
          </p:sp>
        </mc:Choice>
        <mc:Fallback xmlns="">
          <p:sp>
            <p:nvSpPr>
              <p:cNvPr id="3" name="Content Placeholder 2">
                <a:extLst>
                  <a:ext uri="{FF2B5EF4-FFF2-40B4-BE49-F238E27FC236}">
                    <a16:creationId xmlns:a16="http://schemas.microsoft.com/office/drawing/2014/main" id="{CC1BC800-12D0-8091-1187-0385C3B971B1}"/>
                  </a:ext>
                </a:extLst>
              </p:cNvPr>
              <p:cNvSpPr>
                <a:spLocks noGrp="1" noRot="1" noChangeAspect="1" noMove="1" noResize="1" noEditPoints="1" noAdjustHandles="1" noChangeArrowheads="1" noChangeShapeType="1" noTextEdit="1"/>
              </p:cNvSpPr>
              <p:nvPr>
                <p:ph idx="1"/>
              </p:nvPr>
            </p:nvSpPr>
            <p:spPr>
              <a:blipFill>
                <a:blip r:embed="rId4"/>
                <a:stretch>
                  <a:fillRect l="-696" t="-707" r="-638" b="-259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3F875CC-6F3D-F68A-AECA-D9FA0FD5D2F4}"/>
              </a:ext>
            </a:extLst>
          </p:cNvPr>
          <p:cNvSpPr>
            <a:spLocks noGrp="1"/>
          </p:cNvSpPr>
          <p:nvPr>
            <p:ph type="dt" sz="half" idx="10"/>
          </p:nvPr>
        </p:nvSpPr>
        <p:spPr/>
        <p:txBody>
          <a:bodyPr/>
          <a:lstStyle/>
          <a:p>
            <a:r>
              <a:rPr lang="en-US"/>
              <a:t>30/05/2022</a:t>
            </a:r>
          </a:p>
        </p:txBody>
      </p:sp>
      <p:sp>
        <p:nvSpPr>
          <p:cNvPr id="5" name="Footer Placeholder 4">
            <a:extLst>
              <a:ext uri="{FF2B5EF4-FFF2-40B4-BE49-F238E27FC236}">
                <a16:creationId xmlns:a16="http://schemas.microsoft.com/office/drawing/2014/main" id="{F5A0207B-EE4A-0142-89DA-28DBB6C53405}"/>
              </a:ext>
            </a:extLst>
          </p:cNvPr>
          <p:cNvSpPr>
            <a:spLocks noGrp="1"/>
          </p:cNvSpPr>
          <p:nvPr>
            <p:ph type="ftr" sz="quarter" idx="11"/>
          </p:nvPr>
        </p:nvSpPr>
        <p:spPr/>
        <p:txBody>
          <a:bodyPr/>
          <a:lstStyle/>
          <a:p>
            <a:r>
              <a:rPr lang="pt-BR"/>
              <a:t>EM Tutorial P2 - Loc Nguyen</a:t>
            </a:r>
            <a:endParaRPr lang="en-US"/>
          </a:p>
        </p:txBody>
      </p:sp>
      <p:sp>
        <p:nvSpPr>
          <p:cNvPr id="6" name="Slide Number Placeholder 5">
            <a:extLst>
              <a:ext uri="{FF2B5EF4-FFF2-40B4-BE49-F238E27FC236}">
                <a16:creationId xmlns:a16="http://schemas.microsoft.com/office/drawing/2014/main" id="{26D4D2F5-B293-BABA-94C1-F68A29411199}"/>
              </a:ext>
            </a:extLst>
          </p:cNvPr>
          <p:cNvSpPr>
            <a:spLocks noGrp="1"/>
          </p:cNvSpPr>
          <p:nvPr>
            <p:ph type="sldNum" sz="quarter" idx="12"/>
          </p:nvPr>
        </p:nvSpPr>
        <p:spPr/>
        <p:txBody>
          <a:bodyPr/>
          <a:lstStyle/>
          <a:p>
            <a:fld id="{5DB5036F-1FF2-46C4-8D2B-59C7E3B91952}" type="slidenum">
              <a:rPr lang="en-US" smtClean="0"/>
              <a:pPr/>
              <a:t>27</a:t>
            </a:fld>
            <a:endParaRPr lang="en-US"/>
          </a:p>
        </p:txBody>
      </p:sp>
    </p:spTree>
    <p:extLst>
      <p:ext uri="{BB962C8B-B14F-4D97-AF65-F5344CB8AC3E}">
        <p14:creationId xmlns:p14="http://schemas.microsoft.com/office/powerpoint/2010/main" val="3908812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9BEE8-6677-FB82-0BAC-9709143D130C}"/>
              </a:ext>
            </a:extLst>
          </p:cNvPr>
          <p:cNvSpPr>
            <a:spLocks noGrp="1"/>
          </p:cNvSpPr>
          <p:nvPr>
            <p:ph type="title"/>
          </p:nvPr>
        </p:nvSpPr>
        <p:spPr/>
        <p:txBody>
          <a:bodyPr/>
          <a:lstStyle/>
          <a:p>
            <a:r>
              <a:rPr lang="en-US" dirty="0"/>
              <a:t>2. Practical EM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81224CF-F57E-4880-770F-F7D16E53AFCF}"/>
                  </a:ext>
                </a:extLst>
              </p:cNvPr>
              <p:cNvSpPr>
                <a:spLocks noGrp="1"/>
              </p:cNvSpPr>
              <p:nvPr>
                <p:ph idx="1"/>
              </p:nvPr>
            </p:nvSpPr>
            <p:spPr>
              <a:xfrm>
                <a:off x="267286" y="914399"/>
                <a:ext cx="11605846" cy="5176066"/>
              </a:xfrm>
            </p:spPr>
            <p:txBody>
              <a:bodyPr>
                <a:noAutofit/>
              </a:bodyPr>
              <a:lstStyle/>
              <a:p>
                <a:pPr marL="0" indent="0">
                  <a:buNone/>
                </a:pPr>
                <a:r>
                  <a:rPr lang="en-US" sz="2000" dirty="0">
                    <a:effectLst/>
                    <a:latin typeface="Times New Roman" panose="02020603050405020304" pitchFamily="18" charset="0"/>
                    <a:ea typeface="SimSun" panose="02010600030101010101" pitchFamily="2" charset="-122"/>
                  </a:rPr>
                  <a:t>Equation 2.12 specifies the conditional expectation </a:t>
                </a:r>
                <a:r>
                  <a:rPr lang="en-US" sz="2000" i="1" dirty="0">
                    <a:effectLst/>
                    <a:latin typeface="Times New Roman" panose="02020603050405020304" pitchFamily="18" charset="0"/>
                    <a:ea typeface="SimSun" panose="02010600030101010101" pitchFamily="2" charset="-122"/>
                  </a:rPr>
                  <a:t>Q</a:t>
                </a:r>
                <a:r>
                  <a:rPr lang="en-US" sz="2000" dirty="0">
                    <a:effectLst/>
                    <a:latin typeface="Times New Roman" panose="02020603050405020304" pitchFamily="18" charset="0"/>
                    <a:ea typeface="SimSun" panose="02010600030101010101" pitchFamily="2" charset="-122"/>
                  </a:rPr>
                  <a:t>(Θ’ | Θ) in case that there is no explicit mapping from </a:t>
                </a:r>
                <a:r>
                  <a:rPr lang="en-US" sz="2000" b="1" i="1" dirty="0">
                    <a:effectLst/>
                    <a:latin typeface="Times New Roman" panose="02020603050405020304" pitchFamily="18" charset="0"/>
                    <a:ea typeface="SimSun" panose="02010600030101010101" pitchFamily="2" charset="-122"/>
                  </a:rPr>
                  <a:t>X</a:t>
                </a:r>
                <a:r>
                  <a:rPr lang="en-US" sz="2000" dirty="0">
                    <a:effectLst/>
                    <a:latin typeface="Times New Roman" panose="02020603050405020304" pitchFamily="18" charset="0"/>
                    <a:ea typeface="SimSun" panose="02010600030101010101" pitchFamily="2" charset="-122"/>
                  </a:rPr>
                  <a:t> to </a:t>
                </a:r>
                <a:r>
                  <a:rPr lang="en-US" sz="2000" b="1" i="1" dirty="0">
                    <a:effectLst/>
                    <a:latin typeface="Times New Roman" panose="02020603050405020304" pitchFamily="18" charset="0"/>
                    <a:ea typeface="SimSun" panose="02010600030101010101" pitchFamily="2" charset="-122"/>
                  </a:rPr>
                  <a:t>Y</a:t>
                </a:r>
                <a:r>
                  <a:rPr lang="en-US" sz="2000" dirty="0">
                    <a:effectLst/>
                    <a:latin typeface="Times New Roman" panose="02020603050405020304" pitchFamily="18" charset="0"/>
                    <a:ea typeface="SimSun" panose="02010600030101010101" pitchFamily="2" charset="-122"/>
                  </a:rPr>
                  <a:t> but there exists the joint PDF of </a:t>
                </a:r>
                <a:r>
                  <a:rPr lang="en-US" sz="2000" i="1" dirty="0">
                    <a:effectLst/>
                    <a:latin typeface="Times New Roman" panose="02020603050405020304" pitchFamily="18" charset="0"/>
                    <a:ea typeface="SimSun" panose="02010600030101010101" pitchFamily="2" charset="-122"/>
                  </a:rPr>
                  <a:t>X</a:t>
                </a:r>
                <a:r>
                  <a:rPr lang="en-US" sz="2000" dirty="0">
                    <a:effectLst/>
                    <a:latin typeface="Times New Roman" panose="02020603050405020304" pitchFamily="18" charset="0"/>
                    <a:ea typeface="SimSun" panose="02010600030101010101" pitchFamily="2" charset="-122"/>
                  </a:rPr>
                  <a:t> and </a:t>
                </a:r>
                <a:r>
                  <a:rPr lang="en-US" sz="2000" i="1" dirty="0">
                    <a:effectLst/>
                    <a:latin typeface="Times New Roman" panose="02020603050405020304" pitchFamily="18" charset="0"/>
                    <a:ea typeface="SimSun" panose="02010600030101010101" pitchFamily="2" charset="-122"/>
                  </a:rPr>
                  <a:t>Y</a:t>
                </a:r>
                <a:r>
                  <a:rPr lang="en-US" sz="2000" dirty="0">
                    <a:effectLst/>
                    <a:latin typeface="Times New Roman" panose="02020603050405020304" pitchFamily="18" charset="0"/>
                    <a:ea typeface="SimSun" panose="02010600030101010101" pitchFamily="2" charset="-122"/>
                  </a:rPr>
                  <a:t>.</a:t>
                </a:r>
              </a:p>
              <a:p>
                <a:pPr marL="0" indent="0">
                  <a:buNone/>
                </a:pPr>
                <a14:m>
                  <m:oMathPara xmlns:m="http://schemas.openxmlformats.org/officeDocument/2006/math">
                    <m:oMathParaPr>
                      <m:jc m:val="right"/>
                    </m:oMathParaPr>
                    <m:oMath xmlns:m="http://schemas.openxmlformats.org/officeDocument/2006/math">
                      <m:r>
                        <a:rPr lang="en-US" sz="2000" i="1" smtClean="0">
                          <a:effectLst/>
                          <a:latin typeface="Cambria Math" panose="02040503050406030204" pitchFamily="18" charset="0"/>
                          <a:ea typeface="SimSun" panose="02010600030101010101" pitchFamily="2" charset="-122"/>
                          <a:cs typeface="Times New Roman" panose="02020603050405020304" pitchFamily="18" charset="0"/>
                        </a:rPr>
                        <m:t>𝑄</m:t>
                      </m:r>
                      <m:d>
                        <m:dPr>
                          <m:ctrlPr>
                            <a:rPr lang="en-US" sz="2000" i="1">
                              <a:effectLst/>
                              <a:latin typeface="Cambria Math" panose="02040503050406030204" pitchFamily="18" charset="0"/>
                            </a:rPr>
                          </m:ctrlPr>
                        </m:dPr>
                        <m:e>
                          <m:sSup>
                            <m:sSupPr>
                              <m:ctrlPr>
                                <a:rPr lang="en-US" sz="2000" i="1">
                                  <a:effectLst/>
                                  <a:latin typeface="Cambria Math" panose="02040503050406030204" pitchFamily="18" charset="0"/>
                                </a:rPr>
                              </m:ctrlPr>
                            </m:sSup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p>
                        </m:e>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limLoc m:val="undOvr"/>
                          <m:supHide m:val="on"/>
                          <m:ctrlPr>
                            <a:rPr lang="en-US" sz="2000" i="1">
                              <a:effectLst/>
                              <a:latin typeface="Cambria Math" panose="020405030504060302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sub>
                        <m:sup/>
                        <m:e>
                          <m:r>
                            <a:rPr lang="en-US" sz="20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𝑍</m:t>
                              </m:r>
                            </m:e>
                            <m:e>
                              <m:r>
                                <a:rPr lang="en-US" sz="2000" i="1">
                                  <a:effectLst/>
                                  <a:latin typeface="Cambria Math" panose="02040503050406030204" pitchFamily="18" charset="0"/>
                                  <a:ea typeface="SimSun" panose="02010600030101010101" pitchFamily="2" charset="-122"/>
                                  <a:cs typeface="Times New Roman" panose="02020603050405020304" pitchFamily="18" charset="0"/>
                                </a:rPr>
                                <m:t>𝑌</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d>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𝑍</m:t>
                                  </m:r>
                                </m:e>
                                <m:e>
                                  <m:sSup>
                                    <m:sSupPr>
                                      <m:ctrlPr>
                                        <a:rPr lang="en-US" sz="2000" i="1">
                                          <a:effectLst/>
                                          <a:latin typeface="Cambria Math" panose="02040503050406030204" pitchFamily="18" charset="0"/>
                                        </a:rPr>
                                      </m:ctrlPr>
                                    </m:sSup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p>
                                </m:e>
                              </m:d>
                            </m:e>
                          </m:d>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d</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nary>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limLoc m:val="undOvr"/>
                          <m:supHide m:val="on"/>
                          <m:ctrlPr>
                            <a:rPr lang="en-US" sz="2000" i="1">
                              <a:effectLst/>
                              <a:latin typeface="Cambria Math" panose="020405030504060302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sub>
                        <m:sup/>
                        <m:e>
                          <m:r>
                            <a:rPr lang="en-US" sz="20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2000" i="1">
                                  <a:effectLst/>
                                  <a:latin typeface="Cambria Math" panose="02040503050406030204" pitchFamily="18" charset="0"/>
                                  <a:ea typeface="SimSun" panose="02010600030101010101" pitchFamily="2" charset="-122"/>
                                  <a:cs typeface="Times New Roman" panose="02020603050405020304" pitchFamily="18" charset="0"/>
                                </a:rPr>
                                <m:t>𝑌</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d>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𝑌</m:t>
                                  </m:r>
                                </m:e>
                                <m:e>
                                  <m:sSup>
                                    <m:sSupPr>
                                      <m:ctrlPr>
                                        <a:rPr lang="en-US" sz="2000" i="1">
                                          <a:effectLst/>
                                          <a:latin typeface="Cambria Math" panose="02040503050406030204" pitchFamily="18" charset="0"/>
                                        </a:rPr>
                                      </m:ctrlPr>
                                    </m:sSup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p>
                                </m:e>
                              </m:d>
                            </m:e>
                          </m:d>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d</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nary>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    (2.12)</m:t>
                      </m:r>
                    </m:oMath>
                  </m:oMathPara>
                </a14:m>
                <a:endParaRPr lang="en-US" sz="2000" dirty="0"/>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Note, </a:t>
                </a:r>
                <a:r>
                  <a:rPr lang="en-US" sz="2000" b="1"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separated from </a:t>
                </a:r>
                <a:r>
                  <a:rPr lang="en-US" sz="2000" b="1"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the complete data </a:t>
                </a:r>
                <a:r>
                  <a:rPr lang="en-US" sz="2000" b="1" i="1" dirty="0">
                    <a:effectLst/>
                    <a:latin typeface="Times New Roman" panose="02020603050405020304" pitchFamily="18" charset="0"/>
                    <a:ea typeface="SimSun" panose="02010600030101010101" pitchFamily="2" charset="-122"/>
                    <a:cs typeface="Times New Roman" panose="02020603050405020304" pitchFamily="18" charset="0"/>
                  </a:rPr>
                  <a:t>Z</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b="1"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b="1"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composed of </a:t>
                </a:r>
                <a:r>
                  <a:rPr lang="en-US" sz="2000" b="1"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000" b="1"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For equation 2.12, the existence of the joint PDF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Θ) can be replaced by the existence of the conditional PDF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Θ) and the prior PDF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|Θ) due to:</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𝑌</m:t>
                          </m:r>
                        </m:e>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𝑌</m:t>
                          </m:r>
                        </m:e>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d>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In applied statistics, equation 2.8 is often replaced by equation 2.12 because specifying the joint PDF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Θ) is more practical than specifying the mapping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φ</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b="1"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b="1"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However, equation 2.8 is more general equation 2.12 because the requirement of the joint PDF for equation 2.12 is stricter than the requirement of the explicit mapping for equation 2.8. In case that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are discrete, equation 2.12 becomes: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𝑄</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p>
                        </m:e>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supHide m:val="on"/>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sub>
                        <m:sup/>
                        <m:e>
                          <m:r>
                            <a:rPr lang="en-US" sz="20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2000" i="1">
                                  <a:effectLst/>
                                  <a:latin typeface="Cambria Math" panose="02040503050406030204" pitchFamily="18" charset="0"/>
                                  <a:ea typeface="SimSun" panose="02010600030101010101" pitchFamily="2" charset="-122"/>
                                  <a:cs typeface="Times New Roman" panose="02020603050405020304" pitchFamily="18" charset="0"/>
                                </a:rPr>
                                <m:t>𝑌</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d>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𝑌</m:t>
                                  </m:r>
                                </m:e>
                                <m:e>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p>
                                </m:e>
                              </m:d>
                            </m:e>
                          </m:d>
                        </m:e>
                      </m:nary>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000" dirty="0">
                    <a:effectLst/>
                    <a:latin typeface="Times New Roman" panose="02020603050405020304" pitchFamily="18" charset="0"/>
                    <a:ea typeface="SimSun" panose="02010600030101010101" pitchFamily="2" charset="-122"/>
                  </a:rPr>
                  <a:t>In case that </a:t>
                </a:r>
                <a:r>
                  <a:rPr lang="en-US" sz="2000" i="1" dirty="0">
                    <a:effectLst/>
                    <a:latin typeface="Times New Roman" panose="02020603050405020304" pitchFamily="18" charset="0"/>
                    <a:ea typeface="SimSun" panose="02010600030101010101" pitchFamily="2" charset="-122"/>
                  </a:rPr>
                  <a:t>X</a:t>
                </a:r>
                <a:r>
                  <a:rPr lang="en-US" sz="2000" dirty="0">
                    <a:effectLst/>
                    <a:latin typeface="Times New Roman" panose="02020603050405020304" pitchFamily="18" charset="0"/>
                    <a:ea typeface="SimSun" panose="02010600030101010101" pitchFamily="2" charset="-122"/>
                  </a:rPr>
                  <a:t> and </a:t>
                </a:r>
                <a:r>
                  <a:rPr lang="en-US" sz="2000" i="1" dirty="0">
                    <a:effectLst/>
                    <a:latin typeface="Times New Roman" panose="02020603050405020304" pitchFamily="18" charset="0"/>
                    <a:ea typeface="SimSun" panose="02010600030101010101" pitchFamily="2" charset="-122"/>
                  </a:rPr>
                  <a:t>Y</a:t>
                </a:r>
                <a:r>
                  <a:rPr lang="en-US" sz="2000" dirty="0">
                    <a:effectLst/>
                    <a:latin typeface="Times New Roman" panose="02020603050405020304" pitchFamily="18" charset="0"/>
                    <a:ea typeface="SimSun" panose="02010600030101010101" pitchFamily="2" charset="-122"/>
                  </a:rPr>
                  <a:t> are discrete, </a:t>
                </a:r>
                <a:r>
                  <a:rPr lang="en-US" sz="2000" i="1" dirty="0">
                    <a:effectLst/>
                    <a:latin typeface="Times New Roman" panose="02020603050405020304" pitchFamily="18" charset="0"/>
                    <a:ea typeface="SimSun" panose="02010600030101010101" pitchFamily="2" charset="-122"/>
                  </a:rPr>
                  <a:t>P</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X</a:t>
                </a:r>
                <a:r>
                  <a:rPr lang="en-US" sz="2000" dirty="0">
                    <a:effectLst/>
                    <a:latin typeface="Times New Roman" panose="02020603050405020304" pitchFamily="18" charset="0"/>
                    <a:ea typeface="SimSun" panose="02010600030101010101" pitchFamily="2" charset="-122"/>
                  </a:rPr>
                  <a:t>, </a:t>
                </a:r>
                <a:r>
                  <a:rPr lang="en-US" sz="2000" i="1" dirty="0">
                    <a:effectLst/>
                    <a:latin typeface="Times New Roman" panose="02020603050405020304" pitchFamily="18" charset="0"/>
                    <a:ea typeface="SimSun" panose="02010600030101010101" pitchFamily="2" charset="-122"/>
                  </a:rPr>
                  <a:t>Y</a:t>
                </a:r>
                <a:r>
                  <a:rPr lang="en-US" sz="2000" dirty="0">
                    <a:effectLst/>
                    <a:latin typeface="Times New Roman" panose="02020603050405020304" pitchFamily="18" charset="0"/>
                    <a:ea typeface="SimSun" panose="02010600030101010101" pitchFamily="2" charset="-122"/>
                  </a:rPr>
                  <a:t> | Θ) is the joint probability of </a:t>
                </a:r>
                <a:r>
                  <a:rPr lang="en-US" sz="2000" i="1" dirty="0">
                    <a:effectLst/>
                    <a:latin typeface="Times New Roman" panose="02020603050405020304" pitchFamily="18" charset="0"/>
                    <a:ea typeface="SimSun" panose="02010600030101010101" pitchFamily="2" charset="-122"/>
                  </a:rPr>
                  <a:t>X</a:t>
                </a:r>
                <a:r>
                  <a:rPr lang="en-US" sz="2000" dirty="0">
                    <a:effectLst/>
                    <a:latin typeface="Times New Roman" panose="02020603050405020304" pitchFamily="18" charset="0"/>
                    <a:ea typeface="SimSun" panose="02010600030101010101" pitchFamily="2" charset="-122"/>
                  </a:rPr>
                  <a:t> and </a:t>
                </a:r>
                <a:r>
                  <a:rPr lang="en-US" sz="2000" i="1" dirty="0">
                    <a:effectLst/>
                    <a:latin typeface="Times New Roman" panose="02020603050405020304" pitchFamily="18" charset="0"/>
                    <a:ea typeface="SimSun" panose="02010600030101010101" pitchFamily="2" charset="-122"/>
                  </a:rPr>
                  <a:t>Y</a:t>
                </a:r>
                <a:r>
                  <a:rPr lang="en-US" sz="2000" dirty="0">
                    <a:effectLst/>
                    <a:latin typeface="Times New Roman" panose="02020603050405020304" pitchFamily="18" charset="0"/>
                    <a:ea typeface="SimSun" panose="02010600030101010101" pitchFamily="2" charset="-122"/>
                  </a:rPr>
                  <a:t> whereas </a:t>
                </a:r>
                <a:r>
                  <a:rPr lang="en-US" sz="2000" i="1" dirty="0">
                    <a:effectLst/>
                    <a:latin typeface="Times New Roman" panose="02020603050405020304" pitchFamily="18" charset="0"/>
                    <a:ea typeface="SimSun" panose="02010600030101010101" pitchFamily="2" charset="-122"/>
                  </a:rPr>
                  <a:t>P</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X</a:t>
                </a:r>
                <a:r>
                  <a:rPr lang="en-US" sz="2000" dirty="0">
                    <a:effectLst/>
                    <a:latin typeface="Times New Roman" panose="02020603050405020304" pitchFamily="18" charset="0"/>
                    <a:ea typeface="SimSun" panose="02010600030101010101" pitchFamily="2" charset="-122"/>
                  </a:rPr>
                  <a:t> | </a:t>
                </a:r>
                <a:r>
                  <a:rPr lang="en-US" sz="2000" i="1" dirty="0">
                    <a:effectLst/>
                    <a:latin typeface="Times New Roman" panose="02020603050405020304" pitchFamily="18" charset="0"/>
                    <a:ea typeface="SimSun" panose="02010600030101010101" pitchFamily="2" charset="-122"/>
                  </a:rPr>
                  <a:t>Y</a:t>
                </a:r>
                <a:r>
                  <a:rPr lang="en-US" sz="2000" dirty="0">
                    <a:effectLst/>
                    <a:latin typeface="Times New Roman" panose="02020603050405020304" pitchFamily="18" charset="0"/>
                    <a:ea typeface="SimSun" panose="02010600030101010101" pitchFamily="2" charset="-122"/>
                  </a:rPr>
                  <a:t>, Θ) is the conditional probability of </a:t>
                </a:r>
                <a:r>
                  <a:rPr lang="en-US" sz="2000" i="1" dirty="0">
                    <a:effectLst/>
                    <a:latin typeface="Times New Roman" panose="02020603050405020304" pitchFamily="18" charset="0"/>
                    <a:ea typeface="SimSun" panose="02010600030101010101" pitchFamily="2" charset="-122"/>
                  </a:rPr>
                  <a:t>X</a:t>
                </a:r>
                <a:r>
                  <a:rPr lang="en-US" sz="2000" dirty="0">
                    <a:effectLst/>
                    <a:latin typeface="Times New Roman" panose="02020603050405020304" pitchFamily="18" charset="0"/>
                    <a:ea typeface="SimSun" panose="02010600030101010101" pitchFamily="2" charset="-122"/>
                  </a:rPr>
                  <a:t> given </a:t>
                </a:r>
                <a:r>
                  <a:rPr lang="en-US" sz="2000" i="1" dirty="0">
                    <a:effectLst/>
                    <a:latin typeface="Times New Roman" panose="02020603050405020304" pitchFamily="18" charset="0"/>
                    <a:ea typeface="SimSun" panose="02010600030101010101" pitchFamily="2" charset="-122"/>
                  </a:rPr>
                  <a:t>Y</a:t>
                </a:r>
                <a:r>
                  <a:rPr lang="en-US" sz="2000" dirty="0">
                    <a:effectLst/>
                    <a:latin typeface="Times New Roman" panose="02020603050405020304" pitchFamily="18" charset="0"/>
                    <a:ea typeface="SimSun" panose="02010600030101010101" pitchFamily="2" charset="-122"/>
                  </a:rPr>
                  <a:t>.</a:t>
                </a:r>
                <a:endParaRPr lang="en-US" sz="2000" dirty="0"/>
              </a:p>
            </p:txBody>
          </p:sp>
        </mc:Choice>
        <mc:Fallback xmlns="">
          <p:sp>
            <p:nvSpPr>
              <p:cNvPr id="3" name="Content Placeholder 2">
                <a:extLst>
                  <a:ext uri="{FF2B5EF4-FFF2-40B4-BE49-F238E27FC236}">
                    <a16:creationId xmlns:a16="http://schemas.microsoft.com/office/drawing/2014/main" id="{981224CF-F57E-4880-770F-F7D16E53AFCF}"/>
                  </a:ext>
                </a:extLst>
              </p:cNvPr>
              <p:cNvSpPr>
                <a:spLocks noGrp="1" noRot="1" noChangeAspect="1" noMove="1" noResize="1" noEditPoints="1" noAdjustHandles="1" noChangeArrowheads="1" noChangeShapeType="1" noTextEdit="1"/>
              </p:cNvSpPr>
              <p:nvPr>
                <p:ph idx="1"/>
              </p:nvPr>
            </p:nvSpPr>
            <p:spPr>
              <a:xfrm>
                <a:off x="267286" y="914399"/>
                <a:ext cx="11605846" cy="5176066"/>
              </a:xfrm>
              <a:blipFill>
                <a:blip r:embed="rId4"/>
                <a:stretch>
                  <a:fillRect l="-578" t="-589" r="-525" b="-424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F8237A3E-9990-BFCC-8519-4FF5E861D33E}"/>
              </a:ext>
            </a:extLst>
          </p:cNvPr>
          <p:cNvSpPr>
            <a:spLocks noGrp="1"/>
          </p:cNvSpPr>
          <p:nvPr>
            <p:ph type="dt" sz="half" idx="10"/>
          </p:nvPr>
        </p:nvSpPr>
        <p:spPr/>
        <p:txBody>
          <a:bodyPr/>
          <a:lstStyle/>
          <a:p>
            <a:r>
              <a:rPr lang="en-US"/>
              <a:t>30/05/2022</a:t>
            </a:r>
          </a:p>
        </p:txBody>
      </p:sp>
      <p:sp>
        <p:nvSpPr>
          <p:cNvPr id="5" name="Footer Placeholder 4">
            <a:extLst>
              <a:ext uri="{FF2B5EF4-FFF2-40B4-BE49-F238E27FC236}">
                <a16:creationId xmlns:a16="http://schemas.microsoft.com/office/drawing/2014/main" id="{80422B92-C3B8-DC48-7FE8-CC04E4A811AB}"/>
              </a:ext>
            </a:extLst>
          </p:cNvPr>
          <p:cNvSpPr>
            <a:spLocks noGrp="1"/>
          </p:cNvSpPr>
          <p:nvPr>
            <p:ph type="ftr" sz="quarter" idx="11"/>
          </p:nvPr>
        </p:nvSpPr>
        <p:spPr/>
        <p:txBody>
          <a:bodyPr/>
          <a:lstStyle/>
          <a:p>
            <a:r>
              <a:rPr lang="pt-BR"/>
              <a:t>EM Tutorial P2 - Loc Nguyen</a:t>
            </a:r>
            <a:endParaRPr lang="en-US"/>
          </a:p>
        </p:txBody>
      </p:sp>
      <p:sp>
        <p:nvSpPr>
          <p:cNvPr id="6" name="Slide Number Placeholder 5">
            <a:extLst>
              <a:ext uri="{FF2B5EF4-FFF2-40B4-BE49-F238E27FC236}">
                <a16:creationId xmlns:a16="http://schemas.microsoft.com/office/drawing/2014/main" id="{DF829BCE-612F-DD37-9633-E0465A9919A9}"/>
              </a:ext>
            </a:extLst>
          </p:cNvPr>
          <p:cNvSpPr>
            <a:spLocks noGrp="1"/>
          </p:cNvSpPr>
          <p:nvPr>
            <p:ph type="sldNum" sz="quarter" idx="12"/>
          </p:nvPr>
        </p:nvSpPr>
        <p:spPr/>
        <p:txBody>
          <a:bodyPr/>
          <a:lstStyle/>
          <a:p>
            <a:fld id="{5DB5036F-1FF2-46C4-8D2B-59C7E3B91952}" type="slidenum">
              <a:rPr lang="en-US" smtClean="0"/>
              <a:pPr/>
              <a:t>28</a:t>
            </a:fld>
            <a:endParaRPr lang="en-US"/>
          </a:p>
        </p:txBody>
      </p:sp>
    </p:spTree>
    <p:extLst>
      <p:ext uri="{BB962C8B-B14F-4D97-AF65-F5344CB8AC3E}">
        <p14:creationId xmlns:p14="http://schemas.microsoft.com/office/powerpoint/2010/main" val="936550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0857C-126B-9F89-8A12-3150A32E6FFD}"/>
              </a:ext>
            </a:extLst>
          </p:cNvPr>
          <p:cNvSpPr>
            <a:spLocks noGrp="1"/>
          </p:cNvSpPr>
          <p:nvPr>
            <p:ph type="title"/>
          </p:nvPr>
        </p:nvSpPr>
        <p:spPr/>
        <p:txBody>
          <a:bodyPr/>
          <a:lstStyle/>
          <a:p>
            <a:r>
              <a:rPr lang="en-US" dirty="0"/>
              <a:t>2. Practical EM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1A5F1B-2E9C-4C56-636F-C7E74EED0719}"/>
                  </a:ext>
                </a:extLst>
              </p:cNvPr>
              <p:cNvSpPr>
                <a:spLocks noGrp="1"/>
              </p:cNvSpPr>
              <p:nvPr>
                <p:ph idx="1"/>
              </p:nvPr>
            </p:nvSpPr>
            <p:spPr>
              <a:xfrm>
                <a:off x="379827" y="914399"/>
                <a:ext cx="11366695" cy="5176066"/>
              </a:xfrm>
            </p:spPr>
            <p:txBody>
              <a:bodyPr>
                <a:noAutofit/>
              </a:bodyPr>
              <a:lstStyle/>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Equation 2.12 can be proved alternately without knowledge related to complete data (Sean, 2009). This proof is like the proof of equation 2.8. In fact, given hidden space </a:t>
                </a:r>
                <a:r>
                  <a:rPr lang="en-US" sz="2000" b="1"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observed space </a:t>
                </a:r>
                <a:r>
                  <a:rPr lang="en-US" sz="2000" b="1"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a joint PDF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Θ), the likelihood function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(Θ’) is re-defined here as log(</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Θ’)). The maximizer is: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uncPr>
                        <m:fName>
                          <m:limLow>
                            <m:limLow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limLow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argmax</m:t>
                              </m:r>
                            </m:e>
                            <m:lim>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p>
                            </m:lim>
                          </m:limLow>
                        </m:fName>
                        <m:e>
                          <m:r>
                            <a:rPr lang="en-US" sz="20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p>
                            </m:e>
                          </m:d>
                        </m:e>
                      </m:func>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uncPr>
                        <m:fName>
                          <m:limLow>
                            <m:limLow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limLow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argmax</m:t>
                              </m:r>
                            </m:e>
                            <m:lim>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p>
                            </m:lim>
                          </m:limLow>
                        </m:fName>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𝑌</m:t>
                                  </m:r>
                                </m:e>
                                <m:e>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p>
                                </m:e>
                              </m:d>
                            </m:e>
                          </m:d>
                        </m:e>
                      </m:func>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Suppose the current parameter is Θ after some iteration. Next we must find out the new estimate Θ</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that maximizes the next log-likelihood function</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 L</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(Θ’). Suppose the total probability of observed data can be determined by marginalizing over hidden data:</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𝑌</m:t>
                          </m:r>
                        </m:e>
                        <m:e>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p>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limLoc m:val="undOvr"/>
                          <m:supHide m:val="on"/>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sub>
                        <m:sup/>
                        <m:e>
                          <m:r>
                            <a:rPr lang="en-US" sz="20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𝑌</m:t>
                              </m:r>
                            </m:e>
                            <m:e>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p>
                            </m:e>
                          </m:d>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d</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nary>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The expansion of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Θ’)</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is total probability rule. The next log-likelihood function</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 L</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(Θ’) is re-written:</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p>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𝑌</m:t>
                              </m:r>
                            </m:e>
                            <m:e>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p>
                            </m:e>
                          </m:d>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nary>
                            <m:naryPr>
                              <m:limLoc m:val="undOvr"/>
                              <m:supHide m:val="on"/>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sub>
                            <m:sup/>
                            <m:e>
                              <m:r>
                                <a:rPr lang="en-US" sz="20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𝑌</m:t>
                                  </m:r>
                                </m:e>
                                <m:e>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p>
                                </m:e>
                              </m:d>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d</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nary>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nary>
                            <m:naryPr>
                              <m:limLoc m:val="undOvr"/>
                              <m:supHide m:val="on"/>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sub>
                            <m:sup/>
                            <m:e>
                              <m:r>
                                <a:rPr lang="en-US" sz="20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2000" i="1">
                                      <a:effectLst/>
                                      <a:latin typeface="Cambria Math" panose="02040503050406030204" pitchFamily="18" charset="0"/>
                                      <a:ea typeface="SimSun" panose="02010600030101010101" pitchFamily="2" charset="-122"/>
                                      <a:cs typeface="Times New Roman" panose="02020603050405020304" pitchFamily="18" charset="0"/>
                                    </a:rPr>
                                    <m:t>𝑌</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d>
                              <m:f>
                                <m:f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𝑌</m:t>
                                      </m:r>
                                    </m:e>
                                    <m:e>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p>
                                    </m:e>
                                  </m:d>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2000" i="1">
                                          <a:effectLst/>
                                          <a:latin typeface="Cambria Math" panose="02040503050406030204" pitchFamily="18" charset="0"/>
                                          <a:ea typeface="SimSun" panose="02010600030101010101" pitchFamily="2" charset="-122"/>
                                          <a:cs typeface="Times New Roman" panose="02020603050405020304" pitchFamily="18" charset="0"/>
                                        </a:rPr>
                                        <m:t>𝑌</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d>
                                </m:den>
                              </m:f>
                            </m:e>
                          </m:nary>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d</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d>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Because hidden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the complete set of mutually exclusive variables, the sum of conditional probabilities of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equal to 1 given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Θ as </a:t>
                </a:r>
                <a14:m>
                  <m:oMath xmlns:m="http://schemas.openxmlformats.org/officeDocument/2006/math">
                    <m:nary>
                      <m:naryPr>
                        <m:limLoc m:val="undOvr"/>
                        <m:supHide m:val="on"/>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sub>
                      <m:sup/>
                      <m:e>
                        <m:r>
                          <a:rPr lang="en-US" sz="20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2000" i="1">
                                <a:effectLst/>
                                <a:latin typeface="Cambria Math" panose="02040503050406030204" pitchFamily="18" charset="0"/>
                                <a:ea typeface="SimSun" panose="02010600030101010101" pitchFamily="2" charset="-122"/>
                                <a:cs typeface="Times New Roman" panose="02020603050405020304" pitchFamily="18" charset="0"/>
                              </a:rPr>
                              <m:t>𝑌</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d>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d</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nary>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where</a:t>
                </a:r>
                <a:r>
                  <a:rPr lang="en-US" sz="2000" dirty="0">
                    <a:ea typeface="SimSun" panose="02010600030101010101" pitchFamily="2" charset="-122"/>
                  </a:rPr>
                  <a:t> </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2000" i="1">
                            <a:effectLst/>
                            <a:latin typeface="Cambria Math" panose="02040503050406030204" pitchFamily="18" charset="0"/>
                            <a:ea typeface="SimSun" panose="02010600030101010101" pitchFamily="2" charset="-122"/>
                            <a:cs typeface="Times New Roman" panose="02020603050405020304" pitchFamily="18" charset="0"/>
                          </a:rPr>
                          <m:t>𝑌</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𝑌</m:t>
                            </m:r>
                          </m:e>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d>
                      </m:num>
                      <m:den>
                        <m:nary>
                          <m:naryPr>
                            <m:limLoc m:val="undOvr"/>
                            <m:supHide m:val="on"/>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sub>
                          <m:sup/>
                          <m:e>
                            <m:r>
                              <a:rPr lang="en-US" sz="20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𝑌</m:t>
                                </m:r>
                              </m:e>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d>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d</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nary>
                      </m:den>
                    </m:f>
                  </m:oMath>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CE1A5F1B-2E9C-4C56-636F-C7E74EED0719}"/>
                  </a:ext>
                </a:extLst>
              </p:cNvPr>
              <p:cNvSpPr>
                <a:spLocks noGrp="1" noRot="1" noChangeAspect="1" noMove="1" noResize="1" noEditPoints="1" noAdjustHandles="1" noChangeArrowheads="1" noChangeShapeType="1" noTextEdit="1"/>
              </p:cNvSpPr>
              <p:nvPr>
                <p:ph idx="1"/>
              </p:nvPr>
            </p:nvSpPr>
            <p:spPr>
              <a:xfrm>
                <a:off x="379827" y="914399"/>
                <a:ext cx="11366695" cy="5176066"/>
              </a:xfrm>
              <a:blipFill>
                <a:blip r:embed="rId4"/>
                <a:stretch>
                  <a:fillRect l="-536" t="-589" r="-536" b="-306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841BA80-E095-47C7-FCA5-2FDA42897D04}"/>
              </a:ext>
            </a:extLst>
          </p:cNvPr>
          <p:cNvSpPr>
            <a:spLocks noGrp="1"/>
          </p:cNvSpPr>
          <p:nvPr>
            <p:ph type="dt" sz="half" idx="10"/>
          </p:nvPr>
        </p:nvSpPr>
        <p:spPr/>
        <p:txBody>
          <a:bodyPr/>
          <a:lstStyle/>
          <a:p>
            <a:r>
              <a:rPr lang="en-US"/>
              <a:t>30/05/2022</a:t>
            </a:r>
          </a:p>
        </p:txBody>
      </p:sp>
      <p:sp>
        <p:nvSpPr>
          <p:cNvPr id="5" name="Footer Placeholder 4">
            <a:extLst>
              <a:ext uri="{FF2B5EF4-FFF2-40B4-BE49-F238E27FC236}">
                <a16:creationId xmlns:a16="http://schemas.microsoft.com/office/drawing/2014/main" id="{AEB21D4C-F9FF-7A05-A1AE-8B439DD223CB}"/>
              </a:ext>
            </a:extLst>
          </p:cNvPr>
          <p:cNvSpPr>
            <a:spLocks noGrp="1"/>
          </p:cNvSpPr>
          <p:nvPr>
            <p:ph type="ftr" sz="quarter" idx="11"/>
          </p:nvPr>
        </p:nvSpPr>
        <p:spPr/>
        <p:txBody>
          <a:bodyPr/>
          <a:lstStyle/>
          <a:p>
            <a:r>
              <a:rPr lang="pt-BR"/>
              <a:t>EM Tutorial P2 - Loc Nguyen</a:t>
            </a:r>
            <a:endParaRPr lang="en-US"/>
          </a:p>
        </p:txBody>
      </p:sp>
      <p:sp>
        <p:nvSpPr>
          <p:cNvPr id="6" name="Slide Number Placeholder 5">
            <a:extLst>
              <a:ext uri="{FF2B5EF4-FFF2-40B4-BE49-F238E27FC236}">
                <a16:creationId xmlns:a16="http://schemas.microsoft.com/office/drawing/2014/main" id="{D4ED311D-E8B5-8E6D-E14F-D3137DFD6919}"/>
              </a:ext>
            </a:extLst>
          </p:cNvPr>
          <p:cNvSpPr>
            <a:spLocks noGrp="1"/>
          </p:cNvSpPr>
          <p:nvPr>
            <p:ph type="sldNum" sz="quarter" idx="12"/>
          </p:nvPr>
        </p:nvSpPr>
        <p:spPr/>
        <p:txBody>
          <a:bodyPr/>
          <a:lstStyle/>
          <a:p>
            <a:fld id="{5DB5036F-1FF2-46C4-8D2B-59C7E3B91952}" type="slidenum">
              <a:rPr lang="en-US" smtClean="0"/>
              <a:pPr/>
              <a:t>29</a:t>
            </a:fld>
            <a:endParaRPr lang="en-US"/>
          </a:p>
        </p:txBody>
      </p:sp>
    </p:spTree>
    <p:extLst>
      <p:ext uri="{BB962C8B-B14F-4D97-AF65-F5344CB8AC3E}">
        <p14:creationId xmlns:p14="http://schemas.microsoft.com/office/powerpoint/2010/main" val="2094459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contents</a:t>
            </a:r>
          </a:p>
        </p:txBody>
      </p:sp>
      <p:sp>
        <p:nvSpPr>
          <p:cNvPr id="3" name="Content Placeholder 2"/>
          <p:cNvSpPr>
            <a:spLocks noGrp="1"/>
          </p:cNvSpPr>
          <p:nvPr>
            <p:ph idx="1"/>
          </p:nvPr>
        </p:nvSpPr>
        <p:spPr/>
        <p:txBody>
          <a:bodyPr/>
          <a:lstStyle/>
          <a:p>
            <a:pPr marL="0" indent="0">
              <a:buNone/>
            </a:pPr>
            <a:r>
              <a:rPr lang="en-US" dirty="0"/>
              <a:t>This report focuses on EM description in detail.</a:t>
            </a:r>
          </a:p>
          <a:p>
            <a:pPr marL="514350" indent="-514350">
              <a:buAutoNum type="arabicPeriod"/>
            </a:pPr>
            <a:r>
              <a:rPr lang="en-US" dirty="0"/>
              <a:t>Traditional EM algorithm</a:t>
            </a:r>
          </a:p>
          <a:p>
            <a:pPr marL="514350" indent="-514350">
              <a:buAutoNum type="arabicPeriod"/>
            </a:pPr>
            <a:r>
              <a:rPr lang="en-US" dirty="0"/>
              <a:t>Practical EM algorithm</a:t>
            </a:r>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5" name="Footer Placeholder 4"/>
          <p:cNvSpPr>
            <a:spLocks noGrp="1"/>
          </p:cNvSpPr>
          <p:nvPr>
            <p:ph type="ftr" sz="quarter" idx="11"/>
          </p:nvPr>
        </p:nvSpPr>
        <p:spPr/>
        <p:txBody>
          <a:bodyPr/>
          <a:lstStyle/>
          <a:p>
            <a:r>
              <a:rPr lang="pt-BR"/>
              <a:t>EM Tutorial P2 - Loc Nguyen</a:t>
            </a:r>
            <a:endParaRPr lang="en-US"/>
          </a:p>
        </p:txBody>
      </p:sp>
      <p:sp>
        <p:nvSpPr>
          <p:cNvPr id="6" name="Date Placeholder 5"/>
          <p:cNvSpPr>
            <a:spLocks noGrp="1"/>
          </p:cNvSpPr>
          <p:nvPr>
            <p:ph type="dt" sz="half" idx="10"/>
          </p:nvPr>
        </p:nvSpPr>
        <p:spPr/>
        <p:txBody>
          <a:bodyPr/>
          <a:lstStyle/>
          <a:p>
            <a:r>
              <a:rPr lang="en-US"/>
              <a:t>30/05/2022</a:t>
            </a:r>
          </a:p>
        </p:txBody>
      </p:sp>
    </p:spTree>
    <p:extLst>
      <p:ext uri="{BB962C8B-B14F-4D97-AF65-F5344CB8AC3E}">
        <p14:creationId xmlns:p14="http://schemas.microsoft.com/office/powerpoint/2010/main" val="3112241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83A8F-23DD-AAA7-A4EC-8FC7C284CD12}"/>
              </a:ext>
            </a:extLst>
          </p:cNvPr>
          <p:cNvSpPr>
            <a:spLocks noGrp="1"/>
          </p:cNvSpPr>
          <p:nvPr>
            <p:ph type="title"/>
          </p:nvPr>
        </p:nvSpPr>
        <p:spPr>
          <a:xfrm>
            <a:off x="838200" y="47646"/>
            <a:ext cx="10515600" cy="660486"/>
          </a:xfrm>
        </p:spPr>
        <p:txBody>
          <a:bodyPr/>
          <a:lstStyle/>
          <a:p>
            <a:r>
              <a:rPr lang="en-US" dirty="0"/>
              <a:t>2. Practical EM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3D58E2-38E4-030C-5E12-CAFEC097DF38}"/>
                  </a:ext>
                </a:extLst>
              </p:cNvPr>
              <p:cNvSpPr>
                <a:spLocks noGrp="1"/>
              </p:cNvSpPr>
              <p:nvPr>
                <p:ph idx="1"/>
              </p:nvPr>
            </p:nvSpPr>
            <p:spPr>
              <a:xfrm>
                <a:off x="211015" y="745583"/>
                <a:ext cx="11788727" cy="5176066"/>
              </a:xfrm>
            </p:spPr>
            <p:txBody>
              <a:bodyPr>
                <a:noAutofit/>
              </a:bodyPr>
              <a:lstStyle/>
              <a:p>
                <a:pPr marL="0" marR="0" indent="0" algn="just">
                  <a:spcBef>
                    <a:spcPts val="0"/>
                  </a:spcBef>
                  <a:spcAft>
                    <a:spcPts val="0"/>
                  </a:spcAft>
                  <a:buNone/>
                </a:pPr>
                <a:r>
                  <a:rPr lang="en-US" sz="1600" dirty="0">
                    <a:effectLst/>
                    <a:ea typeface="SimSun" panose="02010600030101010101" pitchFamily="2" charset="-122"/>
                  </a:rPr>
                  <a:t>Applying Jensen’s inequality (Sean, 2009, pp. 3-4) with concavity of logarithm function </a:t>
                </a:r>
                <a14:m>
                  <m:oMath xmlns:m="http://schemas.openxmlformats.org/officeDocument/2006/math">
                    <m:r>
                      <m:rPr>
                        <m:sty m:val="p"/>
                      </m:rPr>
                      <a:rPr lang="en-US" sz="1600">
                        <a:effectLst/>
                        <a:latin typeface="Cambria Math" panose="02040503050406030204" pitchFamily="18" charset="0"/>
                        <a:ea typeface="SimSun" panose="02010600030101010101" pitchFamily="2" charset="-122"/>
                      </a:rPr>
                      <m:t>log</m:t>
                    </m:r>
                    <m:d>
                      <m:dPr>
                        <m:ctrlPr>
                          <a:rPr lang="en-US" sz="1600" i="1">
                            <a:effectLst/>
                            <a:latin typeface="Cambria Math" panose="02040503050406030204" pitchFamily="18" charset="0"/>
                            <a:ea typeface="SimSun" panose="02010600030101010101" pitchFamily="2" charset="-122"/>
                          </a:rPr>
                        </m:ctrlPr>
                      </m:dPr>
                      <m:e>
                        <m:nary>
                          <m:naryPr>
                            <m:limLoc m:val="undOvr"/>
                            <m:supHide m:val="on"/>
                            <m:ctrlPr>
                              <a:rPr lang="en-US" sz="1600" i="1">
                                <a:effectLst/>
                                <a:latin typeface="Cambria Math" panose="02040503050406030204" pitchFamily="18" charset="0"/>
                                <a:ea typeface="SimSun" panose="02010600030101010101" pitchFamily="2" charset="-122"/>
                              </a:rPr>
                            </m:ctrlPr>
                          </m:naryPr>
                          <m:sub>
                            <m:r>
                              <a:rPr lang="en-US" sz="1600" i="1">
                                <a:effectLst/>
                                <a:latin typeface="Cambria Math" panose="02040503050406030204" pitchFamily="18" charset="0"/>
                                <a:ea typeface="SimSun" panose="02010600030101010101" pitchFamily="2" charset="-122"/>
                              </a:rPr>
                              <m:t>𝑥</m:t>
                            </m:r>
                          </m:sub>
                          <m:sup/>
                          <m:e>
                            <m:r>
                              <a:rPr lang="en-US" sz="1600" i="1">
                                <a:effectLst/>
                                <a:latin typeface="Cambria Math" panose="02040503050406030204" pitchFamily="18" charset="0"/>
                                <a:ea typeface="SimSun" panose="02010600030101010101" pitchFamily="2" charset="-122"/>
                              </a:rPr>
                              <m:t>𝑢</m:t>
                            </m:r>
                            <m:d>
                              <m:dPr>
                                <m:ctrlPr>
                                  <a:rPr lang="en-US" sz="1600" i="1">
                                    <a:effectLst/>
                                    <a:latin typeface="Cambria Math" panose="02040503050406030204" pitchFamily="18" charset="0"/>
                                    <a:ea typeface="SimSun" panose="02010600030101010101" pitchFamily="2" charset="-122"/>
                                  </a:rPr>
                                </m:ctrlPr>
                              </m:dPr>
                              <m:e>
                                <m:r>
                                  <a:rPr lang="en-US" sz="1600" i="1">
                                    <a:effectLst/>
                                    <a:latin typeface="Cambria Math" panose="02040503050406030204" pitchFamily="18" charset="0"/>
                                    <a:ea typeface="SimSun" panose="02010600030101010101" pitchFamily="2" charset="-122"/>
                                  </a:rPr>
                                  <m:t>𝑥</m:t>
                                </m:r>
                              </m:e>
                            </m:d>
                            <m:r>
                              <a:rPr lang="en-US" sz="1600" i="1">
                                <a:effectLst/>
                                <a:latin typeface="Cambria Math" panose="02040503050406030204" pitchFamily="18" charset="0"/>
                                <a:ea typeface="SimSun" panose="02010600030101010101" pitchFamily="2" charset="-122"/>
                              </a:rPr>
                              <m:t>𝑣</m:t>
                            </m:r>
                            <m:d>
                              <m:dPr>
                                <m:ctrlPr>
                                  <a:rPr lang="en-US" sz="1600" i="1">
                                    <a:effectLst/>
                                    <a:latin typeface="Cambria Math" panose="02040503050406030204" pitchFamily="18" charset="0"/>
                                    <a:ea typeface="SimSun" panose="02010600030101010101" pitchFamily="2" charset="-122"/>
                                  </a:rPr>
                                </m:ctrlPr>
                              </m:dPr>
                              <m:e>
                                <m:r>
                                  <a:rPr lang="en-US" sz="1600" i="1">
                                    <a:effectLst/>
                                    <a:latin typeface="Cambria Math" panose="02040503050406030204" pitchFamily="18" charset="0"/>
                                    <a:ea typeface="SimSun" panose="02010600030101010101" pitchFamily="2" charset="-122"/>
                                  </a:rPr>
                                  <m:t>𝑥</m:t>
                                </m:r>
                              </m:e>
                            </m:d>
                            <m:r>
                              <m:rPr>
                                <m:sty m:val="p"/>
                              </m:rPr>
                              <a:rPr lang="en-US" sz="1600">
                                <a:effectLst/>
                                <a:latin typeface="Cambria Math" panose="02040503050406030204" pitchFamily="18" charset="0"/>
                                <a:ea typeface="SimSun" panose="02010600030101010101" pitchFamily="2" charset="-122"/>
                              </a:rPr>
                              <m:t>d</m:t>
                            </m:r>
                            <m:r>
                              <a:rPr lang="en-US" sz="1600" i="1">
                                <a:effectLst/>
                                <a:latin typeface="Cambria Math" panose="02040503050406030204" pitchFamily="18" charset="0"/>
                                <a:ea typeface="SimSun" panose="02010600030101010101" pitchFamily="2" charset="-122"/>
                              </a:rPr>
                              <m:t>𝑥</m:t>
                            </m:r>
                          </m:e>
                        </m:nary>
                      </m:e>
                    </m:d>
                    <m:r>
                      <a:rPr lang="en-US" sz="1600" i="1">
                        <a:effectLst/>
                        <a:latin typeface="Cambria Math" panose="02040503050406030204" pitchFamily="18" charset="0"/>
                        <a:ea typeface="SimSun" panose="02010600030101010101" pitchFamily="2" charset="-122"/>
                      </a:rPr>
                      <m:t>≥</m:t>
                    </m:r>
                    <m:nary>
                      <m:naryPr>
                        <m:limLoc m:val="undOvr"/>
                        <m:supHide m:val="on"/>
                        <m:ctrlPr>
                          <a:rPr lang="en-US" sz="1600" i="1">
                            <a:effectLst/>
                            <a:latin typeface="Cambria Math" panose="02040503050406030204" pitchFamily="18" charset="0"/>
                            <a:ea typeface="SimSun" panose="02010600030101010101" pitchFamily="2" charset="-122"/>
                          </a:rPr>
                        </m:ctrlPr>
                      </m:naryPr>
                      <m:sub>
                        <m:r>
                          <a:rPr lang="en-US" sz="1600" i="1">
                            <a:effectLst/>
                            <a:latin typeface="Cambria Math" panose="02040503050406030204" pitchFamily="18" charset="0"/>
                            <a:ea typeface="SimSun" panose="02010600030101010101" pitchFamily="2" charset="-122"/>
                          </a:rPr>
                          <m:t>𝑥</m:t>
                        </m:r>
                      </m:sub>
                      <m:sup/>
                      <m:e>
                        <m:r>
                          <a:rPr lang="en-US" sz="1600" i="1">
                            <a:effectLst/>
                            <a:latin typeface="Cambria Math" panose="02040503050406030204" pitchFamily="18" charset="0"/>
                            <a:ea typeface="SimSun" panose="02010600030101010101" pitchFamily="2" charset="-122"/>
                          </a:rPr>
                          <m:t>𝑢</m:t>
                        </m:r>
                        <m:d>
                          <m:dPr>
                            <m:ctrlPr>
                              <a:rPr lang="en-US" sz="1600" i="1">
                                <a:effectLst/>
                                <a:latin typeface="Cambria Math" panose="02040503050406030204" pitchFamily="18" charset="0"/>
                                <a:ea typeface="SimSun" panose="02010600030101010101" pitchFamily="2" charset="-122"/>
                              </a:rPr>
                            </m:ctrlPr>
                          </m:dPr>
                          <m:e>
                            <m:r>
                              <a:rPr lang="en-US" sz="1600" i="1">
                                <a:effectLst/>
                                <a:latin typeface="Cambria Math" panose="02040503050406030204" pitchFamily="18" charset="0"/>
                                <a:ea typeface="SimSun" panose="02010600030101010101" pitchFamily="2" charset="-122"/>
                              </a:rPr>
                              <m:t>𝑥</m:t>
                            </m:r>
                          </m:e>
                        </m:d>
                        <m:r>
                          <m:rPr>
                            <m:sty m:val="p"/>
                          </m:rPr>
                          <a:rPr lang="en-US" sz="1600">
                            <a:effectLst/>
                            <a:latin typeface="Cambria Math" panose="02040503050406030204" pitchFamily="18" charset="0"/>
                            <a:ea typeface="SimSun" panose="02010600030101010101" pitchFamily="2" charset="-122"/>
                          </a:rPr>
                          <m:t>log</m:t>
                        </m:r>
                        <m:d>
                          <m:dPr>
                            <m:ctrlPr>
                              <a:rPr lang="en-US" sz="1600" i="1">
                                <a:effectLst/>
                                <a:latin typeface="Cambria Math" panose="02040503050406030204" pitchFamily="18" charset="0"/>
                                <a:ea typeface="SimSun" panose="02010600030101010101" pitchFamily="2" charset="-122"/>
                              </a:rPr>
                            </m:ctrlPr>
                          </m:dPr>
                          <m:e>
                            <m:r>
                              <a:rPr lang="en-US" sz="1600" i="1">
                                <a:effectLst/>
                                <a:latin typeface="Cambria Math" panose="02040503050406030204" pitchFamily="18" charset="0"/>
                                <a:ea typeface="SimSun" panose="02010600030101010101" pitchFamily="2" charset="-122"/>
                              </a:rPr>
                              <m:t>𝑣</m:t>
                            </m:r>
                            <m:d>
                              <m:dPr>
                                <m:ctrlPr>
                                  <a:rPr lang="en-US" sz="1600" i="1">
                                    <a:effectLst/>
                                    <a:latin typeface="Cambria Math" panose="02040503050406030204" pitchFamily="18" charset="0"/>
                                    <a:ea typeface="SimSun" panose="02010600030101010101" pitchFamily="2" charset="-122"/>
                                  </a:rPr>
                                </m:ctrlPr>
                              </m:dPr>
                              <m:e>
                                <m:r>
                                  <a:rPr lang="en-US" sz="1600" i="1">
                                    <a:effectLst/>
                                    <a:latin typeface="Cambria Math" panose="02040503050406030204" pitchFamily="18" charset="0"/>
                                    <a:ea typeface="SimSun" panose="02010600030101010101" pitchFamily="2" charset="-122"/>
                                  </a:rPr>
                                  <m:t>𝑥</m:t>
                                </m:r>
                              </m:e>
                            </m:d>
                          </m:e>
                        </m:d>
                        <m:r>
                          <m:rPr>
                            <m:sty m:val="p"/>
                          </m:rPr>
                          <a:rPr lang="en-US" sz="1600">
                            <a:effectLst/>
                            <a:latin typeface="Cambria Math" panose="02040503050406030204" pitchFamily="18" charset="0"/>
                            <a:ea typeface="SimSun" panose="02010600030101010101" pitchFamily="2" charset="-122"/>
                          </a:rPr>
                          <m:t>d</m:t>
                        </m:r>
                        <m:r>
                          <a:rPr lang="en-US" sz="1600" i="1">
                            <a:effectLst/>
                            <a:latin typeface="Cambria Math" panose="02040503050406030204" pitchFamily="18" charset="0"/>
                            <a:ea typeface="SimSun" panose="02010600030101010101" pitchFamily="2" charset="-122"/>
                          </a:rPr>
                          <m:t>𝑥</m:t>
                        </m:r>
                      </m:e>
                    </m:nary>
                    <m:r>
                      <a:rPr lang="en-US" sz="1600" b="0" i="1" smtClean="0">
                        <a:effectLst/>
                        <a:latin typeface="Cambria Math" panose="02040503050406030204" pitchFamily="18" charset="0"/>
                        <a:ea typeface="SimSun" panose="02010600030101010101" pitchFamily="2" charset="-122"/>
                      </a:rPr>
                      <m:t> </m:t>
                    </m:r>
                    <m:r>
                      <m:rPr>
                        <m:sty m:val="p"/>
                      </m:rPr>
                      <a:rPr lang="en-US" sz="1600">
                        <a:effectLst/>
                        <a:latin typeface="Cambria Math" panose="02040503050406030204" pitchFamily="18" charset="0"/>
                        <a:ea typeface="SimSun" panose="02010600030101010101" pitchFamily="2" charset="-122"/>
                      </a:rPr>
                      <m:t>where</m:t>
                    </m:r>
                    <m:nary>
                      <m:naryPr>
                        <m:limLoc m:val="undOvr"/>
                        <m:supHide m:val="on"/>
                        <m:ctrlPr>
                          <a:rPr lang="en-US" sz="1600" i="1">
                            <a:effectLst/>
                            <a:latin typeface="Cambria Math" panose="02040503050406030204" pitchFamily="18" charset="0"/>
                            <a:ea typeface="SimSun" panose="02010600030101010101" pitchFamily="2" charset="-122"/>
                          </a:rPr>
                        </m:ctrlPr>
                      </m:naryPr>
                      <m:sub>
                        <m:r>
                          <a:rPr lang="en-US" sz="1600" i="1">
                            <a:effectLst/>
                            <a:latin typeface="Cambria Math" panose="02040503050406030204" pitchFamily="18" charset="0"/>
                            <a:ea typeface="SimSun" panose="02010600030101010101" pitchFamily="2" charset="-122"/>
                          </a:rPr>
                          <m:t>𝑥</m:t>
                        </m:r>
                      </m:sub>
                      <m:sup/>
                      <m:e>
                        <m:r>
                          <a:rPr lang="en-US" sz="1600" i="1">
                            <a:effectLst/>
                            <a:latin typeface="Cambria Math" panose="02040503050406030204" pitchFamily="18" charset="0"/>
                            <a:ea typeface="SimSun" panose="02010600030101010101" pitchFamily="2" charset="-122"/>
                          </a:rPr>
                          <m:t>𝑢</m:t>
                        </m:r>
                        <m:d>
                          <m:dPr>
                            <m:ctrlPr>
                              <a:rPr lang="en-US" sz="1600" i="1">
                                <a:effectLst/>
                                <a:latin typeface="Cambria Math" panose="02040503050406030204" pitchFamily="18" charset="0"/>
                                <a:ea typeface="SimSun" panose="02010600030101010101" pitchFamily="2" charset="-122"/>
                              </a:rPr>
                            </m:ctrlPr>
                          </m:dPr>
                          <m:e>
                            <m:r>
                              <a:rPr lang="en-US" sz="1600" i="1">
                                <a:effectLst/>
                                <a:latin typeface="Cambria Math" panose="02040503050406030204" pitchFamily="18" charset="0"/>
                                <a:ea typeface="SimSun" panose="02010600030101010101" pitchFamily="2" charset="-122"/>
                              </a:rPr>
                              <m:t>𝑥</m:t>
                            </m:r>
                          </m:e>
                        </m:d>
                        <m:r>
                          <m:rPr>
                            <m:sty m:val="p"/>
                          </m:rPr>
                          <a:rPr lang="en-US" sz="1600">
                            <a:effectLst/>
                            <a:latin typeface="Cambria Math" panose="02040503050406030204" pitchFamily="18" charset="0"/>
                            <a:ea typeface="SimSun" panose="02010600030101010101" pitchFamily="2" charset="-122"/>
                          </a:rPr>
                          <m:t>d</m:t>
                        </m:r>
                        <m:r>
                          <a:rPr lang="en-US" sz="1600" i="1">
                            <a:effectLst/>
                            <a:latin typeface="Cambria Math" panose="02040503050406030204" pitchFamily="18" charset="0"/>
                            <a:ea typeface="SimSun" panose="02010600030101010101" pitchFamily="2" charset="-122"/>
                          </a:rPr>
                          <m:t>𝑥</m:t>
                        </m:r>
                      </m:e>
                    </m:nary>
                    <m:r>
                      <a:rPr lang="en-US" sz="1600" i="1">
                        <a:effectLst/>
                        <a:latin typeface="Cambria Math" panose="02040503050406030204" pitchFamily="18" charset="0"/>
                        <a:ea typeface="SimSun" panose="02010600030101010101" pitchFamily="2" charset="-122"/>
                      </a:rPr>
                      <m:t>=1</m:t>
                    </m:r>
                  </m:oMath>
                </a14:m>
                <a:r>
                  <a:rPr lang="en-US" sz="1600" dirty="0">
                    <a:effectLst/>
                    <a:ea typeface="SimSun" panose="02010600030101010101" pitchFamily="2" charset="-122"/>
                  </a:rPr>
                  <a:t> into </a:t>
                </a:r>
                <a:r>
                  <a:rPr lang="en-US" sz="1600" i="1" dirty="0">
                    <a:effectLst/>
                    <a:ea typeface="SimSun" panose="02010600030101010101" pitchFamily="2" charset="-122"/>
                  </a:rPr>
                  <a:t>L</a:t>
                </a:r>
                <a:r>
                  <a:rPr lang="en-US" sz="1600" dirty="0">
                    <a:effectLst/>
                    <a:ea typeface="SimSun" panose="02010600030101010101" pitchFamily="2" charset="-122"/>
                  </a:rPr>
                  <a:t>(Θ’), we have (Sean, 2009, p. 6):</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600" i="1">
                          <a:effectLst/>
                          <a:latin typeface="Cambria Math" panose="02040503050406030204" pitchFamily="18" charset="0"/>
                          <a:ea typeface="SimSun" panose="02010600030101010101" pitchFamily="2" charset="-122"/>
                        </a:rPr>
                        <m:t>𝐿</m:t>
                      </m:r>
                      <m:d>
                        <m:dPr>
                          <m:ctrlPr>
                            <a:rPr lang="en-US" sz="1600" i="1">
                              <a:effectLst/>
                              <a:latin typeface="Cambria Math" panose="02040503050406030204" pitchFamily="18" charset="0"/>
                              <a:ea typeface="SimSun" panose="02010600030101010101" pitchFamily="2" charset="-122"/>
                            </a:rPr>
                          </m:ctrlPr>
                        </m:dPr>
                        <m:e>
                          <m:sSup>
                            <m:sSupPr>
                              <m:ctrlPr>
                                <a:rPr lang="en-US" sz="1600" i="1">
                                  <a:effectLst/>
                                  <a:latin typeface="Cambria Math" panose="02040503050406030204" pitchFamily="18" charset="0"/>
                                  <a:ea typeface="SimSun" panose="02010600030101010101" pitchFamily="2" charset="-122"/>
                                </a:rPr>
                              </m:ctrlPr>
                            </m:sSupPr>
                            <m:e>
                              <m:r>
                                <m:rPr>
                                  <m:sty m:val="p"/>
                                </m:rPr>
                                <a:rPr lang="en-US" sz="1600">
                                  <a:effectLst/>
                                  <a:latin typeface="Cambria Math" panose="02040503050406030204" pitchFamily="18" charset="0"/>
                                  <a:ea typeface="SimSun" panose="02010600030101010101" pitchFamily="2" charset="-122"/>
                                </a:rPr>
                                <m:t>Θ</m:t>
                              </m:r>
                            </m:e>
                            <m:sup>
                              <m:r>
                                <a:rPr lang="en-US" sz="1600" i="1">
                                  <a:effectLst/>
                                  <a:latin typeface="Cambria Math" panose="02040503050406030204" pitchFamily="18" charset="0"/>
                                  <a:ea typeface="SimSun" panose="02010600030101010101" pitchFamily="2" charset="-122"/>
                                </a:rPr>
                                <m:t>′</m:t>
                              </m:r>
                            </m:sup>
                          </m:sSup>
                        </m:e>
                      </m:d>
                      <m:r>
                        <a:rPr lang="en-US" sz="1600" i="1">
                          <a:effectLst/>
                          <a:latin typeface="Cambria Math" panose="02040503050406030204" pitchFamily="18" charset="0"/>
                          <a:ea typeface="SimSun" panose="02010600030101010101" pitchFamily="2" charset="-122"/>
                        </a:rPr>
                        <m:t>≥</m:t>
                      </m:r>
                      <m:d>
                        <m:dPr>
                          <m:ctrlPr>
                            <a:rPr lang="en-US" sz="1600" i="1">
                              <a:effectLst/>
                              <a:latin typeface="Cambria Math" panose="02040503050406030204" pitchFamily="18" charset="0"/>
                              <a:ea typeface="SimSun" panose="02010600030101010101" pitchFamily="2" charset="-122"/>
                            </a:rPr>
                          </m:ctrlPr>
                        </m:dPr>
                        <m:e>
                          <m:nary>
                            <m:naryPr>
                              <m:limLoc m:val="undOvr"/>
                              <m:supHide m:val="on"/>
                              <m:ctrlPr>
                                <a:rPr lang="en-US" sz="1600" i="1">
                                  <a:effectLst/>
                                  <a:latin typeface="Cambria Math" panose="02040503050406030204" pitchFamily="18" charset="0"/>
                                  <a:ea typeface="SimSun" panose="02010600030101010101" pitchFamily="2" charset="-122"/>
                                </a:rPr>
                              </m:ctrlPr>
                            </m:naryPr>
                            <m:sub>
                              <m:r>
                                <a:rPr lang="en-US" sz="1600" i="1">
                                  <a:effectLst/>
                                  <a:latin typeface="Cambria Math" panose="02040503050406030204" pitchFamily="18" charset="0"/>
                                  <a:ea typeface="SimSun" panose="02010600030101010101" pitchFamily="2" charset="-122"/>
                                </a:rPr>
                                <m:t>𝑋</m:t>
                              </m:r>
                            </m:sub>
                            <m:sup/>
                            <m:e>
                              <m:r>
                                <a:rPr lang="en-US" sz="1600" i="1">
                                  <a:effectLst/>
                                  <a:latin typeface="Cambria Math" panose="02040503050406030204" pitchFamily="18" charset="0"/>
                                  <a:ea typeface="SimSun" panose="02010600030101010101" pitchFamily="2" charset="-122"/>
                                </a:rPr>
                                <m:t>𝑓</m:t>
                              </m:r>
                              <m:d>
                                <m:dPr>
                                  <m:ctrlPr>
                                    <a:rPr lang="en-US" sz="1600" i="1">
                                      <a:effectLst/>
                                      <a:latin typeface="Cambria Math" panose="02040503050406030204" pitchFamily="18" charset="0"/>
                                      <a:ea typeface="SimSun" panose="02010600030101010101" pitchFamily="2" charset="-122"/>
                                    </a:rPr>
                                  </m:ctrlPr>
                                </m:dPr>
                                <m:e>
                                  <m:r>
                                    <a:rPr lang="en-US" sz="1600" i="1">
                                      <a:effectLst/>
                                      <a:latin typeface="Cambria Math" panose="02040503050406030204" pitchFamily="18" charset="0"/>
                                      <a:ea typeface="SimSun" panose="02010600030101010101" pitchFamily="2" charset="-122"/>
                                    </a:rPr>
                                    <m:t>𝑋</m:t>
                                  </m:r>
                                </m:e>
                                <m:e>
                                  <m:r>
                                    <a:rPr lang="en-US" sz="1600" i="1">
                                      <a:effectLst/>
                                      <a:latin typeface="Cambria Math" panose="02040503050406030204" pitchFamily="18" charset="0"/>
                                      <a:ea typeface="SimSun" panose="02010600030101010101" pitchFamily="2" charset="-122"/>
                                    </a:rPr>
                                    <m:t>𝑌</m:t>
                                  </m:r>
                                  <m:r>
                                    <a:rPr lang="en-US" sz="1600" i="1">
                                      <a:effectLst/>
                                      <a:latin typeface="Cambria Math" panose="02040503050406030204" pitchFamily="18" charset="0"/>
                                      <a:ea typeface="SimSun" panose="02010600030101010101" pitchFamily="2" charset="-122"/>
                                    </a:rPr>
                                    <m:t>,</m:t>
                                  </m:r>
                                  <m:r>
                                    <m:rPr>
                                      <m:sty m:val="p"/>
                                    </m:rPr>
                                    <a:rPr lang="en-US" sz="1600">
                                      <a:effectLst/>
                                      <a:latin typeface="Cambria Math" panose="02040503050406030204" pitchFamily="18" charset="0"/>
                                      <a:ea typeface="SimSun" panose="02010600030101010101" pitchFamily="2" charset="-122"/>
                                    </a:rPr>
                                    <m:t>Θ</m:t>
                                  </m:r>
                                </m:e>
                              </m:d>
                              <m:r>
                                <m:rPr>
                                  <m:sty m:val="p"/>
                                </m:rPr>
                                <a:rPr lang="en-US" sz="1600">
                                  <a:effectLst/>
                                  <a:latin typeface="Cambria Math" panose="02040503050406030204" pitchFamily="18" charset="0"/>
                                  <a:ea typeface="SimSun" panose="02010600030101010101" pitchFamily="2" charset="-122"/>
                                </a:rPr>
                                <m:t>log</m:t>
                              </m:r>
                              <m:d>
                                <m:dPr>
                                  <m:ctrlPr>
                                    <a:rPr lang="en-US" sz="1600" i="1">
                                      <a:effectLst/>
                                      <a:latin typeface="Cambria Math" panose="02040503050406030204" pitchFamily="18" charset="0"/>
                                      <a:ea typeface="SimSun" panose="02010600030101010101" pitchFamily="2" charset="-122"/>
                                    </a:rPr>
                                  </m:ctrlPr>
                                </m:dPr>
                                <m:e>
                                  <m:f>
                                    <m:fPr>
                                      <m:ctrlPr>
                                        <a:rPr lang="en-US" sz="1600" i="1">
                                          <a:effectLst/>
                                          <a:latin typeface="Cambria Math" panose="02040503050406030204" pitchFamily="18" charset="0"/>
                                          <a:ea typeface="SimSun" panose="02010600030101010101" pitchFamily="2" charset="-122"/>
                                        </a:rPr>
                                      </m:ctrlPr>
                                    </m:fPr>
                                    <m:num>
                                      <m:r>
                                        <a:rPr lang="en-US" sz="1600" i="1">
                                          <a:effectLst/>
                                          <a:latin typeface="Cambria Math" panose="02040503050406030204" pitchFamily="18" charset="0"/>
                                          <a:ea typeface="SimSun" panose="02010600030101010101" pitchFamily="2" charset="-122"/>
                                        </a:rPr>
                                        <m:t>𝑓</m:t>
                                      </m:r>
                                      <m:d>
                                        <m:dPr>
                                          <m:ctrlPr>
                                            <a:rPr lang="en-US" sz="1600" i="1">
                                              <a:effectLst/>
                                              <a:latin typeface="Cambria Math" panose="02040503050406030204" pitchFamily="18" charset="0"/>
                                              <a:ea typeface="SimSun" panose="02010600030101010101" pitchFamily="2" charset="-122"/>
                                            </a:rPr>
                                          </m:ctrlPr>
                                        </m:dPr>
                                        <m:e>
                                          <m:r>
                                            <a:rPr lang="en-US" sz="1600" i="1">
                                              <a:effectLst/>
                                              <a:latin typeface="Cambria Math" panose="02040503050406030204" pitchFamily="18" charset="0"/>
                                              <a:ea typeface="SimSun" panose="02010600030101010101" pitchFamily="2" charset="-122"/>
                                            </a:rPr>
                                            <m:t>𝑋</m:t>
                                          </m:r>
                                          <m:r>
                                            <a:rPr lang="en-US" sz="1600" i="1">
                                              <a:effectLst/>
                                              <a:latin typeface="Cambria Math" panose="02040503050406030204" pitchFamily="18" charset="0"/>
                                              <a:ea typeface="SimSun" panose="02010600030101010101" pitchFamily="2" charset="-122"/>
                                            </a:rPr>
                                            <m:t>,</m:t>
                                          </m:r>
                                          <m:r>
                                            <a:rPr lang="en-US" sz="1600" i="1">
                                              <a:effectLst/>
                                              <a:latin typeface="Cambria Math" panose="02040503050406030204" pitchFamily="18" charset="0"/>
                                              <a:ea typeface="SimSun" panose="02010600030101010101" pitchFamily="2" charset="-122"/>
                                            </a:rPr>
                                            <m:t>𝑌</m:t>
                                          </m:r>
                                        </m:e>
                                        <m:e>
                                          <m:sSup>
                                            <m:sSupPr>
                                              <m:ctrlPr>
                                                <a:rPr lang="en-US" sz="1600" i="1">
                                                  <a:effectLst/>
                                                  <a:latin typeface="Cambria Math" panose="02040503050406030204" pitchFamily="18" charset="0"/>
                                                  <a:ea typeface="SimSun" panose="02010600030101010101" pitchFamily="2" charset="-122"/>
                                                </a:rPr>
                                              </m:ctrlPr>
                                            </m:sSupPr>
                                            <m:e>
                                              <m:r>
                                                <m:rPr>
                                                  <m:sty m:val="p"/>
                                                </m:rPr>
                                                <a:rPr lang="en-US" sz="1600">
                                                  <a:effectLst/>
                                                  <a:latin typeface="Cambria Math" panose="02040503050406030204" pitchFamily="18" charset="0"/>
                                                  <a:ea typeface="SimSun" panose="02010600030101010101" pitchFamily="2" charset="-122"/>
                                                </a:rPr>
                                                <m:t>Θ</m:t>
                                              </m:r>
                                            </m:e>
                                            <m:sup>
                                              <m:r>
                                                <a:rPr lang="en-US" sz="1600" i="1">
                                                  <a:effectLst/>
                                                  <a:latin typeface="Cambria Math" panose="02040503050406030204" pitchFamily="18" charset="0"/>
                                                  <a:ea typeface="SimSun" panose="02010600030101010101" pitchFamily="2" charset="-122"/>
                                                </a:rPr>
                                                <m:t>′</m:t>
                                              </m:r>
                                            </m:sup>
                                          </m:sSup>
                                        </m:e>
                                      </m:d>
                                    </m:num>
                                    <m:den>
                                      <m:r>
                                        <a:rPr lang="en-US" sz="1600" i="1">
                                          <a:effectLst/>
                                          <a:latin typeface="Cambria Math" panose="02040503050406030204" pitchFamily="18" charset="0"/>
                                          <a:ea typeface="SimSun" panose="02010600030101010101" pitchFamily="2" charset="-122"/>
                                        </a:rPr>
                                        <m:t>𝑓</m:t>
                                      </m:r>
                                      <m:d>
                                        <m:dPr>
                                          <m:ctrlPr>
                                            <a:rPr lang="en-US" sz="1600" i="1">
                                              <a:effectLst/>
                                              <a:latin typeface="Cambria Math" panose="02040503050406030204" pitchFamily="18" charset="0"/>
                                              <a:ea typeface="SimSun" panose="02010600030101010101" pitchFamily="2" charset="-122"/>
                                            </a:rPr>
                                          </m:ctrlPr>
                                        </m:dPr>
                                        <m:e>
                                          <m:r>
                                            <a:rPr lang="en-US" sz="1600" i="1">
                                              <a:effectLst/>
                                              <a:latin typeface="Cambria Math" panose="02040503050406030204" pitchFamily="18" charset="0"/>
                                              <a:ea typeface="SimSun" panose="02010600030101010101" pitchFamily="2" charset="-122"/>
                                            </a:rPr>
                                            <m:t>𝑋</m:t>
                                          </m:r>
                                        </m:e>
                                        <m:e>
                                          <m:r>
                                            <a:rPr lang="en-US" sz="1600" i="1">
                                              <a:effectLst/>
                                              <a:latin typeface="Cambria Math" panose="02040503050406030204" pitchFamily="18" charset="0"/>
                                              <a:ea typeface="SimSun" panose="02010600030101010101" pitchFamily="2" charset="-122"/>
                                            </a:rPr>
                                            <m:t>𝑌</m:t>
                                          </m:r>
                                          <m:r>
                                            <a:rPr lang="en-US" sz="1600" i="1">
                                              <a:effectLst/>
                                              <a:latin typeface="Cambria Math" panose="02040503050406030204" pitchFamily="18" charset="0"/>
                                              <a:ea typeface="SimSun" panose="02010600030101010101" pitchFamily="2" charset="-122"/>
                                            </a:rPr>
                                            <m:t>,</m:t>
                                          </m:r>
                                          <m:r>
                                            <m:rPr>
                                              <m:sty m:val="p"/>
                                            </m:rPr>
                                            <a:rPr lang="en-US" sz="1600">
                                              <a:effectLst/>
                                              <a:latin typeface="Cambria Math" panose="02040503050406030204" pitchFamily="18" charset="0"/>
                                              <a:ea typeface="SimSun" panose="02010600030101010101" pitchFamily="2" charset="-122"/>
                                            </a:rPr>
                                            <m:t>Θ</m:t>
                                          </m:r>
                                        </m:e>
                                      </m:d>
                                    </m:den>
                                  </m:f>
                                </m:e>
                              </m:d>
                            </m:e>
                          </m:nary>
                        </m:e>
                      </m:d>
                    </m:oMath>
                    <m:oMath xmlns:m="http://schemas.openxmlformats.org/officeDocument/2006/math">
                      <m:r>
                        <a:rPr lang="en-US" sz="1600" i="1">
                          <a:effectLst/>
                          <a:latin typeface="Cambria Math" panose="02040503050406030204" pitchFamily="18" charset="0"/>
                          <a:ea typeface="SimSun" panose="02010600030101010101" pitchFamily="2" charset="-122"/>
                        </a:rPr>
                        <m:t>=</m:t>
                      </m:r>
                      <m:d>
                        <m:dPr>
                          <m:ctrlPr>
                            <a:rPr lang="en-US" sz="1600" i="1">
                              <a:effectLst/>
                              <a:latin typeface="Cambria Math" panose="02040503050406030204" pitchFamily="18" charset="0"/>
                              <a:ea typeface="SimSun" panose="02010600030101010101" pitchFamily="2" charset="-122"/>
                            </a:rPr>
                          </m:ctrlPr>
                        </m:dPr>
                        <m:e>
                          <m:nary>
                            <m:naryPr>
                              <m:limLoc m:val="undOvr"/>
                              <m:supHide m:val="on"/>
                              <m:ctrlPr>
                                <a:rPr lang="en-US" sz="1600" i="1">
                                  <a:effectLst/>
                                  <a:latin typeface="Cambria Math" panose="02040503050406030204" pitchFamily="18" charset="0"/>
                                  <a:ea typeface="SimSun" panose="02010600030101010101" pitchFamily="2" charset="-122"/>
                                </a:rPr>
                              </m:ctrlPr>
                            </m:naryPr>
                            <m:sub>
                              <m:r>
                                <a:rPr lang="en-US" sz="1600" i="1">
                                  <a:effectLst/>
                                  <a:latin typeface="Cambria Math" panose="02040503050406030204" pitchFamily="18" charset="0"/>
                                  <a:ea typeface="SimSun" panose="02010600030101010101" pitchFamily="2" charset="-122"/>
                                </a:rPr>
                                <m:t>𝑋</m:t>
                              </m:r>
                            </m:sub>
                            <m:sup/>
                            <m:e>
                              <m:r>
                                <a:rPr lang="en-US" sz="1600" i="1">
                                  <a:effectLst/>
                                  <a:latin typeface="Cambria Math" panose="02040503050406030204" pitchFamily="18" charset="0"/>
                                  <a:ea typeface="SimSun" panose="02010600030101010101" pitchFamily="2" charset="-122"/>
                                </a:rPr>
                                <m:t>𝑓</m:t>
                              </m:r>
                              <m:d>
                                <m:dPr>
                                  <m:ctrlPr>
                                    <a:rPr lang="en-US" sz="1600" i="1">
                                      <a:effectLst/>
                                      <a:latin typeface="Cambria Math" panose="02040503050406030204" pitchFamily="18" charset="0"/>
                                      <a:ea typeface="SimSun" panose="02010600030101010101" pitchFamily="2" charset="-122"/>
                                    </a:rPr>
                                  </m:ctrlPr>
                                </m:dPr>
                                <m:e>
                                  <m:r>
                                    <a:rPr lang="en-US" sz="1600" i="1">
                                      <a:effectLst/>
                                      <a:latin typeface="Cambria Math" panose="02040503050406030204" pitchFamily="18" charset="0"/>
                                      <a:ea typeface="SimSun" panose="02010600030101010101" pitchFamily="2" charset="-122"/>
                                    </a:rPr>
                                    <m:t>𝑋</m:t>
                                  </m:r>
                                </m:e>
                                <m:e>
                                  <m:r>
                                    <a:rPr lang="en-US" sz="1600" i="1">
                                      <a:effectLst/>
                                      <a:latin typeface="Cambria Math" panose="02040503050406030204" pitchFamily="18" charset="0"/>
                                      <a:ea typeface="SimSun" panose="02010600030101010101" pitchFamily="2" charset="-122"/>
                                    </a:rPr>
                                    <m:t>𝑌</m:t>
                                  </m:r>
                                  <m:r>
                                    <a:rPr lang="en-US" sz="1600" i="1">
                                      <a:effectLst/>
                                      <a:latin typeface="Cambria Math" panose="02040503050406030204" pitchFamily="18" charset="0"/>
                                      <a:ea typeface="SimSun" panose="02010600030101010101" pitchFamily="2" charset="-122"/>
                                    </a:rPr>
                                    <m:t>,</m:t>
                                  </m:r>
                                  <m:r>
                                    <m:rPr>
                                      <m:sty m:val="p"/>
                                    </m:rPr>
                                    <a:rPr lang="en-US" sz="1600">
                                      <a:effectLst/>
                                      <a:latin typeface="Cambria Math" panose="02040503050406030204" pitchFamily="18" charset="0"/>
                                      <a:ea typeface="SimSun" panose="02010600030101010101" pitchFamily="2" charset="-122"/>
                                    </a:rPr>
                                    <m:t>Θ</m:t>
                                  </m:r>
                                </m:e>
                              </m:d>
                              <m:d>
                                <m:dPr>
                                  <m:ctrlPr>
                                    <a:rPr lang="en-US" sz="1600" i="1">
                                      <a:effectLst/>
                                      <a:latin typeface="Cambria Math" panose="02040503050406030204" pitchFamily="18" charset="0"/>
                                      <a:ea typeface="SimSun" panose="02010600030101010101" pitchFamily="2" charset="-122"/>
                                    </a:rPr>
                                  </m:ctrlPr>
                                </m:dPr>
                                <m:e>
                                  <m:r>
                                    <m:rPr>
                                      <m:sty m:val="p"/>
                                    </m:rPr>
                                    <a:rPr lang="en-US" sz="1600">
                                      <a:effectLst/>
                                      <a:latin typeface="Cambria Math" panose="02040503050406030204" pitchFamily="18" charset="0"/>
                                      <a:ea typeface="SimSun" panose="02010600030101010101" pitchFamily="2" charset="-122"/>
                                    </a:rPr>
                                    <m:t>log</m:t>
                                  </m:r>
                                  <m:d>
                                    <m:dPr>
                                      <m:ctrlPr>
                                        <a:rPr lang="en-US" sz="1600" i="1">
                                          <a:effectLst/>
                                          <a:latin typeface="Cambria Math" panose="02040503050406030204" pitchFamily="18" charset="0"/>
                                          <a:ea typeface="SimSun" panose="02010600030101010101" pitchFamily="2" charset="-122"/>
                                        </a:rPr>
                                      </m:ctrlPr>
                                    </m:dPr>
                                    <m:e>
                                      <m:r>
                                        <a:rPr lang="en-US" sz="1600" i="1">
                                          <a:effectLst/>
                                          <a:latin typeface="Cambria Math" panose="02040503050406030204" pitchFamily="18" charset="0"/>
                                          <a:ea typeface="SimSun" panose="02010600030101010101" pitchFamily="2" charset="-122"/>
                                        </a:rPr>
                                        <m:t>𝑓</m:t>
                                      </m:r>
                                      <m:d>
                                        <m:dPr>
                                          <m:ctrlPr>
                                            <a:rPr lang="en-US" sz="1600" i="1">
                                              <a:effectLst/>
                                              <a:latin typeface="Cambria Math" panose="02040503050406030204" pitchFamily="18" charset="0"/>
                                              <a:ea typeface="SimSun" panose="02010600030101010101" pitchFamily="2" charset="-122"/>
                                            </a:rPr>
                                          </m:ctrlPr>
                                        </m:dPr>
                                        <m:e>
                                          <m:r>
                                            <a:rPr lang="en-US" sz="1600" i="1">
                                              <a:effectLst/>
                                              <a:latin typeface="Cambria Math" panose="02040503050406030204" pitchFamily="18" charset="0"/>
                                              <a:ea typeface="SimSun" panose="02010600030101010101" pitchFamily="2" charset="-122"/>
                                            </a:rPr>
                                            <m:t>𝑋</m:t>
                                          </m:r>
                                          <m:r>
                                            <a:rPr lang="en-US" sz="1600" i="1">
                                              <a:effectLst/>
                                              <a:latin typeface="Cambria Math" panose="02040503050406030204" pitchFamily="18" charset="0"/>
                                              <a:ea typeface="SimSun" panose="02010600030101010101" pitchFamily="2" charset="-122"/>
                                            </a:rPr>
                                            <m:t>,</m:t>
                                          </m:r>
                                          <m:r>
                                            <a:rPr lang="en-US" sz="1600" i="1">
                                              <a:effectLst/>
                                              <a:latin typeface="Cambria Math" panose="02040503050406030204" pitchFamily="18" charset="0"/>
                                              <a:ea typeface="SimSun" panose="02010600030101010101" pitchFamily="2" charset="-122"/>
                                            </a:rPr>
                                            <m:t>𝑌</m:t>
                                          </m:r>
                                        </m:e>
                                        <m:e>
                                          <m:sSup>
                                            <m:sSupPr>
                                              <m:ctrlPr>
                                                <a:rPr lang="en-US" sz="1600" i="1">
                                                  <a:effectLst/>
                                                  <a:latin typeface="Cambria Math" panose="02040503050406030204" pitchFamily="18" charset="0"/>
                                                  <a:ea typeface="SimSun" panose="02010600030101010101" pitchFamily="2" charset="-122"/>
                                                </a:rPr>
                                              </m:ctrlPr>
                                            </m:sSupPr>
                                            <m:e>
                                              <m:r>
                                                <m:rPr>
                                                  <m:sty m:val="p"/>
                                                </m:rPr>
                                                <a:rPr lang="en-US" sz="1600">
                                                  <a:effectLst/>
                                                  <a:latin typeface="Cambria Math" panose="02040503050406030204" pitchFamily="18" charset="0"/>
                                                  <a:ea typeface="SimSun" panose="02010600030101010101" pitchFamily="2" charset="-122"/>
                                                </a:rPr>
                                                <m:t>Θ</m:t>
                                              </m:r>
                                            </m:e>
                                            <m:sup>
                                              <m:r>
                                                <a:rPr lang="en-US" sz="1600" i="1">
                                                  <a:effectLst/>
                                                  <a:latin typeface="Cambria Math" panose="02040503050406030204" pitchFamily="18" charset="0"/>
                                                  <a:ea typeface="SimSun" panose="02010600030101010101" pitchFamily="2" charset="-122"/>
                                                </a:rPr>
                                                <m:t>′</m:t>
                                              </m:r>
                                            </m:sup>
                                          </m:sSup>
                                        </m:e>
                                      </m:d>
                                    </m:e>
                                  </m:d>
                                  <m:r>
                                    <a:rPr lang="en-US" sz="1600" i="1">
                                      <a:effectLst/>
                                      <a:latin typeface="Cambria Math" panose="02040503050406030204" pitchFamily="18" charset="0"/>
                                      <a:ea typeface="SimSun" panose="02010600030101010101" pitchFamily="2" charset="-122"/>
                                    </a:rPr>
                                    <m:t>−</m:t>
                                  </m:r>
                                  <m:r>
                                    <m:rPr>
                                      <m:sty m:val="p"/>
                                    </m:rPr>
                                    <a:rPr lang="en-US" sz="1600">
                                      <a:effectLst/>
                                      <a:latin typeface="Cambria Math" panose="02040503050406030204" pitchFamily="18" charset="0"/>
                                      <a:ea typeface="SimSun" panose="02010600030101010101" pitchFamily="2" charset="-122"/>
                                    </a:rPr>
                                    <m:t>log</m:t>
                                  </m:r>
                                  <m:d>
                                    <m:dPr>
                                      <m:ctrlPr>
                                        <a:rPr lang="en-US" sz="1600" i="1">
                                          <a:effectLst/>
                                          <a:latin typeface="Cambria Math" panose="02040503050406030204" pitchFamily="18" charset="0"/>
                                          <a:ea typeface="SimSun" panose="02010600030101010101" pitchFamily="2" charset="-122"/>
                                        </a:rPr>
                                      </m:ctrlPr>
                                    </m:dPr>
                                    <m:e>
                                      <m:r>
                                        <a:rPr lang="en-US" sz="1600" i="1">
                                          <a:effectLst/>
                                          <a:latin typeface="Cambria Math" panose="02040503050406030204" pitchFamily="18" charset="0"/>
                                          <a:ea typeface="SimSun" panose="02010600030101010101" pitchFamily="2" charset="-122"/>
                                        </a:rPr>
                                        <m:t>𝑓</m:t>
                                      </m:r>
                                      <m:d>
                                        <m:dPr>
                                          <m:ctrlPr>
                                            <a:rPr lang="en-US" sz="1600" i="1">
                                              <a:effectLst/>
                                              <a:latin typeface="Cambria Math" panose="02040503050406030204" pitchFamily="18" charset="0"/>
                                              <a:ea typeface="SimSun" panose="02010600030101010101" pitchFamily="2" charset="-122"/>
                                            </a:rPr>
                                          </m:ctrlPr>
                                        </m:dPr>
                                        <m:e>
                                          <m:r>
                                            <a:rPr lang="en-US" sz="1600" i="1">
                                              <a:effectLst/>
                                              <a:latin typeface="Cambria Math" panose="02040503050406030204" pitchFamily="18" charset="0"/>
                                              <a:ea typeface="SimSun" panose="02010600030101010101" pitchFamily="2" charset="-122"/>
                                            </a:rPr>
                                            <m:t>𝑋</m:t>
                                          </m:r>
                                        </m:e>
                                        <m:e>
                                          <m:r>
                                            <a:rPr lang="en-US" sz="1600" i="1">
                                              <a:effectLst/>
                                              <a:latin typeface="Cambria Math" panose="02040503050406030204" pitchFamily="18" charset="0"/>
                                              <a:ea typeface="SimSun" panose="02010600030101010101" pitchFamily="2" charset="-122"/>
                                            </a:rPr>
                                            <m:t>𝑌</m:t>
                                          </m:r>
                                          <m:r>
                                            <a:rPr lang="en-US" sz="1600" i="1">
                                              <a:effectLst/>
                                              <a:latin typeface="Cambria Math" panose="02040503050406030204" pitchFamily="18" charset="0"/>
                                              <a:ea typeface="SimSun" panose="02010600030101010101" pitchFamily="2" charset="-122"/>
                                            </a:rPr>
                                            <m:t>,</m:t>
                                          </m:r>
                                          <m:r>
                                            <m:rPr>
                                              <m:sty m:val="p"/>
                                            </m:rPr>
                                            <a:rPr lang="en-US" sz="1600">
                                              <a:effectLst/>
                                              <a:latin typeface="Cambria Math" panose="02040503050406030204" pitchFamily="18" charset="0"/>
                                              <a:ea typeface="SimSun" panose="02010600030101010101" pitchFamily="2" charset="-122"/>
                                            </a:rPr>
                                            <m:t>Θ</m:t>
                                          </m:r>
                                        </m:e>
                                      </m:d>
                                    </m:e>
                                  </m:d>
                                </m:e>
                              </m:d>
                              <m:r>
                                <m:rPr>
                                  <m:sty m:val="p"/>
                                </m:rPr>
                                <a:rPr lang="en-US" sz="1600">
                                  <a:effectLst/>
                                  <a:latin typeface="Cambria Math" panose="02040503050406030204" pitchFamily="18" charset="0"/>
                                  <a:ea typeface="SimSun" panose="02010600030101010101" pitchFamily="2" charset="-122"/>
                                </a:rPr>
                                <m:t>d</m:t>
                              </m:r>
                              <m:r>
                                <a:rPr lang="en-US" sz="1600" i="1">
                                  <a:effectLst/>
                                  <a:latin typeface="Cambria Math" panose="02040503050406030204" pitchFamily="18" charset="0"/>
                                  <a:ea typeface="SimSun" panose="02010600030101010101" pitchFamily="2" charset="-122"/>
                                </a:rPr>
                                <m:t>𝑋</m:t>
                              </m:r>
                            </m:e>
                          </m:nary>
                        </m:e>
                      </m:d>
                      <m:r>
                        <a:rPr lang="en-US" sz="1600" i="1">
                          <a:effectLst/>
                          <a:latin typeface="Cambria Math" panose="02040503050406030204" pitchFamily="18" charset="0"/>
                          <a:ea typeface="SimSun" panose="02010600030101010101" pitchFamily="2" charset="-122"/>
                        </a:rPr>
                        <m:t>=</m:t>
                      </m:r>
                      <m:d>
                        <m:dPr>
                          <m:ctrlPr>
                            <a:rPr lang="en-US" sz="1600" i="1">
                              <a:effectLst/>
                              <a:latin typeface="Cambria Math" panose="02040503050406030204" pitchFamily="18" charset="0"/>
                              <a:ea typeface="SimSun" panose="02010600030101010101" pitchFamily="2" charset="-122"/>
                            </a:rPr>
                          </m:ctrlPr>
                        </m:dPr>
                        <m:e>
                          <m:nary>
                            <m:naryPr>
                              <m:limLoc m:val="undOvr"/>
                              <m:supHide m:val="on"/>
                              <m:ctrlPr>
                                <a:rPr lang="en-US" sz="1600" i="1">
                                  <a:effectLst/>
                                  <a:latin typeface="Cambria Math" panose="02040503050406030204" pitchFamily="18" charset="0"/>
                                  <a:ea typeface="SimSun" panose="02010600030101010101" pitchFamily="2" charset="-122"/>
                                </a:rPr>
                              </m:ctrlPr>
                            </m:naryPr>
                            <m:sub>
                              <m:r>
                                <a:rPr lang="en-US" sz="1600" i="1">
                                  <a:effectLst/>
                                  <a:latin typeface="Cambria Math" panose="02040503050406030204" pitchFamily="18" charset="0"/>
                                  <a:ea typeface="SimSun" panose="02010600030101010101" pitchFamily="2" charset="-122"/>
                                </a:rPr>
                                <m:t>𝑋</m:t>
                              </m:r>
                            </m:sub>
                            <m:sup/>
                            <m:e>
                              <m:r>
                                <a:rPr lang="en-US" sz="1600" i="1">
                                  <a:effectLst/>
                                  <a:latin typeface="Cambria Math" panose="02040503050406030204" pitchFamily="18" charset="0"/>
                                  <a:ea typeface="SimSun" panose="02010600030101010101" pitchFamily="2" charset="-122"/>
                                </a:rPr>
                                <m:t>𝑓</m:t>
                              </m:r>
                              <m:d>
                                <m:dPr>
                                  <m:ctrlPr>
                                    <a:rPr lang="en-US" sz="1600" i="1">
                                      <a:effectLst/>
                                      <a:latin typeface="Cambria Math" panose="02040503050406030204" pitchFamily="18" charset="0"/>
                                      <a:ea typeface="SimSun" panose="02010600030101010101" pitchFamily="2" charset="-122"/>
                                    </a:rPr>
                                  </m:ctrlPr>
                                </m:dPr>
                                <m:e>
                                  <m:r>
                                    <a:rPr lang="en-US" sz="1600" i="1">
                                      <a:effectLst/>
                                      <a:latin typeface="Cambria Math" panose="02040503050406030204" pitchFamily="18" charset="0"/>
                                      <a:ea typeface="SimSun" panose="02010600030101010101" pitchFamily="2" charset="-122"/>
                                    </a:rPr>
                                    <m:t>𝑋</m:t>
                                  </m:r>
                                </m:e>
                                <m:e>
                                  <m:r>
                                    <a:rPr lang="en-US" sz="1600" i="1">
                                      <a:effectLst/>
                                      <a:latin typeface="Cambria Math" panose="02040503050406030204" pitchFamily="18" charset="0"/>
                                      <a:ea typeface="SimSun" panose="02010600030101010101" pitchFamily="2" charset="-122"/>
                                    </a:rPr>
                                    <m:t>𝑌</m:t>
                                  </m:r>
                                  <m:r>
                                    <a:rPr lang="en-US" sz="1600" i="1">
                                      <a:effectLst/>
                                      <a:latin typeface="Cambria Math" panose="02040503050406030204" pitchFamily="18" charset="0"/>
                                      <a:ea typeface="SimSun" panose="02010600030101010101" pitchFamily="2" charset="-122"/>
                                    </a:rPr>
                                    <m:t>,</m:t>
                                  </m:r>
                                  <m:r>
                                    <m:rPr>
                                      <m:sty m:val="p"/>
                                    </m:rPr>
                                    <a:rPr lang="en-US" sz="1600">
                                      <a:effectLst/>
                                      <a:latin typeface="Cambria Math" panose="02040503050406030204" pitchFamily="18" charset="0"/>
                                      <a:ea typeface="SimSun" panose="02010600030101010101" pitchFamily="2" charset="-122"/>
                                    </a:rPr>
                                    <m:t>Θ</m:t>
                                  </m:r>
                                </m:e>
                              </m:d>
                              <m:r>
                                <m:rPr>
                                  <m:sty m:val="p"/>
                                </m:rPr>
                                <a:rPr lang="en-US" sz="1600">
                                  <a:effectLst/>
                                  <a:latin typeface="Cambria Math" panose="02040503050406030204" pitchFamily="18" charset="0"/>
                                  <a:ea typeface="SimSun" panose="02010600030101010101" pitchFamily="2" charset="-122"/>
                                </a:rPr>
                                <m:t>log</m:t>
                              </m:r>
                              <m:d>
                                <m:dPr>
                                  <m:ctrlPr>
                                    <a:rPr lang="en-US" sz="1600" i="1">
                                      <a:effectLst/>
                                      <a:latin typeface="Cambria Math" panose="02040503050406030204" pitchFamily="18" charset="0"/>
                                      <a:ea typeface="SimSun" panose="02010600030101010101" pitchFamily="2" charset="-122"/>
                                    </a:rPr>
                                  </m:ctrlPr>
                                </m:dPr>
                                <m:e>
                                  <m:r>
                                    <a:rPr lang="en-US" sz="1600" i="1">
                                      <a:effectLst/>
                                      <a:latin typeface="Cambria Math" panose="02040503050406030204" pitchFamily="18" charset="0"/>
                                      <a:ea typeface="SimSun" panose="02010600030101010101" pitchFamily="2" charset="-122"/>
                                    </a:rPr>
                                    <m:t>𝑓</m:t>
                                  </m:r>
                                  <m:d>
                                    <m:dPr>
                                      <m:ctrlPr>
                                        <a:rPr lang="en-US" sz="1600" i="1">
                                          <a:effectLst/>
                                          <a:latin typeface="Cambria Math" panose="02040503050406030204" pitchFamily="18" charset="0"/>
                                          <a:ea typeface="SimSun" panose="02010600030101010101" pitchFamily="2" charset="-122"/>
                                        </a:rPr>
                                      </m:ctrlPr>
                                    </m:dPr>
                                    <m:e>
                                      <m:r>
                                        <a:rPr lang="en-US" sz="1600" i="1">
                                          <a:effectLst/>
                                          <a:latin typeface="Cambria Math" panose="02040503050406030204" pitchFamily="18" charset="0"/>
                                          <a:ea typeface="SimSun" panose="02010600030101010101" pitchFamily="2" charset="-122"/>
                                        </a:rPr>
                                        <m:t>𝑋</m:t>
                                      </m:r>
                                      <m:r>
                                        <a:rPr lang="en-US" sz="1600" i="1">
                                          <a:effectLst/>
                                          <a:latin typeface="Cambria Math" panose="02040503050406030204" pitchFamily="18" charset="0"/>
                                          <a:ea typeface="SimSun" panose="02010600030101010101" pitchFamily="2" charset="-122"/>
                                        </a:rPr>
                                        <m:t>,</m:t>
                                      </m:r>
                                      <m:r>
                                        <a:rPr lang="en-US" sz="1600" i="1">
                                          <a:effectLst/>
                                          <a:latin typeface="Cambria Math" panose="02040503050406030204" pitchFamily="18" charset="0"/>
                                          <a:ea typeface="SimSun" panose="02010600030101010101" pitchFamily="2" charset="-122"/>
                                        </a:rPr>
                                        <m:t>𝑌</m:t>
                                      </m:r>
                                    </m:e>
                                    <m:e>
                                      <m:sSup>
                                        <m:sSupPr>
                                          <m:ctrlPr>
                                            <a:rPr lang="en-US" sz="1600" i="1">
                                              <a:effectLst/>
                                              <a:latin typeface="Cambria Math" panose="02040503050406030204" pitchFamily="18" charset="0"/>
                                              <a:ea typeface="SimSun" panose="02010600030101010101" pitchFamily="2" charset="-122"/>
                                            </a:rPr>
                                          </m:ctrlPr>
                                        </m:sSupPr>
                                        <m:e>
                                          <m:r>
                                            <m:rPr>
                                              <m:sty m:val="p"/>
                                            </m:rPr>
                                            <a:rPr lang="en-US" sz="1600">
                                              <a:effectLst/>
                                              <a:latin typeface="Cambria Math" panose="02040503050406030204" pitchFamily="18" charset="0"/>
                                              <a:ea typeface="SimSun" panose="02010600030101010101" pitchFamily="2" charset="-122"/>
                                            </a:rPr>
                                            <m:t>Θ</m:t>
                                          </m:r>
                                        </m:e>
                                        <m:sup>
                                          <m:r>
                                            <a:rPr lang="en-US" sz="1600" i="1">
                                              <a:effectLst/>
                                              <a:latin typeface="Cambria Math" panose="02040503050406030204" pitchFamily="18" charset="0"/>
                                              <a:ea typeface="SimSun" panose="02010600030101010101" pitchFamily="2" charset="-122"/>
                                            </a:rPr>
                                            <m:t>′</m:t>
                                          </m:r>
                                        </m:sup>
                                      </m:sSup>
                                    </m:e>
                                  </m:d>
                                </m:e>
                              </m:d>
                              <m:r>
                                <m:rPr>
                                  <m:sty m:val="p"/>
                                </m:rPr>
                                <a:rPr lang="en-US" sz="1600">
                                  <a:effectLst/>
                                  <a:latin typeface="Cambria Math" panose="02040503050406030204" pitchFamily="18" charset="0"/>
                                  <a:ea typeface="SimSun" panose="02010600030101010101" pitchFamily="2" charset="-122"/>
                                </a:rPr>
                                <m:t>d</m:t>
                              </m:r>
                              <m:r>
                                <a:rPr lang="en-US" sz="1600" i="1">
                                  <a:effectLst/>
                                  <a:latin typeface="Cambria Math" panose="02040503050406030204" pitchFamily="18" charset="0"/>
                                  <a:ea typeface="SimSun" panose="02010600030101010101" pitchFamily="2" charset="-122"/>
                                </a:rPr>
                                <m:t>𝑋</m:t>
                              </m:r>
                            </m:e>
                          </m:nary>
                        </m:e>
                      </m:d>
                      <m:r>
                        <a:rPr lang="en-US" sz="1600" i="1">
                          <a:effectLst/>
                          <a:latin typeface="Cambria Math" panose="02040503050406030204" pitchFamily="18" charset="0"/>
                          <a:ea typeface="SimSun" panose="02010600030101010101" pitchFamily="2" charset="-122"/>
                        </a:rPr>
                        <m:t>−</m:t>
                      </m:r>
                      <m:d>
                        <m:dPr>
                          <m:ctrlPr>
                            <a:rPr lang="en-US" sz="1600" i="1">
                              <a:effectLst/>
                              <a:latin typeface="Cambria Math" panose="02040503050406030204" pitchFamily="18" charset="0"/>
                              <a:ea typeface="SimSun" panose="02010600030101010101" pitchFamily="2" charset="-122"/>
                            </a:rPr>
                          </m:ctrlPr>
                        </m:dPr>
                        <m:e>
                          <m:nary>
                            <m:naryPr>
                              <m:limLoc m:val="undOvr"/>
                              <m:supHide m:val="on"/>
                              <m:ctrlPr>
                                <a:rPr lang="en-US" sz="1600" i="1">
                                  <a:effectLst/>
                                  <a:latin typeface="Cambria Math" panose="02040503050406030204" pitchFamily="18" charset="0"/>
                                  <a:ea typeface="SimSun" panose="02010600030101010101" pitchFamily="2" charset="-122"/>
                                </a:rPr>
                              </m:ctrlPr>
                            </m:naryPr>
                            <m:sub>
                              <m:r>
                                <a:rPr lang="en-US" sz="1600" i="1">
                                  <a:effectLst/>
                                  <a:latin typeface="Cambria Math" panose="02040503050406030204" pitchFamily="18" charset="0"/>
                                  <a:ea typeface="SimSun" panose="02010600030101010101" pitchFamily="2" charset="-122"/>
                                </a:rPr>
                                <m:t>𝑋</m:t>
                              </m:r>
                            </m:sub>
                            <m:sup/>
                            <m:e>
                              <m:r>
                                <a:rPr lang="en-US" sz="1600" i="1">
                                  <a:effectLst/>
                                  <a:latin typeface="Cambria Math" panose="02040503050406030204" pitchFamily="18" charset="0"/>
                                  <a:ea typeface="SimSun" panose="02010600030101010101" pitchFamily="2" charset="-122"/>
                                </a:rPr>
                                <m:t>𝑓</m:t>
                              </m:r>
                              <m:d>
                                <m:dPr>
                                  <m:ctrlPr>
                                    <a:rPr lang="en-US" sz="1600" i="1">
                                      <a:effectLst/>
                                      <a:latin typeface="Cambria Math" panose="02040503050406030204" pitchFamily="18" charset="0"/>
                                      <a:ea typeface="SimSun" panose="02010600030101010101" pitchFamily="2" charset="-122"/>
                                    </a:rPr>
                                  </m:ctrlPr>
                                </m:dPr>
                                <m:e>
                                  <m:r>
                                    <a:rPr lang="en-US" sz="1600" i="1">
                                      <a:effectLst/>
                                      <a:latin typeface="Cambria Math" panose="02040503050406030204" pitchFamily="18" charset="0"/>
                                      <a:ea typeface="SimSun" panose="02010600030101010101" pitchFamily="2" charset="-122"/>
                                    </a:rPr>
                                    <m:t>𝑋</m:t>
                                  </m:r>
                                </m:e>
                                <m:e>
                                  <m:r>
                                    <a:rPr lang="en-US" sz="1600" i="1">
                                      <a:effectLst/>
                                      <a:latin typeface="Cambria Math" panose="02040503050406030204" pitchFamily="18" charset="0"/>
                                      <a:ea typeface="SimSun" panose="02010600030101010101" pitchFamily="2" charset="-122"/>
                                    </a:rPr>
                                    <m:t>𝑌</m:t>
                                  </m:r>
                                  <m:r>
                                    <a:rPr lang="en-US" sz="1600" i="1">
                                      <a:effectLst/>
                                      <a:latin typeface="Cambria Math" panose="02040503050406030204" pitchFamily="18" charset="0"/>
                                      <a:ea typeface="SimSun" panose="02010600030101010101" pitchFamily="2" charset="-122"/>
                                    </a:rPr>
                                    <m:t>,</m:t>
                                  </m:r>
                                  <m:r>
                                    <m:rPr>
                                      <m:sty m:val="p"/>
                                    </m:rPr>
                                    <a:rPr lang="en-US" sz="1600">
                                      <a:effectLst/>
                                      <a:latin typeface="Cambria Math" panose="02040503050406030204" pitchFamily="18" charset="0"/>
                                      <a:ea typeface="SimSun" panose="02010600030101010101" pitchFamily="2" charset="-122"/>
                                    </a:rPr>
                                    <m:t>Θ</m:t>
                                  </m:r>
                                </m:e>
                              </m:d>
                              <m:r>
                                <m:rPr>
                                  <m:sty m:val="p"/>
                                </m:rPr>
                                <a:rPr lang="en-US" sz="1600">
                                  <a:effectLst/>
                                  <a:latin typeface="Cambria Math" panose="02040503050406030204" pitchFamily="18" charset="0"/>
                                  <a:ea typeface="SimSun" panose="02010600030101010101" pitchFamily="2" charset="-122"/>
                                </a:rPr>
                                <m:t>log</m:t>
                              </m:r>
                              <m:d>
                                <m:dPr>
                                  <m:ctrlPr>
                                    <a:rPr lang="en-US" sz="1600" i="1">
                                      <a:effectLst/>
                                      <a:latin typeface="Cambria Math" panose="02040503050406030204" pitchFamily="18" charset="0"/>
                                      <a:ea typeface="SimSun" panose="02010600030101010101" pitchFamily="2" charset="-122"/>
                                    </a:rPr>
                                  </m:ctrlPr>
                                </m:dPr>
                                <m:e>
                                  <m:r>
                                    <a:rPr lang="en-US" sz="1600" i="1">
                                      <a:effectLst/>
                                      <a:latin typeface="Cambria Math" panose="02040503050406030204" pitchFamily="18" charset="0"/>
                                      <a:ea typeface="SimSun" panose="02010600030101010101" pitchFamily="2" charset="-122"/>
                                    </a:rPr>
                                    <m:t>𝑓</m:t>
                                  </m:r>
                                  <m:d>
                                    <m:dPr>
                                      <m:ctrlPr>
                                        <a:rPr lang="en-US" sz="1600" i="1">
                                          <a:effectLst/>
                                          <a:latin typeface="Cambria Math" panose="02040503050406030204" pitchFamily="18" charset="0"/>
                                          <a:ea typeface="SimSun" panose="02010600030101010101" pitchFamily="2" charset="-122"/>
                                        </a:rPr>
                                      </m:ctrlPr>
                                    </m:dPr>
                                    <m:e>
                                      <m:r>
                                        <a:rPr lang="en-US" sz="1600" i="1">
                                          <a:effectLst/>
                                          <a:latin typeface="Cambria Math" panose="02040503050406030204" pitchFamily="18" charset="0"/>
                                          <a:ea typeface="SimSun" panose="02010600030101010101" pitchFamily="2" charset="-122"/>
                                        </a:rPr>
                                        <m:t>𝑋</m:t>
                                      </m:r>
                                    </m:e>
                                    <m:e>
                                      <m:r>
                                        <a:rPr lang="en-US" sz="1600" i="1">
                                          <a:effectLst/>
                                          <a:latin typeface="Cambria Math" panose="02040503050406030204" pitchFamily="18" charset="0"/>
                                          <a:ea typeface="SimSun" panose="02010600030101010101" pitchFamily="2" charset="-122"/>
                                        </a:rPr>
                                        <m:t>𝑌</m:t>
                                      </m:r>
                                      <m:r>
                                        <a:rPr lang="en-US" sz="1600" i="1">
                                          <a:effectLst/>
                                          <a:latin typeface="Cambria Math" panose="02040503050406030204" pitchFamily="18" charset="0"/>
                                          <a:ea typeface="SimSun" panose="02010600030101010101" pitchFamily="2" charset="-122"/>
                                        </a:rPr>
                                        <m:t>,</m:t>
                                      </m:r>
                                      <m:r>
                                        <m:rPr>
                                          <m:sty m:val="p"/>
                                        </m:rPr>
                                        <a:rPr lang="en-US" sz="1600">
                                          <a:effectLst/>
                                          <a:latin typeface="Cambria Math" panose="02040503050406030204" pitchFamily="18" charset="0"/>
                                          <a:ea typeface="SimSun" panose="02010600030101010101" pitchFamily="2" charset="-122"/>
                                        </a:rPr>
                                        <m:t>Θ</m:t>
                                      </m:r>
                                    </m:e>
                                  </m:d>
                                </m:e>
                              </m:d>
                              <m:r>
                                <m:rPr>
                                  <m:sty m:val="p"/>
                                </m:rPr>
                                <a:rPr lang="en-US" sz="1600">
                                  <a:effectLst/>
                                  <a:latin typeface="Cambria Math" panose="02040503050406030204" pitchFamily="18" charset="0"/>
                                  <a:ea typeface="SimSun" panose="02010600030101010101" pitchFamily="2" charset="-122"/>
                                </a:rPr>
                                <m:t>d</m:t>
                              </m:r>
                              <m:r>
                                <a:rPr lang="en-US" sz="1600" i="1">
                                  <a:effectLst/>
                                  <a:latin typeface="Cambria Math" panose="02040503050406030204" pitchFamily="18" charset="0"/>
                                  <a:ea typeface="SimSun" panose="02010600030101010101" pitchFamily="2" charset="-122"/>
                                </a:rPr>
                                <m:t>𝑋</m:t>
                              </m:r>
                            </m:e>
                          </m:nary>
                        </m:e>
                      </m:d>
                      <m:r>
                        <a:rPr lang="en-US" sz="1600" i="1">
                          <a:effectLst/>
                          <a:latin typeface="Cambria Math" panose="02040503050406030204" pitchFamily="18" charset="0"/>
                          <a:ea typeface="SimSun" panose="02010600030101010101" pitchFamily="2" charset="-122"/>
                        </a:rPr>
                        <m:t>=</m:t>
                      </m:r>
                      <m:r>
                        <a:rPr lang="en-US" sz="1600" i="1">
                          <a:effectLst/>
                          <a:latin typeface="Cambria Math" panose="02040503050406030204" pitchFamily="18" charset="0"/>
                          <a:ea typeface="SimSun" panose="02010600030101010101" pitchFamily="2" charset="-122"/>
                        </a:rPr>
                        <m:t>𝑄</m:t>
                      </m:r>
                      <m:d>
                        <m:dPr>
                          <m:ctrlPr>
                            <a:rPr lang="en-US" sz="1600" i="1">
                              <a:effectLst/>
                              <a:latin typeface="Cambria Math" panose="02040503050406030204" pitchFamily="18" charset="0"/>
                              <a:ea typeface="SimSun" panose="02010600030101010101" pitchFamily="2" charset="-122"/>
                            </a:rPr>
                          </m:ctrlPr>
                        </m:dPr>
                        <m:e>
                          <m:sSup>
                            <m:sSupPr>
                              <m:ctrlPr>
                                <a:rPr lang="en-US" sz="1600" i="1">
                                  <a:effectLst/>
                                  <a:latin typeface="Cambria Math" panose="02040503050406030204" pitchFamily="18" charset="0"/>
                                  <a:ea typeface="SimSun" panose="02010600030101010101" pitchFamily="2" charset="-122"/>
                                </a:rPr>
                              </m:ctrlPr>
                            </m:sSupPr>
                            <m:e>
                              <m:r>
                                <m:rPr>
                                  <m:sty m:val="p"/>
                                </m:rPr>
                                <a:rPr lang="en-US" sz="1600">
                                  <a:effectLst/>
                                  <a:latin typeface="Cambria Math" panose="02040503050406030204" pitchFamily="18" charset="0"/>
                                  <a:ea typeface="SimSun" panose="02010600030101010101" pitchFamily="2" charset="-122"/>
                                </a:rPr>
                                <m:t>Θ</m:t>
                              </m:r>
                            </m:e>
                            <m:sup>
                              <m:r>
                                <a:rPr lang="en-US" sz="1600" i="1">
                                  <a:effectLst/>
                                  <a:latin typeface="Cambria Math" panose="02040503050406030204" pitchFamily="18" charset="0"/>
                                  <a:ea typeface="SimSun" panose="02010600030101010101" pitchFamily="2" charset="-122"/>
                                </a:rPr>
                                <m:t>′</m:t>
                              </m:r>
                            </m:sup>
                          </m:sSup>
                        </m:e>
                        <m:e>
                          <m:r>
                            <m:rPr>
                              <m:sty m:val="p"/>
                            </m:rPr>
                            <a:rPr lang="en-US" sz="1600">
                              <a:effectLst/>
                              <a:latin typeface="Cambria Math" panose="02040503050406030204" pitchFamily="18" charset="0"/>
                              <a:ea typeface="SimSun" panose="02010600030101010101" pitchFamily="2" charset="-122"/>
                            </a:rPr>
                            <m:t>Θ</m:t>
                          </m:r>
                        </m:e>
                      </m:d>
                      <m:r>
                        <a:rPr lang="en-US" sz="1600" i="1">
                          <a:effectLst/>
                          <a:latin typeface="Cambria Math" panose="02040503050406030204" pitchFamily="18" charset="0"/>
                          <a:ea typeface="SimSun" panose="02010600030101010101" pitchFamily="2" charset="-122"/>
                        </a:rPr>
                        <m:t>−</m:t>
                      </m:r>
                      <m:r>
                        <a:rPr lang="en-US" sz="1600" i="1">
                          <a:effectLst/>
                          <a:latin typeface="Cambria Math" panose="02040503050406030204" pitchFamily="18" charset="0"/>
                          <a:ea typeface="SimSun" panose="02010600030101010101" pitchFamily="2" charset="-122"/>
                        </a:rPr>
                        <m:t>𝐻</m:t>
                      </m:r>
                      <m:d>
                        <m:dPr>
                          <m:ctrlPr>
                            <a:rPr lang="en-US" sz="1600" i="1">
                              <a:effectLst/>
                              <a:latin typeface="Cambria Math" panose="02040503050406030204" pitchFamily="18" charset="0"/>
                              <a:ea typeface="SimSun" panose="02010600030101010101" pitchFamily="2" charset="-122"/>
                            </a:rPr>
                          </m:ctrlPr>
                        </m:dPr>
                        <m:e>
                          <m:r>
                            <m:rPr>
                              <m:sty m:val="p"/>
                            </m:rPr>
                            <a:rPr lang="en-US" sz="1600">
                              <a:effectLst/>
                              <a:latin typeface="Cambria Math" panose="02040503050406030204" pitchFamily="18" charset="0"/>
                              <a:ea typeface="SimSun" panose="02010600030101010101" pitchFamily="2" charset="-122"/>
                            </a:rPr>
                            <m:t>Θ</m:t>
                          </m:r>
                        </m:e>
                        <m:e>
                          <m:r>
                            <m:rPr>
                              <m:sty m:val="p"/>
                            </m:rPr>
                            <a:rPr lang="en-US" sz="1600">
                              <a:effectLst/>
                              <a:latin typeface="Cambria Math" panose="02040503050406030204" pitchFamily="18" charset="0"/>
                              <a:ea typeface="SimSun" panose="02010600030101010101" pitchFamily="2" charset="-122"/>
                            </a:rPr>
                            <m:t>Θ</m:t>
                          </m:r>
                        </m:e>
                      </m:d>
                    </m:oMath>
                  </m:oMathPara>
                </a14:m>
                <a:endParaRPr lang="en-US" sz="1600" dirty="0">
                  <a:effectLst/>
                  <a:ea typeface="SimSun" panose="02010600030101010101" pitchFamily="2" charset="-122"/>
                </a:endParaRPr>
              </a:p>
              <a:p>
                <a:pPr marL="0" marR="0" indent="0" algn="just">
                  <a:spcBef>
                    <a:spcPts val="0"/>
                  </a:spcBef>
                  <a:spcAft>
                    <a:spcPts val="0"/>
                  </a:spcAft>
                  <a:buNone/>
                </a:pPr>
                <a:r>
                  <a:rPr lang="en-US" sz="1600" dirty="0">
                    <a:effectLst/>
                    <a:ea typeface="SimSun" panose="02010600030101010101" pitchFamily="2" charset="-122"/>
                  </a:rPr>
                  <a:t>Where,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600" i="1">
                          <a:effectLst/>
                          <a:latin typeface="Cambria Math" panose="02040503050406030204" pitchFamily="18" charset="0"/>
                          <a:ea typeface="SimSun" panose="02010600030101010101" pitchFamily="2" charset="-122"/>
                        </a:rPr>
                        <m:t>𝑄</m:t>
                      </m:r>
                      <m:d>
                        <m:dPr>
                          <m:ctrlPr>
                            <a:rPr lang="en-US" sz="1600" i="1">
                              <a:effectLst/>
                              <a:latin typeface="Cambria Math" panose="02040503050406030204" pitchFamily="18" charset="0"/>
                              <a:ea typeface="SimSun" panose="02010600030101010101" pitchFamily="2" charset="-122"/>
                            </a:rPr>
                          </m:ctrlPr>
                        </m:dPr>
                        <m:e>
                          <m:sSup>
                            <m:sSupPr>
                              <m:ctrlPr>
                                <a:rPr lang="en-US" sz="1600" i="1">
                                  <a:effectLst/>
                                  <a:latin typeface="Cambria Math" panose="02040503050406030204" pitchFamily="18" charset="0"/>
                                  <a:ea typeface="SimSun" panose="02010600030101010101" pitchFamily="2" charset="-122"/>
                                </a:rPr>
                              </m:ctrlPr>
                            </m:sSupPr>
                            <m:e>
                              <m:r>
                                <m:rPr>
                                  <m:sty m:val="p"/>
                                </m:rPr>
                                <a:rPr lang="en-US" sz="1600">
                                  <a:effectLst/>
                                  <a:latin typeface="Cambria Math" panose="02040503050406030204" pitchFamily="18" charset="0"/>
                                  <a:ea typeface="SimSun" panose="02010600030101010101" pitchFamily="2" charset="-122"/>
                                </a:rPr>
                                <m:t>Θ</m:t>
                              </m:r>
                            </m:e>
                            <m:sup>
                              <m:r>
                                <a:rPr lang="en-US" sz="1600" i="1">
                                  <a:effectLst/>
                                  <a:latin typeface="Cambria Math" panose="02040503050406030204" pitchFamily="18" charset="0"/>
                                  <a:ea typeface="SimSun" panose="02010600030101010101" pitchFamily="2" charset="-122"/>
                                </a:rPr>
                                <m:t>′</m:t>
                              </m:r>
                            </m:sup>
                          </m:sSup>
                        </m:e>
                        <m:e>
                          <m:r>
                            <m:rPr>
                              <m:sty m:val="p"/>
                            </m:rPr>
                            <a:rPr lang="en-US" sz="1600">
                              <a:effectLst/>
                              <a:latin typeface="Cambria Math" panose="02040503050406030204" pitchFamily="18" charset="0"/>
                              <a:ea typeface="SimSun" panose="02010600030101010101" pitchFamily="2" charset="-122"/>
                            </a:rPr>
                            <m:t>Θ</m:t>
                          </m:r>
                        </m:e>
                      </m:d>
                      <m:r>
                        <a:rPr lang="en-US" sz="1600" i="1">
                          <a:effectLst/>
                          <a:latin typeface="Cambria Math" panose="02040503050406030204" pitchFamily="18" charset="0"/>
                          <a:ea typeface="SimSun" panose="02010600030101010101" pitchFamily="2" charset="-122"/>
                        </a:rPr>
                        <m:t>=</m:t>
                      </m:r>
                      <m:nary>
                        <m:naryPr>
                          <m:limLoc m:val="undOvr"/>
                          <m:supHide m:val="on"/>
                          <m:ctrlPr>
                            <a:rPr lang="en-US" sz="1600" i="1">
                              <a:effectLst/>
                              <a:latin typeface="Cambria Math" panose="02040503050406030204" pitchFamily="18" charset="0"/>
                              <a:ea typeface="SimSun" panose="02010600030101010101" pitchFamily="2" charset="-122"/>
                            </a:rPr>
                          </m:ctrlPr>
                        </m:naryPr>
                        <m:sub>
                          <m:r>
                            <a:rPr lang="en-US" sz="1600" i="1">
                              <a:effectLst/>
                              <a:latin typeface="Cambria Math" panose="02040503050406030204" pitchFamily="18" charset="0"/>
                              <a:ea typeface="SimSun" panose="02010600030101010101" pitchFamily="2" charset="-122"/>
                            </a:rPr>
                            <m:t>𝑋</m:t>
                          </m:r>
                        </m:sub>
                        <m:sup/>
                        <m:e>
                          <m:r>
                            <a:rPr lang="en-US" sz="1600" i="1">
                              <a:effectLst/>
                              <a:latin typeface="Cambria Math" panose="02040503050406030204" pitchFamily="18" charset="0"/>
                              <a:ea typeface="SimSun" panose="02010600030101010101" pitchFamily="2" charset="-122"/>
                            </a:rPr>
                            <m:t>𝑓</m:t>
                          </m:r>
                          <m:d>
                            <m:dPr>
                              <m:ctrlPr>
                                <a:rPr lang="en-US" sz="1600" i="1">
                                  <a:effectLst/>
                                  <a:latin typeface="Cambria Math" panose="02040503050406030204" pitchFamily="18" charset="0"/>
                                  <a:ea typeface="SimSun" panose="02010600030101010101" pitchFamily="2" charset="-122"/>
                                </a:rPr>
                              </m:ctrlPr>
                            </m:dPr>
                            <m:e>
                              <m:r>
                                <a:rPr lang="en-US" sz="1600" i="1">
                                  <a:effectLst/>
                                  <a:latin typeface="Cambria Math" panose="02040503050406030204" pitchFamily="18" charset="0"/>
                                  <a:ea typeface="SimSun" panose="02010600030101010101" pitchFamily="2" charset="-122"/>
                                </a:rPr>
                                <m:t>𝑋</m:t>
                              </m:r>
                            </m:e>
                            <m:e>
                              <m:r>
                                <a:rPr lang="en-US" sz="1600" i="1">
                                  <a:effectLst/>
                                  <a:latin typeface="Cambria Math" panose="02040503050406030204" pitchFamily="18" charset="0"/>
                                  <a:ea typeface="SimSun" panose="02010600030101010101" pitchFamily="2" charset="-122"/>
                                </a:rPr>
                                <m:t>𝑌</m:t>
                              </m:r>
                              <m:r>
                                <a:rPr lang="en-US" sz="1600" i="1">
                                  <a:effectLst/>
                                  <a:latin typeface="Cambria Math" panose="02040503050406030204" pitchFamily="18" charset="0"/>
                                  <a:ea typeface="SimSun" panose="02010600030101010101" pitchFamily="2" charset="-122"/>
                                </a:rPr>
                                <m:t>,</m:t>
                              </m:r>
                              <m:r>
                                <m:rPr>
                                  <m:sty m:val="p"/>
                                </m:rPr>
                                <a:rPr lang="en-US" sz="1600">
                                  <a:effectLst/>
                                  <a:latin typeface="Cambria Math" panose="02040503050406030204" pitchFamily="18" charset="0"/>
                                  <a:ea typeface="SimSun" panose="02010600030101010101" pitchFamily="2" charset="-122"/>
                                </a:rPr>
                                <m:t>Θ</m:t>
                              </m:r>
                            </m:e>
                          </m:d>
                          <m:r>
                            <m:rPr>
                              <m:sty m:val="p"/>
                            </m:rPr>
                            <a:rPr lang="en-US" sz="1600">
                              <a:effectLst/>
                              <a:latin typeface="Cambria Math" panose="02040503050406030204" pitchFamily="18" charset="0"/>
                              <a:ea typeface="SimSun" panose="02010600030101010101" pitchFamily="2" charset="-122"/>
                            </a:rPr>
                            <m:t>log</m:t>
                          </m:r>
                          <m:d>
                            <m:dPr>
                              <m:ctrlPr>
                                <a:rPr lang="en-US" sz="1600" i="1">
                                  <a:effectLst/>
                                  <a:latin typeface="Cambria Math" panose="02040503050406030204" pitchFamily="18" charset="0"/>
                                  <a:ea typeface="SimSun" panose="02010600030101010101" pitchFamily="2" charset="-122"/>
                                </a:rPr>
                              </m:ctrlPr>
                            </m:dPr>
                            <m:e>
                              <m:r>
                                <a:rPr lang="en-US" sz="1600" i="1">
                                  <a:effectLst/>
                                  <a:latin typeface="Cambria Math" panose="02040503050406030204" pitchFamily="18" charset="0"/>
                                  <a:ea typeface="SimSun" panose="02010600030101010101" pitchFamily="2" charset="-122"/>
                                </a:rPr>
                                <m:t>𝑓</m:t>
                              </m:r>
                              <m:d>
                                <m:dPr>
                                  <m:ctrlPr>
                                    <a:rPr lang="en-US" sz="1600" i="1">
                                      <a:effectLst/>
                                      <a:latin typeface="Cambria Math" panose="02040503050406030204" pitchFamily="18" charset="0"/>
                                      <a:ea typeface="SimSun" panose="02010600030101010101" pitchFamily="2" charset="-122"/>
                                    </a:rPr>
                                  </m:ctrlPr>
                                </m:dPr>
                                <m:e>
                                  <m:r>
                                    <a:rPr lang="en-US" sz="1600" i="1">
                                      <a:effectLst/>
                                      <a:latin typeface="Cambria Math" panose="02040503050406030204" pitchFamily="18" charset="0"/>
                                      <a:ea typeface="SimSun" panose="02010600030101010101" pitchFamily="2" charset="-122"/>
                                    </a:rPr>
                                    <m:t>𝑋</m:t>
                                  </m:r>
                                  <m:r>
                                    <a:rPr lang="en-US" sz="1600" i="1">
                                      <a:effectLst/>
                                      <a:latin typeface="Cambria Math" panose="02040503050406030204" pitchFamily="18" charset="0"/>
                                      <a:ea typeface="SimSun" panose="02010600030101010101" pitchFamily="2" charset="-122"/>
                                    </a:rPr>
                                    <m:t>,</m:t>
                                  </m:r>
                                  <m:r>
                                    <a:rPr lang="en-US" sz="1600" i="1">
                                      <a:effectLst/>
                                      <a:latin typeface="Cambria Math" panose="02040503050406030204" pitchFamily="18" charset="0"/>
                                      <a:ea typeface="SimSun" panose="02010600030101010101" pitchFamily="2" charset="-122"/>
                                    </a:rPr>
                                    <m:t>𝑌</m:t>
                                  </m:r>
                                </m:e>
                                <m:e>
                                  <m:sSup>
                                    <m:sSupPr>
                                      <m:ctrlPr>
                                        <a:rPr lang="en-US" sz="1600" i="1">
                                          <a:effectLst/>
                                          <a:latin typeface="Cambria Math" panose="02040503050406030204" pitchFamily="18" charset="0"/>
                                          <a:ea typeface="SimSun" panose="02010600030101010101" pitchFamily="2" charset="-122"/>
                                        </a:rPr>
                                      </m:ctrlPr>
                                    </m:sSupPr>
                                    <m:e>
                                      <m:r>
                                        <m:rPr>
                                          <m:sty m:val="p"/>
                                        </m:rPr>
                                        <a:rPr lang="en-US" sz="1600">
                                          <a:effectLst/>
                                          <a:latin typeface="Cambria Math" panose="02040503050406030204" pitchFamily="18" charset="0"/>
                                          <a:ea typeface="SimSun" panose="02010600030101010101" pitchFamily="2" charset="-122"/>
                                        </a:rPr>
                                        <m:t>Θ</m:t>
                                      </m:r>
                                    </m:e>
                                    <m:sup>
                                      <m:r>
                                        <a:rPr lang="en-US" sz="1600" i="1">
                                          <a:effectLst/>
                                          <a:latin typeface="Cambria Math" panose="02040503050406030204" pitchFamily="18" charset="0"/>
                                          <a:ea typeface="SimSun" panose="02010600030101010101" pitchFamily="2" charset="-122"/>
                                        </a:rPr>
                                        <m:t>′</m:t>
                                      </m:r>
                                    </m:sup>
                                  </m:sSup>
                                </m:e>
                              </m:d>
                            </m:e>
                          </m:d>
                          <m:r>
                            <m:rPr>
                              <m:sty m:val="p"/>
                            </m:rPr>
                            <a:rPr lang="en-US" sz="1600">
                              <a:effectLst/>
                              <a:latin typeface="Cambria Math" panose="02040503050406030204" pitchFamily="18" charset="0"/>
                              <a:ea typeface="SimSun" panose="02010600030101010101" pitchFamily="2" charset="-122"/>
                            </a:rPr>
                            <m:t>d</m:t>
                          </m:r>
                          <m:r>
                            <a:rPr lang="en-US" sz="1600" i="1">
                              <a:effectLst/>
                              <a:latin typeface="Cambria Math" panose="02040503050406030204" pitchFamily="18" charset="0"/>
                              <a:ea typeface="SimSun" panose="02010600030101010101" pitchFamily="2" charset="-122"/>
                            </a:rPr>
                            <m:t>𝑋</m:t>
                          </m:r>
                        </m:e>
                      </m:nary>
                    </m:oMath>
                  </m:oMathPara>
                </a14:m>
                <a:endParaRPr lang="en-US" sz="1600" dirty="0">
                  <a:effectLst/>
                  <a:ea typeface="SimSun" panose="02010600030101010101" pitchFamily="2" charset="-122"/>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600" i="1">
                          <a:effectLst/>
                          <a:latin typeface="Cambria Math" panose="02040503050406030204" pitchFamily="18" charset="0"/>
                          <a:ea typeface="SimSun" panose="02010600030101010101" pitchFamily="2" charset="-122"/>
                        </a:rPr>
                        <m:t>𝐻</m:t>
                      </m:r>
                      <m:d>
                        <m:dPr>
                          <m:ctrlPr>
                            <a:rPr lang="en-US" sz="1600" i="1">
                              <a:effectLst/>
                              <a:latin typeface="Cambria Math" panose="02040503050406030204" pitchFamily="18" charset="0"/>
                              <a:ea typeface="SimSun" panose="02010600030101010101" pitchFamily="2" charset="-122"/>
                            </a:rPr>
                          </m:ctrlPr>
                        </m:dPr>
                        <m:e>
                          <m:sSup>
                            <m:sSupPr>
                              <m:ctrlPr>
                                <a:rPr lang="en-US" sz="1600" i="1">
                                  <a:effectLst/>
                                  <a:latin typeface="Cambria Math" panose="02040503050406030204" pitchFamily="18" charset="0"/>
                                  <a:ea typeface="SimSun" panose="02010600030101010101" pitchFamily="2" charset="-122"/>
                                </a:rPr>
                              </m:ctrlPr>
                            </m:sSupPr>
                            <m:e>
                              <m:r>
                                <m:rPr>
                                  <m:sty m:val="p"/>
                                </m:rPr>
                                <a:rPr lang="en-US" sz="1600">
                                  <a:effectLst/>
                                  <a:latin typeface="Cambria Math" panose="02040503050406030204" pitchFamily="18" charset="0"/>
                                  <a:ea typeface="SimSun" panose="02010600030101010101" pitchFamily="2" charset="-122"/>
                                </a:rPr>
                                <m:t>Θ</m:t>
                              </m:r>
                            </m:e>
                            <m:sup>
                              <m:r>
                                <a:rPr lang="en-US" sz="1600" i="1">
                                  <a:effectLst/>
                                  <a:latin typeface="Cambria Math" panose="02040503050406030204" pitchFamily="18" charset="0"/>
                                  <a:ea typeface="SimSun" panose="02010600030101010101" pitchFamily="2" charset="-122"/>
                                </a:rPr>
                                <m:t>′</m:t>
                              </m:r>
                            </m:sup>
                          </m:sSup>
                        </m:e>
                        <m:e>
                          <m:r>
                            <m:rPr>
                              <m:sty m:val="p"/>
                            </m:rPr>
                            <a:rPr lang="en-US" sz="1600">
                              <a:effectLst/>
                              <a:latin typeface="Cambria Math" panose="02040503050406030204" pitchFamily="18" charset="0"/>
                              <a:ea typeface="SimSun" panose="02010600030101010101" pitchFamily="2" charset="-122"/>
                            </a:rPr>
                            <m:t>Θ</m:t>
                          </m:r>
                        </m:e>
                      </m:d>
                      <m:r>
                        <a:rPr lang="en-US" sz="1600" i="1">
                          <a:effectLst/>
                          <a:latin typeface="Cambria Math" panose="02040503050406030204" pitchFamily="18" charset="0"/>
                          <a:ea typeface="SimSun" panose="02010600030101010101" pitchFamily="2" charset="-122"/>
                        </a:rPr>
                        <m:t>=</m:t>
                      </m:r>
                      <m:nary>
                        <m:naryPr>
                          <m:limLoc m:val="undOvr"/>
                          <m:supHide m:val="on"/>
                          <m:ctrlPr>
                            <a:rPr lang="en-US" sz="1600" i="1">
                              <a:effectLst/>
                              <a:latin typeface="Cambria Math" panose="02040503050406030204" pitchFamily="18" charset="0"/>
                              <a:ea typeface="SimSun" panose="02010600030101010101" pitchFamily="2" charset="-122"/>
                            </a:rPr>
                          </m:ctrlPr>
                        </m:naryPr>
                        <m:sub>
                          <m:r>
                            <a:rPr lang="en-US" sz="1600" i="1">
                              <a:effectLst/>
                              <a:latin typeface="Cambria Math" panose="02040503050406030204" pitchFamily="18" charset="0"/>
                              <a:ea typeface="SimSun" panose="02010600030101010101" pitchFamily="2" charset="-122"/>
                            </a:rPr>
                            <m:t>𝑋</m:t>
                          </m:r>
                        </m:sub>
                        <m:sup/>
                        <m:e>
                          <m:r>
                            <a:rPr lang="en-US" sz="1600" i="1">
                              <a:effectLst/>
                              <a:latin typeface="Cambria Math" panose="02040503050406030204" pitchFamily="18" charset="0"/>
                              <a:ea typeface="SimSun" panose="02010600030101010101" pitchFamily="2" charset="-122"/>
                            </a:rPr>
                            <m:t>𝑓</m:t>
                          </m:r>
                          <m:d>
                            <m:dPr>
                              <m:ctrlPr>
                                <a:rPr lang="en-US" sz="1600" i="1">
                                  <a:effectLst/>
                                  <a:latin typeface="Cambria Math" panose="02040503050406030204" pitchFamily="18" charset="0"/>
                                  <a:ea typeface="SimSun" panose="02010600030101010101" pitchFamily="2" charset="-122"/>
                                </a:rPr>
                              </m:ctrlPr>
                            </m:dPr>
                            <m:e>
                              <m:r>
                                <a:rPr lang="en-US" sz="1600" i="1">
                                  <a:effectLst/>
                                  <a:latin typeface="Cambria Math" panose="02040503050406030204" pitchFamily="18" charset="0"/>
                                  <a:ea typeface="SimSun" panose="02010600030101010101" pitchFamily="2" charset="-122"/>
                                </a:rPr>
                                <m:t>𝑋</m:t>
                              </m:r>
                            </m:e>
                            <m:e>
                              <m:r>
                                <a:rPr lang="en-US" sz="1600" i="1">
                                  <a:effectLst/>
                                  <a:latin typeface="Cambria Math" panose="02040503050406030204" pitchFamily="18" charset="0"/>
                                  <a:ea typeface="SimSun" panose="02010600030101010101" pitchFamily="2" charset="-122"/>
                                </a:rPr>
                                <m:t>𝑌</m:t>
                              </m:r>
                              <m:r>
                                <a:rPr lang="en-US" sz="1600" i="1">
                                  <a:effectLst/>
                                  <a:latin typeface="Cambria Math" panose="02040503050406030204" pitchFamily="18" charset="0"/>
                                  <a:ea typeface="SimSun" panose="02010600030101010101" pitchFamily="2" charset="-122"/>
                                </a:rPr>
                                <m:t>,</m:t>
                              </m:r>
                              <m:r>
                                <m:rPr>
                                  <m:sty m:val="p"/>
                                </m:rPr>
                                <a:rPr lang="en-US" sz="1600">
                                  <a:effectLst/>
                                  <a:latin typeface="Cambria Math" panose="02040503050406030204" pitchFamily="18" charset="0"/>
                                  <a:ea typeface="SimSun" panose="02010600030101010101" pitchFamily="2" charset="-122"/>
                                </a:rPr>
                                <m:t>Θ</m:t>
                              </m:r>
                            </m:e>
                          </m:d>
                          <m:r>
                            <m:rPr>
                              <m:sty m:val="p"/>
                            </m:rPr>
                            <a:rPr lang="en-US" sz="1600">
                              <a:effectLst/>
                              <a:latin typeface="Cambria Math" panose="02040503050406030204" pitchFamily="18" charset="0"/>
                              <a:ea typeface="SimSun" panose="02010600030101010101" pitchFamily="2" charset="-122"/>
                            </a:rPr>
                            <m:t>log</m:t>
                          </m:r>
                          <m:d>
                            <m:dPr>
                              <m:ctrlPr>
                                <a:rPr lang="en-US" sz="1600" i="1">
                                  <a:effectLst/>
                                  <a:latin typeface="Cambria Math" panose="02040503050406030204" pitchFamily="18" charset="0"/>
                                  <a:ea typeface="SimSun" panose="02010600030101010101" pitchFamily="2" charset="-122"/>
                                </a:rPr>
                              </m:ctrlPr>
                            </m:dPr>
                            <m:e>
                              <m:r>
                                <a:rPr lang="en-US" sz="1600" i="1">
                                  <a:effectLst/>
                                  <a:latin typeface="Cambria Math" panose="02040503050406030204" pitchFamily="18" charset="0"/>
                                  <a:ea typeface="SimSun" panose="02010600030101010101" pitchFamily="2" charset="-122"/>
                                </a:rPr>
                                <m:t>𝑓</m:t>
                              </m:r>
                              <m:d>
                                <m:dPr>
                                  <m:ctrlPr>
                                    <a:rPr lang="en-US" sz="1600" i="1">
                                      <a:effectLst/>
                                      <a:latin typeface="Cambria Math" panose="02040503050406030204" pitchFamily="18" charset="0"/>
                                      <a:ea typeface="SimSun" panose="02010600030101010101" pitchFamily="2" charset="-122"/>
                                    </a:rPr>
                                  </m:ctrlPr>
                                </m:dPr>
                                <m:e>
                                  <m:r>
                                    <a:rPr lang="en-US" sz="1600" i="1">
                                      <a:effectLst/>
                                      <a:latin typeface="Cambria Math" panose="02040503050406030204" pitchFamily="18" charset="0"/>
                                      <a:ea typeface="SimSun" panose="02010600030101010101" pitchFamily="2" charset="-122"/>
                                    </a:rPr>
                                    <m:t>𝑋</m:t>
                                  </m:r>
                                </m:e>
                                <m:e>
                                  <m:r>
                                    <a:rPr lang="en-US" sz="1600" i="1">
                                      <a:effectLst/>
                                      <a:latin typeface="Cambria Math" panose="02040503050406030204" pitchFamily="18" charset="0"/>
                                      <a:ea typeface="SimSun" panose="02010600030101010101" pitchFamily="2" charset="-122"/>
                                    </a:rPr>
                                    <m:t>𝑌</m:t>
                                  </m:r>
                                  <m:r>
                                    <a:rPr lang="en-US" sz="1600" i="1">
                                      <a:effectLst/>
                                      <a:latin typeface="Cambria Math" panose="02040503050406030204" pitchFamily="18" charset="0"/>
                                      <a:ea typeface="SimSun" panose="02010600030101010101" pitchFamily="2" charset="-122"/>
                                    </a:rPr>
                                    <m:t>,</m:t>
                                  </m:r>
                                  <m:sSup>
                                    <m:sSupPr>
                                      <m:ctrlPr>
                                        <a:rPr lang="en-US" sz="1600" i="1">
                                          <a:effectLst/>
                                          <a:latin typeface="Cambria Math" panose="02040503050406030204" pitchFamily="18" charset="0"/>
                                          <a:ea typeface="SimSun" panose="02010600030101010101" pitchFamily="2" charset="-122"/>
                                        </a:rPr>
                                      </m:ctrlPr>
                                    </m:sSupPr>
                                    <m:e>
                                      <m:r>
                                        <m:rPr>
                                          <m:sty m:val="p"/>
                                        </m:rPr>
                                        <a:rPr lang="en-US" sz="1600">
                                          <a:effectLst/>
                                          <a:latin typeface="Cambria Math" panose="02040503050406030204" pitchFamily="18" charset="0"/>
                                          <a:ea typeface="SimSun" panose="02010600030101010101" pitchFamily="2" charset="-122"/>
                                        </a:rPr>
                                        <m:t>Θ</m:t>
                                      </m:r>
                                    </m:e>
                                    <m:sup>
                                      <m:r>
                                        <a:rPr lang="en-US" sz="1600" i="1">
                                          <a:effectLst/>
                                          <a:latin typeface="Cambria Math" panose="02040503050406030204" pitchFamily="18" charset="0"/>
                                          <a:ea typeface="SimSun" panose="02010600030101010101" pitchFamily="2" charset="-122"/>
                                        </a:rPr>
                                        <m:t>′</m:t>
                                      </m:r>
                                    </m:sup>
                                  </m:sSup>
                                </m:e>
                              </m:d>
                            </m:e>
                          </m:d>
                          <m:r>
                            <m:rPr>
                              <m:sty m:val="p"/>
                            </m:rPr>
                            <a:rPr lang="en-US" sz="1600">
                              <a:effectLst/>
                              <a:latin typeface="Cambria Math" panose="02040503050406030204" pitchFamily="18" charset="0"/>
                              <a:ea typeface="SimSun" panose="02010600030101010101" pitchFamily="2" charset="-122"/>
                            </a:rPr>
                            <m:t>d</m:t>
                          </m:r>
                          <m:r>
                            <a:rPr lang="en-US" sz="1600" i="1">
                              <a:effectLst/>
                              <a:latin typeface="Cambria Math" panose="02040503050406030204" pitchFamily="18" charset="0"/>
                              <a:ea typeface="SimSun" panose="02010600030101010101" pitchFamily="2" charset="-122"/>
                            </a:rPr>
                            <m:t>𝑋</m:t>
                          </m:r>
                        </m:e>
                      </m:nary>
                    </m:oMath>
                  </m:oMathPara>
                </a14:m>
                <a:endParaRPr lang="en-US" sz="1600" dirty="0">
                  <a:effectLst/>
                  <a:ea typeface="SimSun" panose="02010600030101010101" pitchFamily="2" charset="-122"/>
                </a:endParaRPr>
              </a:p>
              <a:p>
                <a:pPr marL="0" marR="0" indent="0" algn="just">
                  <a:spcBef>
                    <a:spcPts val="0"/>
                  </a:spcBef>
                  <a:spcAft>
                    <a:spcPts val="0"/>
                  </a:spcAft>
                  <a:buNone/>
                </a:pPr>
                <a:r>
                  <a:rPr lang="en-US" sz="1600" dirty="0">
                    <a:effectLst/>
                    <a:ea typeface="SimSun" panose="02010600030101010101" pitchFamily="2" charset="-122"/>
                  </a:rPr>
                  <a:t>Obviously, the lower-bound of </a:t>
                </a:r>
                <a:r>
                  <a:rPr lang="en-US" sz="1600" i="1" dirty="0">
                    <a:effectLst/>
                    <a:ea typeface="SimSun" panose="02010600030101010101" pitchFamily="2" charset="-122"/>
                  </a:rPr>
                  <a:t>L</a:t>
                </a:r>
                <a:r>
                  <a:rPr lang="en-US" sz="1600" dirty="0">
                    <a:effectLst/>
                    <a:ea typeface="SimSun" panose="02010600030101010101" pitchFamily="2" charset="-122"/>
                  </a:rPr>
                  <a:t>(Θ’) is </a:t>
                </a:r>
                <a14:m>
                  <m:oMath xmlns:m="http://schemas.openxmlformats.org/officeDocument/2006/math">
                    <m:r>
                      <a:rPr lang="en-US" sz="1600" i="1">
                        <a:effectLst/>
                        <a:latin typeface="Cambria Math" panose="02040503050406030204" pitchFamily="18" charset="0"/>
                        <a:ea typeface="SimSun" panose="02010600030101010101" pitchFamily="2" charset="-122"/>
                      </a:rPr>
                      <m:t>𝑙𝑏</m:t>
                    </m:r>
                    <m:d>
                      <m:dPr>
                        <m:ctrlPr>
                          <a:rPr lang="en-US" sz="1600" i="1">
                            <a:effectLst/>
                            <a:latin typeface="Cambria Math" panose="02040503050406030204" pitchFamily="18" charset="0"/>
                            <a:ea typeface="SimSun" panose="02010600030101010101" pitchFamily="2" charset="-122"/>
                          </a:rPr>
                        </m:ctrlPr>
                      </m:dPr>
                      <m:e>
                        <m:sSup>
                          <m:sSupPr>
                            <m:ctrlPr>
                              <a:rPr lang="en-US" sz="1600" i="1">
                                <a:effectLst/>
                                <a:latin typeface="Cambria Math" panose="02040503050406030204" pitchFamily="18" charset="0"/>
                                <a:ea typeface="SimSun" panose="02010600030101010101" pitchFamily="2" charset="-122"/>
                              </a:rPr>
                            </m:ctrlPr>
                          </m:sSupPr>
                          <m:e>
                            <m:r>
                              <m:rPr>
                                <m:sty m:val="p"/>
                              </m:rPr>
                              <a:rPr lang="en-US" sz="1600">
                                <a:effectLst/>
                                <a:latin typeface="Cambria Math" panose="02040503050406030204" pitchFamily="18" charset="0"/>
                                <a:ea typeface="SimSun" panose="02010600030101010101" pitchFamily="2" charset="-122"/>
                              </a:rPr>
                              <m:t>Θ</m:t>
                            </m:r>
                          </m:e>
                          <m:sup>
                            <m:r>
                              <a:rPr lang="en-US" sz="1600" i="1">
                                <a:effectLst/>
                                <a:latin typeface="Cambria Math" panose="02040503050406030204" pitchFamily="18" charset="0"/>
                                <a:ea typeface="SimSun" panose="02010600030101010101" pitchFamily="2" charset="-122"/>
                              </a:rPr>
                              <m:t>′</m:t>
                            </m:r>
                          </m:sup>
                        </m:sSup>
                      </m:e>
                      <m:e>
                        <m:r>
                          <m:rPr>
                            <m:sty m:val="p"/>
                          </m:rPr>
                          <a:rPr lang="en-US" sz="1600">
                            <a:effectLst/>
                            <a:latin typeface="Cambria Math" panose="02040503050406030204" pitchFamily="18" charset="0"/>
                            <a:ea typeface="SimSun" panose="02010600030101010101" pitchFamily="2" charset="-122"/>
                          </a:rPr>
                          <m:t>Θ</m:t>
                        </m:r>
                      </m:e>
                    </m:d>
                    <m:r>
                      <a:rPr lang="en-US" sz="1600" i="1">
                        <a:effectLst/>
                        <a:latin typeface="Cambria Math" panose="02040503050406030204" pitchFamily="18" charset="0"/>
                        <a:ea typeface="SimSun" panose="02010600030101010101" pitchFamily="2" charset="-122"/>
                      </a:rPr>
                      <m:t>=</m:t>
                    </m:r>
                    <m:r>
                      <a:rPr lang="en-US" sz="1600" i="1">
                        <a:effectLst/>
                        <a:latin typeface="Cambria Math" panose="02040503050406030204" pitchFamily="18" charset="0"/>
                        <a:ea typeface="SimSun" panose="02010600030101010101" pitchFamily="2" charset="-122"/>
                      </a:rPr>
                      <m:t>𝑄</m:t>
                    </m:r>
                    <m:d>
                      <m:dPr>
                        <m:ctrlPr>
                          <a:rPr lang="en-US" sz="1600" i="1">
                            <a:effectLst/>
                            <a:latin typeface="Cambria Math" panose="02040503050406030204" pitchFamily="18" charset="0"/>
                            <a:ea typeface="SimSun" panose="02010600030101010101" pitchFamily="2" charset="-122"/>
                          </a:rPr>
                        </m:ctrlPr>
                      </m:dPr>
                      <m:e>
                        <m:sSup>
                          <m:sSupPr>
                            <m:ctrlPr>
                              <a:rPr lang="en-US" sz="1600" i="1">
                                <a:effectLst/>
                                <a:latin typeface="Cambria Math" panose="02040503050406030204" pitchFamily="18" charset="0"/>
                                <a:ea typeface="SimSun" panose="02010600030101010101" pitchFamily="2" charset="-122"/>
                              </a:rPr>
                            </m:ctrlPr>
                          </m:sSupPr>
                          <m:e>
                            <m:r>
                              <m:rPr>
                                <m:sty m:val="p"/>
                              </m:rPr>
                              <a:rPr lang="en-US" sz="1600">
                                <a:effectLst/>
                                <a:latin typeface="Cambria Math" panose="02040503050406030204" pitchFamily="18" charset="0"/>
                                <a:ea typeface="SimSun" panose="02010600030101010101" pitchFamily="2" charset="-122"/>
                              </a:rPr>
                              <m:t>Θ</m:t>
                            </m:r>
                          </m:e>
                          <m:sup>
                            <m:r>
                              <a:rPr lang="en-US" sz="1600" i="1">
                                <a:effectLst/>
                                <a:latin typeface="Cambria Math" panose="02040503050406030204" pitchFamily="18" charset="0"/>
                                <a:ea typeface="SimSun" panose="02010600030101010101" pitchFamily="2" charset="-122"/>
                              </a:rPr>
                              <m:t>′</m:t>
                            </m:r>
                          </m:sup>
                        </m:sSup>
                      </m:e>
                      <m:e>
                        <m:r>
                          <m:rPr>
                            <m:sty m:val="p"/>
                          </m:rPr>
                          <a:rPr lang="en-US" sz="1600">
                            <a:effectLst/>
                            <a:latin typeface="Cambria Math" panose="02040503050406030204" pitchFamily="18" charset="0"/>
                            <a:ea typeface="SimSun" panose="02010600030101010101" pitchFamily="2" charset="-122"/>
                          </a:rPr>
                          <m:t>Θ</m:t>
                        </m:r>
                      </m:e>
                    </m:d>
                    <m:r>
                      <a:rPr lang="en-US" sz="1600" i="1">
                        <a:effectLst/>
                        <a:latin typeface="Cambria Math" panose="02040503050406030204" pitchFamily="18" charset="0"/>
                        <a:ea typeface="SimSun" panose="02010600030101010101" pitchFamily="2" charset="-122"/>
                      </a:rPr>
                      <m:t>−</m:t>
                    </m:r>
                    <m:r>
                      <a:rPr lang="en-US" sz="1600" i="1">
                        <a:effectLst/>
                        <a:latin typeface="Cambria Math" panose="02040503050406030204" pitchFamily="18" charset="0"/>
                        <a:ea typeface="SimSun" panose="02010600030101010101" pitchFamily="2" charset="-122"/>
                      </a:rPr>
                      <m:t>𝐻</m:t>
                    </m:r>
                    <m:d>
                      <m:dPr>
                        <m:ctrlPr>
                          <a:rPr lang="en-US" sz="1600" i="1">
                            <a:effectLst/>
                            <a:latin typeface="Cambria Math" panose="02040503050406030204" pitchFamily="18" charset="0"/>
                            <a:ea typeface="SimSun" panose="02010600030101010101" pitchFamily="2" charset="-122"/>
                          </a:rPr>
                        </m:ctrlPr>
                      </m:dPr>
                      <m:e>
                        <m:r>
                          <m:rPr>
                            <m:sty m:val="p"/>
                          </m:rPr>
                          <a:rPr lang="en-US" sz="1600">
                            <a:effectLst/>
                            <a:latin typeface="Cambria Math" panose="02040503050406030204" pitchFamily="18" charset="0"/>
                            <a:ea typeface="SimSun" panose="02010600030101010101" pitchFamily="2" charset="-122"/>
                          </a:rPr>
                          <m:t>Θ</m:t>
                        </m:r>
                      </m:e>
                      <m:e>
                        <m:r>
                          <m:rPr>
                            <m:sty m:val="p"/>
                          </m:rPr>
                          <a:rPr lang="en-US" sz="1600">
                            <a:effectLst/>
                            <a:latin typeface="Cambria Math" panose="02040503050406030204" pitchFamily="18" charset="0"/>
                            <a:ea typeface="SimSun" panose="02010600030101010101" pitchFamily="2" charset="-122"/>
                          </a:rPr>
                          <m:t>Θ</m:t>
                        </m:r>
                      </m:e>
                    </m:d>
                  </m:oMath>
                </a14:m>
                <a:r>
                  <a:rPr lang="en-US" sz="1600" dirty="0">
                    <a:effectLst/>
                    <a:ea typeface="SimSun" panose="02010600030101010101" pitchFamily="2" charset="-122"/>
                  </a:rPr>
                  <a:t>. As aforementioned, the lower-bound </a:t>
                </a:r>
                <a:r>
                  <a:rPr lang="en-US" sz="1600" i="1" dirty="0" err="1">
                    <a:effectLst/>
                    <a:ea typeface="SimSun" panose="02010600030101010101" pitchFamily="2" charset="-122"/>
                  </a:rPr>
                  <a:t>lb</a:t>
                </a:r>
                <a:r>
                  <a:rPr lang="en-US" sz="1600" dirty="0">
                    <a:effectLst/>
                    <a:ea typeface="SimSun" panose="02010600030101010101" pitchFamily="2" charset="-122"/>
                  </a:rPr>
                  <a:t>(Θ’|Θ) (Sean, 2009, pp. 7-8) is maximized over many iterations of the iterative process so that </a:t>
                </a:r>
                <a:r>
                  <a:rPr lang="en-US" sz="1600" i="1" dirty="0">
                    <a:effectLst/>
                    <a:ea typeface="SimSun" panose="02010600030101010101" pitchFamily="2" charset="-122"/>
                  </a:rPr>
                  <a:t>L</a:t>
                </a:r>
                <a:r>
                  <a:rPr lang="en-US" sz="1600" dirty="0">
                    <a:effectLst/>
                    <a:ea typeface="SimSun" panose="02010600030101010101" pitchFamily="2" charset="-122"/>
                  </a:rPr>
                  <a:t>(Θ’) is maximized finally. Because </a:t>
                </a:r>
                <a:r>
                  <a:rPr lang="en-US" sz="1600" i="1" dirty="0">
                    <a:effectLst/>
                    <a:ea typeface="SimSun" panose="02010600030101010101" pitchFamily="2" charset="-122"/>
                  </a:rPr>
                  <a:t>H</a:t>
                </a:r>
                <a:r>
                  <a:rPr lang="en-US" sz="1600" dirty="0">
                    <a:effectLst/>
                    <a:ea typeface="SimSun" panose="02010600030101010101" pitchFamily="2" charset="-122"/>
                  </a:rPr>
                  <a:t>(Θ|Θ) is constant with regard to Θ’, it is possible to eliminate </a:t>
                </a:r>
                <a:r>
                  <a:rPr lang="en-US" sz="1600" i="1" dirty="0">
                    <a:effectLst/>
                    <a:ea typeface="SimSun" panose="02010600030101010101" pitchFamily="2" charset="-122"/>
                  </a:rPr>
                  <a:t>H</a:t>
                </a:r>
                <a:r>
                  <a:rPr lang="en-US" sz="1600" dirty="0">
                    <a:effectLst/>
                    <a:ea typeface="SimSun" panose="02010600030101010101" pitchFamily="2" charset="-122"/>
                  </a:rPr>
                  <a:t>(Θ|Θ) so that maximizing </a:t>
                </a:r>
                <a:r>
                  <a:rPr lang="en-US" sz="1600" i="1" dirty="0">
                    <a:effectLst/>
                    <a:ea typeface="SimSun" panose="02010600030101010101" pitchFamily="2" charset="-122"/>
                  </a:rPr>
                  <a:t>Q</a:t>
                </a:r>
                <a:r>
                  <a:rPr lang="en-US" sz="1600" dirty="0">
                    <a:effectLst/>
                    <a:ea typeface="SimSun" panose="02010600030101010101" pitchFamily="2" charset="-122"/>
                  </a:rPr>
                  <a:t>(Θ’|Θ) is the same to maximizing the lower bound. In final, when GEM converges Θ</a:t>
                </a:r>
                <a:r>
                  <a:rPr lang="en-US" sz="1600" baseline="30000" dirty="0">
                    <a:effectLst/>
                    <a:ea typeface="SimSun" panose="02010600030101010101" pitchFamily="2" charset="-122"/>
                  </a:rPr>
                  <a:t>(</a:t>
                </a:r>
                <a:r>
                  <a:rPr lang="en-US" sz="1600" i="1" baseline="30000" dirty="0">
                    <a:effectLst/>
                    <a:ea typeface="SimSun" panose="02010600030101010101" pitchFamily="2" charset="-122"/>
                  </a:rPr>
                  <a:t>t</a:t>
                </a:r>
                <a:r>
                  <a:rPr lang="en-US" sz="1600" baseline="30000" dirty="0">
                    <a:effectLst/>
                    <a:ea typeface="SimSun" panose="02010600030101010101" pitchFamily="2" charset="-122"/>
                  </a:rPr>
                  <a:t>)</a:t>
                </a:r>
                <a:r>
                  <a:rPr lang="en-US" sz="1600" dirty="0">
                    <a:effectLst/>
                    <a:ea typeface="SimSun" panose="02010600030101010101" pitchFamily="2" charset="-122"/>
                  </a:rPr>
                  <a:t> = Θ</a:t>
                </a:r>
                <a:r>
                  <a:rPr lang="en-US" sz="1600" baseline="30000" dirty="0">
                    <a:effectLst/>
                    <a:ea typeface="SimSun" panose="02010600030101010101" pitchFamily="2" charset="-122"/>
                  </a:rPr>
                  <a:t>(</a:t>
                </a:r>
                <a:r>
                  <a:rPr lang="en-US" sz="1600" i="1" baseline="30000" dirty="0">
                    <a:effectLst/>
                    <a:ea typeface="SimSun" panose="02010600030101010101" pitchFamily="2" charset="-122"/>
                  </a:rPr>
                  <a:t>t</a:t>
                </a:r>
                <a:r>
                  <a:rPr lang="en-US" sz="1600" baseline="30000" dirty="0">
                    <a:effectLst/>
                    <a:ea typeface="SimSun" panose="02010600030101010101" pitchFamily="2" charset="-122"/>
                  </a:rPr>
                  <a:t>+1)</a:t>
                </a:r>
                <a:r>
                  <a:rPr lang="en-US" sz="1600" dirty="0">
                    <a:effectLst/>
                    <a:ea typeface="SimSun" panose="02010600030101010101" pitchFamily="2" charset="-122"/>
                  </a:rPr>
                  <a:t> = Θ</a:t>
                </a:r>
                <a:r>
                  <a:rPr lang="en-US" sz="1600" baseline="30000" dirty="0">
                    <a:effectLst/>
                    <a:ea typeface="SimSun" panose="02010600030101010101" pitchFamily="2" charset="-122"/>
                  </a:rPr>
                  <a:t>*</a:t>
                </a:r>
                <a:r>
                  <a:rPr lang="en-US" sz="1600" dirty="0">
                    <a:effectLst/>
                    <a:ea typeface="SimSun" panose="02010600030101010101" pitchFamily="2" charset="-122"/>
                  </a:rPr>
                  <a:t>,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600" i="1">
                              <a:effectLst/>
                              <a:latin typeface="Cambria Math" panose="02040503050406030204" pitchFamily="18" charset="0"/>
                              <a:ea typeface="SimSun" panose="02010600030101010101" pitchFamily="2" charset="-122"/>
                            </a:rPr>
                          </m:ctrlPr>
                        </m:sSupPr>
                        <m:e>
                          <m:r>
                            <m:rPr>
                              <m:sty m:val="p"/>
                            </m:rPr>
                            <a:rPr lang="en-US" sz="1600">
                              <a:effectLst/>
                              <a:latin typeface="Cambria Math" panose="02040503050406030204" pitchFamily="18" charset="0"/>
                              <a:ea typeface="SimSun" panose="02010600030101010101" pitchFamily="2" charset="-122"/>
                            </a:rPr>
                            <m:t>Θ</m:t>
                          </m:r>
                        </m:e>
                        <m:sup>
                          <m:r>
                            <a:rPr lang="en-US" sz="1600" i="1">
                              <a:effectLst/>
                              <a:latin typeface="Cambria Math" panose="02040503050406030204" pitchFamily="18" charset="0"/>
                              <a:ea typeface="SimSun" panose="02010600030101010101" pitchFamily="2" charset="-122"/>
                            </a:rPr>
                            <m:t>∗</m:t>
                          </m:r>
                        </m:sup>
                      </m:sSup>
                      <m:r>
                        <a:rPr lang="en-US" sz="1600" i="1">
                          <a:effectLst/>
                          <a:latin typeface="Cambria Math" panose="02040503050406030204" pitchFamily="18" charset="0"/>
                          <a:ea typeface="SimSun" panose="02010600030101010101" pitchFamily="2" charset="-122"/>
                        </a:rPr>
                        <m:t>=</m:t>
                      </m:r>
                      <m:func>
                        <m:funcPr>
                          <m:ctrlPr>
                            <a:rPr lang="en-US" sz="1600" i="1">
                              <a:effectLst/>
                              <a:latin typeface="Cambria Math" panose="02040503050406030204" pitchFamily="18" charset="0"/>
                              <a:ea typeface="SimSun" panose="02010600030101010101" pitchFamily="2" charset="-122"/>
                            </a:rPr>
                          </m:ctrlPr>
                        </m:funcPr>
                        <m:fName>
                          <m:limLow>
                            <m:limLowPr>
                              <m:ctrlPr>
                                <a:rPr lang="en-US" sz="1600" i="1">
                                  <a:effectLst/>
                                  <a:latin typeface="Cambria Math" panose="02040503050406030204" pitchFamily="18" charset="0"/>
                                  <a:ea typeface="SimSun" panose="02010600030101010101" pitchFamily="2" charset="-122"/>
                                </a:rPr>
                              </m:ctrlPr>
                            </m:limLowPr>
                            <m:e>
                              <m:r>
                                <m:rPr>
                                  <m:sty m:val="p"/>
                                </m:rPr>
                                <a:rPr lang="en-US" sz="1600">
                                  <a:effectLst/>
                                  <a:latin typeface="Cambria Math" panose="02040503050406030204" pitchFamily="18" charset="0"/>
                                  <a:ea typeface="SimSun" panose="02010600030101010101" pitchFamily="2" charset="-122"/>
                                </a:rPr>
                                <m:t>argmax</m:t>
                              </m:r>
                            </m:e>
                            <m:lim>
                              <m:sSup>
                                <m:sSupPr>
                                  <m:ctrlPr>
                                    <a:rPr lang="en-US" sz="1600" i="1">
                                      <a:effectLst/>
                                      <a:latin typeface="Cambria Math" panose="02040503050406030204" pitchFamily="18" charset="0"/>
                                      <a:ea typeface="SimSun" panose="02010600030101010101" pitchFamily="2" charset="-122"/>
                                    </a:rPr>
                                  </m:ctrlPr>
                                </m:sSupPr>
                                <m:e>
                                  <m:r>
                                    <m:rPr>
                                      <m:sty m:val="p"/>
                                    </m:rPr>
                                    <a:rPr lang="en-US" sz="1600">
                                      <a:effectLst/>
                                      <a:latin typeface="Cambria Math" panose="02040503050406030204" pitchFamily="18" charset="0"/>
                                      <a:ea typeface="SimSun" panose="02010600030101010101" pitchFamily="2" charset="-122"/>
                                    </a:rPr>
                                    <m:t>Θ</m:t>
                                  </m:r>
                                </m:e>
                                <m:sup>
                                  <m:r>
                                    <a:rPr lang="en-US" sz="1600" i="1">
                                      <a:effectLst/>
                                      <a:latin typeface="Cambria Math" panose="02040503050406030204" pitchFamily="18" charset="0"/>
                                      <a:ea typeface="SimSun" panose="02010600030101010101" pitchFamily="2" charset="-122"/>
                                    </a:rPr>
                                    <m:t>′</m:t>
                                  </m:r>
                                </m:sup>
                              </m:sSup>
                            </m:lim>
                          </m:limLow>
                        </m:fName>
                        <m:e>
                          <m:r>
                            <a:rPr lang="en-US" sz="1600" i="1">
                              <a:effectLst/>
                              <a:latin typeface="Cambria Math" panose="02040503050406030204" pitchFamily="18" charset="0"/>
                              <a:ea typeface="SimSun" panose="02010600030101010101" pitchFamily="2" charset="-122"/>
                            </a:rPr>
                            <m:t>𝑙𝑏</m:t>
                          </m:r>
                          <m:d>
                            <m:dPr>
                              <m:ctrlPr>
                                <a:rPr lang="en-US" sz="1600" i="1">
                                  <a:effectLst/>
                                  <a:latin typeface="Cambria Math" panose="02040503050406030204" pitchFamily="18" charset="0"/>
                                  <a:ea typeface="SimSun" panose="02010600030101010101" pitchFamily="2" charset="-122"/>
                                </a:rPr>
                              </m:ctrlPr>
                            </m:dPr>
                            <m:e>
                              <m:sSup>
                                <m:sSupPr>
                                  <m:ctrlPr>
                                    <a:rPr lang="en-US" sz="1600" i="1">
                                      <a:effectLst/>
                                      <a:latin typeface="Cambria Math" panose="02040503050406030204" pitchFamily="18" charset="0"/>
                                      <a:ea typeface="SimSun" panose="02010600030101010101" pitchFamily="2" charset="-122"/>
                                    </a:rPr>
                                  </m:ctrlPr>
                                </m:sSupPr>
                                <m:e>
                                  <m:r>
                                    <m:rPr>
                                      <m:sty m:val="p"/>
                                    </m:rPr>
                                    <a:rPr lang="en-US" sz="1600">
                                      <a:effectLst/>
                                      <a:latin typeface="Cambria Math" panose="02040503050406030204" pitchFamily="18" charset="0"/>
                                      <a:ea typeface="SimSun" panose="02010600030101010101" pitchFamily="2" charset="-122"/>
                                    </a:rPr>
                                    <m:t>Θ</m:t>
                                  </m:r>
                                </m:e>
                                <m:sup>
                                  <m:r>
                                    <a:rPr lang="en-US" sz="1600" i="1">
                                      <a:effectLst/>
                                      <a:latin typeface="Cambria Math" panose="02040503050406030204" pitchFamily="18" charset="0"/>
                                      <a:ea typeface="SimSun" panose="02010600030101010101" pitchFamily="2" charset="-122"/>
                                    </a:rPr>
                                    <m:t>′</m:t>
                                  </m:r>
                                </m:sup>
                              </m:sSup>
                            </m:e>
                            <m:e>
                              <m:r>
                                <m:rPr>
                                  <m:sty m:val="p"/>
                                </m:rPr>
                                <a:rPr lang="en-US" sz="1600">
                                  <a:effectLst/>
                                  <a:latin typeface="Cambria Math" panose="02040503050406030204" pitchFamily="18" charset="0"/>
                                  <a:ea typeface="SimSun" panose="02010600030101010101" pitchFamily="2" charset="-122"/>
                                </a:rPr>
                                <m:t>Θ</m:t>
                              </m:r>
                            </m:e>
                          </m:d>
                        </m:e>
                      </m:func>
                      <m:r>
                        <a:rPr lang="en-US" sz="1600" i="1">
                          <a:effectLst/>
                          <a:latin typeface="Cambria Math" panose="02040503050406030204" pitchFamily="18" charset="0"/>
                          <a:ea typeface="SimSun" panose="02010600030101010101" pitchFamily="2" charset="-122"/>
                        </a:rPr>
                        <m:t>=</m:t>
                      </m:r>
                      <m:func>
                        <m:funcPr>
                          <m:ctrlPr>
                            <a:rPr lang="en-US" sz="1600" i="1">
                              <a:effectLst/>
                              <a:latin typeface="Cambria Math" panose="02040503050406030204" pitchFamily="18" charset="0"/>
                              <a:ea typeface="SimSun" panose="02010600030101010101" pitchFamily="2" charset="-122"/>
                            </a:rPr>
                          </m:ctrlPr>
                        </m:funcPr>
                        <m:fName>
                          <m:limLow>
                            <m:limLowPr>
                              <m:ctrlPr>
                                <a:rPr lang="en-US" sz="1600" i="1">
                                  <a:effectLst/>
                                  <a:latin typeface="Cambria Math" panose="02040503050406030204" pitchFamily="18" charset="0"/>
                                  <a:ea typeface="SimSun" panose="02010600030101010101" pitchFamily="2" charset="-122"/>
                                </a:rPr>
                              </m:ctrlPr>
                            </m:limLowPr>
                            <m:e>
                              <m:r>
                                <m:rPr>
                                  <m:sty m:val="p"/>
                                </m:rPr>
                                <a:rPr lang="en-US" sz="1600">
                                  <a:effectLst/>
                                  <a:latin typeface="Cambria Math" panose="02040503050406030204" pitchFamily="18" charset="0"/>
                                  <a:ea typeface="SimSun" panose="02010600030101010101" pitchFamily="2" charset="-122"/>
                                </a:rPr>
                                <m:t>argmax</m:t>
                              </m:r>
                            </m:e>
                            <m:lim>
                              <m:sSup>
                                <m:sSupPr>
                                  <m:ctrlPr>
                                    <a:rPr lang="en-US" sz="1600" i="1">
                                      <a:effectLst/>
                                      <a:latin typeface="Cambria Math" panose="02040503050406030204" pitchFamily="18" charset="0"/>
                                      <a:ea typeface="SimSun" panose="02010600030101010101" pitchFamily="2" charset="-122"/>
                                    </a:rPr>
                                  </m:ctrlPr>
                                </m:sSupPr>
                                <m:e>
                                  <m:r>
                                    <m:rPr>
                                      <m:sty m:val="p"/>
                                    </m:rPr>
                                    <a:rPr lang="en-US" sz="1600">
                                      <a:effectLst/>
                                      <a:latin typeface="Cambria Math" panose="02040503050406030204" pitchFamily="18" charset="0"/>
                                      <a:ea typeface="SimSun" panose="02010600030101010101" pitchFamily="2" charset="-122"/>
                                    </a:rPr>
                                    <m:t>Θ</m:t>
                                  </m:r>
                                </m:e>
                                <m:sup>
                                  <m:r>
                                    <a:rPr lang="en-US" sz="1600" i="1">
                                      <a:effectLst/>
                                      <a:latin typeface="Cambria Math" panose="02040503050406030204" pitchFamily="18" charset="0"/>
                                      <a:ea typeface="SimSun" panose="02010600030101010101" pitchFamily="2" charset="-122"/>
                                    </a:rPr>
                                    <m:t>′</m:t>
                                  </m:r>
                                </m:sup>
                              </m:sSup>
                            </m:lim>
                          </m:limLow>
                        </m:fName>
                        <m:e>
                          <m:r>
                            <a:rPr lang="en-US" sz="1600" i="1">
                              <a:effectLst/>
                              <a:latin typeface="Cambria Math" panose="02040503050406030204" pitchFamily="18" charset="0"/>
                              <a:ea typeface="SimSun" panose="02010600030101010101" pitchFamily="2" charset="-122"/>
                            </a:rPr>
                            <m:t>𝑄</m:t>
                          </m:r>
                          <m:d>
                            <m:dPr>
                              <m:ctrlPr>
                                <a:rPr lang="en-US" sz="1600" i="1">
                                  <a:effectLst/>
                                  <a:latin typeface="Cambria Math" panose="02040503050406030204" pitchFamily="18" charset="0"/>
                                  <a:ea typeface="SimSun" panose="02010600030101010101" pitchFamily="2" charset="-122"/>
                                </a:rPr>
                              </m:ctrlPr>
                            </m:dPr>
                            <m:e>
                              <m:sSup>
                                <m:sSupPr>
                                  <m:ctrlPr>
                                    <a:rPr lang="en-US" sz="1600" i="1">
                                      <a:effectLst/>
                                      <a:latin typeface="Cambria Math" panose="02040503050406030204" pitchFamily="18" charset="0"/>
                                      <a:ea typeface="SimSun" panose="02010600030101010101" pitchFamily="2" charset="-122"/>
                                    </a:rPr>
                                  </m:ctrlPr>
                                </m:sSupPr>
                                <m:e>
                                  <m:r>
                                    <m:rPr>
                                      <m:sty m:val="p"/>
                                    </m:rPr>
                                    <a:rPr lang="en-US" sz="1600">
                                      <a:effectLst/>
                                      <a:latin typeface="Cambria Math" panose="02040503050406030204" pitchFamily="18" charset="0"/>
                                      <a:ea typeface="SimSun" panose="02010600030101010101" pitchFamily="2" charset="-122"/>
                                    </a:rPr>
                                    <m:t>Θ</m:t>
                                  </m:r>
                                </m:e>
                                <m:sup>
                                  <m:r>
                                    <a:rPr lang="en-US" sz="1600" i="1">
                                      <a:effectLst/>
                                      <a:latin typeface="Cambria Math" panose="02040503050406030204" pitchFamily="18" charset="0"/>
                                      <a:ea typeface="SimSun" panose="02010600030101010101" pitchFamily="2" charset="-122"/>
                                    </a:rPr>
                                    <m:t>′</m:t>
                                  </m:r>
                                </m:sup>
                              </m:sSup>
                            </m:e>
                            <m:e>
                              <m:r>
                                <m:rPr>
                                  <m:sty m:val="p"/>
                                </m:rPr>
                                <a:rPr lang="en-US" sz="1600">
                                  <a:effectLst/>
                                  <a:latin typeface="Cambria Math" panose="02040503050406030204" pitchFamily="18" charset="0"/>
                                  <a:ea typeface="SimSun" panose="02010600030101010101" pitchFamily="2" charset="-122"/>
                                </a:rPr>
                                <m:t>Θ</m:t>
                              </m:r>
                            </m:e>
                          </m:d>
                        </m:e>
                      </m:func>
                    </m:oMath>
                  </m:oMathPara>
                </a14:m>
                <a:endParaRPr lang="en-US" sz="1600" dirty="0">
                  <a:effectLst/>
                  <a:ea typeface="SimSun" panose="02010600030101010101" pitchFamily="2" charset="-122"/>
                </a:endParaRPr>
              </a:p>
              <a:p>
                <a:pPr marL="0" marR="0" indent="0" algn="just">
                  <a:spcBef>
                    <a:spcPts val="0"/>
                  </a:spcBef>
                  <a:spcAft>
                    <a:spcPts val="0"/>
                  </a:spcAft>
                  <a:buNone/>
                </a:pPr>
                <a:r>
                  <a:rPr lang="en-US" sz="1600" dirty="0">
                    <a:effectLst/>
                    <a:ea typeface="SimSun" panose="02010600030101010101" pitchFamily="2" charset="-122"/>
                  </a:rPr>
                  <a:t>We have the proof .</a:t>
                </a:r>
              </a:p>
              <a:p>
                <a:pPr marL="0" indent="0">
                  <a:buNone/>
                </a:pPr>
                <a:endParaRPr lang="en-US" sz="1600" dirty="0"/>
              </a:p>
            </p:txBody>
          </p:sp>
        </mc:Choice>
        <mc:Fallback xmlns="">
          <p:sp>
            <p:nvSpPr>
              <p:cNvPr id="3" name="Content Placeholder 2">
                <a:extLst>
                  <a:ext uri="{FF2B5EF4-FFF2-40B4-BE49-F238E27FC236}">
                    <a16:creationId xmlns:a16="http://schemas.microsoft.com/office/drawing/2014/main" id="{083D58E2-38E4-030C-5E12-CAFEC097DF38}"/>
                  </a:ext>
                </a:extLst>
              </p:cNvPr>
              <p:cNvSpPr>
                <a:spLocks noGrp="1" noRot="1" noChangeAspect="1" noMove="1" noResize="1" noEditPoints="1" noAdjustHandles="1" noChangeArrowheads="1" noChangeShapeType="1" noTextEdit="1"/>
              </p:cNvSpPr>
              <p:nvPr>
                <p:ph idx="1"/>
              </p:nvPr>
            </p:nvSpPr>
            <p:spPr>
              <a:xfrm>
                <a:off x="211015" y="745583"/>
                <a:ext cx="11788727" cy="5176066"/>
              </a:xfrm>
              <a:blipFill>
                <a:blip r:embed="rId4"/>
                <a:stretch>
                  <a:fillRect l="-3001" t="-8834" r="-310" b="-989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F71F5009-0F8B-A224-0120-468692AA33C6}"/>
              </a:ext>
            </a:extLst>
          </p:cNvPr>
          <p:cNvSpPr>
            <a:spLocks noGrp="1"/>
          </p:cNvSpPr>
          <p:nvPr>
            <p:ph type="dt" sz="half" idx="10"/>
          </p:nvPr>
        </p:nvSpPr>
        <p:spPr/>
        <p:txBody>
          <a:bodyPr/>
          <a:lstStyle/>
          <a:p>
            <a:r>
              <a:rPr lang="en-US"/>
              <a:t>30/05/2022</a:t>
            </a:r>
          </a:p>
        </p:txBody>
      </p:sp>
      <p:sp>
        <p:nvSpPr>
          <p:cNvPr id="5" name="Footer Placeholder 4">
            <a:extLst>
              <a:ext uri="{FF2B5EF4-FFF2-40B4-BE49-F238E27FC236}">
                <a16:creationId xmlns:a16="http://schemas.microsoft.com/office/drawing/2014/main" id="{247DC621-6117-A278-217B-59E775044CD2}"/>
              </a:ext>
            </a:extLst>
          </p:cNvPr>
          <p:cNvSpPr>
            <a:spLocks noGrp="1"/>
          </p:cNvSpPr>
          <p:nvPr>
            <p:ph type="ftr" sz="quarter" idx="11"/>
          </p:nvPr>
        </p:nvSpPr>
        <p:spPr/>
        <p:txBody>
          <a:bodyPr/>
          <a:lstStyle/>
          <a:p>
            <a:r>
              <a:rPr lang="pt-BR"/>
              <a:t>EM Tutorial P2 - Loc Nguyen</a:t>
            </a:r>
            <a:endParaRPr lang="en-US"/>
          </a:p>
        </p:txBody>
      </p:sp>
      <p:sp>
        <p:nvSpPr>
          <p:cNvPr id="6" name="Slide Number Placeholder 5">
            <a:extLst>
              <a:ext uri="{FF2B5EF4-FFF2-40B4-BE49-F238E27FC236}">
                <a16:creationId xmlns:a16="http://schemas.microsoft.com/office/drawing/2014/main" id="{BCFFC5C6-EFD2-F695-F19F-46C6EA97DA37}"/>
              </a:ext>
            </a:extLst>
          </p:cNvPr>
          <p:cNvSpPr>
            <a:spLocks noGrp="1"/>
          </p:cNvSpPr>
          <p:nvPr>
            <p:ph type="sldNum" sz="quarter" idx="12"/>
          </p:nvPr>
        </p:nvSpPr>
        <p:spPr/>
        <p:txBody>
          <a:bodyPr/>
          <a:lstStyle/>
          <a:p>
            <a:fld id="{5DB5036F-1FF2-46C4-8D2B-59C7E3B91952}" type="slidenum">
              <a:rPr lang="en-US" smtClean="0"/>
              <a:pPr/>
              <a:t>30</a:t>
            </a:fld>
            <a:endParaRPr lang="en-US"/>
          </a:p>
        </p:txBody>
      </p:sp>
    </p:spTree>
    <p:extLst>
      <p:ext uri="{BB962C8B-B14F-4D97-AF65-F5344CB8AC3E}">
        <p14:creationId xmlns:p14="http://schemas.microsoft.com/office/powerpoint/2010/main" val="3186525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3B16A-A6DD-2D77-3701-7D8C24C4FB7D}"/>
              </a:ext>
            </a:extLst>
          </p:cNvPr>
          <p:cNvSpPr>
            <a:spLocks noGrp="1"/>
          </p:cNvSpPr>
          <p:nvPr>
            <p:ph type="title"/>
          </p:nvPr>
        </p:nvSpPr>
        <p:spPr/>
        <p:txBody>
          <a:bodyPr/>
          <a:lstStyle/>
          <a:p>
            <a:r>
              <a:rPr lang="en-US" dirty="0"/>
              <a:t>2. Practical EM algorithm</a:t>
            </a:r>
          </a:p>
        </p:txBody>
      </p:sp>
      <p:sp>
        <p:nvSpPr>
          <p:cNvPr id="3" name="Content Placeholder 2">
            <a:extLst>
              <a:ext uri="{FF2B5EF4-FFF2-40B4-BE49-F238E27FC236}">
                <a16:creationId xmlns:a16="http://schemas.microsoft.com/office/drawing/2014/main" id="{6FA4D62B-391C-384F-8737-AB33C05D59DC}"/>
              </a:ext>
            </a:extLst>
          </p:cNvPr>
          <p:cNvSpPr>
            <a:spLocks noGrp="1"/>
          </p:cNvSpPr>
          <p:nvPr>
            <p:ph idx="1"/>
          </p:nvPr>
        </p:nvSpPr>
        <p:spPr>
          <a:xfrm>
            <a:off x="379827" y="914399"/>
            <a:ext cx="11366695" cy="5176066"/>
          </a:xfrm>
        </p:spPr>
        <p:txBody>
          <a:bodyPr>
            <a:noAutofit/>
          </a:bodyPr>
          <a:lstStyle/>
          <a:p>
            <a:pPr marL="0" marR="0" indent="0" algn="just">
              <a:spcBef>
                <a:spcPts val="0"/>
              </a:spcBef>
              <a:spcAft>
                <a:spcPts val="0"/>
              </a:spcAft>
              <a:buNone/>
            </a:pP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Mixture model mentioned in subsection 5.1 is a good example for GEM without explicit mapping from </a:t>
            </a:r>
            <a:r>
              <a:rPr lang="en-US" sz="2100" b="1"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to </a:t>
            </a:r>
            <a:r>
              <a:rPr lang="en-US" sz="2100" b="1"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Another well-known example is three-coin toss example (Collins &amp; </a:t>
            </a:r>
            <a:r>
              <a:rPr lang="en-US" sz="2100" dirty="0" err="1">
                <a:effectLst/>
                <a:latin typeface="Times New Roman" panose="02020603050405020304" pitchFamily="18" charset="0"/>
                <a:ea typeface="SimSun" panose="02010600030101010101" pitchFamily="2" charset="-122"/>
                <a:cs typeface="Times New Roman" panose="02020603050405020304" pitchFamily="18" charset="0"/>
              </a:rPr>
              <a:t>Barzilay</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2005) which applies GEM into estimating parameters of binomial distributions without explicit mapping.</a:t>
            </a:r>
          </a:p>
          <a:p>
            <a:pPr marL="0" marR="0" indent="0" algn="just">
              <a:spcBef>
                <a:spcPts val="0"/>
              </a:spcBef>
              <a:spcAft>
                <a:spcPts val="0"/>
              </a:spcAft>
              <a:buNone/>
            </a:pPr>
            <a:r>
              <a:rPr lang="en-US" sz="2100" b="1" dirty="0">
                <a:effectLst/>
                <a:latin typeface="Times New Roman" panose="02020603050405020304" pitchFamily="18" charset="0"/>
                <a:ea typeface="SimSun" panose="02010600030101010101" pitchFamily="2" charset="-122"/>
                <a:cs typeface="Times New Roman" panose="02020603050405020304" pitchFamily="18" charset="0"/>
              </a:rPr>
              <a:t>Example 2.1.</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There are three coins named coin 1, coin 2 and coin 3. Each coin has two sides such as head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H</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side and tail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side. Let hidden random variable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represent coin 1 where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is binary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H</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Let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21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be probability of coin 1 receiving head side.</a:t>
            </a:r>
          </a:p>
          <a:p>
            <a:pPr marL="0" marR="0" indent="0" algn="ctr">
              <a:spcBef>
                <a:spcPts val="0"/>
              </a:spcBef>
              <a:spcAft>
                <a:spcPts val="0"/>
              </a:spcAft>
              <a:buNone/>
            </a:pP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21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P</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H</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indent="0" algn="just">
              <a:spcBef>
                <a:spcPts val="0"/>
              </a:spcBef>
              <a:spcAft>
                <a:spcPts val="0"/>
              </a:spcAft>
              <a:buNone/>
            </a:pP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Of course, we have:</a:t>
            </a:r>
          </a:p>
          <a:p>
            <a:pPr marL="0" marR="0" indent="0" algn="ctr">
              <a:spcBef>
                <a:spcPts val="0"/>
              </a:spcBef>
              <a:spcAft>
                <a:spcPts val="0"/>
              </a:spcAft>
              <a:buNone/>
            </a:pP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P</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 1 –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2100" baseline="-25000" dirty="0">
                <a:effectLst/>
                <a:latin typeface="Times New Roman" panose="02020603050405020304" pitchFamily="18" charset="0"/>
                <a:ea typeface="SimSun" panose="02010600030101010101" pitchFamily="2" charset="-122"/>
                <a:cs typeface="Times New Roman" panose="02020603050405020304" pitchFamily="18" charset="0"/>
              </a:rPr>
              <a:t>1</a:t>
            </a:r>
            <a:endParaRPr lang="en-US" sz="2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Let observed random variable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represent a sequence of tossing coin 2 or coin 3 three times. Such sequence depends on first tossing coin 1. For instance, if coin 1 shows head side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H</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the sequence is result of tossing coin 2 three times. Otherwise, if coin 1 shows tail side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the sequence is result of tossing coin 3 three times. For example, suppose first tossing coin 1 results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H</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then, a possible result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HHT</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means that we toss coin 2 three times resulting head, head, and tail from coin 2. Obviously,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is hidden and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is observed. In this example, we observe that</a:t>
            </a:r>
          </a:p>
          <a:p>
            <a:pPr marL="0" marR="0" indent="0" algn="ctr">
              <a:spcBef>
                <a:spcPts val="0"/>
              </a:spcBef>
              <a:spcAft>
                <a:spcPts val="0"/>
              </a:spcAft>
              <a:buNone/>
            </a:pP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HHT</a:t>
            </a:r>
            <a:endParaRPr lang="en-US" sz="2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2100" dirty="0"/>
          </a:p>
        </p:txBody>
      </p:sp>
      <p:sp>
        <p:nvSpPr>
          <p:cNvPr id="4" name="Date Placeholder 3">
            <a:extLst>
              <a:ext uri="{FF2B5EF4-FFF2-40B4-BE49-F238E27FC236}">
                <a16:creationId xmlns:a16="http://schemas.microsoft.com/office/drawing/2014/main" id="{6A0968B7-05AE-C7A3-3046-68E64DAC66FF}"/>
              </a:ext>
            </a:extLst>
          </p:cNvPr>
          <p:cNvSpPr>
            <a:spLocks noGrp="1"/>
          </p:cNvSpPr>
          <p:nvPr>
            <p:ph type="dt" sz="half" idx="10"/>
          </p:nvPr>
        </p:nvSpPr>
        <p:spPr/>
        <p:txBody>
          <a:bodyPr/>
          <a:lstStyle/>
          <a:p>
            <a:r>
              <a:rPr lang="en-US"/>
              <a:t>30/05/2022</a:t>
            </a:r>
          </a:p>
        </p:txBody>
      </p:sp>
      <p:sp>
        <p:nvSpPr>
          <p:cNvPr id="5" name="Footer Placeholder 4">
            <a:extLst>
              <a:ext uri="{FF2B5EF4-FFF2-40B4-BE49-F238E27FC236}">
                <a16:creationId xmlns:a16="http://schemas.microsoft.com/office/drawing/2014/main" id="{22590818-E0D6-6E29-AA35-A0DE8AAA214D}"/>
              </a:ext>
            </a:extLst>
          </p:cNvPr>
          <p:cNvSpPr>
            <a:spLocks noGrp="1"/>
          </p:cNvSpPr>
          <p:nvPr>
            <p:ph type="ftr" sz="quarter" idx="11"/>
          </p:nvPr>
        </p:nvSpPr>
        <p:spPr/>
        <p:txBody>
          <a:bodyPr/>
          <a:lstStyle/>
          <a:p>
            <a:r>
              <a:rPr lang="pt-BR"/>
              <a:t>EM Tutorial P2 - Loc Nguyen</a:t>
            </a:r>
            <a:endParaRPr lang="en-US"/>
          </a:p>
        </p:txBody>
      </p:sp>
      <p:sp>
        <p:nvSpPr>
          <p:cNvPr id="6" name="Slide Number Placeholder 5">
            <a:extLst>
              <a:ext uri="{FF2B5EF4-FFF2-40B4-BE49-F238E27FC236}">
                <a16:creationId xmlns:a16="http://schemas.microsoft.com/office/drawing/2014/main" id="{B1D0B9F2-AD94-4B87-EA96-E0EECB3E9E91}"/>
              </a:ext>
            </a:extLst>
          </p:cNvPr>
          <p:cNvSpPr>
            <a:spLocks noGrp="1"/>
          </p:cNvSpPr>
          <p:nvPr>
            <p:ph type="sldNum" sz="quarter" idx="12"/>
          </p:nvPr>
        </p:nvSpPr>
        <p:spPr/>
        <p:txBody>
          <a:bodyPr/>
          <a:lstStyle/>
          <a:p>
            <a:fld id="{5DB5036F-1FF2-46C4-8D2B-59C7E3B91952}" type="slidenum">
              <a:rPr lang="en-US" smtClean="0"/>
              <a:pPr/>
              <a:t>31</a:t>
            </a:fld>
            <a:endParaRPr lang="en-US"/>
          </a:p>
        </p:txBody>
      </p:sp>
    </p:spTree>
    <p:extLst>
      <p:ext uri="{BB962C8B-B14F-4D97-AF65-F5344CB8AC3E}">
        <p14:creationId xmlns:p14="http://schemas.microsoft.com/office/powerpoint/2010/main" val="3534066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7256C-0B3C-1111-0D0D-50D7265C444E}"/>
              </a:ext>
            </a:extLst>
          </p:cNvPr>
          <p:cNvSpPr>
            <a:spLocks noGrp="1"/>
          </p:cNvSpPr>
          <p:nvPr>
            <p:ph type="title"/>
          </p:nvPr>
        </p:nvSpPr>
        <p:spPr/>
        <p:txBody>
          <a:bodyPr/>
          <a:lstStyle/>
          <a:p>
            <a:r>
              <a:rPr lang="en-US" dirty="0"/>
              <a:t>2. Practical EM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A3C8B3-74AD-118A-CC2E-79D400D1615C}"/>
                  </a:ext>
                </a:extLst>
              </p:cNvPr>
              <p:cNvSpPr>
                <a:spLocks noGrp="1"/>
              </p:cNvSpPr>
              <p:nvPr>
                <p:ph idx="1"/>
              </p:nvPr>
            </p:nvSpPr>
            <p:spPr>
              <a:xfrm>
                <a:off x="211014" y="914399"/>
                <a:ext cx="11774659" cy="5176066"/>
              </a:xfrm>
            </p:spPr>
            <p:txBody>
              <a:bodyPr>
                <a:noAutofit/>
              </a:bodyPr>
              <a:lstStyle/>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Suppose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conforms binomial distribution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e>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d>
                        <m:dPr>
                          <m:begChr m:val="{"/>
                          <m:endChr m:val=""/>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m>
                            <m:mPr>
                              <m:mcs>
                                <m:mc>
                                  <m:mcPr>
                                    <m:count m:val="1"/>
                                    <m:mcJc m:val="center"/>
                                  </m:mcPr>
                                </m:mc>
                              </m:mcs>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mPr>
                            <m:mr>
                              <m:e>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h</m:t>
                                    </m:r>
                                  </m:sup>
                                </m:sSubSup>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Sub>
                                      </m:e>
                                    </m:d>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𝑡</m:t>
                                    </m:r>
                                  </m:sup>
                                </m:sSup>
                                <m:r>
                                  <a:rPr lang="en-US" sz="180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if</m:t>
                                </m:r>
                                <m:r>
                                  <a:rPr lang="en-US" sz="1800" i="1">
                                    <a:effectLst/>
                                    <a:latin typeface="Cambria Math" panose="02040503050406030204" pitchFamily="18" charset="0"/>
                                    <a:ea typeface="SimSun" panose="02010600030101010101" pitchFamily="2" charset="-122"/>
                                    <a:cs typeface="Times New Roman" panose="02020603050405020304" pitchFamily="18" charset="0"/>
                                  </a:rPr>
                                  <m:t> </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𝐻</m:t>
                                </m:r>
                              </m:e>
                            </m:mr>
                            <m:mr>
                              <m:e>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3</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h</m:t>
                                    </m:r>
                                  </m:sup>
                                </m:sSubSup>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3</m:t>
                                            </m:r>
                                          </m:sub>
                                        </m:sSub>
                                      </m:e>
                                    </m:d>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𝑡</m:t>
                                    </m:r>
                                  </m:sup>
                                </m:sSup>
                                <m:r>
                                  <a:rPr lang="en-US" sz="180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if</m:t>
                                </m:r>
                                <m:r>
                                  <a:rPr lang="en-US" sz="1800" i="1">
                                    <a:effectLst/>
                                    <a:latin typeface="Cambria Math" panose="02040503050406030204" pitchFamily="18" charset="0"/>
                                    <a:ea typeface="SimSun" panose="02010600030101010101" pitchFamily="2" charset="-122"/>
                                    <a:cs typeface="Times New Roman" panose="02020603050405020304" pitchFamily="18" charset="0"/>
                                  </a:rPr>
                                  <m:t> </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𝑇</m:t>
                                </m:r>
                              </m:e>
                            </m:mr>
                          </m:m>
                        </m:e>
                      </m:d>
                    </m:oMath>
                  </m:oMathPara>
                </a14:m>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Where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18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1800" baseline="-25000" dirty="0">
                    <a:effectLst/>
                    <a:latin typeface="Times New Roman" panose="02020603050405020304" pitchFamily="18" charset="0"/>
                    <a:ea typeface="SimSun" panose="02010600030101010101" pitchFamily="2" charset="-122"/>
                    <a:cs typeface="Times New Roman" panose="02020603050405020304" pitchFamily="18" charset="0"/>
                  </a:rPr>
                  <a:t>3</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are probabilities of coin 2 and coin 3 receiving head side, respectively. Note,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h</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is the number of head side from trials of tossing coin 2 (if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H</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or coin 3 (if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Similarly,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is the number of tail side from trials of tossing coin 2 (if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H</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or coin 3 (if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The joint probability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P</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is: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d>
                      <m:r>
                        <a:rPr lang="en-US" sz="18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e>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d>
                        <m:dPr>
                          <m:begChr m:val="{"/>
                          <m:endChr m:val=""/>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m>
                            <m:mPr>
                              <m:mcs>
                                <m:mc>
                                  <m:mcPr>
                                    <m:count m:val="1"/>
                                    <m:mcJc m:val="center"/>
                                  </m:mcPr>
                                </m:mc>
                              </m:mcs>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mPr>
                            <m:mr>
                              <m:e>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Sub>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h</m:t>
                                    </m:r>
                                  </m:sup>
                                </m:sSubSup>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Sub>
                                      </m:e>
                                    </m:d>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𝑡</m:t>
                                    </m:r>
                                  </m:sup>
                                </m:sSup>
                                <m:r>
                                  <a:rPr lang="en-US" sz="180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if</m:t>
                                </m:r>
                                <m:r>
                                  <a:rPr lang="en-US" sz="1800" i="1">
                                    <a:effectLst/>
                                    <a:latin typeface="Cambria Math" panose="02040503050406030204" pitchFamily="18" charset="0"/>
                                    <a:ea typeface="SimSun" panose="02010600030101010101" pitchFamily="2" charset="-122"/>
                                    <a:cs typeface="Times New Roman" panose="02020603050405020304" pitchFamily="18" charset="0"/>
                                  </a:rPr>
                                  <m:t> </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𝐻</m:t>
                                </m:r>
                              </m:e>
                            </m:mr>
                            <m:mr>
                              <m:e>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Sub>
                                  </m:e>
                                </m:d>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3</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h</m:t>
                                    </m:r>
                                  </m:sup>
                                </m:sSubSup>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3</m:t>
                                            </m:r>
                                          </m:sub>
                                        </m:sSub>
                                      </m:e>
                                    </m:d>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𝑡</m:t>
                                    </m:r>
                                  </m:sup>
                                </m:sSup>
                                <m:r>
                                  <a:rPr lang="en-US" sz="180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if</m:t>
                                </m:r>
                                <m:r>
                                  <a:rPr lang="en-US" sz="1800" i="1">
                                    <a:effectLst/>
                                    <a:latin typeface="Cambria Math" panose="02040503050406030204" pitchFamily="18" charset="0"/>
                                    <a:ea typeface="SimSun" panose="02010600030101010101" pitchFamily="2" charset="-122"/>
                                    <a:cs typeface="Times New Roman" panose="02020603050405020304" pitchFamily="18" charset="0"/>
                                  </a:rPr>
                                  <m:t> </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𝑇</m:t>
                                </m:r>
                              </m:e>
                            </m:mr>
                          </m:m>
                        </m:e>
                      </m:d>
                    </m:oMath>
                  </m:oMathPara>
                </a14:m>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In short, we need to estimate Θ =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18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18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1800" baseline="-25000" dirty="0">
                    <a:effectLst/>
                    <a:latin typeface="Times New Roman" panose="02020603050405020304" pitchFamily="18" charset="0"/>
                    <a:ea typeface="SimSun" panose="02010600030101010101" pitchFamily="2" charset="-122"/>
                    <a:cs typeface="Times New Roman" panose="02020603050405020304" pitchFamily="18" charset="0"/>
                  </a:rPr>
                  <a:t>3</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from the observation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HHT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by discrete version of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Q</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(Θ’ | Θ). Given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HHT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we have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h</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=2 and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=1. Thus, the probability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P</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becomes: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e>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𝐻𝐻𝑇</m:t>
                          </m:r>
                        </m:e>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d>
                        <m:dPr>
                          <m:begChr m:val="{"/>
                          <m:endChr m:val=""/>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m>
                            <m:mPr>
                              <m:mcs>
                                <m:mc>
                                  <m:mcPr>
                                    <m:count m:val="1"/>
                                    <m:mcJc m:val="center"/>
                                  </m:mcPr>
                                </m:mc>
                              </m:mcs>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mPr>
                            <m:mr>
                              <m:e>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p>
                                </m:sSub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Sub>
                                  </m:e>
                                </m:d>
                                <m:r>
                                  <a:rPr lang="en-US" sz="180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if</m:t>
                                </m:r>
                                <m:r>
                                  <a:rPr lang="en-US" sz="1800" i="1">
                                    <a:effectLst/>
                                    <a:latin typeface="Cambria Math" panose="02040503050406030204" pitchFamily="18" charset="0"/>
                                    <a:ea typeface="SimSun" panose="02010600030101010101" pitchFamily="2" charset="-122"/>
                                    <a:cs typeface="Times New Roman" panose="02020603050405020304" pitchFamily="18" charset="0"/>
                                  </a:rPr>
                                  <m:t> </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𝐻</m:t>
                                </m:r>
                              </m:e>
                            </m:mr>
                            <m:mr>
                              <m:e>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3</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p>
                                </m:sSub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3</m:t>
                                        </m:r>
                                      </m:sub>
                                    </m:sSub>
                                  </m:e>
                                </m:d>
                                <m:r>
                                  <a:rPr lang="en-US" sz="180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if</m:t>
                                </m:r>
                                <m:r>
                                  <a:rPr lang="en-US" sz="1800" i="1">
                                    <a:effectLst/>
                                    <a:latin typeface="Cambria Math" panose="02040503050406030204" pitchFamily="18" charset="0"/>
                                    <a:ea typeface="SimSun" panose="02010600030101010101" pitchFamily="2" charset="-122"/>
                                    <a:cs typeface="Times New Roman" panose="02020603050405020304" pitchFamily="18" charset="0"/>
                                  </a:rPr>
                                  <m:t> </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𝑇</m:t>
                                </m:r>
                              </m:e>
                            </m:mr>
                          </m:m>
                        </m:e>
                      </m:d>
                    </m:oMath>
                  </m:oMathPara>
                </a14:m>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The joint probability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P</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becomes: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d>
                        <m:dPr>
                          <m:begChr m:val="{"/>
                          <m:endChr m:val=""/>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m>
                            <m:mPr>
                              <m:mcs>
                                <m:mc>
                                  <m:mcPr>
                                    <m:count m:val="1"/>
                                    <m:mcJc m:val="center"/>
                                  </m:mcPr>
                                </m:mc>
                              </m:mcs>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mPr>
                            <m:mr>
                              <m:e>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Sub>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p>
                                </m:sSub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Sub>
                                  </m:e>
                                </m:d>
                                <m:r>
                                  <a:rPr lang="en-US" sz="180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if</m:t>
                                </m:r>
                                <m:r>
                                  <a:rPr lang="en-US" sz="1800" i="1">
                                    <a:effectLst/>
                                    <a:latin typeface="Cambria Math" panose="02040503050406030204" pitchFamily="18" charset="0"/>
                                    <a:ea typeface="SimSun" panose="02010600030101010101" pitchFamily="2" charset="-122"/>
                                    <a:cs typeface="Times New Roman" panose="02020603050405020304" pitchFamily="18" charset="0"/>
                                  </a:rPr>
                                  <m:t> </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𝐻</m:t>
                                </m:r>
                              </m:e>
                            </m:mr>
                            <m:mr>
                              <m:e>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Sub>
                                  </m:e>
                                </m:d>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3</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p>
                                </m:sSub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3</m:t>
                                        </m:r>
                                      </m:sub>
                                    </m:sSub>
                                  </m:e>
                                </m:d>
                                <m:r>
                                  <a:rPr lang="en-US" sz="180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if</m:t>
                                </m:r>
                                <m:r>
                                  <a:rPr lang="en-US" sz="1800" i="1">
                                    <a:effectLst/>
                                    <a:latin typeface="Cambria Math" panose="02040503050406030204" pitchFamily="18" charset="0"/>
                                    <a:ea typeface="SimSun" panose="02010600030101010101" pitchFamily="2" charset="-122"/>
                                    <a:cs typeface="Times New Roman" panose="02020603050405020304" pitchFamily="18" charset="0"/>
                                  </a:rPr>
                                  <m:t> </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𝑇</m:t>
                                </m:r>
                              </m:e>
                            </m:mr>
                          </m:m>
                        </m:e>
                      </m:d>
                    </m:oMath>
                  </m:oMathPara>
                </a14:m>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The probability of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is calculated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e>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𝐻</m:t>
                          </m:r>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e>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𝑇</m:t>
                          </m:r>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p>
                      </m:sSub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Sub>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3</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p>
                      </m:sSub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3</m:t>
                              </m:r>
                            </m:sub>
                          </m:sSub>
                        </m:e>
                      </m:d>
                    </m:oMath>
                  </m:oMathPara>
                </a14:m>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1800" dirty="0"/>
              </a:p>
            </p:txBody>
          </p:sp>
        </mc:Choice>
        <mc:Fallback xmlns="">
          <p:sp>
            <p:nvSpPr>
              <p:cNvPr id="3" name="Content Placeholder 2">
                <a:extLst>
                  <a:ext uri="{FF2B5EF4-FFF2-40B4-BE49-F238E27FC236}">
                    <a16:creationId xmlns:a16="http://schemas.microsoft.com/office/drawing/2014/main" id="{8BA3C8B3-74AD-118A-CC2E-79D400D1615C}"/>
                  </a:ext>
                </a:extLst>
              </p:cNvPr>
              <p:cNvSpPr>
                <a:spLocks noGrp="1" noRot="1" noChangeAspect="1" noMove="1" noResize="1" noEditPoints="1" noAdjustHandles="1" noChangeArrowheads="1" noChangeShapeType="1" noTextEdit="1"/>
              </p:cNvSpPr>
              <p:nvPr>
                <p:ph idx="1"/>
              </p:nvPr>
            </p:nvSpPr>
            <p:spPr>
              <a:xfrm>
                <a:off x="211014" y="914399"/>
                <a:ext cx="11774659" cy="5176066"/>
              </a:xfrm>
              <a:blipFill>
                <a:blip r:embed="rId4"/>
                <a:stretch>
                  <a:fillRect l="-466" t="-589" r="-414" b="-494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7D6C317-974D-B7C4-5275-D5A4D407B0E4}"/>
              </a:ext>
            </a:extLst>
          </p:cNvPr>
          <p:cNvSpPr>
            <a:spLocks noGrp="1"/>
          </p:cNvSpPr>
          <p:nvPr>
            <p:ph type="dt" sz="half" idx="10"/>
          </p:nvPr>
        </p:nvSpPr>
        <p:spPr/>
        <p:txBody>
          <a:bodyPr/>
          <a:lstStyle/>
          <a:p>
            <a:r>
              <a:rPr lang="en-US"/>
              <a:t>30/05/2022</a:t>
            </a:r>
          </a:p>
        </p:txBody>
      </p:sp>
      <p:sp>
        <p:nvSpPr>
          <p:cNvPr id="5" name="Footer Placeholder 4">
            <a:extLst>
              <a:ext uri="{FF2B5EF4-FFF2-40B4-BE49-F238E27FC236}">
                <a16:creationId xmlns:a16="http://schemas.microsoft.com/office/drawing/2014/main" id="{4B9FA971-4DB4-B8B0-5E94-E14FD2A73865}"/>
              </a:ext>
            </a:extLst>
          </p:cNvPr>
          <p:cNvSpPr>
            <a:spLocks noGrp="1"/>
          </p:cNvSpPr>
          <p:nvPr>
            <p:ph type="ftr" sz="quarter" idx="11"/>
          </p:nvPr>
        </p:nvSpPr>
        <p:spPr/>
        <p:txBody>
          <a:bodyPr/>
          <a:lstStyle/>
          <a:p>
            <a:r>
              <a:rPr lang="pt-BR"/>
              <a:t>EM Tutorial P2 - Loc Nguyen</a:t>
            </a:r>
            <a:endParaRPr lang="en-US"/>
          </a:p>
        </p:txBody>
      </p:sp>
      <p:sp>
        <p:nvSpPr>
          <p:cNvPr id="6" name="Slide Number Placeholder 5">
            <a:extLst>
              <a:ext uri="{FF2B5EF4-FFF2-40B4-BE49-F238E27FC236}">
                <a16:creationId xmlns:a16="http://schemas.microsoft.com/office/drawing/2014/main" id="{83FF27B8-7285-A4C4-1086-2D830FFDA9CD}"/>
              </a:ext>
            </a:extLst>
          </p:cNvPr>
          <p:cNvSpPr>
            <a:spLocks noGrp="1"/>
          </p:cNvSpPr>
          <p:nvPr>
            <p:ph type="sldNum" sz="quarter" idx="12"/>
          </p:nvPr>
        </p:nvSpPr>
        <p:spPr/>
        <p:txBody>
          <a:bodyPr/>
          <a:lstStyle/>
          <a:p>
            <a:fld id="{5DB5036F-1FF2-46C4-8D2B-59C7E3B91952}" type="slidenum">
              <a:rPr lang="en-US" smtClean="0"/>
              <a:pPr/>
              <a:t>32</a:t>
            </a:fld>
            <a:endParaRPr lang="en-US"/>
          </a:p>
        </p:txBody>
      </p:sp>
    </p:spTree>
    <p:extLst>
      <p:ext uri="{BB962C8B-B14F-4D97-AF65-F5344CB8AC3E}">
        <p14:creationId xmlns:p14="http://schemas.microsoft.com/office/powerpoint/2010/main" val="13919493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088AA-80A6-0135-0644-AC8E5810BCF5}"/>
              </a:ext>
            </a:extLst>
          </p:cNvPr>
          <p:cNvSpPr>
            <a:spLocks noGrp="1"/>
          </p:cNvSpPr>
          <p:nvPr>
            <p:ph type="title"/>
          </p:nvPr>
        </p:nvSpPr>
        <p:spPr/>
        <p:txBody>
          <a:bodyPr/>
          <a:lstStyle/>
          <a:p>
            <a:r>
              <a:rPr lang="en-US" dirty="0"/>
              <a:t>2. Practical EM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B39DC-B59A-D400-088C-AD2D72113DFB}"/>
                  </a:ext>
                </a:extLst>
              </p:cNvPr>
              <p:cNvSpPr>
                <a:spLocks noGrp="1"/>
              </p:cNvSpPr>
              <p:nvPr>
                <p:ph idx="1"/>
              </p:nvPr>
            </p:nvSpPr>
            <p:spPr>
              <a:xfrm>
                <a:off x="309489" y="914399"/>
                <a:ext cx="11563643" cy="5176066"/>
              </a:xfrm>
            </p:spPr>
            <p:txBody>
              <a:bodyPr>
                <a:noAutofit/>
              </a:bodyPr>
              <a:lstStyle/>
              <a:p>
                <a:pPr marL="0" marR="0" indent="0" algn="just">
                  <a:spcBef>
                    <a:spcPts val="0"/>
                  </a:spcBef>
                  <a:spcAft>
                    <a:spcPts val="0"/>
                  </a:spcAft>
                  <a:buNone/>
                </a:pP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The conditional probability of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given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is determined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9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e>
                      </m:d>
                      <m:r>
                        <a:rPr lang="en-US" sz="19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9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e>
                          </m:d>
                        </m:num>
                        <m:den>
                          <m:r>
                            <a:rPr lang="en-US" sz="19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e>
                          </m:d>
                        </m:den>
                      </m:f>
                      <m:r>
                        <a:rPr lang="en-US" sz="1900" i="1">
                          <a:effectLst/>
                          <a:latin typeface="Cambria Math" panose="02040503050406030204" pitchFamily="18" charset="0"/>
                          <a:ea typeface="SimSun" panose="02010600030101010101" pitchFamily="2" charset="-122"/>
                          <a:cs typeface="Times New Roman" panose="02020603050405020304" pitchFamily="18" charset="0"/>
                        </a:rPr>
                        <m:t>=</m:t>
                      </m:r>
                      <m:d>
                        <m:dPr>
                          <m:begChr m:val="{"/>
                          <m:endChr m:val=""/>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m>
                            <m:mPr>
                              <m:mcs>
                                <m:mc>
                                  <m:mcPr>
                                    <m:count m:val="1"/>
                                    <m:mcJc m:val="center"/>
                                  </m:mcPr>
                                </m:mc>
                              </m:mcs>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mPr>
                            <m:mr>
                              <m:e>
                                <m:f>
                                  <m:f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fPr>
                                  <m:num>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Sub>
                                    <m:sSubSup>
                                      <m:sSub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p>
                                    </m:sSubSup>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Sub>
                                      </m:e>
                                    </m:d>
                                  </m:num>
                                  <m:den>
                                    <m:sSubSup>
                                      <m:sSub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p>
                                    </m:sSubSup>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Sub>
                                      </m:e>
                                    </m:d>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3</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p>
                                    </m:sSubSup>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3</m:t>
                                            </m:r>
                                          </m:sub>
                                        </m:sSub>
                                      </m:e>
                                    </m:d>
                                  </m:den>
                                </m:f>
                                <m:r>
                                  <a:rPr lang="en-US" sz="190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if</m:t>
                                </m:r>
                                <m:r>
                                  <a:rPr lang="en-US" sz="1900" i="1">
                                    <a:effectLst/>
                                    <a:latin typeface="Cambria Math" panose="02040503050406030204" pitchFamily="18" charset="0"/>
                                    <a:ea typeface="SimSun" panose="02010600030101010101" pitchFamily="2" charset="-122"/>
                                    <a:cs typeface="Times New Roman" panose="02020603050405020304" pitchFamily="18" charset="0"/>
                                  </a:rPr>
                                  <m:t> </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𝐻</m:t>
                                </m:r>
                              </m:e>
                            </m:mr>
                            <m:mr>
                              <m:e>
                                <m:f>
                                  <m:f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fPr>
                                  <m:num>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Sub>
                                      </m:e>
                                    </m:d>
                                    <m:sSubSup>
                                      <m:sSub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3</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p>
                                    </m:sSubSup>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3</m:t>
                                            </m:r>
                                          </m:sub>
                                        </m:sSub>
                                      </m:e>
                                    </m:d>
                                  </m:num>
                                  <m:den>
                                    <m:sSubSup>
                                      <m:sSub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p>
                                    </m:sSubSup>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Sub>
                                      </m:e>
                                    </m:d>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3</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p>
                                    </m:sSubSup>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3</m:t>
                                            </m:r>
                                          </m:sub>
                                        </m:sSub>
                                      </m:e>
                                    </m:d>
                                  </m:den>
                                </m:f>
                                <m:r>
                                  <a:rPr lang="en-US" sz="190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if</m:t>
                                </m:r>
                                <m:r>
                                  <a:rPr lang="en-US" sz="1900" i="1">
                                    <a:effectLst/>
                                    <a:latin typeface="Cambria Math" panose="02040503050406030204" pitchFamily="18" charset="0"/>
                                    <a:ea typeface="SimSun" panose="02010600030101010101" pitchFamily="2" charset="-122"/>
                                    <a:cs typeface="Times New Roman" panose="02020603050405020304" pitchFamily="18" charset="0"/>
                                  </a:rPr>
                                  <m:t> </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𝑇</m:t>
                                </m:r>
                              </m:e>
                            </m:mr>
                          </m:m>
                        </m:e>
                      </m:d>
                    </m:oMath>
                  </m:oMathPara>
                </a14:m>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The discrete version of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Q</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(Θ’ | Θ) is determined as follows:</a:t>
                </a:r>
              </a:p>
              <a:p>
                <a:pPr marL="0" marR="0" indent="0" algn="just">
                  <a:spcBef>
                    <a:spcPts val="0"/>
                  </a:spcBef>
                  <a:spcAft>
                    <a:spcPts val="0"/>
                  </a:spcAft>
                  <a:buNone/>
                </a:pPr>
                <a14:m>
                  <m:oMathPara xmlns:m="http://schemas.openxmlformats.org/officeDocument/2006/math">
                    <m:oMathParaPr>
                      <m:jc m:val="left"/>
                    </m:oMathParaPr>
                    <m:oMath xmlns:m="http://schemas.openxmlformats.org/officeDocument/2006/math">
                      <m:r>
                        <a:rPr lang="en-US" sz="1900" i="1">
                          <a:effectLst/>
                          <a:latin typeface="Cambria Math" panose="02040503050406030204" pitchFamily="18" charset="0"/>
                          <a:ea typeface="SimSun" panose="02010600030101010101" pitchFamily="2" charset="-122"/>
                          <a:cs typeface="Times New Roman" panose="02020603050405020304" pitchFamily="18" charset="0"/>
                        </a:rPr>
                        <m:t>𝑄</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up>
                          </m:sSup>
                        </m:e>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19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supHide m:val="on"/>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sub>
                        <m:sup/>
                        <m:e>
                          <m:r>
                            <a:rPr lang="en-US" sz="19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Θ</m:t>
                              </m:r>
                            </m:e>
                          </m:d>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e>
                                <m:e>
                                  <m:sSup>
                                    <m:s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up>
                                  </m:sSup>
                                </m:e>
                              </m:d>
                            </m:e>
                          </m:d>
                        </m:e>
                      </m:nary>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𝐻</m:t>
                          </m:r>
                        </m:e>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Θ</m:t>
                          </m:r>
                        </m:e>
                      </m:d>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𝐻</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e>
                            <m:e>
                              <m:sSup>
                                <m:s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up>
                              </m:sSup>
                            </m:e>
                          </m:d>
                        </m:e>
                      </m:d>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𝑇</m:t>
                          </m:r>
                        </m:e>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Θ</m:t>
                          </m:r>
                        </m:e>
                      </m:d>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𝑇</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e>
                            <m:e>
                              <m:sSup>
                                <m:s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up>
                              </m:sSup>
                            </m:e>
                          </m:d>
                        </m:e>
                      </m:d>
                    </m:oMath>
                  </m:oMathPara>
                </a14:m>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left"/>
                    </m:oMathParaPr>
                    <m:oMath xmlns:m="http://schemas.openxmlformats.org/officeDocument/2006/math">
                      <m:r>
                        <a:rPr lang="en-US" sz="19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fPr>
                        <m:num>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Sub>
                          <m:sSubSup>
                            <m:sSub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p>
                          </m:sSubSup>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Sub>
                            </m:e>
                          </m:d>
                        </m:num>
                        <m:den>
                          <m:sSubSup>
                            <m:sSub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p>
                          </m:sSubSup>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Sub>
                            </m:e>
                          </m:d>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3</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p>
                          </m:sSubSup>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3</m:t>
                                  </m:r>
                                </m:sub>
                              </m:sSub>
                            </m:e>
                          </m:d>
                        </m:den>
                      </m:f>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up>
                              </m:sSubSup>
                            </m:e>
                          </m:d>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up>
                              </m:sSubSup>
                            </m:e>
                          </m:d>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SubSup>
                                <m:sSub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up>
                              </m:sSubSup>
                            </m:e>
                          </m:d>
                        </m:e>
                      </m:d>
                      <m:r>
                        <a:rPr lang="en-US" sz="19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fPr>
                        <m:num>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Sub>
                            </m:e>
                          </m:d>
                          <m:sSubSup>
                            <m:sSub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3</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p>
                          </m:sSubSup>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3</m:t>
                                  </m:r>
                                </m:sub>
                              </m:sSub>
                            </m:e>
                          </m:d>
                        </m:num>
                        <m:den>
                          <m:sSubSup>
                            <m:sSub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p>
                          </m:sSubSup>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Sub>
                            </m:e>
                          </m:d>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3</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p>
                          </m:sSubSup>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3</m:t>
                                  </m:r>
                                </m:sub>
                              </m:sSub>
                            </m:e>
                          </m:d>
                        </m:den>
                      </m:f>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SubSup>
                                <m:sSub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up>
                              </m:sSubSup>
                            </m:e>
                          </m:d>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3</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up>
                              </m:sSubSup>
                            </m:e>
                          </m:d>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SubSup>
                                <m:sSub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3</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up>
                              </m:sSubSup>
                            </m:e>
                          </m:d>
                        </m:e>
                      </m:d>
                    </m:oMath>
                  </m:oMathPara>
                </a14:m>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1900" dirty="0">
                    <a:effectLst/>
                    <a:latin typeface="Times New Roman" panose="02020603050405020304" pitchFamily="18" charset="0"/>
                    <a:ea typeface="SimSun" panose="02010600030101010101" pitchFamily="2" charset="-122"/>
                  </a:rPr>
                  <a:t>Note, </a:t>
                </a:r>
                <a:r>
                  <a:rPr lang="en-US" sz="1900" i="1" dirty="0">
                    <a:effectLst/>
                    <a:latin typeface="Times New Roman" panose="02020603050405020304" pitchFamily="18" charset="0"/>
                    <a:ea typeface="SimSun" panose="02010600030101010101" pitchFamily="2" charset="-122"/>
                  </a:rPr>
                  <a:t>Q</a:t>
                </a:r>
                <a:r>
                  <a:rPr lang="en-US" sz="1900" dirty="0">
                    <a:effectLst/>
                    <a:latin typeface="Times New Roman" panose="02020603050405020304" pitchFamily="18" charset="0"/>
                    <a:ea typeface="SimSun" panose="02010600030101010101" pitchFamily="2" charset="-122"/>
                  </a:rPr>
                  <a:t>(Θ’|Θ) is function of Θ’ = (</a:t>
                </a:r>
                <a:r>
                  <a:rPr lang="en-US" sz="1900" i="1" dirty="0">
                    <a:effectLst/>
                    <a:latin typeface="Times New Roman" panose="02020603050405020304" pitchFamily="18" charset="0"/>
                    <a:ea typeface="SimSun" panose="02010600030101010101" pitchFamily="2" charset="-122"/>
                  </a:rPr>
                  <a:t>θ</a:t>
                </a:r>
                <a:r>
                  <a:rPr lang="en-US" sz="1900" baseline="-25000" dirty="0">
                    <a:effectLst/>
                    <a:latin typeface="Times New Roman" panose="02020603050405020304" pitchFamily="18" charset="0"/>
                    <a:ea typeface="SimSun" panose="02010600030101010101" pitchFamily="2" charset="-122"/>
                  </a:rPr>
                  <a:t>1</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θ</a:t>
                </a:r>
                <a:r>
                  <a:rPr lang="en-US" sz="1900" baseline="-25000" dirty="0">
                    <a:effectLst/>
                    <a:latin typeface="Times New Roman" panose="02020603050405020304" pitchFamily="18" charset="0"/>
                    <a:ea typeface="SimSun" panose="02010600030101010101" pitchFamily="2" charset="-122"/>
                  </a:rPr>
                  <a:t>2</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θ</a:t>
                </a:r>
                <a:r>
                  <a:rPr lang="en-US" sz="1900" baseline="-25000" dirty="0">
                    <a:effectLst/>
                    <a:latin typeface="Times New Roman" panose="02020603050405020304" pitchFamily="18" charset="0"/>
                    <a:ea typeface="SimSun" panose="02010600030101010101" pitchFamily="2" charset="-122"/>
                  </a:rPr>
                  <a:t>3</a:t>
                </a:r>
                <a:r>
                  <a:rPr lang="en-US" sz="1900" dirty="0">
                    <a:effectLst/>
                    <a:latin typeface="Times New Roman" panose="02020603050405020304" pitchFamily="18" charset="0"/>
                    <a:ea typeface="SimSun" panose="02010600030101010101" pitchFamily="2" charset="-122"/>
                  </a:rPr>
                  <a:t>’)</a:t>
                </a:r>
                <a:r>
                  <a:rPr lang="en-US" sz="1900" i="1" baseline="30000" dirty="0">
                    <a:effectLst/>
                    <a:latin typeface="Times New Roman" panose="02020603050405020304" pitchFamily="18" charset="0"/>
                    <a:ea typeface="SimSun" panose="02010600030101010101" pitchFamily="2" charset="-122"/>
                  </a:rPr>
                  <a:t>T</a:t>
                </a:r>
                <a:r>
                  <a:rPr lang="en-US" sz="1900" dirty="0">
                    <a:effectLst/>
                    <a:latin typeface="Times New Roman" panose="02020603050405020304" pitchFamily="18" charset="0"/>
                    <a:ea typeface="SimSun" panose="02010600030101010101" pitchFamily="2" charset="-122"/>
                  </a:rPr>
                  <a:t>. The next parameter Θ</a:t>
                </a:r>
                <a:r>
                  <a:rPr lang="en-US" sz="1900" baseline="30000" dirty="0">
                    <a:effectLst/>
                    <a:latin typeface="Times New Roman" panose="02020603050405020304" pitchFamily="18" charset="0"/>
                    <a:ea typeface="SimSun" panose="02010600030101010101" pitchFamily="2" charset="-122"/>
                  </a:rPr>
                  <a:t>(</a:t>
                </a:r>
                <a:r>
                  <a:rPr lang="en-US" sz="1900" i="1" baseline="30000" dirty="0">
                    <a:effectLst/>
                    <a:latin typeface="Times New Roman" panose="02020603050405020304" pitchFamily="18" charset="0"/>
                    <a:ea typeface="SimSun" panose="02010600030101010101" pitchFamily="2" charset="-122"/>
                  </a:rPr>
                  <a:t>t</a:t>
                </a:r>
                <a:r>
                  <a:rPr lang="en-US" sz="1900" baseline="30000" dirty="0">
                    <a:effectLst/>
                    <a:latin typeface="Times New Roman" panose="02020603050405020304" pitchFamily="18" charset="0"/>
                    <a:ea typeface="SimSun" panose="02010600030101010101" pitchFamily="2" charset="-122"/>
                  </a:rPr>
                  <a:t>+1)</a:t>
                </a:r>
                <a:r>
                  <a:rPr lang="en-US" sz="1900" dirty="0">
                    <a:effectLst/>
                    <a:latin typeface="Times New Roman" panose="02020603050405020304" pitchFamily="18" charset="0"/>
                    <a:ea typeface="SimSun" panose="02010600030101010101" pitchFamily="2" charset="-122"/>
                  </a:rPr>
                  <a:t> = (</a:t>
                </a:r>
                <a:r>
                  <a:rPr lang="en-US" sz="1900" i="1" dirty="0">
                    <a:effectLst/>
                    <a:latin typeface="Times New Roman" panose="02020603050405020304" pitchFamily="18" charset="0"/>
                    <a:ea typeface="SimSun" panose="02010600030101010101" pitchFamily="2" charset="-122"/>
                  </a:rPr>
                  <a:t>θ</a:t>
                </a:r>
                <a:r>
                  <a:rPr lang="en-US" sz="1900" baseline="-25000" dirty="0">
                    <a:effectLst/>
                    <a:latin typeface="Times New Roman" panose="02020603050405020304" pitchFamily="18" charset="0"/>
                    <a:ea typeface="SimSun" panose="02010600030101010101" pitchFamily="2" charset="-122"/>
                  </a:rPr>
                  <a:t>1</a:t>
                </a:r>
                <a:r>
                  <a:rPr lang="en-US" sz="1900" baseline="30000" dirty="0">
                    <a:effectLst/>
                    <a:latin typeface="Times New Roman" panose="02020603050405020304" pitchFamily="18" charset="0"/>
                    <a:ea typeface="SimSun" panose="02010600030101010101" pitchFamily="2" charset="-122"/>
                  </a:rPr>
                  <a:t>(</a:t>
                </a:r>
                <a:r>
                  <a:rPr lang="en-US" sz="1900" i="1" baseline="30000" dirty="0">
                    <a:effectLst/>
                    <a:latin typeface="Times New Roman" panose="02020603050405020304" pitchFamily="18" charset="0"/>
                    <a:ea typeface="SimSun" panose="02010600030101010101" pitchFamily="2" charset="-122"/>
                  </a:rPr>
                  <a:t>t</a:t>
                </a:r>
                <a:r>
                  <a:rPr lang="en-US" sz="1900" baseline="30000" dirty="0">
                    <a:effectLst/>
                    <a:latin typeface="Times New Roman" panose="02020603050405020304" pitchFamily="18" charset="0"/>
                    <a:ea typeface="SimSun" panose="02010600030101010101" pitchFamily="2" charset="-122"/>
                  </a:rPr>
                  <a:t>+1)</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θ</a:t>
                </a:r>
                <a:r>
                  <a:rPr lang="en-US" sz="1900" baseline="-25000" dirty="0">
                    <a:effectLst/>
                    <a:latin typeface="Times New Roman" panose="02020603050405020304" pitchFamily="18" charset="0"/>
                    <a:ea typeface="SimSun" panose="02010600030101010101" pitchFamily="2" charset="-122"/>
                  </a:rPr>
                  <a:t>2</a:t>
                </a:r>
                <a:r>
                  <a:rPr lang="en-US" sz="1900" baseline="30000" dirty="0">
                    <a:effectLst/>
                    <a:latin typeface="Times New Roman" panose="02020603050405020304" pitchFamily="18" charset="0"/>
                    <a:ea typeface="SimSun" panose="02010600030101010101" pitchFamily="2" charset="-122"/>
                  </a:rPr>
                  <a:t>(</a:t>
                </a:r>
                <a:r>
                  <a:rPr lang="en-US" sz="1900" i="1" baseline="30000" dirty="0">
                    <a:effectLst/>
                    <a:latin typeface="Times New Roman" panose="02020603050405020304" pitchFamily="18" charset="0"/>
                    <a:ea typeface="SimSun" panose="02010600030101010101" pitchFamily="2" charset="-122"/>
                  </a:rPr>
                  <a:t>t</a:t>
                </a:r>
                <a:r>
                  <a:rPr lang="en-US" sz="1900" baseline="30000" dirty="0">
                    <a:effectLst/>
                    <a:latin typeface="Times New Roman" panose="02020603050405020304" pitchFamily="18" charset="0"/>
                    <a:ea typeface="SimSun" panose="02010600030101010101" pitchFamily="2" charset="-122"/>
                  </a:rPr>
                  <a:t>+1)</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θ</a:t>
                </a:r>
                <a:r>
                  <a:rPr lang="en-US" sz="1900" baseline="-25000" dirty="0">
                    <a:effectLst/>
                    <a:latin typeface="Times New Roman" panose="02020603050405020304" pitchFamily="18" charset="0"/>
                    <a:ea typeface="SimSun" panose="02010600030101010101" pitchFamily="2" charset="-122"/>
                  </a:rPr>
                  <a:t>3</a:t>
                </a:r>
                <a:r>
                  <a:rPr lang="en-US" sz="1900" baseline="30000" dirty="0">
                    <a:effectLst/>
                    <a:latin typeface="Times New Roman" panose="02020603050405020304" pitchFamily="18" charset="0"/>
                    <a:ea typeface="SimSun" panose="02010600030101010101" pitchFamily="2" charset="-122"/>
                  </a:rPr>
                  <a:t>(</a:t>
                </a:r>
                <a:r>
                  <a:rPr lang="en-US" sz="1900" i="1" baseline="30000" dirty="0">
                    <a:effectLst/>
                    <a:latin typeface="Times New Roman" panose="02020603050405020304" pitchFamily="18" charset="0"/>
                    <a:ea typeface="SimSun" panose="02010600030101010101" pitchFamily="2" charset="-122"/>
                  </a:rPr>
                  <a:t>t</a:t>
                </a:r>
                <a:r>
                  <a:rPr lang="en-US" sz="1900" baseline="30000" dirty="0">
                    <a:effectLst/>
                    <a:latin typeface="Times New Roman" panose="02020603050405020304" pitchFamily="18" charset="0"/>
                    <a:ea typeface="SimSun" panose="02010600030101010101" pitchFamily="2" charset="-122"/>
                  </a:rPr>
                  <a:t>+1)</a:t>
                </a:r>
                <a:r>
                  <a:rPr lang="en-US" sz="1900" dirty="0">
                    <a:effectLst/>
                    <a:latin typeface="Times New Roman" panose="02020603050405020304" pitchFamily="18" charset="0"/>
                    <a:ea typeface="SimSun" panose="02010600030101010101" pitchFamily="2" charset="-122"/>
                  </a:rPr>
                  <a:t>)</a:t>
                </a:r>
                <a:r>
                  <a:rPr lang="en-US" sz="1900" i="1" baseline="30000" dirty="0">
                    <a:effectLst/>
                    <a:latin typeface="Times New Roman" panose="02020603050405020304" pitchFamily="18" charset="0"/>
                    <a:ea typeface="SimSun" panose="02010600030101010101" pitchFamily="2" charset="-122"/>
                  </a:rPr>
                  <a:t>T</a:t>
                </a:r>
                <a:r>
                  <a:rPr lang="en-US" sz="1900" dirty="0">
                    <a:effectLst/>
                    <a:latin typeface="Times New Roman" panose="02020603050405020304" pitchFamily="18" charset="0"/>
                    <a:ea typeface="SimSun" panose="02010600030101010101" pitchFamily="2" charset="-122"/>
                  </a:rPr>
                  <a:t> is a maximizer of </a:t>
                </a:r>
                <a:r>
                  <a:rPr lang="en-US" sz="1900" i="1" dirty="0">
                    <a:effectLst/>
                    <a:latin typeface="Times New Roman" panose="02020603050405020304" pitchFamily="18" charset="0"/>
                    <a:ea typeface="SimSun" panose="02010600030101010101" pitchFamily="2" charset="-122"/>
                  </a:rPr>
                  <a:t>Q</a:t>
                </a:r>
                <a:r>
                  <a:rPr lang="en-US" sz="1900" dirty="0">
                    <a:effectLst/>
                    <a:latin typeface="Times New Roman" panose="02020603050405020304" pitchFamily="18" charset="0"/>
                    <a:ea typeface="SimSun" panose="02010600030101010101" pitchFamily="2" charset="-122"/>
                  </a:rPr>
                  <a:t>(Θ’|Θ) with regard to Θ’, which is solution of the equation created by setting the first-order derivative of </a:t>
                </a:r>
                <a:r>
                  <a:rPr lang="en-US" sz="1900" i="1" dirty="0">
                    <a:effectLst/>
                    <a:latin typeface="Times New Roman" panose="02020603050405020304" pitchFamily="18" charset="0"/>
                    <a:ea typeface="SimSun" panose="02010600030101010101" pitchFamily="2" charset="-122"/>
                  </a:rPr>
                  <a:t>Q</a:t>
                </a:r>
                <a:r>
                  <a:rPr lang="en-US" sz="1900" dirty="0">
                    <a:effectLst/>
                    <a:latin typeface="Times New Roman" panose="02020603050405020304" pitchFamily="18" charset="0"/>
                    <a:ea typeface="SimSun" panose="02010600030101010101" pitchFamily="2" charset="-122"/>
                  </a:rPr>
                  <a:t>(Θ’|Θ) to be zero with note that the current parameter is Θ</a:t>
                </a:r>
                <a:r>
                  <a:rPr lang="en-US" sz="1900" baseline="30000" dirty="0">
                    <a:effectLst/>
                    <a:latin typeface="Times New Roman" panose="02020603050405020304" pitchFamily="18" charset="0"/>
                    <a:ea typeface="SimSun" panose="02010600030101010101" pitchFamily="2" charset="-122"/>
                  </a:rPr>
                  <a:t>(</a:t>
                </a:r>
                <a:r>
                  <a:rPr lang="en-US" sz="1900" i="1" baseline="30000" dirty="0">
                    <a:effectLst/>
                    <a:latin typeface="Times New Roman" panose="02020603050405020304" pitchFamily="18" charset="0"/>
                    <a:ea typeface="SimSun" panose="02010600030101010101" pitchFamily="2" charset="-122"/>
                  </a:rPr>
                  <a:t>t</a:t>
                </a:r>
                <a:r>
                  <a:rPr lang="en-US" sz="1900" baseline="30000" dirty="0">
                    <a:effectLst/>
                    <a:latin typeface="Times New Roman" panose="02020603050405020304" pitchFamily="18" charset="0"/>
                    <a:ea typeface="SimSun" panose="02010600030101010101" pitchFamily="2" charset="-122"/>
                  </a:rPr>
                  <a:t>)</a:t>
                </a:r>
                <a:r>
                  <a:rPr lang="en-US" sz="1900" dirty="0">
                    <a:effectLst/>
                    <a:latin typeface="Times New Roman" panose="02020603050405020304" pitchFamily="18" charset="0"/>
                    <a:ea typeface="SimSun" panose="02010600030101010101" pitchFamily="2" charset="-122"/>
                  </a:rPr>
                  <a:t> = Θ.</a:t>
                </a:r>
                <a:endParaRPr lang="en-US" sz="1900" dirty="0"/>
              </a:p>
            </p:txBody>
          </p:sp>
        </mc:Choice>
        <mc:Fallback xmlns="">
          <p:sp>
            <p:nvSpPr>
              <p:cNvPr id="3" name="Content Placeholder 2">
                <a:extLst>
                  <a:ext uri="{FF2B5EF4-FFF2-40B4-BE49-F238E27FC236}">
                    <a16:creationId xmlns:a16="http://schemas.microsoft.com/office/drawing/2014/main" id="{CA0B39DC-B59A-D400-088C-AD2D72113DFB}"/>
                  </a:ext>
                </a:extLst>
              </p:cNvPr>
              <p:cNvSpPr>
                <a:spLocks noGrp="1" noRot="1" noChangeAspect="1" noMove="1" noResize="1" noEditPoints="1" noAdjustHandles="1" noChangeArrowheads="1" noChangeShapeType="1" noTextEdit="1"/>
              </p:cNvSpPr>
              <p:nvPr>
                <p:ph idx="1"/>
              </p:nvPr>
            </p:nvSpPr>
            <p:spPr>
              <a:xfrm>
                <a:off x="309489" y="914399"/>
                <a:ext cx="11563643" cy="5176066"/>
              </a:xfrm>
              <a:blipFill>
                <a:blip r:embed="rId4"/>
                <a:stretch>
                  <a:fillRect l="-527" t="-589" r="-474" b="-471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72F43A6-17FF-4DB1-F053-6510485FE83E}"/>
              </a:ext>
            </a:extLst>
          </p:cNvPr>
          <p:cNvSpPr>
            <a:spLocks noGrp="1"/>
          </p:cNvSpPr>
          <p:nvPr>
            <p:ph type="dt" sz="half" idx="10"/>
          </p:nvPr>
        </p:nvSpPr>
        <p:spPr/>
        <p:txBody>
          <a:bodyPr/>
          <a:lstStyle/>
          <a:p>
            <a:r>
              <a:rPr lang="en-US"/>
              <a:t>30/05/2022</a:t>
            </a:r>
          </a:p>
        </p:txBody>
      </p:sp>
      <p:sp>
        <p:nvSpPr>
          <p:cNvPr id="5" name="Footer Placeholder 4">
            <a:extLst>
              <a:ext uri="{FF2B5EF4-FFF2-40B4-BE49-F238E27FC236}">
                <a16:creationId xmlns:a16="http://schemas.microsoft.com/office/drawing/2014/main" id="{882023F3-FD7B-9CDE-5994-910A06DD1A4E}"/>
              </a:ext>
            </a:extLst>
          </p:cNvPr>
          <p:cNvSpPr>
            <a:spLocks noGrp="1"/>
          </p:cNvSpPr>
          <p:nvPr>
            <p:ph type="ftr" sz="quarter" idx="11"/>
          </p:nvPr>
        </p:nvSpPr>
        <p:spPr/>
        <p:txBody>
          <a:bodyPr/>
          <a:lstStyle/>
          <a:p>
            <a:r>
              <a:rPr lang="pt-BR"/>
              <a:t>EM Tutorial P2 - Loc Nguyen</a:t>
            </a:r>
            <a:endParaRPr lang="en-US"/>
          </a:p>
        </p:txBody>
      </p:sp>
      <p:sp>
        <p:nvSpPr>
          <p:cNvPr id="6" name="Slide Number Placeholder 5">
            <a:extLst>
              <a:ext uri="{FF2B5EF4-FFF2-40B4-BE49-F238E27FC236}">
                <a16:creationId xmlns:a16="http://schemas.microsoft.com/office/drawing/2014/main" id="{3F7A9691-EFDC-351A-6A99-B3C89F1E71FD}"/>
              </a:ext>
            </a:extLst>
          </p:cNvPr>
          <p:cNvSpPr>
            <a:spLocks noGrp="1"/>
          </p:cNvSpPr>
          <p:nvPr>
            <p:ph type="sldNum" sz="quarter" idx="12"/>
          </p:nvPr>
        </p:nvSpPr>
        <p:spPr/>
        <p:txBody>
          <a:bodyPr/>
          <a:lstStyle/>
          <a:p>
            <a:fld id="{5DB5036F-1FF2-46C4-8D2B-59C7E3B91952}" type="slidenum">
              <a:rPr lang="en-US" smtClean="0"/>
              <a:pPr/>
              <a:t>33</a:t>
            </a:fld>
            <a:endParaRPr lang="en-US"/>
          </a:p>
        </p:txBody>
      </p:sp>
    </p:spTree>
    <p:extLst>
      <p:ext uri="{BB962C8B-B14F-4D97-AF65-F5344CB8AC3E}">
        <p14:creationId xmlns:p14="http://schemas.microsoft.com/office/powerpoint/2010/main" val="1331313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7C93D-2F74-51D3-2EF4-D0DBB5CE8884}"/>
              </a:ext>
            </a:extLst>
          </p:cNvPr>
          <p:cNvSpPr>
            <a:spLocks noGrp="1"/>
          </p:cNvSpPr>
          <p:nvPr>
            <p:ph type="title"/>
          </p:nvPr>
        </p:nvSpPr>
        <p:spPr/>
        <p:txBody>
          <a:bodyPr/>
          <a:lstStyle/>
          <a:p>
            <a:r>
              <a:rPr lang="en-US" dirty="0"/>
              <a:t>2. Practical EM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A207A4-7DC5-A1B6-E978-9D0172390E19}"/>
                  </a:ext>
                </a:extLst>
              </p:cNvPr>
              <p:cNvSpPr>
                <a:spLocks noGrp="1"/>
              </p:cNvSpPr>
              <p:nvPr>
                <p:ph idx="1"/>
              </p:nvPr>
            </p:nvSpPr>
            <p:spPr>
              <a:xfrm>
                <a:off x="211014" y="858127"/>
                <a:ext cx="11788727" cy="5176066"/>
              </a:xfrm>
            </p:spPr>
            <p:txBody>
              <a:bodyPr>
                <a:noAutofit/>
              </a:bodyPr>
              <a:lstStyle/>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The first-order partial derivative of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Q</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(Θ’|Θ) with regard to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18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is: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f>
                        <m:f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𝑄</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e>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bSup>
                        </m:den>
                      </m:f>
                      <m:r>
                        <a:rPr lang="en-US" sz="18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Pr>
                        <m:num>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Sub>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p>
                          </m:sSub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Sub>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Sub>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p>
                              </m:sSub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Sub>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Sub>
                                </m:e>
                              </m:d>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3</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p>
                              </m:sSub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3</m:t>
                                      </m:r>
                                    </m:sub>
                                  </m:sSub>
                                </m:e>
                              </m:d>
                            </m:e>
                          </m:d>
                        </m:num>
                        <m:den>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bSup>
                            </m:e>
                          </m:d>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p>
                              </m:sSub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Sub>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3</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p>
                              </m:sSub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3</m:t>
                                      </m:r>
                                    </m:sub>
                                  </m:sSub>
                                </m:e>
                              </m:d>
                            </m:e>
                          </m:d>
                        </m:den>
                      </m:f>
                    </m:oMath>
                  </m:oMathPara>
                </a14:m>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Setting this partial derivative </a:t>
                </a:r>
                <a14:m>
                  <m:oMath xmlns:m="http://schemas.openxmlformats.org/officeDocument/2006/math">
                    <m:f>
                      <m:f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𝑄</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e>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bSup>
                      </m:den>
                    </m:f>
                  </m:oMath>
                </a14:m>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to be zero, we obtain:</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b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Pr>
                        <m:num>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Sub>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p>
                          </m:sSub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Sub>
                            </m:e>
                          </m:d>
                        </m:num>
                        <m:den>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Sub>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p>
                          </m:sSub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Sub>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Sub>
                            </m:e>
                          </m:d>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3</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p>
                          </m:sSub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3</m:t>
                                  </m:r>
                                </m:sub>
                              </m:sSub>
                            </m:e>
                          </m:d>
                        </m:den>
                      </m:f>
                    </m:oMath>
                  </m:oMathPara>
                </a14:m>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Therefore, in M-step, given current parameter Θ</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18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18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1800" baseline="-25000" dirty="0">
                    <a:effectLst/>
                    <a:latin typeface="Times New Roman" panose="02020603050405020304" pitchFamily="18" charset="0"/>
                    <a:ea typeface="SimSun" panose="02010600030101010101" pitchFamily="2" charset="-122"/>
                    <a:cs typeface="Times New Roman" panose="02020603050405020304" pitchFamily="18" charset="0"/>
                  </a:rPr>
                  <a:t>3</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the next partial parameter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18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is calculated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𝑡</m:t>
                              </m:r>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e>
                          </m:d>
                        </m:sup>
                      </m:sSub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Pr>
                        <m:num>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d>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p>
                          </m:s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d>
                        </m:num>
                        <m:den>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d>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p>
                          </m:s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d>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3</m:t>
                                      </m:r>
                                    </m:sub>
                                    <m: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d>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p>
                          </m:s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3</m:t>
                                  </m:r>
                                </m:sub>
                                <m: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d>
                        </m:den>
                      </m:f>
                    </m:oMath>
                  </m:oMathPara>
                </a14:m>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The first-order partial derivative of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Q</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(Θ’|Θ) with regard to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18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is: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f>
                        <m:f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𝑄</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e>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bSup>
                        </m:den>
                      </m:f>
                      <m:r>
                        <a:rPr lang="en-US" sz="18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Pr>
                        <m:num>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Sub>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p>
                          </m:sSub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Sub>
                            </m:e>
                          </m:d>
                        </m:num>
                        <m:den>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p>
                          </m:sSub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Sub>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3</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p>
                          </m:sSub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3</m:t>
                                  </m:r>
                                </m:sub>
                              </m:sSub>
                            </m:e>
                          </m:d>
                        </m:den>
                      </m:f>
                      <m:f>
                        <m:f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800" i="1">
                              <a:effectLst/>
                              <a:latin typeface="Cambria Math" panose="02040503050406030204" pitchFamily="18" charset="0"/>
                              <a:ea typeface="SimSun" panose="02010600030101010101" pitchFamily="2" charset="-122"/>
                              <a:cs typeface="Times New Roman" panose="02020603050405020304" pitchFamily="18" charset="0"/>
                            </a:rPr>
                            <m:t>2−3</m:t>
                          </m:r>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bSup>
                        </m:num>
                        <m:den>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bSup>
                            </m:e>
                          </m:d>
                        </m:den>
                      </m:f>
                    </m:oMath>
                  </m:oMathPara>
                </a14:m>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Setting this partial derivative </a:t>
                </a:r>
                <a14:m>
                  <m:oMath xmlns:m="http://schemas.openxmlformats.org/officeDocument/2006/math">
                    <m:f>
                      <m:f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𝑄</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e>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bSup>
                      </m:den>
                    </m:f>
                  </m:oMath>
                </a14:m>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to be zero, we obtain:</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b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3</m:t>
                          </m:r>
                        </m:den>
                      </m:f>
                    </m:oMath>
                  </m:oMathPara>
                </a14:m>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1800" dirty="0"/>
              </a:p>
            </p:txBody>
          </p:sp>
        </mc:Choice>
        <mc:Fallback xmlns="">
          <p:sp>
            <p:nvSpPr>
              <p:cNvPr id="3" name="Content Placeholder 2">
                <a:extLst>
                  <a:ext uri="{FF2B5EF4-FFF2-40B4-BE49-F238E27FC236}">
                    <a16:creationId xmlns:a16="http://schemas.microsoft.com/office/drawing/2014/main" id="{B6A207A4-7DC5-A1B6-E978-9D0172390E19}"/>
                  </a:ext>
                </a:extLst>
              </p:cNvPr>
              <p:cNvSpPr>
                <a:spLocks noGrp="1" noRot="1" noChangeAspect="1" noMove="1" noResize="1" noEditPoints="1" noAdjustHandles="1" noChangeArrowheads="1" noChangeShapeType="1" noTextEdit="1"/>
              </p:cNvSpPr>
              <p:nvPr>
                <p:ph idx="1"/>
              </p:nvPr>
            </p:nvSpPr>
            <p:spPr>
              <a:xfrm>
                <a:off x="211014" y="858127"/>
                <a:ext cx="11788727" cy="5176066"/>
              </a:xfrm>
              <a:blipFill>
                <a:blip r:embed="rId4"/>
                <a:stretch>
                  <a:fillRect l="-466" t="-707" b="-565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70EB686F-BC6A-5B36-A825-6592860C8F87}"/>
              </a:ext>
            </a:extLst>
          </p:cNvPr>
          <p:cNvSpPr>
            <a:spLocks noGrp="1"/>
          </p:cNvSpPr>
          <p:nvPr>
            <p:ph type="dt" sz="half" idx="10"/>
          </p:nvPr>
        </p:nvSpPr>
        <p:spPr/>
        <p:txBody>
          <a:bodyPr/>
          <a:lstStyle/>
          <a:p>
            <a:r>
              <a:rPr lang="en-US"/>
              <a:t>30/05/2022</a:t>
            </a:r>
          </a:p>
        </p:txBody>
      </p:sp>
      <p:sp>
        <p:nvSpPr>
          <p:cNvPr id="5" name="Footer Placeholder 4">
            <a:extLst>
              <a:ext uri="{FF2B5EF4-FFF2-40B4-BE49-F238E27FC236}">
                <a16:creationId xmlns:a16="http://schemas.microsoft.com/office/drawing/2014/main" id="{9CC3FAB8-7C4A-330E-4262-26D23AC8EF7C}"/>
              </a:ext>
            </a:extLst>
          </p:cNvPr>
          <p:cNvSpPr>
            <a:spLocks noGrp="1"/>
          </p:cNvSpPr>
          <p:nvPr>
            <p:ph type="ftr" sz="quarter" idx="11"/>
          </p:nvPr>
        </p:nvSpPr>
        <p:spPr/>
        <p:txBody>
          <a:bodyPr/>
          <a:lstStyle/>
          <a:p>
            <a:r>
              <a:rPr lang="pt-BR"/>
              <a:t>EM Tutorial P2 - Loc Nguyen</a:t>
            </a:r>
            <a:endParaRPr lang="en-US"/>
          </a:p>
        </p:txBody>
      </p:sp>
      <p:sp>
        <p:nvSpPr>
          <p:cNvPr id="6" name="Slide Number Placeholder 5">
            <a:extLst>
              <a:ext uri="{FF2B5EF4-FFF2-40B4-BE49-F238E27FC236}">
                <a16:creationId xmlns:a16="http://schemas.microsoft.com/office/drawing/2014/main" id="{D86319DC-CACD-86A0-A507-93D3C29ECCB6}"/>
              </a:ext>
            </a:extLst>
          </p:cNvPr>
          <p:cNvSpPr>
            <a:spLocks noGrp="1"/>
          </p:cNvSpPr>
          <p:nvPr>
            <p:ph type="sldNum" sz="quarter" idx="12"/>
          </p:nvPr>
        </p:nvSpPr>
        <p:spPr/>
        <p:txBody>
          <a:bodyPr/>
          <a:lstStyle/>
          <a:p>
            <a:fld id="{5DB5036F-1FF2-46C4-8D2B-59C7E3B91952}" type="slidenum">
              <a:rPr lang="en-US" smtClean="0"/>
              <a:pPr/>
              <a:t>34</a:t>
            </a:fld>
            <a:endParaRPr lang="en-US"/>
          </a:p>
        </p:txBody>
      </p:sp>
    </p:spTree>
    <p:extLst>
      <p:ext uri="{BB962C8B-B14F-4D97-AF65-F5344CB8AC3E}">
        <p14:creationId xmlns:p14="http://schemas.microsoft.com/office/powerpoint/2010/main" val="30904208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FE40D-E9BB-00E8-F293-75ED63F3CCD5}"/>
              </a:ext>
            </a:extLst>
          </p:cNvPr>
          <p:cNvSpPr>
            <a:spLocks noGrp="1"/>
          </p:cNvSpPr>
          <p:nvPr>
            <p:ph type="title"/>
          </p:nvPr>
        </p:nvSpPr>
        <p:spPr>
          <a:xfrm>
            <a:off x="838200" y="61714"/>
            <a:ext cx="10515600" cy="660486"/>
          </a:xfrm>
        </p:spPr>
        <p:txBody>
          <a:bodyPr/>
          <a:lstStyle/>
          <a:p>
            <a:r>
              <a:rPr lang="en-US" dirty="0"/>
              <a:t>2. Practical EM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358611-012A-B7CD-B8EC-89627ED6B891}"/>
                  </a:ext>
                </a:extLst>
              </p:cNvPr>
              <p:cNvSpPr>
                <a:spLocks noGrp="1"/>
              </p:cNvSpPr>
              <p:nvPr>
                <p:ph idx="1"/>
              </p:nvPr>
            </p:nvSpPr>
            <p:spPr>
              <a:xfrm>
                <a:off x="211014" y="745583"/>
                <a:ext cx="11774659" cy="5176066"/>
              </a:xfrm>
            </p:spPr>
            <p:txBody>
              <a:bodyPr>
                <a:noAutofit/>
              </a:bodyPr>
              <a:lstStyle/>
              <a:p>
                <a:pPr marL="0" marR="0" indent="0" algn="just">
                  <a:lnSpc>
                    <a:spcPct val="120000"/>
                  </a:lnSpc>
                  <a:spcBef>
                    <a:spcPts val="0"/>
                  </a:spcBef>
                  <a:spcAft>
                    <a:spcPts val="0"/>
                  </a:spcAft>
                  <a:buNone/>
                </a:pPr>
                <a:r>
                  <a:rPr lang="en-US" sz="1850" dirty="0">
                    <a:effectLst/>
                    <a:ea typeface="SimSun" panose="02010600030101010101" pitchFamily="2" charset="-122"/>
                  </a:rPr>
                  <a:t>Therefore, in M-step, given current parameter Θ</a:t>
                </a:r>
                <a:r>
                  <a:rPr lang="en-US" sz="1850" baseline="30000" dirty="0">
                    <a:effectLst/>
                    <a:ea typeface="SimSun" panose="02010600030101010101" pitchFamily="2" charset="-122"/>
                  </a:rPr>
                  <a:t>(</a:t>
                </a:r>
                <a:r>
                  <a:rPr lang="en-US" sz="1850" i="1" baseline="30000" dirty="0">
                    <a:effectLst/>
                    <a:ea typeface="SimSun" panose="02010600030101010101" pitchFamily="2" charset="-122"/>
                  </a:rPr>
                  <a:t>t</a:t>
                </a:r>
                <a:r>
                  <a:rPr lang="en-US" sz="1850" baseline="30000" dirty="0">
                    <a:effectLst/>
                    <a:ea typeface="SimSun" panose="02010600030101010101" pitchFamily="2" charset="-122"/>
                  </a:rPr>
                  <a:t>)</a:t>
                </a:r>
                <a:r>
                  <a:rPr lang="en-US" sz="1850" dirty="0">
                    <a:effectLst/>
                    <a:ea typeface="SimSun" panose="02010600030101010101" pitchFamily="2" charset="-122"/>
                  </a:rPr>
                  <a:t> = (</a:t>
                </a:r>
                <a:r>
                  <a:rPr lang="en-US" sz="1850" i="1" dirty="0">
                    <a:effectLst/>
                    <a:ea typeface="SimSun" panose="02010600030101010101" pitchFamily="2" charset="-122"/>
                  </a:rPr>
                  <a:t>θ</a:t>
                </a:r>
                <a:r>
                  <a:rPr lang="en-US" sz="1850" baseline="-25000" dirty="0">
                    <a:effectLst/>
                    <a:ea typeface="SimSun" panose="02010600030101010101" pitchFamily="2" charset="-122"/>
                  </a:rPr>
                  <a:t>1</a:t>
                </a:r>
                <a:r>
                  <a:rPr lang="en-US" sz="1850" baseline="30000" dirty="0">
                    <a:effectLst/>
                    <a:ea typeface="SimSun" panose="02010600030101010101" pitchFamily="2" charset="-122"/>
                  </a:rPr>
                  <a:t>(</a:t>
                </a:r>
                <a:r>
                  <a:rPr lang="en-US" sz="1850" i="1" baseline="30000" dirty="0">
                    <a:effectLst/>
                    <a:ea typeface="SimSun" panose="02010600030101010101" pitchFamily="2" charset="-122"/>
                  </a:rPr>
                  <a:t>t</a:t>
                </a:r>
                <a:r>
                  <a:rPr lang="en-US" sz="1850" baseline="30000" dirty="0">
                    <a:effectLst/>
                    <a:ea typeface="SimSun" panose="02010600030101010101" pitchFamily="2" charset="-122"/>
                  </a:rPr>
                  <a:t>)</a:t>
                </a:r>
                <a:r>
                  <a:rPr lang="en-US" sz="1850" dirty="0">
                    <a:effectLst/>
                    <a:ea typeface="SimSun" panose="02010600030101010101" pitchFamily="2" charset="-122"/>
                  </a:rPr>
                  <a:t>, </a:t>
                </a:r>
                <a:r>
                  <a:rPr lang="en-US" sz="1850" i="1" dirty="0">
                    <a:effectLst/>
                    <a:ea typeface="SimSun" panose="02010600030101010101" pitchFamily="2" charset="-122"/>
                  </a:rPr>
                  <a:t>θ</a:t>
                </a:r>
                <a:r>
                  <a:rPr lang="en-US" sz="1850" baseline="-25000" dirty="0">
                    <a:effectLst/>
                    <a:ea typeface="SimSun" panose="02010600030101010101" pitchFamily="2" charset="-122"/>
                  </a:rPr>
                  <a:t>2</a:t>
                </a:r>
                <a:r>
                  <a:rPr lang="en-US" sz="1850" baseline="30000" dirty="0">
                    <a:effectLst/>
                    <a:ea typeface="SimSun" panose="02010600030101010101" pitchFamily="2" charset="-122"/>
                  </a:rPr>
                  <a:t>(</a:t>
                </a:r>
                <a:r>
                  <a:rPr lang="en-US" sz="1850" i="1" baseline="30000" dirty="0">
                    <a:effectLst/>
                    <a:ea typeface="SimSun" panose="02010600030101010101" pitchFamily="2" charset="-122"/>
                  </a:rPr>
                  <a:t>t</a:t>
                </a:r>
                <a:r>
                  <a:rPr lang="en-US" sz="1850" baseline="30000" dirty="0">
                    <a:effectLst/>
                    <a:ea typeface="SimSun" panose="02010600030101010101" pitchFamily="2" charset="-122"/>
                  </a:rPr>
                  <a:t>)</a:t>
                </a:r>
                <a:r>
                  <a:rPr lang="en-US" sz="1850" dirty="0">
                    <a:effectLst/>
                    <a:ea typeface="SimSun" panose="02010600030101010101" pitchFamily="2" charset="-122"/>
                  </a:rPr>
                  <a:t>, </a:t>
                </a:r>
                <a:r>
                  <a:rPr lang="en-US" sz="1850" i="1" dirty="0">
                    <a:effectLst/>
                    <a:ea typeface="SimSun" panose="02010600030101010101" pitchFamily="2" charset="-122"/>
                  </a:rPr>
                  <a:t>θ</a:t>
                </a:r>
                <a:r>
                  <a:rPr lang="en-US" sz="1850" baseline="-25000" dirty="0">
                    <a:effectLst/>
                    <a:ea typeface="SimSun" panose="02010600030101010101" pitchFamily="2" charset="-122"/>
                  </a:rPr>
                  <a:t>3</a:t>
                </a:r>
                <a:r>
                  <a:rPr lang="en-US" sz="1850" baseline="30000" dirty="0">
                    <a:effectLst/>
                    <a:ea typeface="SimSun" panose="02010600030101010101" pitchFamily="2" charset="-122"/>
                  </a:rPr>
                  <a:t>(</a:t>
                </a:r>
                <a:r>
                  <a:rPr lang="en-US" sz="1850" i="1" baseline="30000" dirty="0">
                    <a:effectLst/>
                    <a:ea typeface="SimSun" panose="02010600030101010101" pitchFamily="2" charset="-122"/>
                  </a:rPr>
                  <a:t>t</a:t>
                </a:r>
                <a:r>
                  <a:rPr lang="en-US" sz="1850" baseline="30000" dirty="0">
                    <a:effectLst/>
                    <a:ea typeface="SimSun" panose="02010600030101010101" pitchFamily="2" charset="-122"/>
                  </a:rPr>
                  <a:t>)</a:t>
                </a:r>
                <a:r>
                  <a:rPr lang="en-US" sz="1850" dirty="0">
                    <a:effectLst/>
                    <a:ea typeface="SimSun" panose="02010600030101010101" pitchFamily="2" charset="-122"/>
                  </a:rPr>
                  <a:t>)</a:t>
                </a:r>
                <a:r>
                  <a:rPr lang="en-US" sz="1850" i="1" baseline="30000" dirty="0">
                    <a:effectLst/>
                    <a:ea typeface="SimSun" panose="02010600030101010101" pitchFamily="2" charset="-122"/>
                  </a:rPr>
                  <a:t>T</a:t>
                </a:r>
                <a:r>
                  <a:rPr lang="en-US" sz="1850" dirty="0">
                    <a:effectLst/>
                    <a:ea typeface="SimSun" panose="02010600030101010101" pitchFamily="2" charset="-122"/>
                  </a:rPr>
                  <a:t>, the next partial parameter </a:t>
                </a:r>
                <a:r>
                  <a:rPr lang="en-US" sz="1850" i="1" dirty="0">
                    <a:effectLst/>
                    <a:ea typeface="SimSun" panose="02010600030101010101" pitchFamily="2" charset="-122"/>
                  </a:rPr>
                  <a:t>θ</a:t>
                </a:r>
                <a:r>
                  <a:rPr lang="en-US" sz="1850" baseline="-25000" dirty="0">
                    <a:effectLst/>
                    <a:ea typeface="SimSun" panose="02010600030101010101" pitchFamily="2" charset="-122"/>
                  </a:rPr>
                  <a:t>2</a:t>
                </a:r>
                <a:r>
                  <a:rPr lang="en-US" sz="1850" baseline="30000" dirty="0">
                    <a:effectLst/>
                    <a:ea typeface="SimSun" panose="02010600030101010101" pitchFamily="2" charset="-122"/>
                  </a:rPr>
                  <a:t>(</a:t>
                </a:r>
                <a:r>
                  <a:rPr lang="en-US" sz="1850" i="1" baseline="30000" dirty="0">
                    <a:effectLst/>
                    <a:ea typeface="SimSun" panose="02010600030101010101" pitchFamily="2" charset="-122"/>
                  </a:rPr>
                  <a:t>t</a:t>
                </a:r>
                <a:r>
                  <a:rPr lang="en-US" sz="1850" baseline="30000" dirty="0">
                    <a:effectLst/>
                    <a:ea typeface="SimSun" panose="02010600030101010101" pitchFamily="2" charset="-122"/>
                  </a:rPr>
                  <a:t>+1)</a:t>
                </a:r>
                <a:r>
                  <a:rPr lang="en-US" sz="1850" dirty="0">
                    <a:effectLst/>
                    <a:ea typeface="SimSun" panose="02010600030101010101" pitchFamily="2" charset="-122"/>
                  </a:rPr>
                  <a:t> is fixed </a:t>
                </a:r>
                <a14:m>
                  <m:oMath xmlns:m="http://schemas.openxmlformats.org/officeDocument/2006/math">
                    <m:sSubSup>
                      <m:sSubSupPr>
                        <m:ctrlPr>
                          <a:rPr lang="en-US" sz="1850" i="1">
                            <a:effectLst/>
                            <a:latin typeface="Cambria Math" panose="02040503050406030204" pitchFamily="18" charset="0"/>
                            <a:ea typeface="SimSun" panose="02010600030101010101" pitchFamily="2" charset="-122"/>
                          </a:rPr>
                        </m:ctrlPr>
                      </m:sSubSupPr>
                      <m:e>
                        <m:r>
                          <a:rPr lang="en-US" sz="1850" i="1">
                            <a:effectLst/>
                            <a:latin typeface="Cambria Math" panose="02040503050406030204" pitchFamily="18" charset="0"/>
                            <a:ea typeface="SimSun" panose="02010600030101010101" pitchFamily="2" charset="-122"/>
                          </a:rPr>
                          <m:t>𝜃</m:t>
                        </m:r>
                      </m:e>
                      <m:sub>
                        <m:r>
                          <a:rPr lang="en-US" sz="1850" i="1">
                            <a:effectLst/>
                            <a:latin typeface="Cambria Math" panose="02040503050406030204" pitchFamily="18" charset="0"/>
                            <a:ea typeface="SimSun" panose="02010600030101010101" pitchFamily="2" charset="-122"/>
                          </a:rPr>
                          <m:t>2</m:t>
                        </m:r>
                      </m:sub>
                      <m:sup>
                        <m:d>
                          <m:dPr>
                            <m:ctrlPr>
                              <a:rPr lang="en-US" sz="1850" i="1">
                                <a:effectLst/>
                                <a:latin typeface="Cambria Math" panose="02040503050406030204" pitchFamily="18" charset="0"/>
                                <a:ea typeface="SimSun" panose="02010600030101010101" pitchFamily="2" charset="-122"/>
                              </a:rPr>
                            </m:ctrlPr>
                          </m:dPr>
                          <m:e>
                            <m:r>
                              <a:rPr lang="en-US" sz="1850" i="1">
                                <a:effectLst/>
                                <a:latin typeface="Cambria Math" panose="02040503050406030204" pitchFamily="18" charset="0"/>
                                <a:ea typeface="SimSun" panose="02010600030101010101" pitchFamily="2" charset="-122"/>
                              </a:rPr>
                              <m:t>𝑡</m:t>
                            </m:r>
                            <m:r>
                              <a:rPr lang="en-US" sz="1850" i="1">
                                <a:effectLst/>
                                <a:latin typeface="Cambria Math" panose="02040503050406030204" pitchFamily="18" charset="0"/>
                                <a:ea typeface="SimSun" panose="02010600030101010101" pitchFamily="2" charset="-122"/>
                              </a:rPr>
                              <m:t>+1</m:t>
                            </m:r>
                          </m:e>
                        </m:d>
                      </m:sup>
                    </m:sSubSup>
                    <m:r>
                      <a:rPr lang="en-US" sz="1850" i="1">
                        <a:effectLst/>
                        <a:latin typeface="Cambria Math" panose="02040503050406030204" pitchFamily="18" charset="0"/>
                        <a:ea typeface="SimSun" panose="02010600030101010101" pitchFamily="2" charset="-122"/>
                      </a:rPr>
                      <m:t>=</m:t>
                    </m:r>
                    <m:f>
                      <m:fPr>
                        <m:ctrlPr>
                          <a:rPr lang="en-US" sz="1850" i="1">
                            <a:effectLst/>
                            <a:latin typeface="Cambria Math" panose="02040503050406030204" pitchFamily="18" charset="0"/>
                            <a:ea typeface="SimSun" panose="02010600030101010101" pitchFamily="2" charset="-122"/>
                          </a:rPr>
                        </m:ctrlPr>
                      </m:fPr>
                      <m:num>
                        <m:r>
                          <a:rPr lang="en-US" sz="1850" i="1">
                            <a:effectLst/>
                            <a:latin typeface="Cambria Math" panose="02040503050406030204" pitchFamily="18" charset="0"/>
                            <a:ea typeface="SimSun" panose="02010600030101010101" pitchFamily="2" charset="-122"/>
                          </a:rPr>
                          <m:t>2</m:t>
                        </m:r>
                      </m:num>
                      <m:den>
                        <m:r>
                          <a:rPr lang="en-US" sz="1850" i="1">
                            <a:effectLst/>
                            <a:latin typeface="Cambria Math" panose="02040503050406030204" pitchFamily="18" charset="0"/>
                            <a:ea typeface="SimSun" panose="02010600030101010101" pitchFamily="2" charset="-122"/>
                          </a:rPr>
                          <m:t>3</m:t>
                        </m:r>
                      </m:den>
                    </m:f>
                  </m:oMath>
                </a14:m>
                <a:r>
                  <a:rPr lang="en-US" sz="1850" dirty="0">
                    <a:effectLst/>
                    <a:ea typeface="SimSun" panose="02010600030101010101" pitchFamily="2" charset="-122"/>
                  </a:rPr>
                  <a:t>. The first-order partial derivative of </a:t>
                </a:r>
                <a:r>
                  <a:rPr lang="en-US" sz="1850" i="1" dirty="0">
                    <a:effectLst/>
                    <a:ea typeface="SimSun" panose="02010600030101010101" pitchFamily="2" charset="-122"/>
                  </a:rPr>
                  <a:t>Q</a:t>
                </a:r>
                <a:r>
                  <a:rPr lang="en-US" sz="1850" dirty="0">
                    <a:effectLst/>
                    <a:ea typeface="SimSun" panose="02010600030101010101" pitchFamily="2" charset="-122"/>
                  </a:rPr>
                  <a:t>(Θ’|Θ) with regard to </a:t>
                </a:r>
                <a:r>
                  <a:rPr lang="en-US" sz="1850" i="1" dirty="0">
                    <a:effectLst/>
                    <a:ea typeface="SimSun" panose="02010600030101010101" pitchFamily="2" charset="-122"/>
                  </a:rPr>
                  <a:t>θ</a:t>
                </a:r>
                <a:r>
                  <a:rPr lang="en-US" sz="1850" baseline="-25000" dirty="0">
                    <a:effectLst/>
                    <a:ea typeface="SimSun" panose="02010600030101010101" pitchFamily="2" charset="-122"/>
                  </a:rPr>
                  <a:t>3</a:t>
                </a:r>
                <a:r>
                  <a:rPr lang="en-US" sz="1850" dirty="0">
                    <a:effectLst/>
                    <a:ea typeface="SimSun" panose="02010600030101010101" pitchFamily="2" charset="-122"/>
                  </a:rPr>
                  <a:t>’ is</a:t>
                </a:r>
                <a:endParaRPr lang="en-US" sz="1850" i="1" dirty="0">
                  <a:effectLst/>
                  <a:latin typeface="Cambria Math" panose="02040503050406030204" pitchFamily="18" charset="0"/>
                  <a:ea typeface="SimSun" panose="02010600030101010101" pitchFamily="2" charset="-122"/>
                </a:endParaRPr>
              </a:p>
              <a:p>
                <a:pPr marL="0" marR="0" indent="0" algn="just">
                  <a:lnSpc>
                    <a:spcPct val="120000"/>
                  </a:lnSpc>
                  <a:spcBef>
                    <a:spcPts val="0"/>
                  </a:spcBef>
                  <a:spcAft>
                    <a:spcPts val="0"/>
                  </a:spcAft>
                  <a:buNone/>
                </a:pPr>
                <a14:m>
                  <m:oMathPara xmlns:m="http://schemas.openxmlformats.org/officeDocument/2006/math">
                    <m:oMathParaPr>
                      <m:jc m:val="centerGroup"/>
                    </m:oMathParaPr>
                    <m:oMath xmlns:m="http://schemas.openxmlformats.org/officeDocument/2006/math">
                      <m:f>
                        <m:fPr>
                          <m:ctrlPr>
                            <a:rPr lang="en-US" sz="1850" i="1">
                              <a:effectLst/>
                              <a:latin typeface="Cambria Math" panose="02040503050406030204" pitchFamily="18" charset="0"/>
                              <a:ea typeface="SimSun" panose="02010600030101010101" pitchFamily="2" charset="-122"/>
                            </a:rPr>
                          </m:ctrlPr>
                        </m:fPr>
                        <m:num>
                          <m:r>
                            <a:rPr lang="en-US" sz="1850" i="1">
                              <a:effectLst/>
                              <a:latin typeface="Cambria Math" panose="02040503050406030204" pitchFamily="18" charset="0"/>
                              <a:ea typeface="SimSun" panose="02010600030101010101" pitchFamily="2" charset="-122"/>
                            </a:rPr>
                            <m:t>𝜕</m:t>
                          </m:r>
                          <m:r>
                            <a:rPr lang="en-US" sz="1850" i="1">
                              <a:effectLst/>
                              <a:latin typeface="Cambria Math" panose="02040503050406030204" pitchFamily="18" charset="0"/>
                              <a:ea typeface="SimSun" panose="02010600030101010101" pitchFamily="2" charset="-122"/>
                            </a:rPr>
                            <m:t>𝑄</m:t>
                          </m:r>
                          <m:d>
                            <m:dPr>
                              <m:ctrlPr>
                                <a:rPr lang="en-US" sz="1850" i="1">
                                  <a:effectLst/>
                                  <a:latin typeface="Cambria Math" panose="02040503050406030204" pitchFamily="18" charset="0"/>
                                  <a:ea typeface="SimSun" panose="02010600030101010101" pitchFamily="2" charset="-122"/>
                                </a:rPr>
                              </m:ctrlPr>
                            </m:dPr>
                            <m:e>
                              <m:sSup>
                                <m:sSupPr>
                                  <m:ctrlPr>
                                    <a:rPr lang="en-US" sz="1850" i="1">
                                      <a:effectLst/>
                                      <a:latin typeface="Cambria Math" panose="02040503050406030204" pitchFamily="18" charset="0"/>
                                      <a:ea typeface="SimSun" panose="02010600030101010101" pitchFamily="2" charset="-122"/>
                                    </a:rPr>
                                  </m:ctrlPr>
                                </m:sSupPr>
                                <m:e>
                                  <m:r>
                                    <m:rPr>
                                      <m:sty m:val="p"/>
                                    </m:rPr>
                                    <a:rPr lang="en-US" sz="1850">
                                      <a:effectLst/>
                                      <a:latin typeface="Cambria Math" panose="02040503050406030204" pitchFamily="18" charset="0"/>
                                      <a:ea typeface="SimSun" panose="02010600030101010101" pitchFamily="2" charset="-122"/>
                                    </a:rPr>
                                    <m:t>Θ</m:t>
                                  </m:r>
                                </m:e>
                                <m:sup>
                                  <m:r>
                                    <a:rPr lang="en-US" sz="1850" i="1">
                                      <a:effectLst/>
                                      <a:latin typeface="Cambria Math" panose="02040503050406030204" pitchFamily="18" charset="0"/>
                                      <a:ea typeface="SimSun" panose="02010600030101010101" pitchFamily="2" charset="-122"/>
                                    </a:rPr>
                                    <m:t>′</m:t>
                                  </m:r>
                                </m:sup>
                              </m:sSup>
                            </m:e>
                            <m:e>
                              <m:r>
                                <m:rPr>
                                  <m:sty m:val="p"/>
                                </m:rPr>
                                <a:rPr lang="en-US" sz="1850">
                                  <a:effectLst/>
                                  <a:latin typeface="Cambria Math" panose="02040503050406030204" pitchFamily="18" charset="0"/>
                                  <a:ea typeface="SimSun" panose="02010600030101010101" pitchFamily="2" charset="-122"/>
                                </a:rPr>
                                <m:t>Θ</m:t>
                              </m:r>
                            </m:e>
                          </m:d>
                        </m:num>
                        <m:den>
                          <m:r>
                            <a:rPr lang="en-US" sz="1850" i="1">
                              <a:effectLst/>
                              <a:latin typeface="Cambria Math" panose="02040503050406030204" pitchFamily="18" charset="0"/>
                              <a:ea typeface="SimSun" panose="02010600030101010101" pitchFamily="2" charset="-122"/>
                            </a:rPr>
                            <m:t>𝜕</m:t>
                          </m:r>
                          <m:sSubSup>
                            <m:sSubSupPr>
                              <m:ctrlPr>
                                <a:rPr lang="en-US" sz="1850" i="1">
                                  <a:effectLst/>
                                  <a:latin typeface="Cambria Math" panose="02040503050406030204" pitchFamily="18" charset="0"/>
                                  <a:ea typeface="SimSun" panose="02010600030101010101" pitchFamily="2" charset="-122"/>
                                </a:rPr>
                              </m:ctrlPr>
                            </m:sSubSupPr>
                            <m:e>
                              <m:r>
                                <a:rPr lang="en-US" sz="1850" i="1">
                                  <a:effectLst/>
                                  <a:latin typeface="Cambria Math" panose="02040503050406030204" pitchFamily="18" charset="0"/>
                                  <a:ea typeface="SimSun" panose="02010600030101010101" pitchFamily="2" charset="-122"/>
                                </a:rPr>
                                <m:t>𝜃</m:t>
                              </m:r>
                            </m:e>
                            <m:sub>
                              <m:r>
                                <a:rPr lang="en-US" sz="1850" i="1">
                                  <a:effectLst/>
                                  <a:latin typeface="Cambria Math" panose="02040503050406030204" pitchFamily="18" charset="0"/>
                                  <a:ea typeface="SimSun" panose="02010600030101010101" pitchFamily="2" charset="-122"/>
                                </a:rPr>
                                <m:t>3</m:t>
                              </m:r>
                            </m:sub>
                            <m:sup>
                              <m:r>
                                <a:rPr lang="en-US" sz="1850" i="1">
                                  <a:effectLst/>
                                  <a:latin typeface="Cambria Math" panose="02040503050406030204" pitchFamily="18" charset="0"/>
                                  <a:ea typeface="SimSun" panose="02010600030101010101" pitchFamily="2" charset="-122"/>
                                </a:rPr>
                                <m:t>′</m:t>
                              </m:r>
                            </m:sup>
                          </m:sSubSup>
                        </m:den>
                      </m:f>
                      <m:r>
                        <a:rPr lang="en-US" sz="1850" i="1">
                          <a:effectLst/>
                          <a:latin typeface="Cambria Math" panose="02040503050406030204" pitchFamily="18" charset="0"/>
                          <a:ea typeface="SimSun" panose="02010600030101010101" pitchFamily="2" charset="-122"/>
                        </a:rPr>
                        <m:t>=</m:t>
                      </m:r>
                      <m:f>
                        <m:fPr>
                          <m:ctrlPr>
                            <a:rPr lang="en-US" sz="1850" i="1">
                              <a:effectLst/>
                              <a:latin typeface="Cambria Math" panose="02040503050406030204" pitchFamily="18" charset="0"/>
                              <a:ea typeface="SimSun" panose="02010600030101010101" pitchFamily="2" charset="-122"/>
                            </a:rPr>
                          </m:ctrlPr>
                        </m:fPr>
                        <m:num>
                          <m:d>
                            <m:dPr>
                              <m:ctrlPr>
                                <a:rPr lang="en-US" sz="1850" i="1">
                                  <a:effectLst/>
                                  <a:latin typeface="Cambria Math" panose="02040503050406030204" pitchFamily="18" charset="0"/>
                                  <a:ea typeface="SimSun" panose="02010600030101010101" pitchFamily="2" charset="-122"/>
                                </a:rPr>
                              </m:ctrlPr>
                            </m:dPr>
                            <m:e>
                              <m:r>
                                <a:rPr lang="en-US" sz="1850" i="1">
                                  <a:effectLst/>
                                  <a:latin typeface="Cambria Math" panose="02040503050406030204" pitchFamily="18" charset="0"/>
                                  <a:ea typeface="SimSun" panose="02010600030101010101" pitchFamily="2" charset="-122"/>
                                </a:rPr>
                                <m:t>1−</m:t>
                              </m:r>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𝜃</m:t>
                                  </m:r>
                                </m:e>
                                <m:sub>
                                  <m:r>
                                    <a:rPr lang="en-US" sz="1850" i="1">
                                      <a:effectLst/>
                                      <a:latin typeface="Cambria Math" panose="02040503050406030204" pitchFamily="18" charset="0"/>
                                      <a:ea typeface="SimSun" panose="02010600030101010101" pitchFamily="2" charset="-122"/>
                                    </a:rPr>
                                    <m:t>1</m:t>
                                  </m:r>
                                </m:sub>
                              </m:sSub>
                            </m:e>
                          </m:d>
                          <m:sSubSup>
                            <m:sSubSupPr>
                              <m:ctrlPr>
                                <a:rPr lang="en-US" sz="1850" i="1">
                                  <a:effectLst/>
                                  <a:latin typeface="Cambria Math" panose="02040503050406030204" pitchFamily="18" charset="0"/>
                                  <a:ea typeface="SimSun" panose="02010600030101010101" pitchFamily="2" charset="-122"/>
                                </a:rPr>
                              </m:ctrlPr>
                            </m:sSubSupPr>
                            <m:e>
                              <m:r>
                                <a:rPr lang="en-US" sz="1850" i="1">
                                  <a:effectLst/>
                                  <a:latin typeface="Cambria Math" panose="02040503050406030204" pitchFamily="18" charset="0"/>
                                  <a:ea typeface="SimSun" panose="02010600030101010101" pitchFamily="2" charset="-122"/>
                                </a:rPr>
                                <m:t>𝜃</m:t>
                              </m:r>
                            </m:e>
                            <m:sub>
                              <m:r>
                                <a:rPr lang="en-US" sz="1850" i="1">
                                  <a:effectLst/>
                                  <a:latin typeface="Cambria Math" panose="02040503050406030204" pitchFamily="18" charset="0"/>
                                  <a:ea typeface="SimSun" panose="02010600030101010101" pitchFamily="2" charset="-122"/>
                                </a:rPr>
                                <m:t>3</m:t>
                              </m:r>
                            </m:sub>
                            <m:sup>
                              <m:r>
                                <a:rPr lang="en-US" sz="1850" i="1">
                                  <a:effectLst/>
                                  <a:latin typeface="Cambria Math" panose="02040503050406030204" pitchFamily="18" charset="0"/>
                                  <a:ea typeface="SimSun" panose="02010600030101010101" pitchFamily="2" charset="-122"/>
                                </a:rPr>
                                <m:t>2</m:t>
                              </m:r>
                            </m:sup>
                          </m:sSubSup>
                          <m:d>
                            <m:dPr>
                              <m:ctrlPr>
                                <a:rPr lang="en-US" sz="1850" i="1">
                                  <a:effectLst/>
                                  <a:latin typeface="Cambria Math" panose="02040503050406030204" pitchFamily="18" charset="0"/>
                                  <a:ea typeface="SimSun" panose="02010600030101010101" pitchFamily="2" charset="-122"/>
                                </a:rPr>
                              </m:ctrlPr>
                            </m:dPr>
                            <m:e>
                              <m:r>
                                <a:rPr lang="en-US" sz="1850" i="1">
                                  <a:effectLst/>
                                  <a:latin typeface="Cambria Math" panose="02040503050406030204" pitchFamily="18" charset="0"/>
                                  <a:ea typeface="SimSun" panose="02010600030101010101" pitchFamily="2" charset="-122"/>
                                </a:rPr>
                                <m:t>1−</m:t>
                              </m:r>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𝜃</m:t>
                                  </m:r>
                                </m:e>
                                <m:sub>
                                  <m:r>
                                    <a:rPr lang="en-US" sz="1850" i="1">
                                      <a:effectLst/>
                                      <a:latin typeface="Cambria Math" panose="02040503050406030204" pitchFamily="18" charset="0"/>
                                      <a:ea typeface="SimSun" panose="02010600030101010101" pitchFamily="2" charset="-122"/>
                                    </a:rPr>
                                    <m:t>3</m:t>
                                  </m:r>
                                </m:sub>
                              </m:sSub>
                            </m:e>
                          </m:d>
                        </m:num>
                        <m:den>
                          <m:sSubSup>
                            <m:sSubSupPr>
                              <m:ctrlPr>
                                <a:rPr lang="en-US" sz="1850" i="1">
                                  <a:effectLst/>
                                  <a:latin typeface="Cambria Math" panose="02040503050406030204" pitchFamily="18" charset="0"/>
                                  <a:ea typeface="SimSun" panose="02010600030101010101" pitchFamily="2" charset="-122"/>
                                </a:rPr>
                              </m:ctrlPr>
                            </m:sSubSupPr>
                            <m:e>
                              <m:r>
                                <a:rPr lang="en-US" sz="1850" i="1">
                                  <a:effectLst/>
                                  <a:latin typeface="Cambria Math" panose="02040503050406030204" pitchFamily="18" charset="0"/>
                                  <a:ea typeface="SimSun" panose="02010600030101010101" pitchFamily="2" charset="-122"/>
                                </a:rPr>
                                <m:t>𝜃</m:t>
                              </m:r>
                            </m:e>
                            <m:sub>
                              <m:r>
                                <a:rPr lang="en-US" sz="1850" i="1">
                                  <a:effectLst/>
                                  <a:latin typeface="Cambria Math" panose="02040503050406030204" pitchFamily="18" charset="0"/>
                                  <a:ea typeface="SimSun" panose="02010600030101010101" pitchFamily="2" charset="-122"/>
                                </a:rPr>
                                <m:t>2</m:t>
                              </m:r>
                            </m:sub>
                            <m:sup>
                              <m:r>
                                <a:rPr lang="en-US" sz="1850" i="1">
                                  <a:effectLst/>
                                  <a:latin typeface="Cambria Math" panose="02040503050406030204" pitchFamily="18" charset="0"/>
                                  <a:ea typeface="SimSun" panose="02010600030101010101" pitchFamily="2" charset="-122"/>
                                </a:rPr>
                                <m:t>2</m:t>
                              </m:r>
                            </m:sup>
                          </m:sSubSup>
                          <m:d>
                            <m:dPr>
                              <m:ctrlPr>
                                <a:rPr lang="en-US" sz="1850" i="1">
                                  <a:effectLst/>
                                  <a:latin typeface="Cambria Math" panose="02040503050406030204" pitchFamily="18" charset="0"/>
                                  <a:ea typeface="SimSun" panose="02010600030101010101" pitchFamily="2" charset="-122"/>
                                </a:rPr>
                              </m:ctrlPr>
                            </m:dPr>
                            <m:e>
                              <m:r>
                                <a:rPr lang="en-US" sz="1850" i="1">
                                  <a:effectLst/>
                                  <a:latin typeface="Cambria Math" panose="02040503050406030204" pitchFamily="18" charset="0"/>
                                  <a:ea typeface="SimSun" panose="02010600030101010101" pitchFamily="2" charset="-122"/>
                                </a:rPr>
                                <m:t>1−</m:t>
                              </m:r>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𝜃</m:t>
                                  </m:r>
                                </m:e>
                                <m:sub>
                                  <m:r>
                                    <a:rPr lang="en-US" sz="1850" i="1">
                                      <a:effectLst/>
                                      <a:latin typeface="Cambria Math" panose="02040503050406030204" pitchFamily="18" charset="0"/>
                                      <a:ea typeface="SimSun" panose="02010600030101010101" pitchFamily="2" charset="-122"/>
                                    </a:rPr>
                                    <m:t>2</m:t>
                                  </m:r>
                                </m:sub>
                              </m:sSub>
                            </m:e>
                          </m:d>
                          <m:r>
                            <a:rPr lang="en-US" sz="1850" i="1">
                              <a:effectLst/>
                              <a:latin typeface="Cambria Math" panose="02040503050406030204" pitchFamily="18" charset="0"/>
                              <a:ea typeface="SimSun" panose="02010600030101010101" pitchFamily="2" charset="-122"/>
                            </a:rPr>
                            <m:t>+</m:t>
                          </m:r>
                          <m:sSubSup>
                            <m:sSubSupPr>
                              <m:ctrlPr>
                                <a:rPr lang="en-US" sz="1850" i="1">
                                  <a:effectLst/>
                                  <a:latin typeface="Cambria Math" panose="02040503050406030204" pitchFamily="18" charset="0"/>
                                  <a:ea typeface="SimSun" panose="02010600030101010101" pitchFamily="2" charset="-122"/>
                                </a:rPr>
                              </m:ctrlPr>
                            </m:sSubSupPr>
                            <m:e>
                              <m:r>
                                <a:rPr lang="en-US" sz="1850" i="1">
                                  <a:effectLst/>
                                  <a:latin typeface="Cambria Math" panose="02040503050406030204" pitchFamily="18" charset="0"/>
                                  <a:ea typeface="SimSun" panose="02010600030101010101" pitchFamily="2" charset="-122"/>
                                </a:rPr>
                                <m:t>𝜃</m:t>
                              </m:r>
                            </m:e>
                            <m:sub>
                              <m:r>
                                <a:rPr lang="en-US" sz="1850" i="1">
                                  <a:effectLst/>
                                  <a:latin typeface="Cambria Math" panose="02040503050406030204" pitchFamily="18" charset="0"/>
                                  <a:ea typeface="SimSun" panose="02010600030101010101" pitchFamily="2" charset="-122"/>
                                </a:rPr>
                                <m:t>3</m:t>
                              </m:r>
                            </m:sub>
                            <m:sup>
                              <m:r>
                                <a:rPr lang="en-US" sz="1850" i="1">
                                  <a:effectLst/>
                                  <a:latin typeface="Cambria Math" panose="02040503050406030204" pitchFamily="18" charset="0"/>
                                  <a:ea typeface="SimSun" panose="02010600030101010101" pitchFamily="2" charset="-122"/>
                                </a:rPr>
                                <m:t>2</m:t>
                              </m:r>
                            </m:sup>
                          </m:sSubSup>
                          <m:d>
                            <m:dPr>
                              <m:ctrlPr>
                                <a:rPr lang="en-US" sz="1850" i="1">
                                  <a:effectLst/>
                                  <a:latin typeface="Cambria Math" panose="02040503050406030204" pitchFamily="18" charset="0"/>
                                  <a:ea typeface="SimSun" panose="02010600030101010101" pitchFamily="2" charset="-122"/>
                                </a:rPr>
                              </m:ctrlPr>
                            </m:dPr>
                            <m:e>
                              <m:r>
                                <a:rPr lang="en-US" sz="1850" i="1">
                                  <a:effectLst/>
                                  <a:latin typeface="Cambria Math" panose="02040503050406030204" pitchFamily="18" charset="0"/>
                                  <a:ea typeface="SimSun" panose="02010600030101010101" pitchFamily="2" charset="-122"/>
                                </a:rPr>
                                <m:t>1−</m:t>
                              </m:r>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𝜃</m:t>
                                  </m:r>
                                </m:e>
                                <m:sub>
                                  <m:r>
                                    <a:rPr lang="en-US" sz="1850" i="1">
                                      <a:effectLst/>
                                      <a:latin typeface="Cambria Math" panose="02040503050406030204" pitchFamily="18" charset="0"/>
                                      <a:ea typeface="SimSun" panose="02010600030101010101" pitchFamily="2" charset="-122"/>
                                    </a:rPr>
                                    <m:t>3</m:t>
                                  </m:r>
                                </m:sub>
                              </m:sSub>
                            </m:e>
                          </m:d>
                        </m:den>
                      </m:f>
                      <m:f>
                        <m:fPr>
                          <m:ctrlPr>
                            <a:rPr lang="en-US" sz="1850" i="1">
                              <a:effectLst/>
                              <a:latin typeface="Cambria Math" panose="02040503050406030204" pitchFamily="18" charset="0"/>
                              <a:ea typeface="SimSun" panose="02010600030101010101" pitchFamily="2" charset="-122"/>
                            </a:rPr>
                          </m:ctrlPr>
                        </m:fPr>
                        <m:num>
                          <m:r>
                            <a:rPr lang="en-US" sz="1850" i="1">
                              <a:effectLst/>
                              <a:latin typeface="Cambria Math" panose="02040503050406030204" pitchFamily="18" charset="0"/>
                              <a:ea typeface="SimSun" panose="02010600030101010101" pitchFamily="2" charset="-122"/>
                            </a:rPr>
                            <m:t>2−3</m:t>
                          </m:r>
                          <m:sSubSup>
                            <m:sSubSupPr>
                              <m:ctrlPr>
                                <a:rPr lang="en-US" sz="1850" i="1">
                                  <a:effectLst/>
                                  <a:latin typeface="Cambria Math" panose="02040503050406030204" pitchFamily="18" charset="0"/>
                                  <a:ea typeface="SimSun" panose="02010600030101010101" pitchFamily="2" charset="-122"/>
                                </a:rPr>
                              </m:ctrlPr>
                            </m:sSubSupPr>
                            <m:e>
                              <m:r>
                                <a:rPr lang="en-US" sz="1850" i="1">
                                  <a:effectLst/>
                                  <a:latin typeface="Cambria Math" panose="02040503050406030204" pitchFamily="18" charset="0"/>
                                  <a:ea typeface="SimSun" panose="02010600030101010101" pitchFamily="2" charset="-122"/>
                                </a:rPr>
                                <m:t>𝜃</m:t>
                              </m:r>
                            </m:e>
                            <m:sub>
                              <m:r>
                                <a:rPr lang="en-US" sz="1850" i="1">
                                  <a:effectLst/>
                                  <a:latin typeface="Cambria Math" panose="02040503050406030204" pitchFamily="18" charset="0"/>
                                  <a:ea typeface="SimSun" panose="02010600030101010101" pitchFamily="2" charset="-122"/>
                                </a:rPr>
                                <m:t>3</m:t>
                              </m:r>
                            </m:sub>
                            <m:sup>
                              <m:r>
                                <a:rPr lang="en-US" sz="1850" i="1">
                                  <a:effectLst/>
                                  <a:latin typeface="Cambria Math" panose="02040503050406030204" pitchFamily="18" charset="0"/>
                                  <a:ea typeface="SimSun" panose="02010600030101010101" pitchFamily="2" charset="-122"/>
                                </a:rPr>
                                <m:t>′</m:t>
                              </m:r>
                            </m:sup>
                          </m:sSubSup>
                        </m:num>
                        <m:den>
                          <m:sSubSup>
                            <m:sSubSupPr>
                              <m:ctrlPr>
                                <a:rPr lang="en-US" sz="1850" i="1">
                                  <a:effectLst/>
                                  <a:latin typeface="Cambria Math" panose="02040503050406030204" pitchFamily="18" charset="0"/>
                                  <a:ea typeface="SimSun" panose="02010600030101010101" pitchFamily="2" charset="-122"/>
                                </a:rPr>
                              </m:ctrlPr>
                            </m:sSubSupPr>
                            <m:e>
                              <m:r>
                                <a:rPr lang="en-US" sz="1850" i="1">
                                  <a:effectLst/>
                                  <a:latin typeface="Cambria Math" panose="02040503050406030204" pitchFamily="18" charset="0"/>
                                  <a:ea typeface="SimSun" panose="02010600030101010101" pitchFamily="2" charset="-122"/>
                                </a:rPr>
                                <m:t>𝜃</m:t>
                              </m:r>
                            </m:e>
                            <m:sub>
                              <m:r>
                                <a:rPr lang="en-US" sz="1850" i="1">
                                  <a:effectLst/>
                                  <a:latin typeface="Cambria Math" panose="02040503050406030204" pitchFamily="18" charset="0"/>
                                  <a:ea typeface="SimSun" panose="02010600030101010101" pitchFamily="2" charset="-122"/>
                                </a:rPr>
                                <m:t>3</m:t>
                              </m:r>
                            </m:sub>
                            <m:sup>
                              <m:r>
                                <a:rPr lang="en-US" sz="1850" i="1">
                                  <a:effectLst/>
                                  <a:latin typeface="Cambria Math" panose="02040503050406030204" pitchFamily="18" charset="0"/>
                                  <a:ea typeface="SimSun" panose="02010600030101010101" pitchFamily="2" charset="-122"/>
                                </a:rPr>
                                <m:t>′</m:t>
                              </m:r>
                            </m:sup>
                          </m:sSubSup>
                          <m:d>
                            <m:dPr>
                              <m:ctrlPr>
                                <a:rPr lang="en-US" sz="1850" i="1">
                                  <a:effectLst/>
                                  <a:latin typeface="Cambria Math" panose="02040503050406030204" pitchFamily="18" charset="0"/>
                                  <a:ea typeface="SimSun" panose="02010600030101010101" pitchFamily="2" charset="-122"/>
                                </a:rPr>
                              </m:ctrlPr>
                            </m:dPr>
                            <m:e>
                              <m:r>
                                <a:rPr lang="en-US" sz="1850" i="1">
                                  <a:effectLst/>
                                  <a:latin typeface="Cambria Math" panose="02040503050406030204" pitchFamily="18" charset="0"/>
                                  <a:ea typeface="SimSun" panose="02010600030101010101" pitchFamily="2" charset="-122"/>
                                </a:rPr>
                                <m:t>1−</m:t>
                              </m:r>
                              <m:sSubSup>
                                <m:sSubSupPr>
                                  <m:ctrlPr>
                                    <a:rPr lang="en-US" sz="1850" i="1">
                                      <a:effectLst/>
                                      <a:latin typeface="Cambria Math" panose="02040503050406030204" pitchFamily="18" charset="0"/>
                                      <a:ea typeface="SimSun" panose="02010600030101010101" pitchFamily="2" charset="-122"/>
                                    </a:rPr>
                                  </m:ctrlPr>
                                </m:sSubSupPr>
                                <m:e>
                                  <m:r>
                                    <a:rPr lang="en-US" sz="1850" i="1">
                                      <a:effectLst/>
                                      <a:latin typeface="Cambria Math" panose="02040503050406030204" pitchFamily="18" charset="0"/>
                                      <a:ea typeface="SimSun" panose="02010600030101010101" pitchFamily="2" charset="-122"/>
                                    </a:rPr>
                                    <m:t>𝜃</m:t>
                                  </m:r>
                                </m:e>
                                <m:sub>
                                  <m:r>
                                    <a:rPr lang="en-US" sz="1850" i="1">
                                      <a:effectLst/>
                                      <a:latin typeface="Cambria Math" panose="02040503050406030204" pitchFamily="18" charset="0"/>
                                      <a:ea typeface="SimSun" panose="02010600030101010101" pitchFamily="2" charset="-122"/>
                                    </a:rPr>
                                    <m:t>3</m:t>
                                  </m:r>
                                </m:sub>
                                <m:sup>
                                  <m:r>
                                    <a:rPr lang="en-US" sz="1850" i="1">
                                      <a:effectLst/>
                                      <a:latin typeface="Cambria Math" panose="02040503050406030204" pitchFamily="18" charset="0"/>
                                      <a:ea typeface="SimSun" panose="02010600030101010101" pitchFamily="2" charset="-122"/>
                                    </a:rPr>
                                    <m:t>′</m:t>
                                  </m:r>
                                </m:sup>
                              </m:sSubSup>
                            </m:e>
                          </m:d>
                        </m:den>
                      </m:f>
                    </m:oMath>
                  </m:oMathPara>
                </a14:m>
                <a:endParaRPr lang="en-US" sz="1850" dirty="0">
                  <a:effectLst/>
                  <a:ea typeface="SimSun" panose="02010600030101010101" pitchFamily="2" charset="-122"/>
                </a:endParaRPr>
              </a:p>
              <a:p>
                <a:pPr marL="0" marR="0" indent="0" algn="just">
                  <a:lnSpc>
                    <a:spcPct val="120000"/>
                  </a:lnSpc>
                  <a:spcBef>
                    <a:spcPts val="0"/>
                  </a:spcBef>
                  <a:spcAft>
                    <a:spcPts val="0"/>
                  </a:spcAft>
                  <a:buNone/>
                </a:pPr>
                <a:r>
                  <a:rPr lang="en-US" sz="1850" dirty="0">
                    <a:effectLst/>
                    <a:ea typeface="SimSun" panose="02010600030101010101" pitchFamily="2" charset="-122"/>
                  </a:rPr>
                  <a:t>Setting this partial derivative </a:t>
                </a:r>
                <a14:m>
                  <m:oMath xmlns:m="http://schemas.openxmlformats.org/officeDocument/2006/math">
                    <m:f>
                      <m:fPr>
                        <m:ctrlPr>
                          <a:rPr lang="en-US" sz="1850" i="1">
                            <a:effectLst/>
                            <a:latin typeface="Cambria Math" panose="02040503050406030204" pitchFamily="18" charset="0"/>
                            <a:ea typeface="SimSun" panose="02010600030101010101" pitchFamily="2" charset="-122"/>
                          </a:rPr>
                        </m:ctrlPr>
                      </m:fPr>
                      <m:num>
                        <m:r>
                          <a:rPr lang="en-US" sz="1850" i="1">
                            <a:effectLst/>
                            <a:latin typeface="Cambria Math" panose="02040503050406030204" pitchFamily="18" charset="0"/>
                            <a:ea typeface="SimSun" panose="02010600030101010101" pitchFamily="2" charset="-122"/>
                          </a:rPr>
                          <m:t>𝜕</m:t>
                        </m:r>
                        <m:r>
                          <a:rPr lang="en-US" sz="1850" i="1">
                            <a:effectLst/>
                            <a:latin typeface="Cambria Math" panose="02040503050406030204" pitchFamily="18" charset="0"/>
                            <a:ea typeface="SimSun" panose="02010600030101010101" pitchFamily="2" charset="-122"/>
                          </a:rPr>
                          <m:t>𝑄</m:t>
                        </m:r>
                        <m:d>
                          <m:dPr>
                            <m:ctrlPr>
                              <a:rPr lang="en-US" sz="1850" i="1">
                                <a:effectLst/>
                                <a:latin typeface="Cambria Math" panose="02040503050406030204" pitchFamily="18" charset="0"/>
                                <a:ea typeface="SimSun" panose="02010600030101010101" pitchFamily="2" charset="-122"/>
                              </a:rPr>
                            </m:ctrlPr>
                          </m:dPr>
                          <m:e>
                            <m:sSup>
                              <m:sSupPr>
                                <m:ctrlPr>
                                  <a:rPr lang="en-US" sz="1850" i="1">
                                    <a:effectLst/>
                                    <a:latin typeface="Cambria Math" panose="02040503050406030204" pitchFamily="18" charset="0"/>
                                    <a:ea typeface="SimSun" panose="02010600030101010101" pitchFamily="2" charset="-122"/>
                                  </a:rPr>
                                </m:ctrlPr>
                              </m:sSupPr>
                              <m:e>
                                <m:r>
                                  <m:rPr>
                                    <m:sty m:val="p"/>
                                  </m:rPr>
                                  <a:rPr lang="en-US" sz="1850">
                                    <a:effectLst/>
                                    <a:latin typeface="Cambria Math" panose="02040503050406030204" pitchFamily="18" charset="0"/>
                                    <a:ea typeface="SimSun" panose="02010600030101010101" pitchFamily="2" charset="-122"/>
                                  </a:rPr>
                                  <m:t>Θ</m:t>
                                </m:r>
                              </m:e>
                              <m:sup>
                                <m:r>
                                  <a:rPr lang="en-US" sz="1850" i="1">
                                    <a:effectLst/>
                                    <a:latin typeface="Cambria Math" panose="02040503050406030204" pitchFamily="18" charset="0"/>
                                    <a:ea typeface="SimSun" panose="02010600030101010101" pitchFamily="2" charset="-122"/>
                                  </a:rPr>
                                  <m:t>′</m:t>
                                </m:r>
                              </m:sup>
                            </m:sSup>
                          </m:e>
                          <m:e>
                            <m:r>
                              <m:rPr>
                                <m:sty m:val="p"/>
                              </m:rPr>
                              <a:rPr lang="en-US" sz="1850">
                                <a:effectLst/>
                                <a:latin typeface="Cambria Math" panose="02040503050406030204" pitchFamily="18" charset="0"/>
                                <a:ea typeface="SimSun" panose="02010600030101010101" pitchFamily="2" charset="-122"/>
                              </a:rPr>
                              <m:t>Θ</m:t>
                            </m:r>
                          </m:e>
                        </m:d>
                      </m:num>
                      <m:den>
                        <m:r>
                          <a:rPr lang="en-US" sz="1850" i="1">
                            <a:effectLst/>
                            <a:latin typeface="Cambria Math" panose="02040503050406030204" pitchFamily="18" charset="0"/>
                            <a:ea typeface="SimSun" panose="02010600030101010101" pitchFamily="2" charset="-122"/>
                          </a:rPr>
                          <m:t>𝜕</m:t>
                        </m:r>
                        <m:sSubSup>
                          <m:sSubSupPr>
                            <m:ctrlPr>
                              <a:rPr lang="en-US" sz="1850" i="1">
                                <a:effectLst/>
                                <a:latin typeface="Cambria Math" panose="02040503050406030204" pitchFamily="18" charset="0"/>
                                <a:ea typeface="SimSun" panose="02010600030101010101" pitchFamily="2" charset="-122"/>
                              </a:rPr>
                            </m:ctrlPr>
                          </m:sSubSupPr>
                          <m:e>
                            <m:r>
                              <a:rPr lang="en-US" sz="1850" i="1">
                                <a:effectLst/>
                                <a:latin typeface="Cambria Math" panose="02040503050406030204" pitchFamily="18" charset="0"/>
                                <a:ea typeface="SimSun" panose="02010600030101010101" pitchFamily="2" charset="-122"/>
                              </a:rPr>
                              <m:t>𝜃</m:t>
                            </m:r>
                          </m:e>
                          <m:sub>
                            <m:r>
                              <a:rPr lang="en-US" sz="1850" i="1">
                                <a:effectLst/>
                                <a:latin typeface="Cambria Math" panose="02040503050406030204" pitchFamily="18" charset="0"/>
                                <a:ea typeface="SimSun" panose="02010600030101010101" pitchFamily="2" charset="-122"/>
                              </a:rPr>
                              <m:t>3</m:t>
                            </m:r>
                          </m:sub>
                          <m:sup>
                            <m:r>
                              <a:rPr lang="en-US" sz="1850" i="1">
                                <a:effectLst/>
                                <a:latin typeface="Cambria Math" panose="02040503050406030204" pitchFamily="18" charset="0"/>
                                <a:ea typeface="SimSun" panose="02010600030101010101" pitchFamily="2" charset="-122"/>
                              </a:rPr>
                              <m:t>′</m:t>
                            </m:r>
                          </m:sup>
                        </m:sSubSup>
                      </m:den>
                    </m:f>
                  </m:oMath>
                </a14:m>
                <a:r>
                  <a:rPr lang="en-US" sz="1850" dirty="0">
                    <a:effectLst/>
                    <a:ea typeface="SimSun" panose="02010600030101010101" pitchFamily="2" charset="-122"/>
                  </a:rPr>
                  <a:t> to be zero, we obtain </a:t>
                </a:r>
                <a14:m>
                  <m:oMath xmlns:m="http://schemas.openxmlformats.org/officeDocument/2006/math">
                    <m:sSubSup>
                      <m:sSubSupPr>
                        <m:ctrlPr>
                          <a:rPr lang="en-US" sz="1850" i="1">
                            <a:effectLst/>
                            <a:latin typeface="Cambria Math" panose="02040503050406030204" pitchFamily="18" charset="0"/>
                            <a:ea typeface="SimSun" panose="02010600030101010101" pitchFamily="2" charset="-122"/>
                          </a:rPr>
                        </m:ctrlPr>
                      </m:sSubSupPr>
                      <m:e>
                        <m:r>
                          <a:rPr lang="en-US" sz="1850" i="1">
                            <a:effectLst/>
                            <a:latin typeface="Cambria Math" panose="02040503050406030204" pitchFamily="18" charset="0"/>
                            <a:ea typeface="SimSun" panose="02010600030101010101" pitchFamily="2" charset="-122"/>
                          </a:rPr>
                          <m:t>𝜃</m:t>
                        </m:r>
                      </m:e>
                      <m:sub>
                        <m:r>
                          <a:rPr lang="en-US" sz="1850" i="1">
                            <a:effectLst/>
                            <a:latin typeface="Cambria Math" panose="02040503050406030204" pitchFamily="18" charset="0"/>
                            <a:ea typeface="SimSun" panose="02010600030101010101" pitchFamily="2" charset="-122"/>
                          </a:rPr>
                          <m:t>3</m:t>
                        </m:r>
                      </m:sub>
                      <m:sup>
                        <m:r>
                          <a:rPr lang="en-US" sz="1850" i="1">
                            <a:effectLst/>
                            <a:latin typeface="Cambria Math" panose="02040503050406030204" pitchFamily="18" charset="0"/>
                            <a:ea typeface="SimSun" panose="02010600030101010101" pitchFamily="2" charset="-122"/>
                          </a:rPr>
                          <m:t>′</m:t>
                        </m:r>
                      </m:sup>
                    </m:sSubSup>
                    <m:r>
                      <a:rPr lang="en-US" sz="1850" i="1">
                        <a:effectLst/>
                        <a:latin typeface="Cambria Math" panose="02040503050406030204" pitchFamily="18" charset="0"/>
                        <a:ea typeface="SimSun" panose="02010600030101010101" pitchFamily="2" charset="-122"/>
                      </a:rPr>
                      <m:t>=</m:t>
                    </m:r>
                    <m:f>
                      <m:fPr>
                        <m:ctrlPr>
                          <a:rPr lang="en-US" sz="1850" i="1">
                            <a:effectLst/>
                            <a:latin typeface="Cambria Math" panose="02040503050406030204" pitchFamily="18" charset="0"/>
                            <a:ea typeface="SimSun" panose="02010600030101010101" pitchFamily="2" charset="-122"/>
                          </a:rPr>
                        </m:ctrlPr>
                      </m:fPr>
                      <m:num>
                        <m:r>
                          <a:rPr lang="en-US" sz="1850" i="1">
                            <a:effectLst/>
                            <a:latin typeface="Cambria Math" panose="02040503050406030204" pitchFamily="18" charset="0"/>
                            <a:ea typeface="SimSun" panose="02010600030101010101" pitchFamily="2" charset="-122"/>
                          </a:rPr>
                          <m:t>2</m:t>
                        </m:r>
                      </m:num>
                      <m:den>
                        <m:r>
                          <a:rPr lang="en-US" sz="1850" i="1">
                            <a:effectLst/>
                            <a:latin typeface="Cambria Math" panose="02040503050406030204" pitchFamily="18" charset="0"/>
                            <a:ea typeface="SimSun" panose="02010600030101010101" pitchFamily="2" charset="-122"/>
                          </a:rPr>
                          <m:t>3</m:t>
                        </m:r>
                      </m:den>
                    </m:f>
                  </m:oMath>
                </a14:m>
                <a:r>
                  <a:rPr lang="en-US" sz="1850" dirty="0">
                    <a:effectLst/>
                    <a:ea typeface="SimSun" panose="02010600030101010101" pitchFamily="2" charset="-122"/>
                  </a:rPr>
                  <a:t>. Therefore, in M-step, given current parameter Θ</a:t>
                </a:r>
                <a:r>
                  <a:rPr lang="en-US" sz="1850" baseline="30000" dirty="0">
                    <a:effectLst/>
                    <a:ea typeface="SimSun" panose="02010600030101010101" pitchFamily="2" charset="-122"/>
                  </a:rPr>
                  <a:t>(</a:t>
                </a:r>
                <a:r>
                  <a:rPr lang="en-US" sz="1850" i="1" baseline="30000" dirty="0">
                    <a:effectLst/>
                    <a:ea typeface="SimSun" panose="02010600030101010101" pitchFamily="2" charset="-122"/>
                  </a:rPr>
                  <a:t>t</a:t>
                </a:r>
                <a:r>
                  <a:rPr lang="en-US" sz="1850" baseline="30000" dirty="0">
                    <a:effectLst/>
                    <a:ea typeface="SimSun" panose="02010600030101010101" pitchFamily="2" charset="-122"/>
                  </a:rPr>
                  <a:t>)</a:t>
                </a:r>
                <a:r>
                  <a:rPr lang="en-US" sz="1850" dirty="0">
                    <a:effectLst/>
                    <a:ea typeface="SimSun" panose="02010600030101010101" pitchFamily="2" charset="-122"/>
                  </a:rPr>
                  <a:t> = (</a:t>
                </a:r>
                <a:r>
                  <a:rPr lang="en-US" sz="1850" i="1" dirty="0">
                    <a:effectLst/>
                    <a:ea typeface="SimSun" panose="02010600030101010101" pitchFamily="2" charset="-122"/>
                  </a:rPr>
                  <a:t>θ</a:t>
                </a:r>
                <a:r>
                  <a:rPr lang="en-US" sz="1850" baseline="-25000" dirty="0">
                    <a:effectLst/>
                    <a:ea typeface="SimSun" panose="02010600030101010101" pitchFamily="2" charset="-122"/>
                  </a:rPr>
                  <a:t>1</a:t>
                </a:r>
                <a:r>
                  <a:rPr lang="en-US" sz="1850" baseline="30000" dirty="0">
                    <a:effectLst/>
                    <a:ea typeface="SimSun" panose="02010600030101010101" pitchFamily="2" charset="-122"/>
                  </a:rPr>
                  <a:t>(</a:t>
                </a:r>
                <a:r>
                  <a:rPr lang="en-US" sz="1850" i="1" baseline="30000" dirty="0">
                    <a:effectLst/>
                    <a:ea typeface="SimSun" panose="02010600030101010101" pitchFamily="2" charset="-122"/>
                  </a:rPr>
                  <a:t>t</a:t>
                </a:r>
                <a:r>
                  <a:rPr lang="en-US" sz="1850" baseline="30000" dirty="0">
                    <a:effectLst/>
                    <a:ea typeface="SimSun" panose="02010600030101010101" pitchFamily="2" charset="-122"/>
                  </a:rPr>
                  <a:t>)</a:t>
                </a:r>
                <a:r>
                  <a:rPr lang="en-US" sz="1850" dirty="0">
                    <a:effectLst/>
                    <a:ea typeface="SimSun" panose="02010600030101010101" pitchFamily="2" charset="-122"/>
                  </a:rPr>
                  <a:t>, </a:t>
                </a:r>
                <a:r>
                  <a:rPr lang="en-US" sz="1850" i="1" dirty="0">
                    <a:effectLst/>
                    <a:ea typeface="SimSun" panose="02010600030101010101" pitchFamily="2" charset="-122"/>
                  </a:rPr>
                  <a:t>θ</a:t>
                </a:r>
                <a:r>
                  <a:rPr lang="en-US" sz="1850" baseline="-25000" dirty="0">
                    <a:effectLst/>
                    <a:ea typeface="SimSun" panose="02010600030101010101" pitchFamily="2" charset="-122"/>
                  </a:rPr>
                  <a:t>2</a:t>
                </a:r>
                <a:r>
                  <a:rPr lang="en-US" sz="1850" baseline="30000" dirty="0">
                    <a:effectLst/>
                    <a:ea typeface="SimSun" panose="02010600030101010101" pitchFamily="2" charset="-122"/>
                  </a:rPr>
                  <a:t>(</a:t>
                </a:r>
                <a:r>
                  <a:rPr lang="en-US" sz="1850" i="1" baseline="30000" dirty="0">
                    <a:effectLst/>
                    <a:ea typeface="SimSun" panose="02010600030101010101" pitchFamily="2" charset="-122"/>
                  </a:rPr>
                  <a:t>t</a:t>
                </a:r>
                <a:r>
                  <a:rPr lang="en-US" sz="1850" baseline="30000" dirty="0">
                    <a:effectLst/>
                    <a:ea typeface="SimSun" panose="02010600030101010101" pitchFamily="2" charset="-122"/>
                  </a:rPr>
                  <a:t>)</a:t>
                </a:r>
                <a:r>
                  <a:rPr lang="en-US" sz="1850" dirty="0">
                    <a:effectLst/>
                    <a:ea typeface="SimSun" panose="02010600030101010101" pitchFamily="2" charset="-122"/>
                  </a:rPr>
                  <a:t>, </a:t>
                </a:r>
                <a:r>
                  <a:rPr lang="en-US" sz="1850" i="1" dirty="0">
                    <a:effectLst/>
                    <a:ea typeface="SimSun" panose="02010600030101010101" pitchFamily="2" charset="-122"/>
                  </a:rPr>
                  <a:t>θ</a:t>
                </a:r>
                <a:r>
                  <a:rPr lang="en-US" sz="1850" baseline="-25000" dirty="0">
                    <a:effectLst/>
                    <a:ea typeface="SimSun" panose="02010600030101010101" pitchFamily="2" charset="-122"/>
                  </a:rPr>
                  <a:t>3</a:t>
                </a:r>
                <a:r>
                  <a:rPr lang="en-US" sz="1850" baseline="30000" dirty="0">
                    <a:effectLst/>
                    <a:ea typeface="SimSun" panose="02010600030101010101" pitchFamily="2" charset="-122"/>
                  </a:rPr>
                  <a:t>(</a:t>
                </a:r>
                <a:r>
                  <a:rPr lang="en-US" sz="1850" i="1" baseline="30000" dirty="0">
                    <a:effectLst/>
                    <a:ea typeface="SimSun" panose="02010600030101010101" pitchFamily="2" charset="-122"/>
                  </a:rPr>
                  <a:t>t</a:t>
                </a:r>
                <a:r>
                  <a:rPr lang="en-US" sz="1850" baseline="30000" dirty="0">
                    <a:effectLst/>
                    <a:ea typeface="SimSun" panose="02010600030101010101" pitchFamily="2" charset="-122"/>
                  </a:rPr>
                  <a:t>)</a:t>
                </a:r>
                <a:r>
                  <a:rPr lang="en-US" sz="1850" dirty="0">
                    <a:effectLst/>
                    <a:ea typeface="SimSun" panose="02010600030101010101" pitchFamily="2" charset="-122"/>
                  </a:rPr>
                  <a:t>)</a:t>
                </a:r>
                <a:r>
                  <a:rPr lang="en-US" sz="1850" i="1" baseline="30000" dirty="0">
                    <a:effectLst/>
                    <a:ea typeface="SimSun" panose="02010600030101010101" pitchFamily="2" charset="-122"/>
                  </a:rPr>
                  <a:t>T</a:t>
                </a:r>
                <a:r>
                  <a:rPr lang="en-US" sz="1850" dirty="0">
                    <a:effectLst/>
                    <a:ea typeface="SimSun" panose="02010600030101010101" pitchFamily="2" charset="-122"/>
                  </a:rPr>
                  <a:t>, the next partial parameter </a:t>
                </a:r>
                <a:r>
                  <a:rPr lang="en-US" sz="1850" i="1" dirty="0">
                    <a:effectLst/>
                    <a:ea typeface="SimSun" panose="02010600030101010101" pitchFamily="2" charset="-122"/>
                  </a:rPr>
                  <a:t>θ</a:t>
                </a:r>
                <a:r>
                  <a:rPr lang="en-US" sz="1850" baseline="-25000" dirty="0">
                    <a:effectLst/>
                    <a:ea typeface="SimSun" panose="02010600030101010101" pitchFamily="2" charset="-122"/>
                  </a:rPr>
                  <a:t>3</a:t>
                </a:r>
                <a:r>
                  <a:rPr lang="en-US" sz="1850" baseline="30000" dirty="0">
                    <a:effectLst/>
                    <a:ea typeface="SimSun" panose="02010600030101010101" pitchFamily="2" charset="-122"/>
                  </a:rPr>
                  <a:t>(</a:t>
                </a:r>
                <a:r>
                  <a:rPr lang="en-US" sz="1850" i="1" baseline="30000" dirty="0">
                    <a:effectLst/>
                    <a:ea typeface="SimSun" panose="02010600030101010101" pitchFamily="2" charset="-122"/>
                  </a:rPr>
                  <a:t>t</a:t>
                </a:r>
                <a:r>
                  <a:rPr lang="en-US" sz="1850" baseline="30000" dirty="0">
                    <a:effectLst/>
                    <a:ea typeface="SimSun" panose="02010600030101010101" pitchFamily="2" charset="-122"/>
                  </a:rPr>
                  <a:t>+1)</a:t>
                </a:r>
                <a:r>
                  <a:rPr lang="en-US" sz="1850" dirty="0">
                    <a:effectLst/>
                    <a:ea typeface="SimSun" panose="02010600030101010101" pitchFamily="2" charset="-122"/>
                  </a:rPr>
                  <a:t> is fixed </a:t>
                </a:r>
                <a14:m>
                  <m:oMath xmlns:m="http://schemas.openxmlformats.org/officeDocument/2006/math">
                    <m:sSubSup>
                      <m:sSubSupPr>
                        <m:ctrlPr>
                          <a:rPr lang="en-US" sz="1850" i="1">
                            <a:effectLst/>
                            <a:latin typeface="Cambria Math" panose="02040503050406030204" pitchFamily="18" charset="0"/>
                            <a:ea typeface="SimSun" panose="02010600030101010101" pitchFamily="2" charset="-122"/>
                          </a:rPr>
                        </m:ctrlPr>
                      </m:sSubSupPr>
                      <m:e>
                        <m:r>
                          <a:rPr lang="en-US" sz="1850" i="1">
                            <a:effectLst/>
                            <a:latin typeface="Cambria Math" panose="02040503050406030204" pitchFamily="18" charset="0"/>
                            <a:ea typeface="SimSun" panose="02010600030101010101" pitchFamily="2" charset="-122"/>
                          </a:rPr>
                          <m:t>𝜃</m:t>
                        </m:r>
                      </m:e>
                      <m:sub>
                        <m:r>
                          <a:rPr lang="en-US" sz="1850" i="1">
                            <a:effectLst/>
                            <a:latin typeface="Cambria Math" panose="02040503050406030204" pitchFamily="18" charset="0"/>
                            <a:ea typeface="SimSun" panose="02010600030101010101" pitchFamily="2" charset="-122"/>
                          </a:rPr>
                          <m:t>3</m:t>
                        </m:r>
                      </m:sub>
                      <m:sup>
                        <m:d>
                          <m:dPr>
                            <m:ctrlPr>
                              <a:rPr lang="en-US" sz="1850" i="1">
                                <a:effectLst/>
                                <a:latin typeface="Cambria Math" panose="02040503050406030204" pitchFamily="18" charset="0"/>
                                <a:ea typeface="SimSun" panose="02010600030101010101" pitchFamily="2" charset="-122"/>
                              </a:rPr>
                            </m:ctrlPr>
                          </m:dPr>
                          <m:e>
                            <m:r>
                              <a:rPr lang="en-US" sz="1850" i="1">
                                <a:effectLst/>
                                <a:latin typeface="Cambria Math" panose="02040503050406030204" pitchFamily="18" charset="0"/>
                                <a:ea typeface="SimSun" panose="02010600030101010101" pitchFamily="2" charset="-122"/>
                              </a:rPr>
                              <m:t>𝑡</m:t>
                            </m:r>
                            <m:r>
                              <a:rPr lang="en-US" sz="1850" i="1">
                                <a:effectLst/>
                                <a:latin typeface="Cambria Math" panose="02040503050406030204" pitchFamily="18" charset="0"/>
                                <a:ea typeface="SimSun" panose="02010600030101010101" pitchFamily="2" charset="-122"/>
                              </a:rPr>
                              <m:t>+1</m:t>
                            </m:r>
                          </m:e>
                        </m:d>
                      </m:sup>
                    </m:sSubSup>
                    <m:r>
                      <a:rPr lang="en-US" sz="1850" i="1">
                        <a:effectLst/>
                        <a:latin typeface="Cambria Math" panose="02040503050406030204" pitchFamily="18" charset="0"/>
                        <a:ea typeface="SimSun" panose="02010600030101010101" pitchFamily="2" charset="-122"/>
                      </a:rPr>
                      <m:t>=</m:t>
                    </m:r>
                    <m:f>
                      <m:fPr>
                        <m:ctrlPr>
                          <a:rPr lang="en-US" sz="1850" i="1">
                            <a:effectLst/>
                            <a:latin typeface="Cambria Math" panose="02040503050406030204" pitchFamily="18" charset="0"/>
                            <a:ea typeface="SimSun" panose="02010600030101010101" pitchFamily="2" charset="-122"/>
                          </a:rPr>
                        </m:ctrlPr>
                      </m:fPr>
                      <m:num>
                        <m:r>
                          <a:rPr lang="en-US" sz="1850" i="1">
                            <a:effectLst/>
                            <a:latin typeface="Cambria Math" panose="02040503050406030204" pitchFamily="18" charset="0"/>
                            <a:ea typeface="SimSun" panose="02010600030101010101" pitchFamily="2" charset="-122"/>
                          </a:rPr>
                          <m:t>2</m:t>
                        </m:r>
                      </m:num>
                      <m:den>
                        <m:r>
                          <a:rPr lang="en-US" sz="1850" i="1">
                            <a:effectLst/>
                            <a:latin typeface="Cambria Math" panose="02040503050406030204" pitchFamily="18" charset="0"/>
                            <a:ea typeface="SimSun" panose="02010600030101010101" pitchFamily="2" charset="-122"/>
                          </a:rPr>
                          <m:t>3</m:t>
                        </m:r>
                      </m:den>
                    </m:f>
                  </m:oMath>
                </a14:m>
                <a:r>
                  <a:rPr lang="en-US" sz="1850" dirty="0">
                    <a:effectLst/>
                    <a:ea typeface="SimSun" panose="02010600030101010101" pitchFamily="2" charset="-122"/>
                  </a:rPr>
                  <a:t>. In short, in M-step of some </a:t>
                </a:r>
                <a:r>
                  <a:rPr lang="en-US" sz="1850" i="1" dirty="0" err="1">
                    <a:effectLst/>
                    <a:ea typeface="SimSun" panose="02010600030101010101" pitchFamily="2" charset="-122"/>
                  </a:rPr>
                  <a:t>t</a:t>
                </a:r>
                <a:r>
                  <a:rPr lang="en-US" sz="1850" baseline="30000" dirty="0" err="1">
                    <a:effectLst/>
                    <a:ea typeface="SimSun" panose="02010600030101010101" pitchFamily="2" charset="-122"/>
                  </a:rPr>
                  <a:t>th</a:t>
                </a:r>
                <a:r>
                  <a:rPr lang="en-US" sz="1850" dirty="0">
                    <a:effectLst/>
                    <a:ea typeface="SimSun" panose="02010600030101010101" pitchFamily="2" charset="-122"/>
                  </a:rPr>
                  <a:t> iteration, given current parameter Θ</a:t>
                </a:r>
                <a:r>
                  <a:rPr lang="en-US" sz="1850" baseline="30000" dirty="0">
                    <a:effectLst/>
                    <a:ea typeface="SimSun" panose="02010600030101010101" pitchFamily="2" charset="-122"/>
                  </a:rPr>
                  <a:t>(</a:t>
                </a:r>
                <a:r>
                  <a:rPr lang="en-US" sz="1850" i="1" baseline="30000" dirty="0">
                    <a:effectLst/>
                    <a:ea typeface="SimSun" panose="02010600030101010101" pitchFamily="2" charset="-122"/>
                  </a:rPr>
                  <a:t>t</a:t>
                </a:r>
                <a:r>
                  <a:rPr lang="en-US" sz="1850" baseline="30000" dirty="0">
                    <a:effectLst/>
                    <a:ea typeface="SimSun" panose="02010600030101010101" pitchFamily="2" charset="-122"/>
                  </a:rPr>
                  <a:t>)</a:t>
                </a:r>
                <a:r>
                  <a:rPr lang="en-US" sz="1850" dirty="0">
                    <a:effectLst/>
                    <a:ea typeface="SimSun" panose="02010600030101010101" pitchFamily="2" charset="-122"/>
                  </a:rPr>
                  <a:t> = (</a:t>
                </a:r>
                <a:r>
                  <a:rPr lang="en-US" sz="1850" i="1" dirty="0">
                    <a:effectLst/>
                    <a:ea typeface="SimSun" panose="02010600030101010101" pitchFamily="2" charset="-122"/>
                  </a:rPr>
                  <a:t>θ</a:t>
                </a:r>
                <a:r>
                  <a:rPr lang="en-US" sz="1850" baseline="-25000" dirty="0">
                    <a:effectLst/>
                    <a:ea typeface="SimSun" panose="02010600030101010101" pitchFamily="2" charset="-122"/>
                  </a:rPr>
                  <a:t>1</a:t>
                </a:r>
                <a:r>
                  <a:rPr lang="en-US" sz="1850" baseline="30000" dirty="0">
                    <a:effectLst/>
                    <a:ea typeface="SimSun" panose="02010600030101010101" pitchFamily="2" charset="-122"/>
                  </a:rPr>
                  <a:t>(</a:t>
                </a:r>
                <a:r>
                  <a:rPr lang="en-US" sz="1850" i="1" baseline="30000" dirty="0">
                    <a:effectLst/>
                    <a:ea typeface="SimSun" panose="02010600030101010101" pitchFamily="2" charset="-122"/>
                  </a:rPr>
                  <a:t>t</a:t>
                </a:r>
                <a:r>
                  <a:rPr lang="en-US" sz="1850" baseline="30000" dirty="0">
                    <a:effectLst/>
                    <a:ea typeface="SimSun" panose="02010600030101010101" pitchFamily="2" charset="-122"/>
                  </a:rPr>
                  <a:t>)</a:t>
                </a:r>
                <a:r>
                  <a:rPr lang="en-US" sz="1850" dirty="0">
                    <a:effectLst/>
                    <a:ea typeface="SimSun" panose="02010600030101010101" pitchFamily="2" charset="-122"/>
                  </a:rPr>
                  <a:t>, </a:t>
                </a:r>
                <a:r>
                  <a:rPr lang="en-US" sz="1850" i="1" dirty="0">
                    <a:effectLst/>
                    <a:ea typeface="SimSun" panose="02010600030101010101" pitchFamily="2" charset="-122"/>
                  </a:rPr>
                  <a:t>θ</a:t>
                </a:r>
                <a:r>
                  <a:rPr lang="en-US" sz="1850" baseline="-25000" dirty="0">
                    <a:effectLst/>
                    <a:ea typeface="SimSun" panose="02010600030101010101" pitchFamily="2" charset="-122"/>
                  </a:rPr>
                  <a:t>2</a:t>
                </a:r>
                <a:r>
                  <a:rPr lang="en-US" sz="1850" baseline="30000" dirty="0">
                    <a:effectLst/>
                    <a:ea typeface="SimSun" panose="02010600030101010101" pitchFamily="2" charset="-122"/>
                  </a:rPr>
                  <a:t>(</a:t>
                </a:r>
                <a:r>
                  <a:rPr lang="en-US" sz="1850" i="1" baseline="30000" dirty="0">
                    <a:effectLst/>
                    <a:ea typeface="SimSun" panose="02010600030101010101" pitchFamily="2" charset="-122"/>
                  </a:rPr>
                  <a:t>t</a:t>
                </a:r>
                <a:r>
                  <a:rPr lang="en-US" sz="1850" baseline="30000" dirty="0">
                    <a:effectLst/>
                    <a:ea typeface="SimSun" panose="02010600030101010101" pitchFamily="2" charset="-122"/>
                  </a:rPr>
                  <a:t>)</a:t>
                </a:r>
                <a:r>
                  <a:rPr lang="en-US" sz="1850" dirty="0">
                    <a:effectLst/>
                    <a:ea typeface="SimSun" panose="02010600030101010101" pitchFamily="2" charset="-122"/>
                  </a:rPr>
                  <a:t>, </a:t>
                </a:r>
                <a:r>
                  <a:rPr lang="en-US" sz="1850" i="1" dirty="0">
                    <a:effectLst/>
                    <a:ea typeface="SimSun" panose="02010600030101010101" pitchFamily="2" charset="-122"/>
                  </a:rPr>
                  <a:t>θ</a:t>
                </a:r>
                <a:r>
                  <a:rPr lang="en-US" sz="1850" baseline="-25000" dirty="0">
                    <a:effectLst/>
                    <a:ea typeface="SimSun" panose="02010600030101010101" pitchFamily="2" charset="-122"/>
                  </a:rPr>
                  <a:t>3</a:t>
                </a:r>
                <a:r>
                  <a:rPr lang="en-US" sz="1850" baseline="30000" dirty="0">
                    <a:effectLst/>
                    <a:ea typeface="SimSun" panose="02010600030101010101" pitchFamily="2" charset="-122"/>
                  </a:rPr>
                  <a:t>(</a:t>
                </a:r>
                <a:r>
                  <a:rPr lang="en-US" sz="1850" i="1" baseline="30000" dirty="0">
                    <a:effectLst/>
                    <a:ea typeface="SimSun" panose="02010600030101010101" pitchFamily="2" charset="-122"/>
                  </a:rPr>
                  <a:t>t</a:t>
                </a:r>
                <a:r>
                  <a:rPr lang="en-US" sz="1850" baseline="30000" dirty="0">
                    <a:effectLst/>
                    <a:ea typeface="SimSun" panose="02010600030101010101" pitchFamily="2" charset="-122"/>
                  </a:rPr>
                  <a:t>)</a:t>
                </a:r>
                <a:r>
                  <a:rPr lang="en-US" sz="1850" dirty="0">
                    <a:effectLst/>
                    <a:ea typeface="SimSun" panose="02010600030101010101" pitchFamily="2" charset="-122"/>
                  </a:rPr>
                  <a:t>)</a:t>
                </a:r>
                <a:r>
                  <a:rPr lang="en-US" sz="1850" i="1" baseline="30000" dirty="0">
                    <a:effectLst/>
                    <a:ea typeface="SimSun" panose="02010600030101010101" pitchFamily="2" charset="-122"/>
                  </a:rPr>
                  <a:t>T</a:t>
                </a:r>
                <a:r>
                  <a:rPr lang="en-US" sz="1850" dirty="0">
                    <a:effectLst/>
                    <a:ea typeface="SimSun" panose="02010600030101010101" pitchFamily="2" charset="-122"/>
                  </a:rPr>
                  <a:t>, only </a:t>
                </a:r>
                <a:r>
                  <a:rPr lang="en-US" sz="1850" i="1" dirty="0">
                    <a:effectLst/>
                    <a:ea typeface="SimSun" panose="02010600030101010101" pitchFamily="2" charset="-122"/>
                  </a:rPr>
                  <a:t>θ</a:t>
                </a:r>
                <a:r>
                  <a:rPr lang="en-US" sz="1850" baseline="-25000" dirty="0">
                    <a:effectLst/>
                    <a:ea typeface="SimSun" panose="02010600030101010101" pitchFamily="2" charset="-122"/>
                  </a:rPr>
                  <a:t>1</a:t>
                </a:r>
                <a:r>
                  <a:rPr lang="en-US" sz="1850" baseline="30000" dirty="0">
                    <a:effectLst/>
                    <a:ea typeface="SimSun" panose="02010600030101010101" pitchFamily="2" charset="-122"/>
                  </a:rPr>
                  <a:t>(</a:t>
                </a:r>
                <a:r>
                  <a:rPr lang="en-US" sz="1850" i="1" baseline="30000" dirty="0">
                    <a:effectLst/>
                    <a:ea typeface="SimSun" panose="02010600030101010101" pitchFamily="2" charset="-122"/>
                  </a:rPr>
                  <a:t>t</a:t>
                </a:r>
                <a:r>
                  <a:rPr lang="en-US" sz="1850" baseline="30000" dirty="0">
                    <a:effectLst/>
                    <a:ea typeface="SimSun" panose="02010600030101010101" pitchFamily="2" charset="-122"/>
                  </a:rPr>
                  <a:t>+1)</a:t>
                </a:r>
                <a:r>
                  <a:rPr lang="en-US" sz="1850" dirty="0">
                    <a:effectLst/>
                    <a:ea typeface="SimSun" panose="02010600030101010101" pitchFamily="2" charset="-122"/>
                  </a:rPr>
                  <a:t> is updated whereas both </a:t>
                </a:r>
                <a:r>
                  <a:rPr lang="en-US" sz="1850" i="1" dirty="0">
                    <a:effectLst/>
                    <a:ea typeface="SimSun" panose="02010600030101010101" pitchFamily="2" charset="-122"/>
                  </a:rPr>
                  <a:t>θ</a:t>
                </a:r>
                <a:r>
                  <a:rPr lang="en-US" sz="1850" baseline="-25000" dirty="0">
                    <a:effectLst/>
                    <a:ea typeface="SimSun" panose="02010600030101010101" pitchFamily="2" charset="-122"/>
                  </a:rPr>
                  <a:t>2</a:t>
                </a:r>
                <a:r>
                  <a:rPr lang="en-US" sz="1850" baseline="30000" dirty="0">
                    <a:effectLst/>
                    <a:ea typeface="SimSun" panose="02010600030101010101" pitchFamily="2" charset="-122"/>
                  </a:rPr>
                  <a:t>(</a:t>
                </a:r>
                <a:r>
                  <a:rPr lang="en-US" sz="1850" i="1" baseline="30000" dirty="0">
                    <a:effectLst/>
                    <a:ea typeface="SimSun" panose="02010600030101010101" pitchFamily="2" charset="-122"/>
                  </a:rPr>
                  <a:t>t</a:t>
                </a:r>
                <a:r>
                  <a:rPr lang="en-US" sz="1850" baseline="30000" dirty="0">
                    <a:effectLst/>
                    <a:ea typeface="SimSun" panose="02010600030101010101" pitchFamily="2" charset="-122"/>
                  </a:rPr>
                  <a:t>+1)</a:t>
                </a:r>
                <a:r>
                  <a:rPr lang="en-US" sz="1850" dirty="0">
                    <a:effectLst/>
                    <a:ea typeface="SimSun" panose="02010600030101010101" pitchFamily="2" charset="-122"/>
                  </a:rPr>
                  <a:t> and </a:t>
                </a:r>
                <a:r>
                  <a:rPr lang="en-US" sz="1850" i="1" dirty="0">
                    <a:effectLst/>
                    <a:ea typeface="SimSun" panose="02010600030101010101" pitchFamily="2" charset="-122"/>
                  </a:rPr>
                  <a:t>θ</a:t>
                </a:r>
                <a:r>
                  <a:rPr lang="en-US" sz="1850" baseline="-25000" dirty="0">
                    <a:effectLst/>
                    <a:ea typeface="SimSun" panose="02010600030101010101" pitchFamily="2" charset="-122"/>
                  </a:rPr>
                  <a:t>3</a:t>
                </a:r>
                <a:r>
                  <a:rPr lang="en-US" sz="1850" baseline="30000" dirty="0">
                    <a:effectLst/>
                    <a:ea typeface="SimSun" panose="02010600030101010101" pitchFamily="2" charset="-122"/>
                  </a:rPr>
                  <a:t>(</a:t>
                </a:r>
                <a:r>
                  <a:rPr lang="en-US" sz="1850" i="1" baseline="30000" dirty="0">
                    <a:effectLst/>
                    <a:ea typeface="SimSun" panose="02010600030101010101" pitchFamily="2" charset="-122"/>
                  </a:rPr>
                  <a:t>t</a:t>
                </a:r>
                <a:r>
                  <a:rPr lang="en-US" sz="1850" baseline="30000" dirty="0">
                    <a:effectLst/>
                    <a:ea typeface="SimSun" panose="02010600030101010101" pitchFamily="2" charset="-122"/>
                  </a:rPr>
                  <a:t>+1)</a:t>
                </a:r>
                <a:r>
                  <a:rPr lang="en-US" sz="1850" dirty="0">
                    <a:effectLst/>
                    <a:ea typeface="SimSun" panose="02010600030101010101" pitchFamily="2" charset="-122"/>
                  </a:rPr>
                  <a:t> are fixed with observation </a:t>
                </a:r>
                <a:r>
                  <a:rPr lang="en-US" sz="1850" i="1" dirty="0">
                    <a:effectLst/>
                    <a:ea typeface="SimSun" panose="02010600030101010101" pitchFamily="2" charset="-122"/>
                  </a:rPr>
                  <a:t>Y</a:t>
                </a:r>
                <a:r>
                  <a:rPr lang="en-US" sz="1850" dirty="0">
                    <a:effectLst/>
                    <a:ea typeface="SimSun" panose="02010600030101010101" pitchFamily="2" charset="-122"/>
                  </a:rPr>
                  <a:t>=</a:t>
                </a:r>
                <a:r>
                  <a:rPr lang="en-US" sz="1850" i="1" dirty="0">
                    <a:effectLst/>
                    <a:ea typeface="SimSun" panose="02010600030101010101" pitchFamily="2" charset="-122"/>
                  </a:rPr>
                  <a:t>HHT</a:t>
                </a:r>
                <a:r>
                  <a:rPr lang="en-US" sz="1850" dirty="0">
                    <a:effectLst/>
                    <a:ea typeface="SimSun" panose="02010600030101010101" pitchFamily="2" charset="-122"/>
                  </a:rPr>
                  <a:t>.</a:t>
                </a:r>
              </a:p>
              <a:p>
                <a:pPr marL="0" marR="0" indent="0" algn="just">
                  <a:lnSpc>
                    <a:spcPct val="120000"/>
                  </a:lnSpc>
                  <a:spcBef>
                    <a:spcPts val="0"/>
                  </a:spcBef>
                  <a:spcAft>
                    <a:spcPts val="0"/>
                  </a:spcAft>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850" i="1">
                              <a:effectLst/>
                              <a:latin typeface="Cambria Math" panose="02040503050406030204" pitchFamily="18" charset="0"/>
                              <a:ea typeface="SimSun" panose="02010600030101010101" pitchFamily="2" charset="-122"/>
                            </a:rPr>
                          </m:ctrlPr>
                        </m:mPr>
                        <m:mr>
                          <m:e>
                            <m:sSubSup>
                              <m:sSubSupPr>
                                <m:ctrlPr>
                                  <a:rPr lang="en-US" sz="1850" i="1">
                                    <a:effectLst/>
                                    <a:latin typeface="Cambria Math" panose="02040503050406030204" pitchFamily="18" charset="0"/>
                                    <a:ea typeface="SimSun" panose="02010600030101010101" pitchFamily="2" charset="-122"/>
                                  </a:rPr>
                                </m:ctrlPr>
                              </m:sSubSupPr>
                              <m:e>
                                <m:r>
                                  <a:rPr lang="en-US" sz="1850" i="1">
                                    <a:effectLst/>
                                    <a:latin typeface="Cambria Math" panose="02040503050406030204" pitchFamily="18" charset="0"/>
                                    <a:ea typeface="SimSun" panose="02010600030101010101" pitchFamily="2" charset="-122"/>
                                  </a:rPr>
                                  <m:t>𝜃</m:t>
                                </m:r>
                              </m:e>
                              <m:sub>
                                <m:r>
                                  <a:rPr lang="en-US" sz="1850" i="1">
                                    <a:effectLst/>
                                    <a:latin typeface="Cambria Math" panose="02040503050406030204" pitchFamily="18" charset="0"/>
                                    <a:ea typeface="SimSun" panose="02010600030101010101" pitchFamily="2" charset="-122"/>
                                  </a:rPr>
                                  <m:t>1</m:t>
                                </m:r>
                              </m:sub>
                              <m:sup>
                                <m:d>
                                  <m:dPr>
                                    <m:ctrlPr>
                                      <a:rPr lang="en-US" sz="1850" i="1">
                                        <a:effectLst/>
                                        <a:latin typeface="Cambria Math" panose="02040503050406030204" pitchFamily="18" charset="0"/>
                                        <a:ea typeface="SimSun" panose="02010600030101010101" pitchFamily="2" charset="-122"/>
                                      </a:rPr>
                                    </m:ctrlPr>
                                  </m:dPr>
                                  <m:e>
                                    <m:r>
                                      <a:rPr lang="en-US" sz="1850" i="1">
                                        <a:effectLst/>
                                        <a:latin typeface="Cambria Math" panose="02040503050406030204" pitchFamily="18" charset="0"/>
                                        <a:ea typeface="SimSun" panose="02010600030101010101" pitchFamily="2" charset="-122"/>
                                      </a:rPr>
                                      <m:t>𝑡</m:t>
                                    </m:r>
                                    <m:r>
                                      <a:rPr lang="en-US" sz="1850" i="1">
                                        <a:effectLst/>
                                        <a:latin typeface="Cambria Math" panose="02040503050406030204" pitchFamily="18" charset="0"/>
                                        <a:ea typeface="SimSun" panose="02010600030101010101" pitchFamily="2" charset="-122"/>
                                      </a:rPr>
                                      <m:t>+1</m:t>
                                    </m:r>
                                  </m:e>
                                </m:d>
                              </m:sup>
                            </m:sSubSup>
                            <m:r>
                              <a:rPr lang="en-US" sz="1850" i="1">
                                <a:effectLst/>
                                <a:latin typeface="Cambria Math" panose="02040503050406030204" pitchFamily="18" charset="0"/>
                                <a:ea typeface="SimSun" panose="02010600030101010101" pitchFamily="2" charset="-122"/>
                              </a:rPr>
                              <m:t>=</m:t>
                            </m:r>
                            <m:f>
                              <m:fPr>
                                <m:ctrlPr>
                                  <a:rPr lang="en-US" sz="1850" i="1">
                                    <a:effectLst/>
                                    <a:latin typeface="Cambria Math" panose="02040503050406030204" pitchFamily="18" charset="0"/>
                                    <a:ea typeface="SimSun" panose="02010600030101010101" pitchFamily="2" charset="-122"/>
                                  </a:rPr>
                                </m:ctrlPr>
                              </m:fPr>
                              <m:num>
                                <m:sSubSup>
                                  <m:sSubSupPr>
                                    <m:ctrlPr>
                                      <a:rPr lang="en-US" sz="1850" i="1">
                                        <a:effectLst/>
                                        <a:latin typeface="Cambria Math" panose="02040503050406030204" pitchFamily="18" charset="0"/>
                                        <a:ea typeface="SimSun" panose="02010600030101010101" pitchFamily="2" charset="-122"/>
                                      </a:rPr>
                                    </m:ctrlPr>
                                  </m:sSubSupPr>
                                  <m:e>
                                    <m:r>
                                      <a:rPr lang="en-US" sz="1850" i="1">
                                        <a:effectLst/>
                                        <a:latin typeface="Cambria Math" panose="02040503050406030204" pitchFamily="18" charset="0"/>
                                        <a:ea typeface="SimSun" panose="02010600030101010101" pitchFamily="2" charset="-122"/>
                                      </a:rPr>
                                      <m:t>𝜃</m:t>
                                    </m:r>
                                  </m:e>
                                  <m:sub>
                                    <m:r>
                                      <a:rPr lang="en-US" sz="1850" i="1">
                                        <a:effectLst/>
                                        <a:latin typeface="Cambria Math" panose="02040503050406030204" pitchFamily="18" charset="0"/>
                                        <a:ea typeface="SimSun" panose="02010600030101010101" pitchFamily="2" charset="-122"/>
                                      </a:rPr>
                                      <m:t>1</m:t>
                                    </m:r>
                                  </m:sub>
                                  <m:sup>
                                    <m:d>
                                      <m:dPr>
                                        <m:ctrlPr>
                                          <a:rPr lang="en-US" sz="1850" i="1">
                                            <a:effectLst/>
                                            <a:latin typeface="Cambria Math" panose="02040503050406030204" pitchFamily="18" charset="0"/>
                                            <a:ea typeface="SimSun" panose="02010600030101010101" pitchFamily="2" charset="-122"/>
                                          </a:rPr>
                                        </m:ctrlPr>
                                      </m:dPr>
                                      <m:e>
                                        <m:r>
                                          <a:rPr lang="en-US" sz="1850" i="1">
                                            <a:effectLst/>
                                            <a:latin typeface="Cambria Math" panose="02040503050406030204" pitchFamily="18" charset="0"/>
                                            <a:ea typeface="SimSun" panose="02010600030101010101" pitchFamily="2" charset="-122"/>
                                          </a:rPr>
                                          <m:t>𝑡</m:t>
                                        </m:r>
                                      </m:e>
                                    </m:d>
                                  </m:sup>
                                </m:sSubSup>
                                <m:sSup>
                                  <m:sSupPr>
                                    <m:ctrlPr>
                                      <a:rPr lang="en-US" sz="1850" i="1">
                                        <a:effectLst/>
                                        <a:latin typeface="Cambria Math" panose="02040503050406030204" pitchFamily="18" charset="0"/>
                                        <a:ea typeface="SimSun" panose="02010600030101010101" pitchFamily="2" charset="-122"/>
                                      </a:rPr>
                                    </m:ctrlPr>
                                  </m:sSupPr>
                                  <m:e>
                                    <m:d>
                                      <m:dPr>
                                        <m:ctrlPr>
                                          <a:rPr lang="en-US" sz="1850" i="1">
                                            <a:effectLst/>
                                            <a:latin typeface="Cambria Math" panose="02040503050406030204" pitchFamily="18" charset="0"/>
                                            <a:ea typeface="SimSun" panose="02010600030101010101" pitchFamily="2" charset="-122"/>
                                          </a:rPr>
                                        </m:ctrlPr>
                                      </m:dPr>
                                      <m:e>
                                        <m:sSubSup>
                                          <m:sSubSupPr>
                                            <m:ctrlPr>
                                              <a:rPr lang="en-US" sz="1850" i="1">
                                                <a:effectLst/>
                                                <a:latin typeface="Cambria Math" panose="02040503050406030204" pitchFamily="18" charset="0"/>
                                                <a:ea typeface="SimSun" panose="02010600030101010101" pitchFamily="2" charset="-122"/>
                                              </a:rPr>
                                            </m:ctrlPr>
                                          </m:sSubSupPr>
                                          <m:e>
                                            <m:r>
                                              <a:rPr lang="en-US" sz="1850" i="1">
                                                <a:effectLst/>
                                                <a:latin typeface="Cambria Math" panose="02040503050406030204" pitchFamily="18" charset="0"/>
                                                <a:ea typeface="SimSun" panose="02010600030101010101" pitchFamily="2" charset="-122"/>
                                              </a:rPr>
                                              <m:t>𝜃</m:t>
                                            </m:r>
                                          </m:e>
                                          <m:sub>
                                            <m:r>
                                              <a:rPr lang="en-US" sz="1850" i="1">
                                                <a:effectLst/>
                                                <a:latin typeface="Cambria Math" panose="02040503050406030204" pitchFamily="18" charset="0"/>
                                                <a:ea typeface="SimSun" panose="02010600030101010101" pitchFamily="2" charset="-122"/>
                                              </a:rPr>
                                              <m:t>2</m:t>
                                            </m:r>
                                          </m:sub>
                                          <m:sup>
                                            <m:d>
                                              <m:dPr>
                                                <m:ctrlPr>
                                                  <a:rPr lang="en-US" sz="1850" i="1">
                                                    <a:effectLst/>
                                                    <a:latin typeface="Cambria Math" panose="02040503050406030204" pitchFamily="18" charset="0"/>
                                                    <a:ea typeface="SimSun" panose="02010600030101010101" pitchFamily="2" charset="-122"/>
                                                  </a:rPr>
                                                </m:ctrlPr>
                                              </m:dPr>
                                              <m:e>
                                                <m:r>
                                                  <a:rPr lang="en-US" sz="1850" i="1">
                                                    <a:effectLst/>
                                                    <a:latin typeface="Cambria Math" panose="02040503050406030204" pitchFamily="18" charset="0"/>
                                                    <a:ea typeface="SimSun" panose="02010600030101010101" pitchFamily="2" charset="-122"/>
                                                  </a:rPr>
                                                  <m:t>𝑡</m:t>
                                                </m:r>
                                              </m:e>
                                            </m:d>
                                          </m:sup>
                                        </m:sSubSup>
                                      </m:e>
                                    </m:d>
                                  </m:e>
                                  <m:sup>
                                    <m:r>
                                      <a:rPr lang="en-US" sz="1850" i="1">
                                        <a:effectLst/>
                                        <a:latin typeface="Cambria Math" panose="02040503050406030204" pitchFamily="18" charset="0"/>
                                        <a:ea typeface="SimSun" panose="02010600030101010101" pitchFamily="2" charset="-122"/>
                                      </a:rPr>
                                      <m:t>2</m:t>
                                    </m:r>
                                  </m:sup>
                                </m:sSup>
                                <m:d>
                                  <m:dPr>
                                    <m:ctrlPr>
                                      <a:rPr lang="en-US" sz="1850" i="1">
                                        <a:effectLst/>
                                        <a:latin typeface="Cambria Math" panose="02040503050406030204" pitchFamily="18" charset="0"/>
                                        <a:ea typeface="SimSun" panose="02010600030101010101" pitchFamily="2" charset="-122"/>
                                      </a:rPr>
                                    </m:ctrlPr>
                                  </m:dPr>
                                  <m:e>
                                    <m:r>
                                      <a:rPr lang="en-US" sz="1850" i="1">
                                        <a:effectLst/>
                                        <a:latin typeface="Cambria Math" panose="02040503050406030204" pitchFamily="18" charset="0"/>
                                        <a:ea typeface="SimSun" panose="02010600030101010101" pitchFamily="2" charset="-122"/>
                                      </a:rPr>
                                      <m:t>1−</m:t>
                                    </m:r>
                                    <m:sSubSup>
                                      <m:sSubSupPr>
                                        <m:ctrlPr>
                                          <a:rPr lang="en-US" sz="1850" i="1">
                                            <a:effectLst/>
                                            <a:latin typeface="Cambria Math" panose="02040503050406030204" pitchFamily="18" charset="0"/>
                                            <a:ea typeface="SimSun" panose="02010600030101010101" pitchFamily="2" charset="-122"/>
                                          </a:rPr>
                                        </m:ctrlPr>
                                      </m:sSubSupPr>
                                      <m:e>
                                        <m:r>
                                          <a:rPr lang="en-US" sz="1850" i="1">
                                            <a:effectLst/>
                                            <a:latin typeface="Cambria Math" panose="02040503050406030204" pitchFamily="18" charset="0"/>
                                            <a:ea typeface="SimSun" panose="02010600030101010101" pitchFamily="2" charset="-122"/>
                                          </a:rPr>
                                          <m:t>𝜃</m:t>
                                        </m:r>
                                      </m:e>
                                      <m:sub>
                                        <m:r>
                                          <a:rPr lang="en-US" sz="1850" i="1">
                                            <a:effectLst/>
                                            <a:latin typeface="Cambria Math" panose="02040503050406030204" pitchFamily="18" charset="0"/>
                                            <a:ea typeface="SimSun" panose="02010600030101010101" pitchFamily="2" charset="-122"/>
                                          </a:rPr>
                                          <m:t>2</m:t>
                                        </m:r>
                                      </m:sub>
                                      <m:sup>
                                        <m:d>
                                          <m:dPr>
                                            <m:ctrlPr>
                                              <a:rPr lang="en-US" sz="1850" i="1">
                                                <a:effectLst/>
                                                <a:latin typeface="Cambria Math" panose="02040503050406030204" pitchFamily="18" charset="0"/>
                                                <a:ea typeface="SimSun" panose="02010600030101010101" pitchFamily="2" charset="-122"/>
                                              </a:rPr>
                                            </m:ctrlPr>
                                          </m:dPr>
                                          <m:e>
                                            <m:r>
                                              <a:rPr lang="en-US" sz="1850" i="1">
                                                <a:effectLst/>
                                                <a:latin typeface="Cambria Math" panose="02040503050406030204" pitchFamily="18" charset="0"/>
                                                <a:ea typeface="SimSun" panose="02010600030101010101" pitchFamily="2" charset="-122"/>
                                              </a:rPr>
                                              <m:t>𝑡</m:t>
                                            </m:r>
                                          </m:e>
                                        </m:d>
                                      </m:sup>
                                    </m:sSubSup>
                                  </m:e>
                                </m:d>
                              </m:num>
                              <m:den>
                                <m:sSubSup>
                                  <m:sSubSupPr>
                                    <m:ctrlPr>
                                      <a:rPr lang="en-US" sz="1850" i="1">
                                        <a:effectLst/>
                                        <a:latin typeface="Cambria Math" panose="02040503050406030204" pitchFamily="18" charset="0"/>
                                        <a:ea typeface="SimSun" panose="02010600030101010101" pitchFamily="2" charset="-122"/>
                                      </a:rPr>
                                    </m:ctrlPr>
                                  </m:sSubSupPr>
                                  <m:e>
                                    <m:r>
                                      <a:rPr lang="en-US" sz="1850" i="1">
                                        <a:effectLst/>
                                        <a:latin typeface="Cambria Math" panose="02040503050406030204" pitchFamily="18" charset="0"/>
                                        <a:ea typeface="SimSun" panose="02010600030101010101" pitchFamily="2" charset="-122"/>
                                      </a:rPr>
                                      <m:t>𝜃</m:t>
                                    </m:r>
                                  </m:e>
                                  <m:sub>
                                    <m:r>
                                      <a:rPr lang="en-US" sz="1850" i="1">
                                        <a:effectLst/>
                                        <a:latin typeface="Cambria Math" panose="02040503050406030204" pitchFamily="18" charset="0"/>
                                        <a:ea typeface="SimSun" panose="02010600030101010101" pitchFamily="2" charset="-122"/>
                                      </a:rPr>
                                      <m:t>1</m:t>
                                    </m:r>
                                  </m:sub>
                                  <m:sup>
                                    <m:d>
                                      <m:dPr>
                                        <m:ctrlPr>
                                          <a:rPr lang="en-US" sz="1850" i="1">
                                            <a:effectLst/>
                                            <a:latin typeface="Cambria Math" panose="02040503050406030204" pitchFamily="18" charset="0"/>
                                            <a:ea typeface="SimSun" panose="02010600030101010101" pitchFamily="2" charset="-122"/>
                                          </a:rPr>
                                        </m:ctrlPr>
                                      </m:dPr>
                                      <m:e>
                                        <m:r>
                                          <a:rPr lang="en-US" sz="1850" i="1">
                                            <a:effectLst/>
                                            <a:latin typeface="Cambria Math" panose="02040503050406030204" pitchFamily="18" charset="0"/>
                                            <a:ea typeface="SimSun" panose="02010600030101010101" pitchFamily="2" charset="-122"/>
                                          </a:rPr>
                                          <m:t>𝑡</m:t>
                                        </m:r>
                                      </m:e>
                                    </m:d>
                                  </m:sup>
                                </m:sSubSup>
                                <m:sSup>
                                  <m:sSupPr>
                                    <m:ctrlPr>
                                      <a:rPr lang="en-US" sz="1850" i="1">
                                        <a:effectLst/>
                                        <a:latin typeface="Cambria Math" panose="02040503050406030204" pitchFamily="18" charset="0"/>
                                        <a:ea typeface="SimSun" panose="02010600030101010101" pitchFamily="2" charset="-122"/>
                                      </a:rPr>
                                    </m:ctrlPr>
                                  </m:sSupPr>
                                  <m:e>
                                    <m:d>
                                      <m:dPr>
                                        <m:ctrlPr>
                                          <a:rPr lang="en-US" sz="1850" i="1">
                                            <a:effectLst/>
                                            <a:latin typeface="Cambria Math" panose="02040503050406030204" pitchFamily="18" charset="0"/>
                                            <a:ea typeface="SimSun" panose="02010600030101010101" pitchFamily="2" charset="-122"/>
                                          </a:rPr>
                                        </m:ctrlPr>
                                      </m:dPr>
                                      <m:e>
                                        <m:sSubSup>
                                          <m:sSubSupPr>
                                            <m:ctrlPr>
                                              <a:rPr lang="en-US" sz="1850" i="1">
                                                <a:effectLst/>
                                                <a:latin typeface="Cambria Math" panose="02040503050406030204" pitchFamily="18" charset="0"/>
                                                <a:ea typeface="SimSun" panose="02010600030101010101" pitchFamily="2" charset="-122"/>
                                              </a:rPr>
                                            </m:ctrlPr>
                                          </m:sSubSupPr>
                                          <m:e>
                                            <m:r>
                                              <a:rPr lang="en-US" sz="1850" i="1">
                                                <a:effectLst/>
                                                <a:latin typeface="Cambria Math" panose="02040503050406030204" pitchFamily="18" charset="0"/>
                                                <a:ea typeface="SimSun" panose="02010600030101010101" pitchFamily="2" charset="-122"/>
                                              </a:rPr>
                                              <m:t>𝜃</m:t>
                                            </m:r>
                                          </m:e>
                                          <m:sub>
                                            <m:r>
                                              <a:rPr lang="en-US" sz="1850" i="1">
                                                <a:effectLst/>
                                                <a:latin typeface="Cambria Math" panose="02040503050406030204" pitchFamily="18" charset="0"/>
                                                <a:ea typeface="SimSun" panose="02010600030101010101" pitchFamily="2" charset="-122"/>
                                              </a:rPr>
                                              <m:t>2</m:t>
                                            </m:r>
                                          </m:sub>
                                          <m:sup>
                                            <m:d>
                                              <m:dPr>
                                                <m:ctrlPr>
                                                  <a:rPr lang="en-US" sz="1850" i="1">
                                                    <a:effectLst/>
                                                    <a:latin typeface="Cambria Math" panose="02040503050406030204" pitchFamily="18" charset="0"/>
                                                    <a:ea typeface="SimSun" panose="02010600030101010101" pitchFamily="2" charset="-122"/>
                                                  </a:rPr>
                                                </m:ctrlPr>
                                              </m:dPr>
                                              <m:e>
                                                <m:r>
                                                  <a:rPr lang="en-US" sz="1850" i="1">
                                                    <a:effectLst/>
                                                    <a:latin typeface="Cambria Math" panose="02040503050406030204" pitchFamily="18" charset="0"/>
                                                    <a:ea typeface="SimSun" panose="02010600030101010101" pitchFamily="2" charset="-122"/>
                                                  </a:rPr>
                                                  <m:t>𝑡</m:t>
                                                </m:r>
                                              </m:e>
                                            </m:d>
                                          </m:sup>
                                        </m:sSubSup>
                                      </m:e>
                                    </m:d>
                                  </m:e>
                                  <m:sup>
                                    <m:r>
                                      <a:rPr lang="en-US" sz="1850" i="1">
                                        <a:effectLst/>
                                        <a:latin typeface="Cambria Math" panose="02040503050406030204" pitchFamily="18" charset="0"/>
                                        <a:ea typeface="SimSun" panose="02010600030101010101" pitchFamily="2" charset="-122"/>
                                      </a:rPr>
                                      <m:t>2</m:t>
                                    </m:r>
                                  </m:sup>
                                </m:sSup>
                                <m:d>
                                  <m:dPr>
                                    <m:ctrlPr>
                                      <a:rPr lang="en-US" sz="1850" i="1">
                                        <a:effectLst/>
                                        <a:latin typeface="Cambria Math" panose="02040503050406030204" pitchFamily="18" charset="0"/>
                                        <a:ea typeface="SimSun" panose="02010600030101010101" pitchFamily="2" charset="-122"/>
                                      </a:rPr>
                                    </m:ctrlPr>
                                  </m:dPr>
                                  <m:e>
                                    <m:r>
                                      <a:rPr lang="en-US" sz="1850" i="1">
                                        <a:effectLst/>
                                        <a:latin typeface="Cambria Math" panose="02040503050406030204" pitchFamily="18" charset="0"/>
                                        <a:ea typeface="SimSun" panose="02010600030101010101" pitchFamily="2" charset="-122"/>
                                      </a:rPr>
                                      <m:t>1−</m:t>
                                    </m:r>
                                    <m:sSubSup>
                                      <m:sSubSupPr>
                                        <m:ctrlPr>
                                          <a:rPr lang="en-US" sz="1850" i="1">
                                            <a:effectLst/>
                                            <a:latin typeface="Cambria Math" panose="02040503050406030204" pitchFamily="18" charset="0"/>
                                            <a:ea typeface="SimSun" panose="02010600030101010101" pitchFamily="2" charset="-122"/>
                                          </a:rPr>
                                        </m:ctrlPr>
                                      </m:sSubSupPr>
                                      <m:e>
                                        <m:r>
                                          <a:rPr lang="en-US" sz="1850" i="1">
                                            <a:effectLst/>
                                            <a:latin typeface="Cambria Math" panose="02040503050406030204" pitchFamily="18" charset="0"/>
                                            <a:ea typeface="SimSun" panose="02010600030101010101" pitchFamily="2" charset="-122"/>
                                          </a:rPr>
                                          <m:t>𝜃</m:t>
                                        </m:r>
                                      </m:e>
                                      <m:sub>
                                        <m:r>
                                          <a:rPr lang="en-US" sz="1850" i="1">
                                            <a:effectLst/>
                                            <a:latin typeface="Cambria Math" panose="02040503050406030204" pitchFamily="18" charset="0"/>
                                            <a:ea typeface="SimSun" panose="02010600030101010101" pitchFamily="2" charset="-122"/>
                                          </a:rPr>
                                          <m:t>2</m:t>
                                        </m:r>
                                      </m:sub>
                                      <m:sup>
                                        <m:d>
                                          <m:dPr>
                                            <m:ctrlPr>
                                              <a:rPr lang="en-US" sz="1850" i="1">
                                                <a:effectLst/>
                                                <a:latin typeface="Cambria Math" panose="02040503050406030204" pitchFamily="18" charset="0"/>
                                                <a:ea typeface="SimSun" panose="02010600030101010101" pitchFamily="2" charset="-122"/>
                                              </a:rPr>
                                            </m:ctrlPr>
                                          </m:dPr>
                                          <m:e>
                                            <m:r>
                                              <a:rPr lang="en-US" sz="1850" i="1">
                                                <a:effectLst/>
                                                <a:latin typeface="Cambria Math" panose="02040503050406030204" pitchFamily="18" charset="0"/>
                                                <a:ea typeface="SimSun" panose="02010600030101010101" pitchFamily="2" charset="-122"/>
                                              </a:rPr>
                                              <m:t>𝑡</m:t>
                                            </m:r>
                                          </m:e>
                                        </m:d>
                                      </m:sup>
                                    </m:sSubSup>
                                  </m:e>
                                </m:d>
                                <m:r>
                                  <a:rPr lang="en-US" sz="1850" i="1">
                                    <a:effectLst/>
                                    <a:latin typeface="Cambria Math" panose="02040503050406030204" pitchFamily="18" charset="0"/>
                                    <a:ea typeface="SimSun" panose="02010600030101010101" pitchFamily="2" charset="-122"/>
                                  </a:rPr>
                                  <m:t>+</m:t>
                                </m:r>
                                <m:d>
                                  <m:dPr>
                                    <m:ctrlPr>
                                      <a:rPr lang="en-US" sz="1850" i="1">
                                        <a:effectLst/>
                                        <a:latin typeface="Cambria Math" panose="02040503050406030204" pitchFamily="18" charset="0"/>
                                        <a:ea typeface="SimSun" panose="02010600030101010101" pitchFamily="2" charset="-122"/>
                                      </a:rPr>
                                    </m:ctrlPr>
                                  </m:dPr>
                                  <m:e>
                                    <m:r>
                                      <a:rPr lang="en-US" sz="1850" i="1">
                                        <a:effectLst/>
                                        <a:latin typeface="Cambria Math" panose="02040503050406030204" pitchFamily="18" charset="0"/>
                                        <a:ea typeface="SimSun" panose="02010600030101010101" pitchFamily="2" charset="-122"/>
                                      </a:rPr>
                                      <m:t>1−</m:t>
                                    </m:r>
                                    <m:sSubSup>
                                      <m:sSubSupPr>
                                        <m:ctrlPr>
                                          <a:rPr lang="en-US" sz="1850" i="1">
                                            <a:effectLst/>
                                            <a:latin typeface="Cambria Math" panose="02040503050406030204" pitchFamily="18" charset="0"/>
                                            <a:ea typeface="SimSun" panose="02010600030101010101" pitchFamily="2" charset="-122"/>
                                          </a:rPr>
                                        </m:ctrlPr>
                                      </m:sSubSupPr>
                                      <m:e>
                                        <m:r>
                                          <a:rPr lang="en-US" sz="1850" i="1">
                                            <a:effectLst/>
                                            <a:latin typeface="Cambria Math" panose="02040503050406030204" pitchFamily="18" charset="0"/>
                                            <a:ea typeface="SimSun" panose="02010600030101010101" pitchFamily="2" charset="-122"/>
                                          </a:rPr>
                                          <m:t>𝜃</m:t>
                                        </m:r>
                                      </m:e>
                                      <m:sub>
                                        <m:r>
                                          <a:rPr lang="en-US" sz="1850" i="1">
                                            <a:effectLst/>
                                            <a:latin typeface="Cambria Math" panose="02040503050406030204" pitchFamily="18" charset="0"/>
                                            <a:ea typeface="SimSun" panose="02010600030101010101" pitchFamily="2" charset="-122"/>
                                          </a:rPr>
                                          <m:t>1</m:t>
                                        </m:r>
                                      </m:sub>
                                      <m:sup>
                                        <m:d>
                                          <m:dPr>
                                            <m:ctrlPr>
                                              <a:rPr lang="en-US" sz="1850" i="1">
                                                <a:effectLst/>
                                                <a:latin typeface="Cambria Math" panose="02040503050406030204" pitchFamily="18" charset="0"/>
                                                <a:ea typeface="SimSun" panose="02010600030101010101" pitchFamily="2" charset="-122"/>
                                              </a:rPr>
                                            </m:ctrlPr>
                                          </m:dPr>
                                          <m:e>
                                            <m:r>
                                              <a:rPr lang="en-US" sz="1850" i="1">
                                                <a:effectLst/>
                                                <a:latin typeface="Cambria Math" panose="02040503050406030204" pitchFamily="18" charset="0"/>
                                                <a:ea typeface="SimSun" panose="02010600030101010101" pitchFamily="2" charset="-122"/>
                                              </a:rPr>
                                              <m:t>𝑡</m:t>
                                            </m:r>
                                          </m:e>
                                        </m:d>
                                      </m:sup>
                                    </m:sSubSup>
                                  </m:e>
                                </m:d>
                                <m:sSup>
                                  <m:sSupPr>
                                    <m:ctrlPr>
                                      <a:rPr lang="en-US" sz="1850" i="1">
                                        <a:effectLst/>
                                        <a:latin typeface="Cambria Math" panose="02040503050406030204" pitchFamily="18" charset="0"/>
                                        <a:ea typeface="SimSun" panose="02010600030101010101" pitchFamily="2" charset="-122"/>
                                      </a:rPr>
                                    </m:ctrlPr>
                                  </m:sSupPr>
                                  <m:e>
                                    <m:d>
                                      <m:dPr>
                                        <m:ctrlPr>
                                          <a:rPr lang="en-US" sz="1850" i="1">
                                            <a:effectLst/>
                                            <a:latin typeface="Cambria Math" panose="02040503050406030204" pitchFamily="18" charset="0"/>
                                            <a:ea typeface="SimSun" panose="02010600030101010101" pitchFamily="2" charset="-122"/>
                                          </a:rPr>
                                        </m:ctrlPr>
                                      </m:dPr>
                                      <m:e>
                                        <m:sSubSup>
                                          <m:sSubSupPr>
                                            <m:ctrlPr>
                                              <a:rPr lang="en-US" sz="1850" i="1">
                                                <a:effectLst/>
                                                <a:latin typeface="Cambria Math" panose="02040503050406030204" pitchFamily="18" charset="0"/>
                                                <a:ea typeface="SimSun" panose="02010600030101010101" pitchFamily="2" charset="-122"/>
                                              </a:rPr>
                                            </m:ctrlPr>
                                          </m:sSubSupPr>
                                          <m:e>
                                            <m:r>
                                              <a:rPr lang="en-US" sz="1850" i="1">
                                                <a:effectLst/>
                                                <a:latin typeface="Cambria Math" panose="02040503050406030204" pitchFamily="18" charset="0"/>
                                                <a:ea typeface="SimSun" panose="02010600030101010101" pitchFamily="2" charset="-122"/>
                                              </a:rPr>
                                              <m:t>𝜃</m:t>
                                            </m:r>
                                          </m:e>
                                          <m:sub>
                                            <m:r>
                                              <a:rPr lang="en-US" sz="1850" i="1">
                                                <a:effectLst/>
                                                <a:latin typeface="Cambria Math" panose="02040503050406030204" pitchFamily="18" charset="0"/>
                                                <a:ea typeface="SimSun" panose="02010600030101010101" pitchFamily="2" charset="-122"/>
                                              </a:rPr>
                                              <m:t>3</m:t>
                                            </m:r>
                                          </m:sub>
                                          <m:sup>
                                            <m:d>
                                              <m:dPr>
                                                <m:ctrlPr>
                                                  <a:rPr lang="en-US" sz="1850" i="1">
                                                    <a:effectLst/>
                                                    <a:latin typeface="Cambria Math" panose="02040503050406030204" pitchFamily="18" charset="0"/>
                                                    <a:ea typeface="SimSun" panose="02010600030101010101" pitchFamily="2" charset="-122"/>
                                                  </a:rPr>
                                                </m:ctrlPr>
                                              </m:dPr>
                                              <m:e>
                                                <m:r>
                                                  <a:rPr lang="en-US" sz="1850" i="1">
                                                    <a:effectLst/>
                                                    <a:latin typeface="Cambria Math" panose="02040503050406030204" pitchFamily="18" charset="0"/>
                                                    <a:ea typeface="SimSun" panose="02010600030101010101" pitchFamily="2" charset="-122"/>
                                                  </a:rPr>
                                                  <m:t>𝑡</m:t>
                                                </m:r>
                                              </m:e>
                                            </m:d>
                                          </m:sup>
                                        </m:sSubSup>
                                      </m:e>
                                    </m:d>
                                  </m:e>
                                  <m:sup>
                                    <m:r>
                                      <a:rPr lang="en-US" sz="1850" i="1">
                                        <a:effectLst/>
                                        <a:latin typeface="Cambria Math" panose="02040503050406030204" pitchFamily="18" charset="0"/>
                                        <a:ea typeface="SimSun" panose="02010600030101010101" pitchFamily="2" charset="-122"/>
                                      </a:rPr>
                                      <m:t>2</m:t>
                                    </m:r>
                                  </m:sup>
                                </m:sSup>
                                <m:d>
                                  <m:dPr>
                                    <m:ctrlPr>
                                      <a:rPr lang="en-US" sz="1850" i="1">
                                        <a:effectLst/>
                                        <a:latin typeface="Cambria Math" panose="02040503050406030204" pitchFamily="18" charset="0"/>
                                        <a:ea typeface="SimSun" panose="02010600030101010101" pitchFamily="2" charset="-122"/>
                                      </a:rPr>
                                    </m:ctrlPr>
                                  </m:dPr>
                                  <m:e>
                                    <m:r>
                                      <a:rPr lang="en-US" sz="1850" i="1">
                                        <a:effectLst/>
                                        <a:latin typeface="Cambria Math" panose="02040503050406030204" pitchFamily="18" charset="0"/>
                                        <a:ea typeface="SimSun" panose="02010600030101010101" pitchFamily="2" charset="-122"/>
                                      </a:rPr>
                                      <m:t>1−</m:t>
                                    </m:r>
                                    <m:sSubSup>
                                      <m:sSubSupPr>
                                        <m:ctrlPr>
                                          <a:rPr lang="en-US" sz="1850" i="1">
                                            <a:effectLst/>
                                            <a:latin typeface="Cambria Math" panose="02040503050406030204" pitchFamily="18" charset="0"/>
                                            <a:ea typeface="SimSun" panose="02010600030101010101" pitchFamily="2" charset="-122"/>
                                          </a:rPr>
                                        </m:ctrlPr>
                                      </m:sSubSupPr>
                                      <m:e>
                                        <m:r>
                                          <a:rPr lang="en-US" sz="1850" i="1">
                                            <a:effectLst/>
                                            <a:latin typeface="Cambria Math" panose="02040503050406030204" pitchFamily="18" charset="0"/>
                                            <a:ea typeface="SimSun" panose="02010600030101010101" pitchFamily="2" charset="-122"/>
                                          </a:rPr>
                                          <m:t>𝜃</m:t>
                                        </m:r>
                                      </m:e>
                                      <m:sub>
                                        <m:r>
                                          <a:rPr lang="en-US" sz="1850" i="1">
                                            <a:effectLst/>
                                            <a:latin typeface="Cambria Math" panose="02040503050406030204" pitchFamily="18" charset="0"/>
                                            <a:ea typeface="SimSun" panose="02010600030101010101" pitchFamily="2" charset="-122"/>
                                          </a:rPr>
                                          <m:t>3</m:t>
                                        </m:r>
                                      </m:sub>
                                      <m:sup>
                                        <m:d>
                                          <m:dPr>
                                            <m:ctrlPr>
                                              <a:rPr lang="en-US" sz="1850" i="1">
                                                <a:effectLst/>
                                                <a:latin typeface="Cambria Math" panose="02040503050406030204" pitchFamily="18" charset="0"/>
                                                <a:ea typeface="SimSun" panose="02010600030101010101" pitchFamily="2" charset="-122"/>
                                              </a:rPr>
                                            </m:ctrlPr>
                                          </m:dPr>
                                          <m:e>
                                            <m:r>
                                              <a:rPr lang="en-US" sz="1850" i="1">
                                                <a:effectLst/>
                                                <a:latin typeface="Cambria Math" panose="02040503050406030204" pitchFamily="18" charset="0"/>
                                                <a:ea typeface="SimSun" panose="02010600030101010101" pitchFamily="2" charset="-122"/>
                                              </a:rPr>
                                              <m:t>𝑡</m:t>
                                            </m:r>
                                          </m:e>
                                        </m:d>
                                      </m:sup>
                                    </m:sSubSup>
                                  </m:e>
                                </m:d>
                              </m:den>
                            </m:f>
                          </m:e>
                        </m:mr>
                        <m:mr>
                          <m:e>
                            <m:sSubSup>
                              <m:sSubSupPr>
                                <m:ctrlPr>
                                  <a:rPr lang="en-US" sz="1850" i="1">
                                    <a:effectLst/>
                                    <a:latin typeface="Cambria Math" panose="02040503050406030204" pitchFamily="18" charset="0"/>
                                    <a:ea typeface="SimSun" panose="02010600030101010101" pitchFamily="2" charset="-122"/>
                                  </a:rPr>
                                </m:ctrlPr>
                              </m:sSubSupPr>
                              <m:e>
                                <m:r>
                                  <a:rPr lang="en-US" sz="1850" i="1">
                                    <a:effectLst/>
                                    <a:latin typeface="Cambria Math" panose="02040503050406030204" pitchFamily="18" charset="0"/>
                                    <a:ea typeface="SimSun" panose="02010600030101010101" pitchFamily="2" charset="-122"/>
                                  </a:rPr>
                                  <m:t>𝜃</m:t>
                                </m:r>
                              </m:e>
                              <m:sub>
                                <m:r>
                                  <a:rPr lang="en-US" sz="1850" i="1">
                                    <a:effectLst/>
                                    <a:latin typeface="Cambria Math" panose="02040503050406030204" pitchFamily="18" charset="0"/>
                                    <a:ea typeface="SimSun" panose="02010600030101010101" pitchFamily="2" charset="-122"/>
                                  </a:rPr>
                                  <m:t>2</m:t>
                                </m:r>
                              </m:sub>
                              <m:sup>
                                <m:d>
                                  <m:dPr>
                                    <m:ctrlPr>
                                      <a:rPr lang="en-US" sz="1850" i="1">
                                        <a:effectLst/>
                                        <a:latin typeface="Cambria Math" panose="02040503050406030204" pitchFamily="18" charset="0"/>
                                        <a:ea typeface="SimSun" panose="02010600030101010101" pitchFamily="2" charset="-122"/>
                                      </a:rPr>
                                    </m:ctrlPr>
                                  </m:dPr>
                                  <m:e>
                                    <m:r>
                                      <a:rPr lang="en-US" sz="1850" i="1">
                                        <a:effectLst/>
                                        <a:latin typeface="Cambria Math" panose="02040503050406030204" pitchFamily="18" charset="0"/>
                                        <a:ea typeface="SimSun" panose="02010600030101010101" pitchFamily="2" charset="-122"/>
                                      </a:rPr>
                                      <m:t>𝑡</m:t>
                                    </m:r>
                                    <m:r>
                                      <a:rPr lang="en-US" sz="1850" i="1">
                                        <a:effectLst/>
                                        <a:latin typeface="Cambria Math" panose="02040503050406030204" pitchFamily="18" charset="0"/>
                                        <a:ea typeface="SimSun" panose="02010600030101010101" pitchFamily="2" charset="-122"/>
                                      </a:rPr>
                                      <m:t>+1</m:t>
                                    </m:r>
                                  </m:e>
                                </m:d>
                              </m:sup>
                            </m:sSubSup>
                            <m:r>
                              <a:rPr lang="en-US" sz="1850" i="1">
                                <a:effectLst/>
                                <a:latin typeface="Cambria Math" panose="02040503050406030204" pitchFamily="18" charset="0"/>
                                <a:ea typeface="SimSun" panose="02010600030101010101" pitchFamily="2" charset="-122"/>
                              </a:rPr>
                              <m:t>=</m:t>
                            </m:r>
                            <m:sSubSup>
                              <m:sSubSupPr>
                                <m:ctrlPr>
                                  <a:rPr lang="en-US" sz="1850" i="1">
                                    <a:effectLst/>
                                    <a:latin typeface="Cambria Math" panose="02040503050406030204" pitchFamily="18" charset="0"/>
                                    <a:ea typeface="SimSun" panose="02010600030101010101" pitchFamily="2" charset="-122"/>
                                  </a:rPr>
                                </m:ctrlPr>
                              </m:sSubSupPr>
                              <m:e>
                                <m:r>
                                  <a:rPr lang="en-US" sz="1850" i="1">
                                    <a:effectLst/>
                                    <a:latin typeface="Cambria Math" panose="02040503050406030204" pitchFamily="18" charset="0"/>
                                    <a:ea typeface="SimSun" panose="02010600030101010101" pitchFamily="2" charset="-122"/>
                                  </a:rPr>
                                  <m:t>𝜃</m:t>
                                </m:r>
                              </m:e>
                              <m:sub>
                                <m:r>
                                  <a:rPr lang="en-US" sz="1850" i="1">
                                    <a:effectLst/>
                                    <a:latin typeface="Cambria Math" panose="02040503050406030204" pitchFamily="18" charset="0"/>
                                    <a:ea typeface="SimSun" panose="02010600030101010101" pitchFamily="2" charset="-122"/>
                                  </a:rPr>
                                  <m:t>3</m:t>
                                </m:r>
                              </m:sub>
                              <m:sup>
                                <m:d>
                                  <m:dPr>
                                    <m:ctrlPr>
                                      <a:rPr lang="en-US" sz="1850" i="1">
                                        <a:effectLst/>
                                        <a:latin typeface="Cambria Math" panose="02040503050406030204" pitchFamily="18" charset="0"/>
                                        <a:ea typeface="SimSun" panose="02010600030101010101" pitchFamily="2" charset="-122"/>
                                      </a:rPr>
                                    </m:ctrlPr>
                                  </m:dPr>
                                  <m:e>
                                    <m:r>
                                      <a:rPr lang="en-US" sz="1850" i="1">
                                        <a:effectLst/>
                                        <a:latin typeface="Cambria Math" panose="02040503050406030204" pitchFamily="18" charset="0"/>
                                        <a:ea typeface="SimSun" panose="02010600030101010101" pitchFamily="2" charset="-122"/>
                                      </a:rPr>
                                      <m:t>𝑡</m:t>
                                    </m:r>
                                    <m:r>
                                      <a:rPr lang="en-US" sz="1850" i="1">
                                        <a:effectLst/>
                                        <a:latin typeface="Cambria Math" panose="02040503050406030204" pitchFamily="18" charset="0"/>
                                        <a:ea typeface="SimSun" panose="02010600030101010101" pitchFamily="2" charset="-122"/>
                                      </a:rPr>
                                      <m:t>+1</m:t>
                                    </m:r>
                                  </m:e>
                                </m:d>
                              </m:sup>
                            </m:sSubSup>
                            <m:r>
                              <a:rPr lang="en-US" sz="1850" i="1">
                                <a:effectLst/>
                                <a:latin typeface="Cambria Math" panose="02040503050406030204" pitchFamily="18" charset="0"/>
                                <a:ea typeface="SimSun" panose="02010600030101010101" pitchFamily="2" charset="-122"/>
                              </a:rPr>
                              <m:t>=</m:t>
                            </m:r>
                            <m:f>
                              <m:fPr>
                                <m:ctrlPr>
                                  <a:rPr lang="en-US" sz="1850" i="1">
                                    <a:effectLst/>
                                    <a:latin typeface="Cambria Math" panose="02040503050406030204" pitchFamily="18" charset="0"/>
                                    <a:ea typeface="SimSun" panose="02010600030101010101" pitchFamily="2" charset="-122"/>
                                  </a:rPr>
                                </m:ctrlPr>
                              </m:fPr>
                              <m:num>
                                <m:r>
                                  <a:rPr lang="en-US" sz="1850" i="1">
                                    <a:effectLst/>
                                    <a:latin typeface="Cambria Math" panose="02040503050406030204" pitchFamily="18" charset="0"/>
                                    <a:ea typeface="SimSun" panose="02010600030101010101" pitchFamily="2" charset="-122"/>
                                  </a:rPr>
                                  <m:t>2</m:t>
                                </m:r>
                              </m:num>
                              <m:den>
                                <m:r>
                                  <a:rPr lang="en-US" sz="1850" i="1">
                                    <a:effectLst/>
                                    <a:latin typeface="Cambria Math" panose="02040503050406030204" pitchFamily="18" charset="0"/>
                                    <a:ea typeface="SimSun" panose="02010600030101010101" pitchFamily="2" charset="-122"/>
                                  </a:rPr>
                                  <m:t>3</m:t>
                                </m:r>
                              </m:den>
                            </m:f>
                          </m:e>
                        </m:mr>
                      </m:m>
                    </m:oMath>
                  </m:oMathPara>
                </a14:m>
                <a:endParaRPr lang="en-US" sz="1850" dirty="0">
                  <a:effectLst/>
                  <a:ea typeface="SimSun" panose="02010600030101010101" pitchFamily="2" charset="-122"/>
                </a:endParaRPr>
              </a:p>
              <a:p>
                <a:pPr marL="0" indent="0">
                  <a:lnSpc>
                    <a:spcPct val="120000"/>
                  </a:lnSpc>
                  <a:buNone/>
                </a:pPr>
                <a:endParaRPr lang="en-US" sz="1850" dirty="0"/>
              </a:p>
            </p:txBody>
          </p:sp>
        </mc:Choice>
        <mc:Fallback xmlns="">
          <p:sp>
            <p:nvSpPr>
              <p:cNvPr id="3" name="Content Placeholder 2">
                <a:extLst>
                  <a:ext uri="{FF2B5EF4-FFF2-40B4-BE49-F238E27FC236}">
                    <a16:creationId xmlns:a16="http://schemas.microsoft.com/office/drawing/2014/main" id="{BE358611-012A-B7CD-B8EC-89627ED6B891}"/>
                  </a:ext>
                </a:extLst>
              </p:cNvPr>
              <p:cNvSpPr>
                <a:spLocks noGrp="1" noRot="1" noChangeAspect="1" noMove="1" noResize="1" noEditPoints="1" noAdjustHandles="1" noChangeArrowheads="1" noChangeShapeType="1" noTextEdit="1"/>
              </p:cNvSpPr>
              <p:nvPr>
                <p:ph idx="1"/>
              </p:nvPr>
            </p:nvSpPr>
            <p:spPr>
              <a:xfrm>
                <a:off x="211014" y="745583"/>
                <a:ext cx="11774659" cy="5176066"/>
              </a:xfrm>
              <a:blipFill>
                <a:blip r:embed="rId4"/>
                <a:stretch>
                  <a:fillRect l="-466" r="-46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A382197-F02C-E46B-6A3E-B8D788576686}"/>
              </a:ext>
            </a:extLst>
          </p:cNvPr>
          <p:cNvSpPr>
            <a:spLocks noGrp="1"/>
          </p:cNvSpPr>
          <p:nvPr>
            <p:ph type="dt" sz="half" idx="10"/>
          </p:nvPr>
        </p:nvSpPr>
        <p:spPr/>
        <p:txBody>
          <a:bodyPr/>
          <a:lstStyle/>
          <a:p>
            <a:r>
              <a:rPr lang="en-US"/>
              <a:t>30/05/2022</a:t>
            </a:r>
          </a:p>
        </p:txBody>
      </p:sp>
      <p:sp>
        <p:nvSpPr>
          <p:cNvPr id="5" name="Footer Placeholder 4">
            <a:extLst>
              <a:ext uri="{FF2B5EF4-FFF2-40B4-BE49-F238E27FC236}">
                <a16:creationId xmlns:a16="http://schemas.microsoft.com/office/drawing/2014/main" id="{8355FD71-A690-7336-B40F-8C372FE22E08}"/>
              </a:ext>
            </a:extLst>
          </p:cNvPr>
          <p:cNvSpPr>
            <a:spLocks noGrp="1"/>
          </p:cNvSpPr>
          <p:nvPr>
            <p:ph type="ftr" sz="quarter" idx="11"/>
          </p:nvPr>
        </p:nvSpPr>
        <p:spPr/>
        <p:txBody>
          <a:bodyPr/>
          <a:lstStyle/>
          <a:p>
            <a:r>
              <a:rPr lang="pt-BR"/>
              <a:t>EM Tutorial P2 - Loc Nguyen</a:t>
            </a:r>
            <a:endParaRPr lang="en-US"/>
          </a:p>
        </p:txBody>
      </p:sp>
      <p:sp>
        <p:nvSpPr>
          <p:cNvPr id="6" name="Slide Number Placeholder 5">
            <a:extLst>
              <a:ext uri="{FF2B5EF4-FFF2-40B4-BE49-F238E27FC236}">
                <a16:creationId xmlns:a16="http://schemas.microsoft.com/office/drawing/2014/main" id="{59F013A6-5BBA-57C6-6B77-AABFAC3987F5}"/>
              </a:ext>
            </a:extLst>
          </p:cNvPr>
          <p:cNvSpPr>
            <a:spLocks noGrp="1"/>
          </p:cNvSpPr>
          <p:nvPr>
            <p:ph type="sldNum" sz="quarter" idx="12"/>
          </p:nvPr>
        </p:nvSpPr>
        <p:spPr/>
        <p:txBody>
          <a:bodyPr/>
          <a:lstStyle/>
          <a:p>
            <a:fld id="{5DB5036F-1FF2-46C4-8D2B-59C7E3B91952}" type="slidenum">
              <a:rPr lang="en-US" smtClean="0"/>
              <a:pPr/>
              <a:t>35</a:t>
            </a:fld>
            <a:endParaRPr lang="en-US"/>
          </a:p>
        </p:txBody>
      </p:sp>
    </p:spTree>
    <p:extLst>
      <p:ext uri="{BB962C8B-B14F-4D97-AF65-F5344CB8AC3E}">
        <p14:creationId xmlns:p14="http://schemas.microsoft.com/office/powerpoint/2010/main" val="13392102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F818B-E625-BE41-BBC2-1BA06B24EA62}"/>
              </a:ext>
            </a:extLst>
          </p:cNvPr>
          <p:cNvSpPr>
            <a:spLocks noGrp="1"/>
          </p:cNvSpPr>
          <p:nvPr>
            <p:ph type="title"/>
          </p:nvPr>
        </p:nvSpPr>
        <p:spPr/>
        <p:txBody>
          <a:bodyPr/>
          <a:lstStyle/>
          <a:p>
            <a:r>
              <a:rPr lang="en-US" dirty="0"/>
              <a:t>2. Practical EM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A701FD-B8B8-5126-D218-5041A73E242E}"/>
                  </a:ext>
                </a:extLst>
              </p:cNvPr>
              <p:cNvSpPr>
                <a:spLocks noGrp="1"/>
              </p:cNvSpPr>
              <p:nvPr>
                <p:ph idx="1"/>
              </p:nvPr>
            </p:nvSpPr>
            <p:spPr>
              <a:xfrm>
                <a:off x="422031" y="914399"/>
                <a:ext cx="11338560" cy="5176066"/>
              </a:xfrm>
            </p:spPr>
            <p:txBody>
              <a:bodyPr>
                <a:noAutofit/>
              </a:bodyPr>
              <a:lstStyle/>
              <a:p>
                <a:pPr marL="0" marR="0" indent="0" algn="just">
                  <a:lnSpc>
                    <a:spcPct val="120000"/>
                  </a:lnSpc>
                  <a:spcBef>
                    <a:spcPts val="0"/>
                  </a:spcBef>
                  <a:spcAft>
                    <a:spcPts val="0"/>
                  </a:spcAft>
                  <a:buNone/>
                </a:pPr>
                <a:r>
                  <a:rPr lang="en-US" sz="2200" dirty="0">
                    <a:effectLst/>
                    <a:ea typeface="SimSun" panose="02010600030101010101" pitchFamily="2" charset="-122"/>
                  </a:rPr>
                  <a:t>For instance, let Θ</a:t>
                </a:r>
                <a:r>
                  <a:rPr lang="en-US" sz="2200" baseline="30000" dirty="0">
                    <a:effectLst/>
                    <a:ea typeface="SimSun" panose="02010600030101010101" pitchFamily="2" charset="-122"/>
                  </a:rPr>
                  <a:t>(1)</a:t>
                </a:r>
                <a:r>
                  <a:rPr lang="en-US" sz="2200" dirty="0">
                    <a:effectLst/>
                    <a:ea typeface="SimSun" panose="02010600030101010101" pitchFamily="2" charset="-122"/>
                  </a:rPr>
                  <a:t> = (</a:t>
                </a:r>
                <a:r>
                  <a:rPr lang="en-US" sz="2200" i="1" dirty="0">
                    <a:effectLst/>
                    <a:ea typeface="SimSun" panose="02010600030101010101" pitchFamily="2" charset="-122"/>
                  </a:rPr>
                  <a:t>θ</a:t>
                </a:r>
                <a:r>
                  <a:rPr lang="en-US" sz="2200" baseline="-25000" dirty="0">
                    <a:effectLst/>
                    <a:ea typeface="SimSun" panose="02010600030101010101" pitchFamily="2" charset="-122"/>
                  </a:rPr>
                  <a:t>1</a:t>
                </a:r>
                <a:r>
                  <a:rPr lang="en-US" sz="2200" baseline="30000" dirty="0">
                    <a:effectLst/>
                    <a:ea typeface="SimSun" panose="02010600030101010101" pitchFamily="2" charset="-122"/>
                  </a:rPr>
                  <a:t>(1)</a:t>
                </a:r>
                <a:r>
                  <a:rPr lang="en-US" sz="2200" dirty="0">
                    <a:effectLst/>
                    <a:ea typeface="SimSun" panose="02010600030101010101" pitchFamily="2" charset="-122"/>
                  </a:rPr>
                  <a:t>, </a:t>
                </a:r>
                <a:r>
                  <a:rPr lang="en-US" sz="2200" i="1" dirty="0">
                    <a:effectLst/>
                    <a:ea typeface="SimSun" panose="02010600030101010101" pitchFamily="2" charset="-122"/>
                  </a:rPr>
                  <a:t>θ</a:t>
                </a:r>
                <a:r>
                  <a:rPr lang="en-US" sz="2200" baseline="-25000" dirty="0">
                    <a:effectLst/>
                    <a:ea typeface="SimSun" panose="02010600030101010101" pitchFamily="2" charset="-122"/>
                  </a:rPr>
                  <a:t>2</a:t>
                </a:r>
                <a:r>
                  <a:rPr lang="en-US" sz="2200" baseline="30000" dirty="0">
                    <a:effectLst/>
                    <a:ea typeface="SimSun" panose="02010600030101010101" pitchFamily="2" charset="-122"/>
                  </a:rPr>
                  <a:t>(1)</a:t>
                </a:r>
                <a:r>
                  <a:rPr lang="en-US" sz="2200" dirty="0">
                    <a:effectLst/>
                    <a:ea typeface="SimSun" panose="02010600030101010101" pitchFamily="2" charset="-122"/>
                  </a:rPr>
                  <a:t>, </a:t>
                </a:r>
                <a:r>
                  <a:rPr lang="en-US" sz="2200" i="1" dirty="0">
                    <a:effectLst/>
                    <a:ea typeface="SimSun" panose="02010600030101010101" pitchFamily="2" charset="-122"/>
                  </a:rPr>
                  <a:t>θ</a:t>
                </a:r>
                <a:r>
                  <a:rPr lang="en-US" sz="2200" baseline="-25000" dirty="0">
                    <a:effectLst/>
                    <a:ea typeface="SimSun" panose="02010600030101010101" pitchFamily="2" charset="-122"/>
                  </a:rPr>
                  <a:t>3</a:t>
                </a:r>
                <a:r>
                  <a:rPr lang="en-US" sz="2200" baseline="30000" dirty="0">
                    <a:effectLst/>
                    <a:ea typeface="SimSun" panose="02010600030101010101" pitchFamily="2" charset="-122"/>
                  </a:rPr>
                  <a:t>(1)</a:t>
                </a:r>
                <a:r>
                  <a:rPr lang="en-US" sz="2200" dirty="0">
                    <a:effectLst/>
                    <a:ea typeface="SimSun" panose="02010600030101010101" pitchFamily="2" charset="-122"/>
                  </a:rPr>
                  <a:t>)</a:t>
                </a:r>
                <a:r>
                  <a:rPr lang="en-US" sz="2200" i="1" baseline="30000" dirty="0">
                    <a:effectLst/>
                    <a:ea typeface="SimSun" panose="02010600030101010101" pitchFamily="2" charset="-122"/>
                  </a:rPr>
                  <a:t>T</a:t>
                </a:r>
                <a:r>
                  <a:rPr lang="en-US" sz="2200" dirty="0">
                    <a:effectLst/>
                    <a:ea typeface="SimSun" panose="02010600030101010101" pitchFamily="2" charset="-122"/>
                  </a:rPr>
                  <a:t> be initialized arbitrarily as </a:t>
                </a:r>
                <a:r>
                  <a:rPr lang="en-US" sz="2200" i="1" dirty="0">
                    <a:effectLst/>
                    <a:ea typeface="SimSun" panose="02010600030101010101" pitchFamily="2" charset="-122"/>
                  </a:rPr>
                  <a:t>θ</a:t>
                </a:r>
                <a:r>
                  <a:rPr lang="en-US" sz="2200" baseline="-25000" dirty="0">
                    <a:effectLst/>
                    <a:ea typeface="SimSun" panose="02010600030101010101" pitchFamily="2" charset="-122"/>
                  </a:rPr>
                  <a:t>1</a:t>
                </a:r>
                <a:r>
                  <a:rPr lang="en-US" sz="2200" baseline="30000" dirty="0">
                    <a:effectLst/>
                    <a:ea typeface="SimSun" panose="02010600030101010101" pitchFamily="2" charset="-122"/>
                  </a:rPr>
                  <a:t>(1)</a:t>
                </a:r>
                <a:r>
                  <a:rPr lang="en-US" sz="2200" dirty="0">
                    <a:effectLst/>
                    <a:ea typeface="SimSun" panose="02010600030101010101" pitchFamily="2" charset="-122"/>
                  </a:rPr>
                  <a:t> = </a:t>
                </a:r>
                <a:r>
                  <a:rPr lang="en-US" sz="2200" i="1" dirty="0">
                    <a:effectLst/>
                    <a:ea typeface="SimSun" panose="02010600030101010101" pitchFamily="2" charset="-122"/>
                  </a:rPr>
                  <a:t>θ</a:t>
                </a:r>
                <a:r>
                  <a:rPr lang="en-US" sz="2200" baseline="-25000" dirty="0">
                    <a:effectLst/>
                    <a:ea typeface="SimSun" panose="02010600030101010101" pitchFamily="2" charset="-122"/>
                  </a:rPr>
                  <a:t>2</a:t>
                </a:r>
                <a:r>
                  <a:rPr lang="en-US" sz="2200" baseline="30000" dirty="0">
                    <a:effectLst/>
                    <a:ea typeface="SimSun" panose="02010600030101010101" pitchFamily="2" charset="-122"/>
                  </a:rPr>
                  <a:t>(1)</a:t>
                </a:r>
                <a:r>
                  <a:rPr lang="en-US" sz="2200" dirty="0">
                    <a:effectLst/>
                    <a:ea typeface="SimSun" panose="02010600030101010101" pitchFamily="2" charset="-122"/>
                  </a:rPr>
                  <a:t> = </a:t>
                </a:r>
                <a:r>
                  <a:rPr lang="en-US" sz="2200" i="1" dirty="0">
                    <a:effectLst/>
                    <a:ea typeface="SimSun" panose="02010600030101010101" pitchFamily="2" charset="-122"/>
                  </a:rPr>
                  <a:t>θ</a:t>
                </a:r>
                <a:r>
                  <a:rPr lang="en-US" sz="2200" baseline="-25000" dirty="0">
                    <a:effectLst/>
                    <a:ea typeface="SimSun" panose="02010600030101010101" pitchFamily="2" charset="-122"/>
                  </a:rPr>
                  <a:t>3</a:t>
                </a:r>
                <a:r>
                  <a:rPr lang="en-US" sz="2200" baseline="30000" dirty="0">
                    <a:effectLst/>
                    <a:ea typeface="SimSun" panose="02010600030101010101" pitchFamily="2" charset="-122"/>
                  </a:rPr>
                  <a:t>(1)</a:t>
                </a:r>
                <a:r>
                  <a:rPr lang="en-US" sz="2200" dirty="0">
                    <a:effectLst/>
                    <a:ea typeface="SimSun" panose="02010600030101010101" pitchFamily="2" charset="-122"/>
                  </a:rPr>
                  <a:t> = 0.5, at the first iteration, we obtain:</a:t>
                </a:r>
              </a:p>
              <a:p>
                <a:pPr marL="0" marR="0" indent="0" algn="just">
                  <a:lnSpc>
                    <a:spcPct val="120000"/>
                  </a:lnSpc>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2200" i="1">
                              <a:effectLst/>
                              <a:latin typeface="Cambria Math" panose="02040503050406030204" pitchFamily="18" charset="0"/>
                              <a:ea typeface="SimSun" panose="02010600030101010101" pitchFamily="2" charset="-122"/>
                            </a:rPr>
                          </m:ctrlPr>
                        </m:sSubSupPr>
                        <m:e>
                          <m:r>
                            <a:rPr lang="en-US" sz="2200" i="1">
                              <a:effectLst/>
                              <a:latin typeface="Cambria Math" panose="02040503050406030204" pitchFamily="18" charset="0"/>
                              <a:ea typeface="SimSun" panose="02010600030101010101" pitchFamily="2" charset="-122"/>
                            </a:rPr>
                            <m:t>𝜃</m:t>
                          </m:r>
                        </m:e>
                        <m:sub>
                          <m:r>
                            <a:rPr lang="en-US" sz="2200" i="1">
                              <a:effectLst/>
                              <a:latin typeface="Cambria Math" panose="02040503050406030204" pitchFamily="18" charset="0"/>
                              <a:ea typeface="SimSun" panose="02010600030101010101" pitchFamily="2" charset="-122"/>
                            </a:rPr>
                            <m:t>1</m:t>
                          </m:r>
                        </m:sub>
                        <m:sup>
                          <m:d>
                            <m:dPr>
                              <m:ctrlPr>
                                <a:rPr lang="en-US" sz="2200" i="1">
                                  <a:effectLst/>
                                  <a:latin typeface="Cambria Math" panose="02040503050406030204" pitchFamily="18" charset="0"/>
                                  <a:ea typeface="SimSun" panose="02010600030101010101" pitchFamily="2" charset="-122"/>
                                </a:rPr>
                              </m:ctrlPr>
                            </m:dPr>
                            <m:e>
                              <m:r>
                                <a:rPr lang="en-US" sz="2200" i="1">
                                  <a:effectLst/>
                                  <a:latin typeface="Cambria Math" panose="02040503050406030204" pitchFamily="18" charset="0"/>
                                  <a:ea typeface="SimSun" panose="02010600030101010101" pitchFamily="2" charset="-122"/>
                                </a:rPr>
                                <m:t>2</m:t>
                              </m:r>
                            </m:e>
                          </m:d>
                        </m:sup>
                      </m:sSubSup>
                      <m:r>
                        <a:rPr lang="en-US" sz="2200" i="1">
                          <a:effectLst/>
                          <a:latin typeface="Cambria Math" panose="02040503050406030204" pitchFamily="18" charset="0"/>
                          <a:ea typeface="SimSun" panose="02010600030101010101" pitchFamily="2" charset="-122"/>
                        </a:rPr>
                        <m:t>=</m:t>
                      </m:r>
                      <m:f>
                        <m:fPr>
                          <m:ctrlPr>
                            <a:rPr lang="en-US" sz="2200" i="1">
                              <a:effectLst/>
                              <a:latin typeface="Cambria Math" panose="02040503050406030204" pitchFamily="18" charset="0"/>
                              <a:ea typeface="SimSun" panose="02010600030101010101" pitchFamily="2" charset="-122"/>
                            </a:rPr>
                          </m:ctrlPr>
                        </m:fPr>
                        <m:num>
                          <m:r>
                            <a:rPr lang="en-US" sz="2200" i="1">
                              <a:effectLst/>
                              <a:latin typeface="Cambria Math" panose="02040503050406030204" pitchFamily="18" charset="0"/>
                              <a:ea typeface="SimSun" panose="02010600030101010101" pitchFamily="2" charset="-122"/>
                            </a:rPr>
                            <m:t>0.5∗</m:t>
                          </m:r>
                          <m:sSup>
                            <m:sSupPr>
                              <m:ctrlPr>
                                <a:rPr lang="en-US" sz="2200" i="1">
                                  <a:effectLst/>
                                  <a:latin typeface="Cambria Math" panose="02040503050406030204" pitchFamily="18" charset="0"/>
                                  <a:ea typeface="SimSun" panose="02010600030101010101" pitchFamily="2" charset="-122"/>
                                </a:rPr>
                              </m:ctrlPr>
                            </m:sSupPr>
                            <m:e>
                              <m:d>
                                <m:dPr>
                                  <m:ctrlPr>
                                    <a:rPr lang="en-US" sz="2200" i="1">
                                      <a:effectLst/>
                                      <a:latin typeface="Cambria Math" panose="02040503050406030204" pitchFamily="18" charset="0"/>
                                      <a:ea typeface="SimSun" panose="02010600030101010101" pitchFamily="2" charset="-122"/>
                                    </a:rPr>
                                  </m:ctrlPr>
                                </m:dPr>
                                <m:e>
                                  <m:r>
                                    <a:rPr lang="en-US" sz="2200" i="1">
                                      <a:effectLst/>
                                      <a:latin typeface="Cambria Math" panose="02040503050406030204" pitchFamily="18" charset="0"/>
                                      <a:ea typeface="SimSun" panose="02010600030101010101" pitchFamily="2" charset="-122"/>
                                    </a:rPr>
                                    <m:t>0.5</m:t>
                                  </m:r>
                                </m:e>
                              </m:d>
                            </m:e>
                            <m:sup>
                              <m:r>
                                <a:rPr lang="en-US" sz="2200" i="1">
                                  <a:effectLst/>
                                  <a:latin typeface="Cambria Math" panose="02040503050406030204" pitchFamily="18" charset="0"/>
                                  <a:ea typeface="SimSun" panose="02010600030101010101" pitchFamily="2" charset="-122"/>
                                </a:rPr>
                                <m:t>2</m:t>
                              </m:r>
                            </m:sup>
                          </m:sSup>
                          <m:r>
                            <a:rPr lang="en-US" sz="2200" i="1">
                              <a:effectLst/>
                              <a:latin typeface="Cambria Math" panose="02040503050406030204" pitchFamily="18" charset="0"/>
                              <a:ea typeface="SimSun" panose="02010600030101010101" pitchFamily="2" charset="-122"/>
                            </a:rPr>
                            <m:t>∗</m:t>
                          </m:r>
                          <m:d>
                            <m:dPr>
                              <m:ctrlPr>
                                <a:rPr lang="en-US" sz="2200" i="1">
                                  <a:effectLst/>
                                  <a:latin typeface="Cambria Math" panose="02040503050406030204" pitchFamily="18" charset="0"/>
                                  <a:ea typeface="SimSun" panose="02010600030101010101" pitchFamily="2" charset="-122"/>
                                </a:rPr>
                              </m:ctrlPr>
                            </m:dPr>
                            <m:e>
                              <m:r>
                                <a:rPr lang="en-US" sz="2200" i="1">
                                  <a:effectLst/>
                                  <a:latin typeface="Cambria Math" panose="02040503050406030204" pitchFamily="18" charset="0"/>
                                  <a:ea typeface="SimSun" panose="02010600030101010101" pitchFamily="2" charset="-122"/>
                                </a:rPr>
                                <m:t>1−0.5</m:t>
                              </m:r>
                            </m:e>
                          </m:d>
                        </m:num>
                        <m:den>
                          <m:r>
                            <a:rPr lang="en-US" sz="2200" i="1">
                              <a:effectLst/>
                              <a:latin typeface="Cambria Math" panose="02040503050406030204" pitchFamily="18" charset="0"/>
                              <a:ea typeface="SimSun" panose="02010600030101010101" pitchFamily="2" charset="-122"/>
                            </a:rPr>
                            <m:t>0.5∗</m:t>
                          </m:r>
                          <m:sSup>
                            <m:sSupPr>
                              <m:ctrlPr>
                                <a:rPr lang="en-US" sz="2200" i="1">
                                  <a:effectLst/>
                                  <a:latin typeface="Cambria Math" panose="02040503050406030204" pitchFamily="18" charset="0"/>
                                  <a:ea typeface="SimSun" panose="02010600030101010101" pitchFamily="2" charset="-122"/>
                                </a:rPr>
                              </m:ctrlPr>
                            </m:sSupPr>
                            <m:e>
                              <m:d>
                                <m:dPr>
                                  <m:ctrlPr>
                                    <a:rPr lang="en-US" sz="2200" i="1">
                                      <a:effectLst/>
                                      <a:latin typeface="Cambria Math" panose="02040503050406030204" pitchFamily="18" charset="0"/>
                                      <a:ea typeface="SimSun" panose="02010600030101010101" pitchFamily="2" charset="-122"/>
                                    </a:rPr>
                                  </m:ctrlPr>
                                </m:dPr>
                                <m:e>
                                  <m:r>
                                    <a:rPr lang="en-US" sz="2200" i="1">
                                      <a:effectLst/>
                                      <a:latin typeface="Cambria Math" panose="02040503050406030204" pitchFamily="18" charset="0"/>
                                      <a:ea typeface="SimSun" panose="02010600030101010101" pitchFamily="2" charset="-122"/>
                                    </a:rPr>
                                    <m:t>0.5</m:t>
                                  </m:r>
                                </m:e>
                              </m:d>
                            </m:e>
                            <m:sup>
                              <m:r>
                                <a:rPr lang="en-US" sz="2200" i="1">
                                  <a:effectLst/>
                                  <a:latin typeface="Cambria Math" panose="02040503050406030204" pitchFamily="18" charset="0"/>
                                  <a:ea typeface="SimSun" panose="02010600030101010101" pitchFamily="2" charset="-122"/>
                                </a:rPr>
                                <m:t>2</m:t>
                              </m:r>
                            </m:sup>
                          </m:sSup>
                          <m:r>
                            <a:rPr lang="en-US" sz="2200" i="1">
                              <a:effectLst/>
                              <a:latin typeface="Cambria Math" panose="02040503050406030204" pitchFamily="18" charset="0"/>
                              <a:ea typeface="SimSun" panose="02010600030101010101" pitchFamily="2" charset="-122"/>
                            </a:rPr>
                            <m:t>∗</m:t>
                          </m:r>
                          <m:d>
                            <m:dPr>
                              <m:ctrlPr>
                                <a:rPr lang="en-US" sz="2200" i="1">
                                  <a:effectLst/>
                                  <a:latin typeface="Cambria Math" panose="02040503050406030204" pitchFamily="18" charset="0"/>
                                  <a:ea typeface="SimSun" panose="02010600030101010101" pitchFamily="2" charset="-122"/>
                                </a:rPr>
                              </m:ctrlPr>
                            </m:dPr>
                            <m:e>
                              <m:r>
                                <a:rPr lang="en-US" sz="2200" i="1">
                                  <a:effectLst/>
                                  <a:latin typeface="Cambria Math" panose="02040503050406030204" pitchFamily="18" charset="0"/>
                                  <a:ea typeface="SimSun" panose="02010600030101010101" pitchFamily="2" charset="-122"/>
                                </a:rPr>
                                <m:t>1−0.5</m:t>
                              </m:r>
                            </m:e>
                          </m:d>
                          <m:r>
                            <a:rPr lang="en-US" sz="2200" i="1">
                              <a:effectLst/>
                              <a:latin typeface="Cambria Math" panose="02040503050406030204" pitchFamily="18" charset="0"/>
                              <a:ea typeface="SimSun" panose="02010600030101010101" pitchFamily="2" charset="-122"/>
                            </a:rPr>
                            <m:t>+</m:t>
                          </m:r>
                          <m:d>
                            <m:dPr>
                              <m:ctrlPr>
                                <a:rPr lang="en-US" sz="2200" i="1">
                                  <a:effectLst/>
                                  <a:latin typeface="Cambria Math" panose="02040503050406030204" pitchFamily="18" charset="0"/>
                                  <a:ea typeface="SimSun" panose="02010600030101010101" pitchFamily="2" charset="-122"/>
                                </a:rPr>
                              </m:ctrlPr>
                            </m:dPr>
                            <m:e>
                              <m:r>
                                <a:rPr lang="en-US" sz="2200" i="1">
                                  <a:effectLst/>
                                  <a:latin typeface="Cambria Math" panose="02040503050406030204" pitchFamily="18" charset="0"/>
                                  <a:ea typeface="SimSun" panose="02010600030101010101" pitchFamily="2" charset="-122"/>
                                </a:rPr>
                                <m:t>1−0.5</m:t>
                              </m:r>
                            </m:e>
                          </m:d>
                          <m:r>
                            <a:rPr lang="en-US" sz="2200" i="1">
                              <a:effectLst/>
                              <a:latin typeface="Cambria Math" panose="02040503050406030204" pitchFamily="18" charset="0"/>
                              <a:ea typeface="SimSun" panose="02010600030101010101" pitchFamily="2" charset="-122"/>
                            </a:rPr>
                            <m:t>∗</m:t>
                          </m:r>
                          <m:sSup>
                            <m:sSupPr>
                              <m:ctrlPr>
                                <a:rPr lang="en-US" sz="2200" i="1">
                                  <a:effectLst/>
                                  <a:latin typeface="Cambria Math" panose="02040503050406030204" pitchFamily="18" charset="0"/>
                                  <a:ea typeface="SimSun" panose="02010600030101010101" pitchFamily="2" charset="-122"/>
                                </a:rPr>
                              </m:ctrlPr>
                            </m:sSupPr>
                            <m:e>
                              <m:d>
                                <m:dPr>
                                  <m:ctrlPr>
                                    <a:rPr lang="en-US" sz="2200" i="1">
                                      <a:effectLst/>
                                      <a:latin typeface="Cambria Math" panose="02040503050406030204" pitchFamily="18" charset="0"/>
                                      <a:ea typeface="SimSun" panose="02010600030101010101" pitchFamily="2" charset="-122"/>
                                    </a:rPr>
                                  </m:ctrlPr>
                                </m:dPr>
                                <m:e>
                                  <m:r>
                                    <a:rPr lang="en-US" sz="2200" i="1">
                                      <a:effectLst/>
                                      <a:latin typeface="Cambria Math" panose="02040503050406030204" pitchFamily="18" charset="0"/>
                                      <a:ea typeface="SimSun" panose="02010600030101010101" pitchFamily="2" charset="-122"/>
                                    </a:rPr>
                                    <m:t>0.5</m:t>
                                  </m:r>
                                </m:e>
                              </m:d>
                            </m:e>
                            <m:sup>
                              <m:r>
                                <a:rPr lang="en-US" sz="2200" i="1">
                                  <a:effectLst/>
                                  <a:latin typeface="Cambria Math" panose="02040503050406030204" pitchFamily="18" charset="0"/>
                                  <a:ea typeface="SimSun" panose="02010600030101010101" pitchFamily="2" charset="-122"/>
                                </a:rPr>
                                <m:t>2</m:t>
                              </m:r>
                            </m:sup>
                          </m:sSup>
                          <m:r>
                            <a:rPr lang="en-US" sz="2200" i="1">
                              <a:effectLst/>
                              <a:latin typeface="Cambria Math" panose="02040503050406030204" pitchFamily="18" charset="0"/>
                              <a:ea typeface="SimSun" panose="02010600030101010101" pitchFamily="2" charset="-122"/>
                            </a:rPr>
                            <m:t>∗</m:t>
                          </m:r>
                          <m:d>
                            <m:dPr>
                              <m:ctrlPr>
                                <a:rPr lang="en-US" sz="2200" i="1">
                                  <a:effectLst/>
                                  <a:latin typeface="Cambria Math" panose="02040503050406030204" pitchFamily="18" charset="0"/>
                                  <a:ea typeface="SimSun" panose="02010600030101010101" pitchFamily="2" charset="-122"/>
                                </a:rPr>
                              </m:ctrlPr>
                            </m:dPr>
                            <m:e>
                              <m:r>
                                <a:rPr lang="en-US" sz="2200" i="1">
                                  <a:effectLst/>
                                  <a:latin typeface="Cambria Math" panose="02040503050406030204" pitchFamily="18" charset="0"/>
                                  <a:ea typeface="SimSun" panose="02010600030101010101" pitchFamily="2" charset="-122"/>
                                </a:rPr>
                                <m:t>1−0.5</m:t>
                              </m:r>
                            </m:e>
                          </m:d>
                        </m:den>
                      </m:f>
                      <m:r>
                        <a:rPr lang="en-US" sz="2200" i="1">
                          <a:effectLst/>
                          <a:latin typeface="Cambria Math" panose="02040503050406030204" pitchFamily="18" charset="0"/>
                          <a:ea typeface="SimSun" panose="02010600030101010101" pitchFamily="2" charset="-122"/>
                        </a:rPr>
                        <m:t>=0.5</m:t>
                      </m:r>
                    </m:oMath>
                  </m:oMathPara>
                </a14:m>
                <a:endParaRPr lang="en-US" sz="2200" dirty="0">
                  <a:effectLst/>
                  <a:ea typeface="SimSun" panose="02010600030101010101" pitchFamily="2" charset="-122"/>
                </a:endParaRPr>
              </a:p>
              <a:p>
                <a:pPr marL="0" marR="0" indent="0" algn="just">
                  <a:lnSpc>
                    <a:spcPct val="120000"/>
                  </a:lnSpc>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2200" i="1">
                              <a:effectLst/>
                              <a:latin typeface="Cambria Math" panose="02040503050406030204" pitchFamily="18" charset="0"/>
                              <a:ea typeface="SimSun" panose="02010600030101010101" pitchFamily="2" charset="-122"/>
                            </a:rPr>
                          </m:ctrlPr>
                        </m:sSubSupPr>
                        <m:e>
                          <m:r>
                            <a:rPr lang="en-US" sz="2200" i="1">
                              <a:effectLst/>
                              <a:latin typeface="Cambria Math" panose="02040503050406030204" pitchFamily="18" charset="0"/>
                              <a:ea typeface="SimSun" panose="02010600030101010101" pitchFamily="2" charset="-122"/>
                            </a:rPr>
                            <m:t>𝜃</m:t>
                          </m:r>
                        </m:e>
                        <m:sub>
                          <m:r>
                            <a:rPr lang="en-US" sz="2200" i="1">
                              <a:effectLst/>
                              <a:latin typeface="Cambria Math" panose="02040503050406030204" pitchFamily="18" charset="0"/>
                              <a:ea typeface="SimSun" panose="02010600030101010101" pitchFamily="2" charset="-122"/>
                            </a:rPr>
                            <m:t>2</m:t>
                          </m:r>
                        </m:sub>
                        <m:sup>
                          <m:d>
                            <m:dPr>
                              <m:ctrlPr>
                                <a:rPr lang="en-US" sz="2200" i="1">
                                  <a:effectLst/>
                                  <a:latin typeface="Cambria Math" panose="02040503050406030204" pitchFamily="18" charset="0"/>
                                  <a:ea typeface="SimSun" panose="02010600030101010101" pitchFamily="2" charset="-122"/>
                                </a:rPr>
                              </m:ctrlPr>
                            </m:dPr>
                            <m:e>
                              <m:r>
                                <a:rPr lang="en-US" sz="2200" i="1">
                                  <a:effectLst/>
                                  <a:latin typeface="Cambria Math" panose="02040503050406030204" pitchFamily="18" charset="0"/>
                                  <a:ea typeface="SimSun" panose="02010600030101010101" pitchFamily="2" charset="-122"/>
                                </a:rPr>
                                <m:t>2</m:t>
                              </m:r>
                            </m:e>
                          </m:d>
                        </m:sup>
                      </m:sSubSup>
                      <m:r>
                        <a:rPr lang="en-US" sz="2200" i="1">
                          <a:effectLst/>
                          <a:latin typeface="Cambria Math" panose="02040503050406030204" pitchFamily="18" charset="0"/>
                          <a:ea typeface="SimSun" panose="02010600030101010101" pitchFamily="2" charset="-122"/>
                        </a:rPr>
                        <m:t>=</m:t>
                      </m:r>
                      <m:sSubSup>
                        <m:sSubSupPr>
                          <m:ctrlPr>
                            <a:rPr lang="en-US" sz="2200" i="1">
                              <a:effectLst/>
                              <a:latin typeface="Cambria Math" panose="02040503050406030204" pitchFamily="18" charset="0"/>
                              <a:ea typeface="SimSun" panose="02010600030101010101" pitchFamily="2" charset="-122"/>
                            </a:rPr>
                          </m:ctrlPr>
                        </m:sSubSupPr>
                        <m:e>
                          <m:r>
                            <a:rPr lang="en-US" sz="2200" i="1">
                              <a:effectLst/>
                              <a:latin typeface="Cambria Math" panose="02040503050406030204" pitchFamily="18" charset="0"/>
                              <a:ea typeface="SimSun" panose="02010600030101010101" pitchFamily="2" charset="-122"/>
                            </a:rPr>
                            <m:t>𝜃</m:t>
                          </m:r>
                        </m:e>
                        <m:sub>
                          <m:r>
                            <a:rPr lang="en-US" sz="2200" i="1">
                              <a:effectLst/>
                              <a:latin typeface="Cambria Math" panose="02040503050406030204" pitchFamily="18" charset="0"/>
                              <a:ea typeface="SimSun" panose="02010600030101010101" pitchFamily="2" charset="-122"/>
                            </a:rPr>
                            <m:t>3</m:t>
                          </m:r>
                        </m:sub>
                        <m:sup>
                          <m:d>
                            <m:dPr>
                              <m:ctrlPr>
                                <a:rPr lang="en-US" sz="2200" i="1">
                                  <a:effectLst/>
                                  <a:latin typeface="Cambria Math" panose="02040503050406030204" pitchFamily="18" charset="0"/>
                                  <a:ea typeface="SimSun" panose="02010600030101010101" pitchFamily="2" charset="-122"/>
                                </a:rPr>
                              </m:ctrlPr>
                            </m:dPr>
                            <m:e>
                              <m:r>
                                <a:rPr lang="en-US" sz="2200" i="1">
                                  <a:effectLst/>
                                  <a:latin typeface="Cambria Math" panose="02040503050406030204" pitchFamily="18" charset="0"/>
                                  <a:ea typeface="SimSun" panose="02010600030101010101" pitchFamily="2" charset="-122"/>
                                </a:rPr>
                                <m:t>2</m:t>
                              </m:r>
                            </m:e>
                          </m:d>
                        </m:sup>
                      </m:sSubSup>
                      <m:r>
                        <a:rPr lang="en-US" sz="2200" i="1">
                          <a:effectLst/>
                          <a:latin typeface="Cambria Math" panose="02040503050406030204" pitchFamily="18" charset="0"/>
                          <a:ea typeface="SimSun" panose="02010600030101010101" pitchFamily="2" charset="-122"/>
                        </a:rPr>
                        <m:t>=</m:t>
                      </m:r>
                      <m:f>
                        <m:fPr>
                          <m:ctrlPr>
                            <a:rPr lang="en-US" sz="2200" i="1">
                              <a:effectLst/>
                              <a:latin typeface="Cambria Math" panose="02040503050406030204" pitchFamily="18" charset="0"/>
                              <a:ea typeface="SimSun" panose="02010600030101010101" pitchFamily="2" charset="-122"/>
                            </a:rPr>
                          </m:ctrlPr>
                        </m:fPr>
                        <m:num>
                          <m:r>
                            <a:rPr lang="en-US" sz="2200" i="1">
                              <a:effectLst/>
                              <a:latin typeface="Cambria Math" panose="02040503050406030204" pitchFamily="18" charset="0"/>
                              <a:ea typeface="SimSun" panose="02010600030101010101" pitchFamily="2" charset="-122"/>
                            </a:rPr>
                            <m:t>2</m:t>
                          </m:r>
                        </m:num>
                        <m:den>
                          <m:r>
                            <a:rPr lang="en-US" sz="2200" i="1">
                              <a:effectLst/>
                              <a:latin typeface="Cambria Math" panose="02040503050406030204" pitchFamily="18" charset="0"/>
                              <a:ea typeface="SimSun" panose="02010600030101010101" pitchFamily="2" charset="-122"/>
                            </a:rPr>
                            <m:t>3</m:t>
                          </m:r>
                        </m:den>
                      </m:f>
                    </m:oMath>
                  </m:oMathPara>
                </a14:m>
                <a:endParaRPr lang="en-US" sz="2200" dirty="0">
                  <a:effectLst/>
                  <a:ea typeface="SimSun" panose="02010600030101010101" pitchFamily="2" charset="-122"/>
                </a:endParaRPr>
              </a:p>
              <a:p>
                <a:pPr marL="0" marR="0" indent="0" algn="just">
                  <a:spcBef>
                    <a:spcPts val="0"/>
                  </a:spcBef>
                  <a:spcAft>
                    <a:spcPts val="0"/>
                  </a:spcAft>
                  <a:buNone/>
                </a:pP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the second iteration with current parameter Θ</a:t>
                </a:r>
                <a:r>
                  <a:rPr lang="en-US" sz="2200" baseline="30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22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200" baseline="30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=0.5,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22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200" baseline="30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=2/3,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2200" baseline="-25000" dirty="0">
                    <a:effectLst/>
                    <a:latin typeface="Times New Roman" panose="02020603050405020304" pitchFamily="18" charset="0"/>
                    <a:ea typeface="SimSun" panose="02010600030101010101" pitchFamily="2" charset="-122"/>
                    <a:cs typeface="Times New Roman" panose="02020603050405020304" pitchFamily="18" charset="0"/>
                  </a:rPr>
                  <a:t>3</a:t>
                </a:r>
                <a:r>
                  <a:rPr lang="en-US" sz="2200" baseline="30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=2/3)</a:t>
                </a:r>
                <a:r>
                  <a:rPr lang="en-US" sz="22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we obtain:</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sub>
                        <m:sup>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3</m:t>
                              </m:r>
                            </m:e>
                          </m:d>
                        </m:sup>
                      </m:sSub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200" i="1">
                              <a:effectLst/>
                              <a:latin typeface="Cambria Math" panose="02040503050406030204" pitchFamily="18" charset="0"/>
                              <a:ea typeface="SimSun" panose="02010600030101010101" pitchFamily="2" charset="-122"/>
                              <a:cs typeface="Times New Roman" panose="02020603050405020304" pitchFamily="18" charset="0"/>
                            </a:rPr>
                            <m:t>0.5∗</m:t>
                          </m:r>
                          <m:sSup>
                            <m:sSup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f>
                                    <m:f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2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200" i="1">
                                          <a:effectLst/>
                                          <a:latin typeface="Cambria Math" panose="02040503050406030204" pitchFamily="18" charset="0"/>
                                          <a:ea typeface="SimSun" panose="02010600030101010101" pitchFamily="2" charset="-122"/>
                                          <a:cs typeface="Times New Roman" panose="02020603050405020304" pitchFamily="18" charset="0"/>
                                        </a:rPr>
                                        <m:t>3</m:t>
                                      </m:r>
                                    </m:den>
                                  </m:f>
                                </m:e>
                              </m:d>
                            </m:e>
                            <m:sup>
                              <m:r>
                                <a:rPr lang="en-US" sz="22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f>
                                <m:f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2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200" i="1">
                                      <a:effectLst/>
                                      <a:latin typeface="Cambria Math" panose="02040503050406030204" pitchFamily="18" charset="0"/>
                                      <a:ea typeface="SimSun" panose="02010600030101010101" pitchFamily="2" charset="-122"/>
                                      <a:cs typeface="Times New Roman" panose="02020603050405020304" pitchFamily="18" charset="0"/>
                                    </a:rPr>
                                    <m:t>3</m:t>
                                  </m:r>
                                </m:den>
                              </m:f>
                            </m:e>
                          </m:d>
                        </m:num>
                        <m:den>
                          <m:r>
                            <a:rPr lang="en-US" sz="2200" i="1">
                              <a:effectLst/>
                              <a:latin typeface="Cambria Math" panose="02040503050406030204" pitchFamily="18" charset="0"/>
                              <a:ea typeface="SimSun" panose="02010600030101010101" pitchFamily="2" charset="-122"/>
                              <a:cs typeface="Times New Roman" panose="02020603050405020304" pitchFamily="18" charset="0"/>
                            </a:rPr>
                            <m:t>0.5∗</m:t>
                          </m:r>
                          <m:sSup>
                            <m:sSup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f>
                                    <m:f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2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200" i="1">
                                          <a:effectLst/>
                                          <a:latin typeface="Cambria Math" panose="02040503050406030204" pitchFamily="18" charset="0"/>
                                          <a:ea typeface="SimSun" panose="02010600030101010101" pitchFamily="2" charset="-122"/>
                                          <a:cs typeface="Times New Roman" panose="02020603050405020304" pitchFamily="18" charset="0"/>
                                        </a:rPr>
                                        <m:t>3</m:t>
                                      </m:r>
                                    </m:den>
                                  </m:f>
                                </m:e>
                              </m:d>
                            </m:e>
                            <m:sup>
                              <m:r>
                                <a:rPr lang="en-US" sz="22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f>
                                <m:f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2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200" i="1">
                                      <a:effectLst/>
                                      <a:latin typeface="Cambria Math" panose="02040503050406030204" pitchFamily="18" charset="0"/>
                                      <a:ea typeface="SimSun" panose="02010600030101010101" pitchFamily="2" charset="-122"/>
                                      <a:cs typeface="Times New Roman" panose="02020603050405020304" pitchFamily="18" charset="0"/>
                                    </a:rPr>
                                    <m:t>3</m:t>
                                  </m:r>
                                </m:den>
                              </m:f>
                            </m:e>
                          </m:d>
                          <m:r>
                            <a:rPr lang="en-US" sz="22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1−0.5</m:t>
                              </m:r>
                            </m:e>
                          </m:d>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f>
                                    <m:f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2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200" i="1">
                                          <a:effectLst/>
                                          <a:latin typeface="Cambria Math" panose="02040503050406030204" pitchFamily="18" charset="0"/>
                                          <a:ea typeface="SimSun" panose="02010600030101010101" pitchFamily="2" charset="-122"/>
                                          <a:cs typeface="Times New Roman" panose="02020603050405020304" pitchFamily="18" charset="0"/>
                                        </a:rPr>
                                        <m:t>3</m:t>
                                      </m:r>
                                    </m:den>
                                  </m:f>
                                </m:e>
                              </m:d>
                            </m:e>
                            <m:sup>
                              <m:r>
                                <a:rPr lang="en-US" sz="22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f>
                                <m:f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2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200" i="1">
                                      <a:effectLst/>
                                      <a:latin typeface="Cambria Math" panose="02040503050406030204" pitchFamily="18" charset="0"/>
                                      <a:ea typeface="SimSun" panose="02010600030101010101" pitchFamily="2" charset="-122"/>
                                      <a:cs typeface="Times New Roman" panose="02020603050405020304" pitchFamily="18" charset="0"/>
                                    </a:rPr>
                                    <m:t>3</m:t>
                                  </m:r>
                                </m:den>
                              </m:f>
                            </m:e>
                          </m:d>
                        </m:den>
                      </m:f>
                      <m:r>
                        <a:rPr lang="en-US" sz="2200" i="1">
                          <a:effectLst/>
                          <a:latin typeface="Cambria Math" panose="02040503050406030204" pitchFamily="18" charset="0"/>
                          <a:ea typeface="SimSun" panose="02010600030101010101" pitchFamily="2" charset="-122"/>
                          <a:cs typeface="Times New Roman" panose="02020603050405020304" pitchFamily="18" charset="0"/>
                        </a:rPr>
                        <m:t>=0.5</m:t>
                      </m:r>
                    </m:oMath>
                  </m:oMathPara>
                </a14:m>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2</m:t>
                          </m:r>
                        </m:sub>
                        <m:sup>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3</m:t>
                              </m:r>
                            </m:e>
                          </m:d>
                        </m:sup>
                      </m:sSub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3</m:t>
                          </m:r>
                        </m:sub>
                        <m:sup>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3</m:t>
                              </m:r>
                            </m:e>
                          </m:d>
                        </m:sup>
                      </m:sSub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2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200" i="1">
                              <a:effectLst/>
                              <a:latin typeface="Cambria Math" panose="02040503050406030204" pitchFamily="18" charset="0"/>
                              <a:ea typeface="SimSun" panose="02010600030101010101" pitchFamily="2" charset="-122"/>
                              <a:cs typeface="Times New Roman" panose="02020603050405020304" pitchFamily="18" charset="0"/>
                            </a:rPr>
                            <m:t>3</m:t>
                          </m:r>
                        </m:den>
                      </m:f>
                    </m:oMath>
                  </m:oMathPara>
                </a14:m>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As a result, GEM inside this example converges at the second iteration with final estimate Θ</a:t>
                </a:r>
                <a:r>
                  <a:rPr lang="en-US" sz="2200" baseline="30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 Θ</a:t>
                </a:r>
                <a:r>
                  <a:rPr lang="en-US" sz="2200" baseline="30000" dirty="0">
                    <a:effectLst/>
                    <a:latin typeface="Times New Roman" panose="02020603050405020304" pitchFamily="18" charset="0"/>
                    <a:ea typeface="SimSun" panose="02010600030101010101" pitchFamily="2" charset="-122"/>
                    <a:cs typeface="Times New Roman" panose="02020603050405020304" pitchFamily="18" charset="0"/>
                  </a:rPr>
                  <a:t>(3)</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 Θ</a:t>
                </a:r>
                <a:r>
                  <a:rPr lang="en-US" sz="22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22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2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=0.5,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22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2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=2/3,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2200" baseline="-25000" dirty="0">
                    <a:effectLst/>
                    <a:latin typeface="Times New Roman" panose="02020603050405020304" pitchFamily="18" charset="0"/>
                    <a:ea typeface="SimSun" panose="02010600030101010101" pitchFamily="2" charset="-122"/>
                    <a:cs typeface="Times New Roman" panose="02020603050405020304" pitchFamily="18" charset="0"/>
                  </a:rPr>
                  <a:t>3</a:t>
                </a:r>
                <a:r>
                  <a:rPr lang="en-US" sz="22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=2/3)</a:t>
                </a:r>
                <a:r>
                  <a:rPr lang="en-US" sz="22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t>
                </a:r>
              </a:p>
              <a:p>
                <a:pPr marL="0" marR="0" indent="0" algn="just">
                  <a:lnSpc>
                    <a:spcPct val="120000"/>
                  </a:lnSpc>
                  <a:spcBef>
                    <a:spcPts val="0"/>
                  </a:spcBef>
                  <a:spcAft>
                    <a:spcPts val="0"/>
                  </a:spcAft>
                  <a:buNone/>
                </a:pPr>
                <a:endParaRPr lang="en-US" sz="2200" dirty="0">
                  <a:effectLst/>
                  <a:ea typeface="SimSun" panose="02010600030101010101" pitchFamily="2" charset="-122"/>
                </a:endParaRPr>
              </a:p>
              <a:p>
                <a:pPr marL="0" indent="0">
                  <a:buNone/>
                </a:pPr>
                <a:endParaRPr lang="en-US" sz="2200" dirty="0"/>
              </a:p>
            </p:txBody>
          </p:sp>
        </mc:Choice>
        <mc:Fallback xmlns="">
          <p:sp>
            <p:nvSpPr>
              <p:cNvPr id="3" name="Content Placeholder 2">
                <a:extLst>
                  <a:ext uri="{FF2B5EF4-FFF2-40B4-BE49-F238E27FC236}">
                    <a16:creationId xmlns:a16="http://schemas.microsoft.com/office/drawing/2014/main" id="{52A701FD-B8B8-5126-D218-5041A73E242E}"/>
                  </a:ext>
                </a:extLst>
              </p:cNvPr>
              <p:cNvSpPr>
                <a:spLocks noGrp="1" noRot="1" noChangeAspect="1" noMove="1" noResize="1" noEditPoints="1" noAdjustHandles="1" noChangeArrowheads="1" noChangeShapeType="1" noTextEdit="1"/>
              </p:cNvSpPr>
              <p:nvPr>
                <p:ph idx="1"/>
              </p:nvPr>
            </p:nvSpPr>
            <p:spPr>
              <a:xfrm>
                <a:off x="422031" y="914399"/>
                <a:ext cx="11338560" cy="5176066"/>
              </a:xfrm>
              <a:blipFill>
                <a:blip r:embed="rId4"/>
                <a:stretch>
                  <a:fillRect l="-699" t="-118" r="-699" b="-706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7D737F9-ABEC-7177-DA1D-14D33CE7DC71}"/>
              </a:ext>
            </a:extLst>
          </p:cNvPr>
          <p:cNvSpPr>
            <a:spLocks noGrp="1"/>
          </p:cNvSpPr>
          <p:nvPr>
            <p:ph type="dt" sz="half" idx="10"/>
          </p:nvPr>
        </p:nvSpPr>
        <p:spPr/>
        <p:txBody>
          <a:bodyPr/>
          <a:lstStyle/>
          <a:p>
            <a:r>
              <a:rPr lang="en-US"/>
              <a:t>30/05/2022</a:t>
            </a:r>
          </a:p>
        </p:txBody>
      </p:sp>
      <p:sp>
        <p:nvSpPr>
          <p:cNvPr id="5" name="Footer Placeholder 4">
            <a:extLst>
              <a:ext uri="{FF2B5EF4-FFF2-40B4-BE49-F238E27FC236}">
                <a16:creationId xmlns:a16="http://schemas.microsoft.com/office/drawing/2014/main" id="{071617CA-ABD9-1F87-D1CF-FFEFC0218032}"/>
              </a:ext>
            </a:extLst>
          </p:cNvPr>
          <p:cNvSpPr>
            <a:spLocks noGrp="1"/>
          </p:cNvSpPr>
          <p:nvPr>
            <p:ph type="ftr" sz="quarter" idx="11"/>
          </p:nvPr>
        </p:nvSpPr>
        <p:spPr/>
        <p:txBody>
          <a:bodyPr/>
          <a:lstStyle/>
          <a:p>
            <a:r>
              <a:rPr lang="pt-BR"/>
              <a:t>EM Tutorial P2 - Loc Nguyen</a:t>
            </a:r>
            <a:endParaRPr lang="en-US"/>
          </a:p>
        </p:txBody>
      </p:sp>
      <p:sp>
        <p:nvSpPr>
          <p:cNvPr id="6" name="Slide Number Placeholder 5">
            <a:extLst>
              <a:ext uri="{FF2B5EF4-FFF2-40B4-BE49-F238E27FC236}">
                <a16:creationId xmlns:a16="http://schemas.microsoft.com/office/drawing/2014/main" id="{CA730F9E-C7F2-83AF-F1DD-8FE5DB974B4C}"/>
              </a:ext>
            </a:extLst>
          </p:cNvPr>
          <p:cNvSpPr>
            <a:spLocks noGrp="1"/>
          </p:cNvSpPr>
          <p:nvPr>
            <p:ph type="sldNum" sz="quarter" idx="12"/>
          </p:nvPr>
        </p:nvSpPr>
        <p:spPr/>
        <p:txBody>
          <a:bodyPr/>
          <a:lstStyle/>
          <a:p>
            <a:fld id="{5DB5036F-1FF2-46C4-8D2B-59C7E3B91952}" type="slidenum">
              <a:rPr lang="en-US" smtClean="0"/>
              <a:pPr/>
              <a:t>36</a:t>
            </a:fld>
            <a:endParaRPr lang="en-US"/>
          </a:p>
        </p:txBody>
      </p:sp>
    </p:spTree>
    <p:extLst>
      <p:ext uri="{BB962C8B-B14F-4D97-AF65-F5344CB8AC3E}">
        <p14:creationId xmlns:p14="http://schemas.microsoft.com/office/powerpoint/2010/main" val="38985780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C557A-2C50-5B47-1DF5-AED776B75195}"/>
              </a:ext>
            </a:extLst>
          </p:cNvPr>
          <p:cNvSpPr>
            <a:spLocks noGrp="1"/>
          </p:cNvSpPr>
          <p:nvPr>
            <p:ph type="title"/>
          </p:nvPr>
        </p:nvSpPr>
        <p:spPr/>
        <p:txBody>
          <a:bodyPr/>
          <a:lstStyle/>
          <a:p>
            <a:r>
              <a:rPr lang="en-US" dirty="0"/>
              <a:t>2. Practical EM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F3F5A4-4724-4EC1-2423-FCC9F105356E}"/>
                  </a:ext>
                </a:extLst>
              </p:cNvPr>
              <p:cNvSpPr>
                <a:spLocks noGrp="1"/>
              </p:cNvSpPr>
              <p:nvPr>
                <p:ph idx="1"/>
              </p:nvPr>
            </p:nvSpPr>
            <p:spPr/>
            <p:txBody>
              <a:bodyPr>
                <a:noAutofit/>
              </a:bodyPr>
              <a:lstStyle/>
              <a:p>
                <a:pPr marL="0" indent="0">
                  <a:buNone/>
                </a:pPr>
                <a:r>
                  <a:rPr lang="en-US" sz="2200" dirty="0">
                    <a:effectLst/>
                    <a:ea typeface="SimSun" panose="02010600030101010101" pitchFamily="2" charset="-122"/>
                  </a:rPr>
                  <a:t>In practice, suppose </a:t>
                </a:r>
                <a:r>
                  <a:rPr lang="en-US" sz="2200" i="1" dirty="0">
                    <a:effectLst/>
                    <a:ea typeface="SimSun" panose="02010600030101010101" pitchFamily="2" charset="-122"/>
                  </a:rPr>
                  <a:t>Y</a:t>
                </a:r>
                <a:r>
                  <a:rPr lang="en-US" sz="2200" dirty="0">
                    <a:effectLst/>
                    <a:ea typeface="SimSun" panose="02010600030101010101" pitchFamily="2" charset="-122"/>
                  </a:rPr>
                  <a:t> is observed as a sample </a:t>
                </a:r>
                <a14:m>
                  <m:oMath xmlns:m="http://schemas.openxmlformats.org/officeDocument/2006/math">
                    <m:r>
                      <a:rPr lang="en-US" sz="2200" i="1">
                        <a:effectLst/>
                        <a:latin typeface="Cambria Math" panose="02040503050406030204" pitchFamily="18" charset="0"/>
                        <a:ea typeface="SimSun" panose="02010600030101010101" pitchFamily="2" charset="-122"/>
                      </a:rPr>
                      <m:t>𝒴</m:t>
                    </m:r>
                  </m:oMath>
                </a14:m>
                <a:r>
                  <a:rPr lang="en-US" sz="2200" dirty="0">
                    <a:effectLst/>
                    <a:ea typeface="SimSun" panose="02010600030101010101" pitchFamily="2" charset="-122"/>
                  </a:rPr>
                  <a:t> = {</a:t>
                </a:r>
                <a:r>
                  <a:rPr lang="en-US" sz="2200" i="1" dirty="0">
                    <a:effectLst/>
                    <a:ea typeface="SimSun" panose="02010600030101010101" pitchFamily="2" charset="-122"/>
                  </a:rPr>
                  <a:t>Y</a:t>
                </a:r>
                <a:r>
                  <a:rPr lang="en-US" sz="2200" baseline="-25000" dirty="0">
                    <a:effectLst/>
                    <a:ea typeface="SimSun" panose="02010600030101010101" pitchFamily="2" charset="-122"/>
                  </a:rPr>
                  <a:t>1</a:t>
                </a:r>
                <a:r>
                  <a:rPr lang="en-US" sz="2200" dirty="0">
                    <a:effectLst/>
                    <a:ea typeface="SimSun" panose="02010600030101010101" pitchFamily="2" charset="-122"/>
                  </a:rPr>
                  <a:t>, </a:t>
                </a:r>
                <a:r>
                  <a:rPr lang="en-US" sz="2200" i="1" dirty="0">
                    <a:effectLst/>
                    <a:ea typeface="SimSun" panose="02010600030101010101" pitchFamily="2" charset="-122"/>
                  </a:rPr>
                  <a:t>Y</a:t>
                </a:r>
                <a:r>
                  <a:rPr lang="en-US" sz="2200" baseline="-25000" dirty="0">
                    <a:effectLst/>
                    <a:ea typeface="SimSun" panose="02010600030101010101" pitchFamily="2" charset="-122"/>
                  </a:rPr>
                  <a:t>2</a:t>
                </a:r>
                <a:r>
                  <a:rPr lang="en-US" sz="2200" dirty="0">
                    <a:effectLst/>
                    <a:ea typeface="SimSun" panose="02010600030101010101" pitchFamily="2" charset="-122"/>
                  </a:rPr>
                  <a:t>,…, </a:t>
                </a:r>
                <a:r>
                  <a:rPr lang="en-US" sz="2200" i="1" dirty="0">
                    <a:effectLst/>
                    <a:ea typeface="SimSun" panose="02010600030101010101" pitchFamily="2" charset="-122"/>
                  </a:rPr>
                  <a:t>Y</a:t>
                </a:r>
                <a:r>
                  <a:rPr lang="en-US" sz="2200" i="1" baseline="-25000" dirty="0">
                    <a:effectLst/>
                    <a:ea typeface="SimSun" panose="02010600030101010101" pitchFamily="2" charset="-122"/>
                  </a:rPr>
                  <a:t>N</a:t>
                </a:r>
                <a:r>
                  <a:rPr lang="en-US" sz="2200" dirty="0">
                    <a:effectLst/>
                    <a:ea typeface="SimSun" panose="02010600030101010101" pitchFamily="2" charset="-122"/>
                  </a:rPr>
                  <a:t>} of size </a:t>
                </a:r>
                <a:r>
                  <a:rPr lang="en-US" sz="2200" i="1" dirty="0">
                    <a:effectLst/>
                    <a:ea typeface="SimSun" panose="02010600030101010101" pitchFamily="2" charset="-122"/>
                  </a:rPr>
                  <a:t>N</a:t>
                </a:r>
                <a:r>
                  <a:rPr lang="en-US" sz="2200" dirty="0">
                    <a:effectLst/>
                    <a:ea typeface="SimSun" panose="02010600030101010101" pitchFamily="2" charset="-122"/>
                  </a:rPr>
                  <a:t> with note that all </a:t>
                </a:r>
                <a:r>
                  <a:rPr lang="en-US" sz="2200" i="1" dirty="0">
                    <a:effectLst/>
                    <a:ea typeface="SimSun" panose="02010600030101010101" pitchFamily="2" charset="-122"/>
                  </a:rPr>
                  <a:t>Y</a:t>
                </a:r>
                <a:r>
                  <a:rPr lang="en-US" sz="2200" i="1" baseline="-25000" dirty="0">
                    <a:effectLst/>
                    <a:ea typeface="SimSun" panose="02010600030101010101" pitchFamily="2" charset="-122"/>
                  </a:rPr>
                  <a:t>i</a:t>
                </a:r>
                <a:r>
                  <a:rPr lang="en-US" sz="2200" dirty="0">
                    <a:effectLst/>
                    <a:ea typeface="SimSun" panose="02010600030101010101" pitchFamily="2" charset="-122"/>
                  </a:rPr>
                  <a:t> (s) are mutually independent and identically distributed (</a:t>
                </a:r>
                <a:r>
                  <a:rPr lang="en-US" sz="2200" dirty="0" err="1">
                    <a:effectLst/>
                    <a:ea typeface="SimSun" panose="02010600030101010101" pitchFamily="2" charset="-122"/>
                  </a:rPr>
                  <a:t>iid</a:t>
                </a:r>
                <a:r>
                  <a:rPr lang="en-US" sz="2200" dirty="0">
                    <a:effectLst/>
                    <a:ea typeface="SimSun" panose="02010600030101010101" pitchFamily="2" charset="-122"/>
                  </a:rPr>
                  <a:t>). The observed sample </a:t>
                </a:r>
                <a14:m>
                  <m:oMath xmlns:m="http://schemas.openxmlformats.org/officeDocument/2006/math">
                    <m:r>
                      <a:rPr lang="en-US" sz="2200" i="1">
                        <a:effectLst/>
                        <a:latin typeface="Cambria Math" panose="02040503050406030204" pitchFamily="18" charset="0"/>
                        <a:ea typeface="SimSun" panose="02010600030101010101" pitchFamily="2" charset="-122"/>
                      </a:rPr>
                      <m:t>𝒴</m:t>
                    </m:r>
                  </m:oMath>
                </a14:m>
                <a:r>
                  <a:rPr lang="en-US" sz="2200" dirty="0">
                    <a:effectLst/>
                    <a:ea typeface="SimSun" panose="02010600030101010101" pitchFamily="2" charset="-122"/>
                  </a:rPr>
                  <a:t> is associated with a </a:t>
                </a:r>
                <a:r>
                  <a:rPr lang="en-US" sz="2200" dirty="0" err="1">
                    <a:effectLst/>
                    <a:ea typeface="SimSun" panose="02010600030101010101" pitchFamily="2" charset="-122"/>
                  </a:rPr>
                  <a:t>a</a:t>
                </a:r>
                <a:r>
                  <a:rPr lang="en-US" sz="2200" dirty="0">
                    <a:effectLst/>
                    <a:ea typeface="SimSun" panose="02010600030101010101" pitchFamily="2" charset="-122"/>
                  </a:rPr>
                  <a:t> hidden set (latent set) </a:t>
                </a:r>
                <a14:m>
                  <m:oMath xmlns:m="http://schemas.openxmlformats.org/officeDocument/2006/math">
                    <m:r>
                      <a:rPr lang="en-US" sz="2200" i="1">
                        <a:effectLst/>
                        <a:latin typeface="Cambria Math" panose="02040503050406030204" pitchFamily="18" charset="0"/>
                        <a:ea typeface="SimSun" panose="02010600030101010101" pitchFamily="2" charset="-122"/>
                      </a:rPr>
                      <m:t>𝒳</m:t>
                    </m:r>
                  </m:oMath>
                </a14:m>
                <a:r>
                  <a:rPr lang="en-US" sz="2200" dirty="0">
                    <a:effectLst/>
                    <a:ea typeface="SimSun" panose="02010600030101010101" pitchFamily="2" charset="-122"/>
                  </a:rPr>
                  <a:t> = {</a:t>
                </a:r>
                <a:r>
                  <a:rPr lang="en-US" sz="2200" i="1" dirty="0">
                    <a:effectLst/>
                    <a:ea typeface="SimSun" panose="02010600030101010101" pitchFamily="2" charset="-122"/>
                  </a:rPr>
                  <a:t>X</a:t>
                </a:r>
                <a:r>
                  <a:rPr lang="en-US" sz="2200" baseline="-25000" dirty="0">
                    <a:effectLst/>
                    <a:ea typeface="SimSun" panose="02010600030101010101" pitchFamily="2" charset="-122"/>
                  </a:rPr>
                  <a:t>1</a:t>
                </a:r>
                <a:r>
                  <a:rPr lang="en-US" sz="2200" dirty="0">
                    <a:effectLst/>
                    <a:ea typeface="SimSun" panose="02010600030101010101" pitchFamily="2" charset="-122"/>
                  </a:rPr>
                  <a:t>, </a:t>
                </a:r>
                <a:r>
                  <a:rPr lang="en-US" sz="2200" i="1" dirty="0">
                    <a:effectLst/>
                    <a:ea typeface="SimSun" panose="02010600030101010101" pitchFamily="2" charset="-122"/>
                  </a:rPr>
                  <a:t>X</a:t>
                </a:r>
                <a:r>
                  <a:rPr lang="en-US" sz="2200" baseline="-25000" dirty="0">
                    <a:effectLst/>
                    <a:ea typeface="SimSun" panose="02010600030101010101" pitchFamily="2" charset="-122"/>
                  </a:rPr>
                  <a:t>2</a:t>
                </a:r>
                <a:r>
                  <a:rPr lang="en-US" sz="2200" dirty="0">
                    <a:effectLst/>
                    <a:ea typeface="SimSun" panose="02010600030101010101" pitchFamily="2" charset="-122"/>
                  </a:rPr>
                  <a:t>,…, </a:t>
                </a:r>
                <a:r>
                  <a:rPr lang="en-US" sz="2200" i="1" dirty="0">
                    <a:effectLst/>
                    <a:ea typeface="SimSun" panose="02010600030101010101" pitchFamily="2" charset="-122"/>
                  </a:rPr>
                  <a:t>X</a:t>
                </a:r>
                <a:r>
                  <a:rPr lang="en-US" sz="2200" i="1" baseline="-25000" dirty="0">
                    <a:effectLst/>
                    <a:ea typeface="SimSun" panose="02010600030101010101" pitchFamily="2" charset="-122"/>
                  </a:rPr>
                  <a:t>N</a:t>
                </a:r>
                <a:r>
                  <a:rPr lang="en-US" sz="2200" dirty="0">
                    <a:effectLst/>
                    <a:ea typeface="SimSun" panose="02010600030101010101" pitchFamily="2" charset="-122"/>
                  </a:rPr>
                  <a:t>} of size </a:t>
                </a:r>
                <a:r>
                  <a:rPr lang="en-US" sz="2200" i="1" dirty="0">
                    <a:effectLst/>
                    <a:ea typeface="SimSun" panose="02010600030101010101" pitchFamily="2" charset="-122"/>
                  </a:rPr>
                  <a:t>N</a:t>
                </a:r>
                <a:r>
                  <a:rPr lang="en-US" sz="2200" dirty="0">
                    <a:effectLst/>
                    <a:ea typeface="SimSun" panose="02010600030101010101" pitchFamily="2" charset="-122"/>
                  </a:rPr>
                  <a:t>. All </a:t>
                </a:r>
                <a:r>
                  <a:rPr lang="en-US" sz="2200" i="1" dirty="0">
                    <a:effectLst/>
                    <a:ea typeface="SimSun" panose="02010600030101010101" pitchFamily="2" charset="-122"/>
                  </a:rPr>
                  <a:t>X</a:t>
                </a:r>
                <a:r>
                  <a:rPr lang="en-US" sz="2200" i="1" baseline="-25000" dirty="0">
                    <a:effectLst/>
                    <a:ea typeface="SimSun" panose="02010600030101010101" pitchFamily="2" charset="-122"/>
                  </a:rPr>
                  <a:t>i</a:t>
                </a:r>
                <a:r>
                  <a:rPr lang="en-US" sz="2200" dirty="0">
                    <a:effectLst/>
                    <a:ea typeface="SimSun" panose="02010600030101010101" pitchFamily="2" charset="-122"/>
                  </a:rPr>
                  <a:t> (s) are </a:t>
                </a:r>
                <a:r>
                  <a:rPr lang="en-US" sz="2200" dirty="0" err="1">
                    <a:effectLst/>
                    <a:ea typeface="SimSun" panose="02010600030101010101" pitchFamily="2" charset="-122"/>
                  </a:rPr>
                  <a:t>iid</a:t>
                </a:r>
                <a:r>
                  <a:rPr lang="en-US" sz="2200" dirty="0">
                    <a:effectLst/>
                    <a:ea typeface="SimSun" panose="02010600030101010101" pitchFamily="2" charset="-122"/>
                  </a:rPr>
                  <a:t> and they are not existent in fact. Let </a:t>
                </a:r>
                <a14:m>
                  <m:oMath xmlns:m="http://schemas.openxmlformats.org/officeDocument/2006/math">
                    <m:r>
                      <a:rPr lang="en-US" sz="2200" i="1">
                        <a:effectLst/>
                        <a:latin typeface="Cambria Math" panose="02040503050406030204" pitchFamily="18" charset="0"/>
                        <a:ea typeface="SimSun" panose="02010600030101010101" pitchFamily="2" charset="-122"/>
                      </a:rPr>
                      <m:t>𝑋</m:t>
                    </m:r>
                    <m:r>
                      <a:rPr lang="en-US" sz="2200" i="1">
                        <a:effectLst/>
                        <a:latin typeface="Cambria Math" panose="02040503050406030204" pitchFamily="18" charset="0"/>
                        <a:ea typeface="SimSun" panose="02010600030101010101" pitchFamily="2" charset="-122"/>
                      </a:rPr>
                      <m:t>∈</m:t>
                    </m:r>
                    <m:r>
                      <a:rPr lang="en-US" sz="2200" b="1" i="1">
                        <a:effectLst/>
                        <a:latin typeface="Cambria Math" panose="02040503050406030204" pitchFamily="18" charset="0"/>
                        <a:ea typeface="SimSun" panose="02010600030101010101" pitchFamily="2" charset="-122"/>
                      </a:rPr>
                      <m:t>𝑿</m:t>
                    </m:r>
                  </m:oMath>
                </a14:m>
                <a:r>
                  <a:rPr lang="en-US" sz="2200" dirty="0">
                    <a:effectLst/>
                    <a:ea typeface="SimSun" panose="02010600030101010101" pitchFamily="2" charset="-122"/>
                  </a:rPr>
                  <a:t> be the random variable representing every </a:t>
                </a:r>
                <a:r>
                  <a:rPr lang="en-US" sz="2200" i="1" dirty="0">
                    <a:effectLst/>
                    <a:ea typeface="SimSun" panose="02010600030101010101" pitchFamily="2" charset="-122"/>
                  </a:rPr>
                  <a:t>X</a:t>
                </a:r>
                <a:r>
                  <a:rPr lang="en-US" sz="2200" i="1" baseline="-25000" dirty="0">
                    <a:effectLst/>
                    <a:ea typeface="SimSun" panose="02010600030101010101" pitchFamily="2" charset="-122"/>
                  </a:rPr>
                  <a:t>i</a:t>
                </a:r>
                <a:r>
                  <a:rPr lang="en-US" sz="2200" dirty="0">
                    <a:effectLst/>
                    <a:ea typeface="SimSun" panose="02010600030101010101" pitchFamily="2" charset="-122"/>
                  </a:rPr>
                  <a:t>. Of course, the domain of </a:t>
                </a:r>
                <a:r>
                  <a:rPr lang="en-US" sz="2200" i="1" dirty="0">
                    <a:effectLst/>
                    <a:ea typeface="SimSun" panose="02010600030101010101" pitchFamily="2" charset="-122"/>
                  </a:rPr>
                  <a:t>X</a:t>
                </a:r>
                <a:r>
                  <a:rPr lang="en-US" sz="2200" dirty="0">
                    <a:effectLst/>
                    <a:ea typeface="SimSun" panose="02010600030101010101" pitchFamily="2" charset="-122"/>
                  </a:rPr>
                  <a:t> is </a:t>
                </a:r>
                <a:r>
                  <a:rPr lang="en-US" sz="2200" b="1" i="1" dirty="0">
                    <a:effectLst/>
                    <a:ea typeface="SimSun" panose="02010600030101010101" pitchFamily="2" charset="-122"/>
                  </a:rPr>
                  <a:t>X</a:t>
                </a:r>
                <a:r>
                  <a:rPr lang="en-US" sz="2200" dirty="0">
                    <a:effectLst/>
                    <a:ea typeface="SimSun" panose="02010600030101010101" pitchFamily="2" charset="-122"/>
                  </a:rPr>
                  <a:t>. Equation 2.13 specifies the conditional expectation </a:t>
                </a:r>
                <a:r>
                  <a:rPr lang="en-US" sz="2200" i="1" dirty="0">
                    <a:effectLst/>
                    <a:ea typeface="SimSun" panose="02010600030101010101" pitchFamily="2" charset="-122"/>
                  </a:rPr>
                  <a:t>Q</a:t>
                </a:r>
                <a:r>
                  <a:rPr lang="en-US" sz="2200" dirty="0">
                    <a:effectLst/>
                    <a:ea typeface="SimSun" panose="02010600030101010101" pitchFamily="2" charset="-122"/>
                  </a:rPr>
                  <a:t>(Θ’ | Θ) given such </a:t>
                </a:r>
                <a14:m>
                  <m:oMath xmlns:m="http://schemas.openxmlformats.org/officeDocument/2006/math">
                    <m:r>
                      <a:rPr lang="en-US" sz="2200" i="1">
                        <a:effectLst/>
                        <a:latin typeface="Cambria Math" panose="02040503050406030204" pitchFamily="18" charset="0"/>
                        <a:ea typeface="SimSun" panose="02010600030101010101" pitchFamily="2" charset="-122"/>
                      </a:rPr>
                      <m:t>𝒴</m:t>
                    </m:r>
                  </m:oMath>
                </a14:m>
                <a:r>
                  <a:rPr lang="en-US" sz="2200" dirty="0">
                    <a:effectLst/>
                    <a:ea typeface="SimSun" panose="02010600030101010101" pitchFamily="2" charset="-122"/>
                  </a:rPr>
                  <a:t>.</a:t>
                </a:r>
              </a:p>
              <a:p>
                <a:pPr marL="0" indent="0">
                  <a:buNone/>
                </a:pPr>
                <a14:m>
                  <m:oMathPara xmlns:m="http://schemas.openxmlformats.org/officeDocument/2006/math">
                    <m:oMathParaPr>
                      <m:jc m:val="right"/>
                    </m:oMathParaPr>
                    <m:oMath xmlns:m="http://schemas.openxmlformats.org/officeDocument/2006/math">
                      <m:r>
                        <a:rPr lang="en-US" sz="2200" i="1" smtClean="0">
                          <a:effectLst/>
                          <a:latin typeface="Cambria Math" panose="02040503050406030204" pitchFamily="18" charset="0"/>
                          <a:ea typeface="SimSun" panose="02010600030101010101" pitchFamily="2" charset="-122"/>
                        </a:rPr>
                        <m:t>𝑄</m:t>
                      </m:r>
                      <m:d>
                        <m:dPr>
                          <m:ctrlPr>
                            <a:rPr lang="en-US" sz="2200" i="1">
                              <a:effectLst/>
                              <a:latin typeface="Cambria Math" panose="02040503050406030204" pitchFamily="18" charset="0"/>
                            </a:rPr>
                          </m:ctrlPr>
                        </m:dPr>
                        <m:e>
                          <m:sSup>
                            <m:sSupPr>
                              <m:ctrlPr>
                                <a:rPr lang="en-US" sz="2200" i="1">
                                  <a:effectLst/>
                                  <a:latin typeface="Cambria Math" panose="02040503050406030204" pitchFamily="18" charset="0"/>
                                </a:rPr>
                              </m:ctrlPr>
                            </m:sSupPr>
                            <m:e>
                              <m:r>
                                <m:rPr>
                                  <m:sty m:val="p"/>
                                </m:rPr>
                                <a:rPr lang="en-US" sz="2200">
                                  <a:effectLst/>
                                  <a:latin typeface="Cambria Math" panose="02040503050406030204" pitchFamily="18" charset="0"/>
                                  <a:ea typeface="SimSun" panose="02010600030101010101" pitchFamily="2" charset="-122"/>
                                </a:rPr>
                                <m:t>Θ</m:t>
                              </m:r>
                            </m:e>
                            <m:sup>
                              <m:r>
                                <a:rPr lang="en-US" sz="2200" i="1">
                                  <a:effectLst/>
                                  <a:latin typeface="Cambria Math" panose="02040503050406030204" pitchFamily="18" charset="0"/>
                                  <a:ea typeface="SimSun" panose="02010600030101010101" pitchFamily="2" charset="-122"/>
                                </a:rPr>
                                <m:t>′</m:t>
                              </m:r>
                            </m:sup>
                          </m:sSup>
                        </m:e>
                        <m:e>
                          <m:r>
                            <m:rPr>
                              <m:sty m:val="p"/>
                            </m:rPr>
                            <a:rPr lang="en-US" sz="2200">
                              <a:effectLst/>
                              <a:latin typeface="Cambria Math" panose="02040503050406030204" pitchFamily="18" charset="0"/>
                              <a:ea typeface="SimSun" panose="02010600030101010101" pitchFamily="2" charset="-122"/>
                            </a:rPr>
                            <m:t>Θ</m:t>
                          </m:r>
                        </m:e>
                      </m:d>
                      <m:r>
                        <a:rPr lang="en-US" sz="2200" i="1">
                          <a:effectLst/>
                          <a:latin typeface="Cambria Math" panose="02040503050406030204" pitchFamily="18" charset="0"/>
                          <a:ea typeface="SimSun" panose="02010600030101010101" pitchFamily="2" charset="-122"/>
                        </a:rPr>
                        <m:t>=</m:t>
                      </m:r>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SimSun" panose="02010600030101010101" pitchFamily="2" charset="-122"/>
                            </a:rPr>
                            <m:t>𝑖</m:t>
                          </m:r>
                          <m:r>
                            <a:rPr lang="en-US" sz="2200" i="1">
                              <a:effectLst/>
                              <a:latin typeface="Cambria Math" panose="02040503050406030204" pitchFamily="18" charset="0"/>
                              <a:ea typeface="SimSun" panose="02010600030101010101" pitchFamily="2" charset="-122"/>
                            </a:rPr>
                            <m:t>=1</m:t>
                          </m:r>
                        </m:sub>
                        <m:sup>
                          <m:r>
                            <a:rPr lang="en-US" sz="2200" i="1">
                              <a:effectLst/>
                              <a:latin typeface="Cambria Math" panose="02040503050406030204" pitchFamily="18" charset="0"/>
                              <a:ea typeface="SimSun" panose="02010600030101010101" pitchFamily="2" charset="-122"/>
                            </a:rPr>
                            <m:t>𝑁</m:t>
                          </m:r>
                        </m:sup>
                        <m:e>
                          <m:nary>
                            <m:naryPr>
                              <m:limLoc m:val="undOvr"/>
                              <m:supHide m:val="on"/>
                              <m:ctrlPr>
                                <a:rPr lang="en-US" sz="2200" i="1">
                                  <a:effectLst/>
                                  <a:latin typeface="Cambria Math" panose="02040503050406030204" pitchFamily="18" charset="0"/>
                                </a:rPr>
                              </m:ctrlPr>
                            </m:naryPr>
                            <m:sub>
                              <m:r>
                                <a:rPr lang="en-US" sz="2200" i="1">
                                  <a:effectLst/>
                                  <a:latin typeface="Cambria Math" panose="02040503050406030204" pitchFamily="18" charset="0"/>
                                  <a:ea typeface="SimSun" panose="02010600030101010101" pitchFamily="2" charset="-122"/>
                                </a:rPr>
                                <m:t>𝑋</m:t>
                              </m:r>
                            </m:sub>
                            <m:sup/>
                            <m:e>
                              <m:r>
                                <a:rPr lang="en-US" sz="2200" i="1">
                                  <a:effectLst/>
                                  <a:latin typeface="Cambria Math" panose="02040503050406030204" pitchFamily="18" charset="0"/>
                                  <a:ea typeface="SimSun" panose="02010600030101010101" pitchFamily="2" charset="-122"/>
                                </a:rPr>
                                <m:t>𝑓</m:t>
                              </m:r>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rPr>
                                    <m:t>𝑋</m:t>
                                  </m:r>
                                </m:e>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rPr>
                                        <m:t>𝑌</m:t>
                                      </m:r>
                                    </m:e>
                                    <m:sub>
                                      <m:r>
                                        <a:rPr lang="en-US" sz="2200" i="1">
                                          <a:effectLst/>
                                          <a:latin typeface="Cambria Math" panose="02040503050406030204" pitchFamily="18" charset="0"/>
                                          <a:ea typeface="SimSun" panose="02010600030101010101" pitchFamily="2" charset="-122"/>
                                        </a:rPr>
                                        <m:t>𝑖</m:t>
                                      </m:r>
                                    </m:sub>
                                  </m:sSub>
                                  <m:r>
                                    <a:rPr lang="en-US" sz="2200">
                                      <a:effectLst/>
                                      <a:latin typeface="Cambria Math" panose="02040503050406030204" pitchFamily="18" charset="0"/>
                                      <a:ea typeface="SimSun" panose="02010600030101010101" pitchFamily="2" charset="-122"/>
                                    </a:rPr>
                                    <m:t>,</m:t>
                                  </m:r>
                                  <m:r>
                                    <m:rPr>
                                      <m:sty m:val="p"/>
                                    </m:rPr>
                                    <a:rPr lang="en-US" sz="2200">
                                      <a:effectLst/>
                                      <a:latin typeface="Cambria Math" panose="02040503050406030204" pitchFamily="18" charset="0"/>
                                      <a:ea typeface="SimSun" panose="02010600030101010101" pitchFamily="2" charset="-122"/>
                                    </a:rPr>
                                    <m:t>Θ</m:t>
                                  </m:r>
                                </m:e>
                              </m:d>
                              <m:r>
                                <m:rPr>
                                  <m:sty m:val="p"/>
                                </m:rPr>
                                <a:rPr lang="en-US" sz="2200">
                                  <a:effectLst/>
                                  <a:latin typeface="Cambria Math" panose="02040503050406030204" pitchFamily="18" charset="0"/>
                                  <a:ea typeface="SimSun" panose="02010600030101010101" pitchFamily="2" charset="-122"/>
                                </a:rPr>
                                <m:t>log</m:t>
                              </m:r>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rPr>
                                    <m:t>𝑓</m:t>
                                  </m:r>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rPr>
                                        <m:t>𝑋</m:t>
                                      </m:r>
                                      <m:r>
                                        <a:rPr lang="en-US" sz="2200" i="1">
                                          <a:effectLst/>
                                          <a:latin typeface="Cambria Math" panose="02040503050406030204" pitchFamily="18" charset="0"/>
                                          <a:ea typeface="SimSun" panose="02010600030101010101" pitchFamily="2" charset="-122"/>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rPr>
                                            <m:t>𝑌</m:t>
                                          </m:r>
                                        </m:e>
                                        <m:sub>
                                          <m:r>
                                            <a:rPr lang="en-US" sz="2200" i="1">
                                              <a:effectLst/>
                                              <a:latin typeface="Cambria Math" panose="02040503050406030204" pitchFamily="18" charset="0"/>
                                              <a:ea typeface="SimSun" panose="02010600030101010101" pitchFamily="2" charset="-122"/>
                                            </a:rPr>
                                            <m:t>𝑖</m:t>
                                          </m:r>
                                        </m:sub>
                                      </m:sSub>
                                    </m:e>
                                    <m:e>
                                      <m:sSup>
                                        <m:sSupPr>
                                          <m:ctrlPr>
                                            <a:rPr lang="en-US" sz="2200" i="1">
                                              <a:effectLst/>
                                              <a:latin typeface="Cambria Math" panose="02040503050406030204" pitchFamily="18" charset="0"/>
                                            </a:rPr>
                                          </m:ctrlPr>
                                        </m:sSupPr>
                                        <m:e>
                                          <m:r>
                                            <m:rPr>
                                              <m:sty m:val="p"/>
                                            </m:rPr>
                                            <a:rPr lang="en-US" sz="2200">
                                              <a:effectLst/>
                                              <a:latin typeface="Cambria Math" panose="02040503050406030204" pitchFamily="18" charset="0"/>
                                              <a:ea typeface="SimSun" panose="02010600030101010101" pitchFamily="2" charset="-122"/>
                                            </a:rPr>
                                            <m:t>Θ</m:t>
                                          </m:r>
                                        </m:e>
                                        <m:sup>
                                          <m:r>
                                            <a:rPr lang="en-US" sz="2200" i="1">
                                              <a:effectLst/>
                                              <a:latin typeface="Cambria Math" panose="02040503050406030204" pitchFamily="18" charset="0"/>
                                              <a:ea typeface="SimSun" panose="02010600030101010101" pitchFamily="2" charset="-122"/>
                                            </a:rPr>
                                            <m:t>′</m:t>
                                          </m:r>
                                        </m:sup>
                                      </m:sSup>
                                    </m:e>
                                  </m:d>
                                </m:e>
                              </m:d>
                              <m:r>
                                <m:rPr>
                                  <m:sty m:val="p"/>
                                </m:rPr>
                                <a:rPr lang="en-US" sz="2200">
                                  <a:effectLst/>
                                  <a:latin typeface="Cambria Math" panose="02040503050406030204" pitchFamily="18" charset="0"/>
                                  <a:ea typeface="SimSun" panose="02010600030101010101" pitchFamily="2" charset="-122"/>
                                </a:rPr>
                                <m:t>d</m:t>
                              </m:r>
                              <m:r>
                                <a:rPr lang="en-US" sz="2200" i="1">
                                  <a:effectLst/>
                                  <a:latin typeface="Cambria Math" panose="02040503050406030204" pitchFamily="18" charset="0"/>
                                  <a:ea typeface="SimSun" panose="02010600030101010101" pitchFamily="2" charset="-122"/>
                                </a:rPr>
                                <m:t>𝑋</m:t>
                              </m:r>
                            </m:e>
                          </m:nary>
                        </m:e>
                      </m:nary>
                      <m:r>
                        <a:rPr lang="en-US" sz="2200" b="0" i="1" smtClean="0">
                          <a:effectLst/>
                          <a:latin typeface="Cambria Math" panose="02040503050406030204" pitchFamily="18" charset="0"/>
                          <a:ea typeface="SimSun" panose="02010600030101010101" pitchFamily="2" charset="-122"/>
                        </a:rPr>
                        <m:t>    (2.13)</m:t>
                      </m:r>
                    </m:oMath>
                  </m:oMathPara>
                </a14:m>
                <a:endParaRPr lang="en-US" sz="2200" dirty="0"/>
              </a:p>
              <a:p>
                <a:pPr marL="0" indent="0">
                  <a:buNone/>
                </a:pPr>
                <a:r>
                  <a:rPr lang="en-US" sz="2200" dirty="0">
                    <a:effectLst/>
                    <a:ea typeface="SimSun" panose="02010600030101010101" pitchFamily="2" charset="-122"/>
                  </a:rPr>
                  <a:t>Equation 2.13 is a variant of equation 2.10 in case that there is no explicit mapping between </a:t>
                </a:r>
                <a:r>
                  <a:rPr lang="en-US" sz="2200" i="1" dirty="0">
                    <a:effectLst/>
                    <a:ea typeface="SimSun" panose="02010600030101010101" pitchFamily="2" charset="-122"/>
                  </a:rPr>
                  <a:t>X</a:t>
                </a:r>
                <a:r>
                  <a:rPr lang="en-US" sz="2200" i="1" baseline="-25000" dirty="0">
                    <a:effectLst/>
                    <a:ea typeface="SimSun" panose="02010600030101010101" pitchFamily="2" charset="-122"/>
                  </a:rPr>
                  <a:t>i</a:t>
                </a:r>
                <a:r>
                  <a:rPr lang="en-US" sz="2200" dirty="0">
                    <a:effectLst/>
                    <a:ea typeface="SimSun" panose="02010600030101010101" pitchFamily="2" charset="-122"/>
                  </a:rPr>
                  <a:t> and </a:t>
                </a:r>
                <a:r>
                  <a:rPr lang="en-US" sz="2200" i="1" dirty="0">
                    <a:effectLst/>
                    <a:ea typeface="SimSun" panose="02010600030101010101" pitchFamily="2" charset="-122"/>
                  </a:rPr>
                  <a:t>Y</a:t>
                </a:r>
                <a:r>
                  <a:rPr lang="en-US" sz="2200" i="1" baseline="-25000" dirty="0">
                    <a:effectLst/>
                    <a:ea typeface="SimSun" panose="02010600030101010101" pitchFamily="2" charset="-122"/>
                  </a:rPr>
                  <a:t>i</a:t>
                </a:r>
                <a:r>
                  <a:rPr lang="en-US" sz="2200" dirty="0">
                    <a:effectLst/>
                    <a:ea typeface="SimSun" panose="02010600030101010101" pitchFamily="2" charset="-122"/>
                  </a:rPr>
                  <a:t> but there exists the same joint PDF between </a:t>
                </a:r>
                <a:r>
                  <a:rPr lang="en-US" sz="2200" i="1" dirty="0">
                    <a:effectLst/>
                    <a:ea typeface="SimSun" panose="02010600030101010101" pitchFamily="2" charset="-122"/>
                  </a:rPr>
                  <a:t>X</a:t>
                </a:r>
                <a:r>
                  <a:rPr lang="en-US" sz="2200" i="1" baseline="-25000" dirty="0">
                    <a:effectLst/>
                    <a:ea typeface="SimSun" panose="02010600030101010101" pitchFamily="2" charset="-122"/>
                  </a:rPr>
                  <a:t>i</a:t>
                </a:r>
                <a:r>
                  <a:rPr lang="en-US" sz="2200" dirty="0">
                    <a:effectLst/>
                    <a:ea typeface="SimSun" panose="02010600030101010101" pitchFamily="2" charset="-122"/>
                  </a:rPr>
                  <a:t> and </a:t>
                </a:r>
                <a:r>
                  <a:rPr lang="en-US" sz="2200" i="1" dirty="0">
                    <a:effectLst/>
                    <a:ea typeface="SimSun" panose="02010600030101010101" pitchFamily="2" charset="-122"/>
                  </a:rPr>
                  <a:t>Y</a:t>
                </a:r>
                <a:r>
                  <a:rPr lang="en-US" sz="2200" i="1" baseline="-25000" dirty="0">
                    <a:effectLst/>
                    <a:ea typeface="SimSun" panose="02010600030101010101" pitchFamily="2" charset="-122"/>
                  </a:rPr>
                  <a:t>i</a:t>
                </a:r>
                <a:r>
                  <a:rPr lang="en-US" sz="2200" dirty="0">
                    <a:effectLst/>
                    <a:ea typeface="SimSun" panose="02010600030101010101" pitchFamily="2" charset="-122"/>
                  </a:rPr>
                  <a:t>. Please see the proof of equation 2.10 to comprehend how to derive equation 2.13. If both </a:t>
                </a:r>
                <a:r>
                  <a:rPr lang="en-US" sz="2200" i="1" dirty="0">
                    <a:effectLst/>
                    <a:ea typeface="SimSun" panose="02010600030101010101" pitchFamily="2" charset="-122"/>
                  </a:rPr>
                  <a:t>X</a:t>
                </a:r>
                <a:r>
                  <a:rPr lang="en-US" sz="2200" dirty="0">
                    <a:effectLst/>
                    <a:ea typeface="SimSun" panose="02010600030101010101" pitchFamily="2" charset="-122"/>
                  </a:rPr>
                  <a:t> and </a:t>
                </a:r>
                <a:r>
                  <a:rPr lang="en-US" sz="2200" i="1" dirty="0">
                    <a:effectLst/>
                    <a:ea typeface="SimSun" panose="02010600030101010101" pitchFamily="2" charset="-122"/>
                  </a:rPr>
                  <a:t>Y</a:t>
                </a:r>
                <a:r>
                  <a:rPr lang="en-US" sz="2200" dirty="0">
                    <a:effectLst/>
                    <a:ea typeface="SimSun" panose="02010600030101010101" pitchFamily="2" charset="-122"/>
                  </a:rPr>
                  <a:t> are discrete, equation 2.13 becomes:</a:t>
                </a:r>
              </a:p>
              <a:p>
                <a:pPr marL="0" indent="0">
                  <a:buNone/>
                </a:pPr>
                <a14:m>
                  <m:oMathPara xmlns:m="http://schemas.openxmlformats.org/officeDocument/2006/math">
                    <m:oMathParaPr>
                      <m:jc m:val="right"/>
                    </m:oMathParaPr>
                    <m:oMath xmlns:m="http://schemas.openxmlformats.org/officeDocument/2006/math">
                      <m:r>
                        <a:rPr lang="en-US" sz="2200" i="1" smtClean="0">
                          <a:effectLst/>
                          <a:latin typeface="Cambria Math" panose="02040503050406030204" pitchFamily="18" charset="0"/>
                          <a:ea typeface="SimSun" panose="02010600030101010101" pitchFamily="2" charset="-122"/>
                        </a:rPr>
                        <m:t>𝑄</m:t>
                      </m:r>
                      <m:d>
                        <m:dPr>
                          <m:ctrlPr>
                            <a:rPr lang="en-US" sz="2200" i="1">
                              <a:effectLst/>
                              <a:latin typeface="Cambria Math" panose="02040503050406030204" pitchFamily="18" charset="0"/>
                            </a:rPr>
                          </m:ctrlPr>
                        </m:dPr>
                        <m:e>
                          <m:sSup>
                            <m:sSupPr>
                              <m:ctrlPr>
                                <a:rPr lang="en-US" sz="2200" i="1">
                                  <a:effectLst/>
                                  <a:latin typeface="Cambria Math" panose="02040503050406030204" pitchFamily="18" charset="0"/>
                                </a:rPr>
                              </m:ctrlPr>
                            </m:sSupPr>
                            <m:e>
                              <m:r>
                                <m:rPr>
                                  <m:sty m:val="p"/>
                                </m:rPr>
                                <a:rPr lang="en-US" sz="2200">
                                  <a:effectLst/>
                                  <a:latin typeface="Cambria Math" panose="02040503050406030204" pitchFamily="18" charset="0"/>
                                  <a:ea typeface="SimSun" panose="02010600030101010101" pitchFamily="2" charset="-122"/>
                                </a:rPr>
                                <m:t>Θ</m:t>
                              </m:r>
                            </m:e>
                            <m:sup>
                              <m:r>
                                <a:rPr lang="en-US" sz="2200" i="1">
                                  <a:effectLst/>
                                  <a:latin typeface="Cambria Math" panose="02040503050406030204" pitchFamily="18" charset="0"/>
                                  <a:ea typeface="SimSun" panose="02010600030101010101" pitchFamily="2" charset="-122"/>
                                </a:rPr>
                                <m:t>′</m:t>
                              </m:r>
                            </m:sup>
                          </m:sSup>
                        </m:e>
                        <m:e>
                          <m:r>
                            <m:rPr>
                              <m:sty m:val="p"/>
                            </m:rPr>
                            <a:rPr lang="en-US" sz="2200">
                              <a:effectLst/>
                              <a:latin typeface="Cambria Math" panose="02040503050406030204" pitchFamily="18" charset="0"/>
                              <a:ea typeface="SimSun" panose="02010600030101010101" pitchFamily="2" charset="-122"/>
                            </a:rPr>
                            <m:t>Θ</m:t>
                          </m:r>
                        </m:e>
                      </m:d>
                      <m:r>
                        <a:rPr lang="en-US" sz="2200" i="1">
                          <a:effectLst/>
                          <a:latin typeface="Cambria Math" panose="02040503050406030204" pitchFamily="18" charset="0"/>
                          <a:ea typeface="SimSun" panose="02010600030101010101" pitchFamily="2" charset="-122"/>
                        </a:rPr>
                        <m:t>=</m:t>
                      </m:r>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SimSun" panose="02010600030101010101" pitchFamily="2" charset="-122"/>
                            </a:rPr>
                            <m:t>𝑖</m:t>
                          </m:r>
                          <m:r>
                            <a:rPr lang="en-US" sz="2200" i="1">
                              <a:effectLst/>
                              <a:latin typeface="Cambria Math" panose="02040503050406030204" pitchFamily="18" charset="0"/>
                              <a:ea typeface="SimSun" panose="02010600030101010101" pitchFamily="2" charset="-122"/>
                            </a:rPr>
                            <m:t>=1</m:t>
                          </m:r>
                        </m:sub>
                        <m:sup>
                          <m:r>
                            <a:rPr lang="en-US" sz="2200" i="1">
                              <a:effectLst/>
                              <a:latin typeface="Cambria Math" panose="02040503050406030204" pitchFamily="18" charset="0"/>
                              <a:ea typeface="SimSun" panose="02010600030101010101" pitchFamily="2" charset="-122"/>
                            </a:rPr>
                            <m:t>𝑁</m:t>
                          </m:r>
                        </m:sup>
                        <m:e>
                          <m:nary>
                            <m:naryPr>
                              <m:chr m:val="∑"/>
                              <m:limLoc m:val="undOvr"/>
                              <m:supHide m:val="on"/>
                              <m:ctrlPr>
                                <a:rPr lang="en-US" sz="2200" i="1">
                                  <a:effectLst/>
                                  <a:latin typeface="Cambria Math" panose="02040503050406030204" pitchFamily="18" charset="0"/>
                                </a:rPr>
                              </m:ctrlPr>
                            </m:naryPr>
                            <m:sub>
                              <m:r>
                                <a:rPr lang="en-US" sz="2200" i="1">
                                  <a:effectLst/>
                                  <a:latin typeface="Cambria Math" panose="02040503050406030204" pitchFamily="18" charset="0"/>
                                  <a:ea typeface="SimSun" panose="02010600030101010101" pitchFamily="2" charset="-122"/>
                                </a:rPr>
                                <m:t>𝑋</m:t>
                              </m:r>
                            </m:sub>
                            <m:sup/>
                            <m:e>
                              <m:r>
                                <a:rPr lang="en-US" sz="2200" i="1">
                                  <a:effectLst/>
                                  <a:latin typeface="Cambria Math" panose="02040503050406030204" pitchFamily="18" charset="0"/>
                                  <a:ea typeface="SimSun" panose="02010600030101010101" pitchFamily="2" charset="-122"/>
                                </a:rPr>
                                <m:t>𝑃</m:t>
                              </m:r>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rPr>
                                    <m:t>𝑋</m:t>
                                  </m:r>
                                </m:e>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rPr>
                                        <m:t>𝑌</m:t>
                                      </m:r>
                                    </m:e>
                                    <m:sub>
                                      <m:r>
                                        <a:rPr lang="en-US" sz="2200" i="1">
                                          <a:effectLst/>
                                          <a:latin typeface="Cambria Math" panose="02040503050406030204" pitchFamily="18" charset="0"/>
                                          <a:ea typeface="SimSun" panose="02010600030101010101" pitchFamily="2" charset="-122"/>
                                        </a:rPr>
                                        <m:t>𝑖</m:t>
                                      </m:r>
                                    </m:sub>
                                  </m:sSub>
                                  <m:r>
                                    <a:rPr lang="en-US" sz="2200">
                                      <a:effectLst/>
                                      <a:latin typeface="Cambria Math" panose="02040503050406030204" pitchFamily="18" charset="0"/>
                                      <a:ea typeface="SimSun" panose="02010600030101010101" pitchFamily="2" charset="-122"/>
                                    </a:rPr>
                                    <m:t>,</m:t>
                                  </m:r>
                                  <m:r>
                                    <m:rPr>
                                      <m:sty m:val="p"/>
                                    </m:rPr>
                                    <a:rPr lang="en-US" sz="2200">
                                      <a:effectLst/>
                                      <a:latin typeface="Cambria Math" panose="02040503050406030204" pitchFamily="18" charset="0"/>
                                      <a:ea typeface="SimSun" panose="02010600030101010101" pitchFamily="2" charset="-122"/>
                                    </a:rPr>
                                    <m:t>Θ</m:t>
                                  </m:r>
                                </m:e>
                              </m:d>
                              <m:r>
                                <m:rPr>
                                  <m:sty m:val="p"/>
                                </m:rPr>
                                <a:rPr lang="en-US" sz="2200">
                                  <a:effectLst/>
                                  <a:latin typeface="Cambria Math" panose="02040503050406030204" pitchFamily="18" charset="0"/>
                                  <a:ea typeface="SimSun" panose="02010600030101010101" pitchFamily="2" charset="-122"/>
                                </a:rPr>
                                <m:t>log</m:t>
                              </m:r>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rPr>
                                    <m:t>𝑃</m:t>
                                  </m:r>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rPr>
                                        <m:t>𝑋</m:t>
                                      </m:r>
                                      <m:r>
                                        <a:rPr lang="en-US" sz="2200" i="1">
                                          <a:effectLst/>
                                          <a:latin typeface="Cambria Math" panose="02040503050406030204" pitchFamily="18" charset="0"/>
                                          <a:ea typeface="SimSun" panose="02010600030101010101" pitchFamily="2" charset="-122"/>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rPr>
                                            <m:t>𝑌</m:t>
                                          </m:r>
                                        </m:e>
                                        <m:sub>
                                          <m:r>
                                            <a:rPr lang="en-US" sz="2200" i="1">
                                              <a:effectLst/>
                                              <a:latin typeface="Cambria Math" panose="02040503050406030204" pitchFamily="18" charset="0"/>
                                              <a:ea typeface="SimSun" panose="02010600030101010101" pitchFamily="2" charset="-122"/>
                                            </a:rPr>
                                            <m:t>𝑖</m:t>
                                          </m:r>
                                        </m:sub>
                                      </m:sSub>
                                    </m:e>
                                    <m:e>
                                      <m:sSup>
                                        <m:sSupPr>
                                          <m:ctrlPr>
                                            <a:rPr lang="en-US" sz="2200" i="1">
                                              <a:effectLst/>
                                              <a:latin typeface="Cambria Math" panose="02040503050406030204" pitchFamily="18" charset="0"/>
                                            </a:rPr>
                                          </m:ctrlPr>
                                        </m:sSupPr>
                                        <m:e>
                                          <m:r>
                                            <m:rPr>
                                              <m:sty m:val="p"/>
                                            </m:rPr>
                                            <a:rPr lang="en-US" sz="2200">
                                              <a:effectLst/>
                                              <a:latin typeface="Cambria Math" panose="02040503050406030204" pitchFamily="18" charset="0"/>
                                              <a:ea typeface="SimSun" panose="02010600030101010101" pitchFamily="2" charset="-122"/>
                                            </a:rPr>
                                            <m:t>Θ</m:t>
                                          </m:r>
                                        </m:e>
                                        <m:sup>
                                          <m:r>
                                            <a:rPr lang="en-US" sz="2200" i="1">
                                              <a:effectLst/>
                                              <a:latin typeface="Cambria Math" panose="02040503050406030204" pitchFamily="18" charset="0"/>
                                              <a:ea typeface="SimSun" panose="02010600030101010101" pitchFamily="2" charset="-122"/>
                                            </a:rPr>
                                            <m:t>′</m:t>
                                          </m:r>
                                        </m:sup>
                                      </m:sSup>
                                    </m:e>
                                  </m:d>
                                </m:e>
                              </m:d>
                            </m:e>
                          </m:nary>
                        </m:e>
                      </m:nary>
                      <m:r>
                        <a:rPr lang="en-US" sz="2200" b="0" i="1" smtClean="0">
                          <a:effectLst/>
                          <a:latin typeface="Cambria Math" panose="02040503050406030204" pitchFamily="18" charset="0"/>
                          <a:ea typeface="SimSun" panose="02010600030101010101" pitchFamily="2" charset="-122"/>
                        </a:rPr>
                        <m:t>    (2.14)</m:t>
                      </m:r>
                    </m:oMath>
                  </m:oMathPara>
                </a14:m>
                <a:endParaRPr lang="en-US" sz="2200" dirty="0"/>
              </a:p>
            </p:txBody>
          </p:sp>
        </mc:Choice>
        <mc:Fallback xmlns="">
          <p:sp>
            <p:nvSpPr>
              <p:cNvPr id="3" name="Content Placeholder 2">
                <a:extLst>
                  <a:ext uri="{FF2B5EF4-FFF2-40B4-BE49-F238E27FC236}">
                    <a16:creationId xmlns:a16="http://schemas.microsoft.com/office/drawing/2014/main" id="{BFF3F5A4-4724-4EC1-2423-FCC9F105356E}"/>
                  </a:ext>
                </a:extLst>
              </p:cNvPr>
              <p:cNvSpPr>
                <a:spLocks noGrp="1" noRot="1" noChangeAspect="1" noMove="1" noResize="1" noEditPoints="1" noAdjustHandles="1" noChangeArrowheads="1" noChangeShapeType="1" noTextEdit="1"/>
              </p:cNvSpPr>
              <p:nvPr>
                <p:ph idx="1"/>
              </p:nvPr>
            </p:nvSpPr>
            <p:spPr>
              <a:blipFill>
                <a:blip r:embed="rId4"/>
                <a:stretch>
                  <a:fillRect l="-754" t="-824" r="-696" b="-270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3D9108A-FB96-1565-AA92-3C092EBA362B}"/>
              </a:ext>
            </a:extLst>
          </p:cNvPr>
          <p:cNvSpPr>
            <a:spLocks noGrp="1"/>
          </p:cNvSpPr>
          <p:nvPr>
            <p:ph type="dt" sz="half" idx="10"/>
          </p:nvPr>
        </p:nvSpPr>
        <p:spPr/>
        <p:txBody>
          <a:bodyPr/>
          <a:lstStyle/>
          <a:p>
            <a:r>
              <a:rPr lang="en-US"/>
              <a:t>30/05/2022</a:t>
            </a:r>
          </a:p>
        </p:txBody>
      </p:sp>
      <p:sp>
        <p:nvSpPr>
          <p:cNvPr id="5" name="Footer Placeholder 4">
            <a:extLst>
              <a:ext uri="{FF2B5EF4-FFF2-40B4-BE49-F238E27FC236}">
                <a16:creationId xmlns:a16="http://schemas.microsoft.com/office/drawing/2014/main" id="{860BB73C-CF6B-8745-E3B5-CA32F4D3E992}"/>
              </a:ext>
            </a:extLst>
          </p:cNvPr>
          <p:cNvSpPr>
            <a:spLocks noGrp="1"/>
          </p:cNvSpPr>
          <p:nvPr>
            <p:ph type="ftr" sz="quarter" idx="11"/>
          </p:nvPr>
        </p:nvSpPr>
        <p:spPr/>
        <p:txBody>
          <a:bodyPr/>
          <a:lstStyle/>
          <a:p>
            <a:r>
              <a:rPr lang="pt-BR"/>
              <a:t>EM Tutorial P2 - Loc Nguyen</a:t>
            </a:r>
            <a:endParaRPr lang="en-US"/>
          </a:p>
        </p:txBody>
      </p:sp>
      <p:sp>
        <p:nvSpPr>
          <p:cNvPr id="6" name="Slide Number Placeholder 5">
            <a:extLst>
              <a:ext uri="{FF2B5EF4-FFF2-40B4-BE49-F238E27FC236}">
                <a16:creationId xmlns:a16="http://schemas.microsoft.com/office/drawing/2014/main" id="{C66602F7-9E7A-6350-F02C-D8B1E9757479}"/>
              </a:ext>
            </a:extLst>
          </p:cNvPr>
          <p:cNvSpPr>
            <a:spLocks noGrp="1"/>
          </p:cNvSpPr>
          <p:nvPr>
            <p:ph type="sldNum" sz="quarter" idx="12"/>
          </p:nvPr>
        </p:nvSpPr>
        <p:spPr/>
        <p:txBody>
          <a:bodyPr/>
          <a:lstStyle/>
          <a:p>
            <a:fld id="{5DB5036F-1FF2-46C4-8D2B-59C7E3B91952}" type="slidenum">
              <a:rPr lang="en-US" smtClean="0"/>
              <a:pPr/>
              <a:t>37</a:t>
            </a:fld>
            <a:endParaRPr lang="en-US"/>
          </a:p>
        </p:txBody>
      </p:sp>
    </p:spTree>
    <p:extLst>
      <p:ext uri="{BB962C8B-B14F-4D97-AF65-F5344CB8AC3E}">
        <p14:creationId xmlns:p14="http://schemas.microsoft.com/office/powerpoint/2010/main" val="17735357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C9FBF-1B33-ACA9-8C0B-6AE5043F63A1}"/>
              </a:ext>
            </a:extLst>
          </p:cNvPr>
          <p:cNvSpPr>
            <a:spLocks noGrp="1"/>
          </p:cNvSpPr>
          <p:nvPr>
            <p:ph type="title"/>
          </p:nvPr>
        </p:nvSpPr>
        <p:spPr/>
        <p:txBody>
          <a:bodyPr/>
          <a:lstStyle/>
          <a:p>
            <a:r>
              <a:rPr lang="en-US" dirty="0"/>
              <a:t>2. Practical EM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BF890C-8551-F8B7-5713-D54EB0DC9C5D}"/>
                  </a:ext>
                </a:extLst>
              </p:cNvPr>
              <p:cNvSpPr>
                <a:spLocks noGrp="1"/>
              </p:cNvSpPr>
              <p:nvPr>
                <p:ph idx="1"/>
              </p:nvPr>
            </p:nvSpPr>
            <p:spPr/>
            <p:txBody>
              <a:bodyPr>
                <a:noAutofit/>
              </a:bodyPr>
              <a:lstStyle/>
              <a:p>
                <a:pPr marL="0" marR="0" indent="0" algn="just">
                  <a:spcBef>
                    <a:spcPts val="0"/>
                  </a:spcBef>
                  <a:spcAft>
                    <a:spcPts val="0"/>
                  </a:spcAft>
                  <a:buNone/>
                </a:pP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If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is discrete and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is continuous such that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 Θ) =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P</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Θ) then, according to the total probability rule,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2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𝑌</m:t>
                          </m:r>
                        </m:e>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22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supHide m:val="on"/>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sub>
                        <m:sup/>
                        <m:e>
                          <m:r>
                            <a:rPr lang="en-US" sz="22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22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𝑌</m:t>
                              </m:r>
                            </m:e>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e>
                          </m:d>
                        </m:e>
                      </m:nary>
                    </m:oMath>
                  </m:oMathPara>
                </a14:m>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200" dirty="0">
                    <a:effectLst/>
                    <a:latin typeface="Times New Roman" panose="02020603050405020304" pitchFamily="18" charset="0"/>
                    <a:ea typeface="SimSun" panose="02010600030101010101" pitchFamily="2" charset="-122"/>
                  </a:rPr>
                  <a:t>Note, when only </a:t>
                </a:r>
                <a:r>
                  <a:rPr lang="en-US" sz="2200" i="1" dirty="0">
                    <a:effectLst/>
                    <a:latin typeface="Times New Roman" panose="02020603050405020304" pitchFamily="18" charset="0"/>
                    <a:ea typeface="SimSun" panose="02010600030101010101" pitchFamily="2" charset="-122"/>
                  </a:rPr>
                  <a:t>X</a:t>
                </a:r>
                <a:r>
                  <a:rPr lang="en-US" sz="2200" dirty="0">
                    <a:effectLst/>
                    <a:latin typeface="Times New Roman" panose="02020603050405020304" pitchFamily="18" charset="0"/>
                    <a:ea typeface="SimSun" panose="02010600030101010101" pitchFamily="2" charset="-122"/>
                  </a:rPr>
                  <a:t> is discrete, its PDF </a:t>
                </a:r>
                <a:r>
                  <a:rPr lang="en-US" sz="2200" i="1" dirty="0">
                    <a:effectLst/>
                    <a:latin typeface="Times New Roman" panose="02020603050405020304" pitchFamily="18" charset="0"/>
                    <a:ea typeface="SimSun" panose="02010600030101010101" pitchFamily="2" charset="-122"/>
                  </a:rPr>
                  <a:t>f</a:t>
                </a:r>
                <a:r>
                  <a:rPr lang="en-US" sz="2200" dirty="0">
                    <a:effectLst/>
                    <a:latin typeface="Times New Roman" panose="02020603050405020304" pitchFamily="18" charset="0"/>
                    <a:ea typeface="SimSun" panose="02010600030101010101" pitchFamily="2" charset="-122"/>
                  </a:rPr>
                  <a:t>(</a:t>
                </a:r>
                <a:r>
                  <a:rPr lang="en-US" sz="2200" i="1" dirty="0">
                    <a:effectLst/>
                    <a:latin typeface="Times New Roman" panose="02020603050405020304" pitchFamily="18" charset="0"/>
                    <a:ea typeface="SimSun" panose="02010600030101010101" pitchFamily="2" charset="-122"/>
                  </a:rPr>
                  <a:t>X</a:t>
                </a:r>
                <a:r>
                  <a:rPr lang="en-US" sz="2200" dirty="0">
                    <a:effectLst/>
                    <a:latin typeface="Times New Roman" panose="02020603050405020304" pitchFamily="18" charset="0"/>
                    <a:ea typeface="SimSun" panose="02010600030101010101" pitchFamily="2" charset="-122"/>
                  </a:rPr>
                  <a:t>|Θ) becomes the probability </a:t>
                </a:r>
                <a:r>
                  <a:rPr lang="en-US" sz="2200" i="1" dirty="0">
                    <a:effectLst/>
                    <a:latin typeface="Times New Roman" panose="02020603050405020304" pitchFamily="18" charset="0"/>
                    <a:ea typeface="SimSun" panose="02010600030101010101" pitchFamily="2" charset="-122"/>
                  </a:rPr>
                  <a:t>P</a:t>
                </a:r>
                <a:r>
                  <a:rPr lang="en-US" sz="2200" dirty="0">
                    <a:effectLst/>
                    <a:latin typeface="Times New Roman" panose="02020603050405020304" pitchFamily="18" charset="0"/>
                    <a:ea typeface="SimSun" panose="02010600030101010101" pitchFamily="2" charset="-122"/>
                  </a:rPr>
                  <a:t>(</a:t>
                </a:r>
                <a:r>
                  <a:rPr lang="en-US" sz="2200" i="1" dirty="0">
                    <a:effectLst/>
                    <a:latin typeface="Times New Roman" panose="02020603050405020304" pitchFamily="18" charset="0"/>
                    <a:ea typeface="SimSun" panose="02010600030101010101" pitchFamily="2" charset="-122"/>
                  </a:rPr>
                  <a:t>X</a:t>
                </a:r>
                <a:r>
                  <a:rPr lang="en-US" sz="2200" dirty="0">
                    <a:effectLst/>
                    <a:latin typeface="Times New Roman" panose="02020603050405020304" pitchFamily="18" charset="0"/>
                    <a:ea typeface="SimSun" panose="02010600030101010101" pitchFamily="2" charset="-122"/>
                  </a:rPr>
                  <a:t>|Θ). Therefore, equation 2.15 is a variant of equation 2.13, as follows:</a:t>
                </a:r>
              </a:p>
              <a:p>
                <a:pPr marL="0" indent="0">
                  <a:buNone/>
                </a:pPr>
                <a14:m>
                  <m:oMathPara xmlns:m="http://schemas.openxmlformats.org/officeDocument/2006/math">
                    <m:oMathParaPr>
                      <m:jc m:val="right"/>
                    </m:oMathParaPr>
                    <m:oMath xmlns:m="http://schemas.openxmlformats.org/officeDocument/2006/math">
                      <m:r>
                        <a:rPr lang="en-US" sz="2200" i="1" smtClean="0">
                          <a:effectLst/>
                          <a:latin typeface="Cambria Math" panose="02040503050406030204" pitchFamily="18" charset="0"/>
                          <a:ea typeface="SimSun" panose="02010600030101010101" pitchFamily="2" charset="-122"/>
                          <a:cs typeface="Times New Roman" panose="02020603050405020304" pitchFamily="18" charset="0"/>
                        </a:rPr>
                        <m:t>𝑄</m:t>
                      </m:r>
                      <m:d>
                        <m:dPr>
                          <m:ctrlPr>
                            <a:rPr lang="en-US" sz="2200" i="1">
                              <a:effectLst/>
                              <a:latin typeface="Cambria Math" panose="02040503050406030204" pitchFamily="18" charset="0"/>
                            </a:rPr>
                          </m:ctrlPr>
                        </m:dPr>
                        <m:e>
                          <m:sSup>
                            <m:sSupPr>
                              <m:ctrlPr>
                                <a:rPr lang="en-US" sz="2200" i="1">
                                  <a:effectLst/>
                                  <a:latin typeface="Cambria Math" panose="02040503050406030204" pitchFamily="18" charset="0"/>
                                </a:rPr>
                              </m:ctrlPr>
                            </m:sSupPr>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up>
                          </m:sSup>
                        </m:e>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22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𝑁</m:t>
                          </m:r>
                        </m:sup>
                        <m:e>
                          <m:nary>
                            <m:naryPr>
                              <m:chr m:val="∑"/>
                              <m:limLoc m:val="undOvr"/>
                              <m:supHide m:val="on"/>
                              <m:ctrlPr>
                                <a:rPr lang="en-US" sz="2200" i="1">
                                  <a:effectLst/>
                                  <a:latin typeface="Cambria Math" panose="020405030504060302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sub>
                            <m:sup/>
                            <m:e>
                              <m:r>
                                <a:rPr lang="en-US" sz="22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e>
                              </m:d>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e>
                                      <m:sSup>
                                        <m:sSupPr>
                                          <m:ctrlPr>
                                            <a:rPr lang="en-US" sz="2200" i="1">
                                              <a:effectLst/>
                                              <a:latin typeface="Cambria Math" panose="02040503050406030204" pitchFamily="18" charset="0"/>
                                            </a:rPr>
                                          </m:ctrlPr>
                                        </m:sSupPr>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up>
                                      </m:sSup>
                                    </m:e>
                                  </m:d>
                                  <m:r>
                                    <a:rPr lang="en-US" sz="22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200" i="1">
                                              <a:effectLst/>
                                              <a:latin typeface="Cambria Math" panose="02040503050406030204" pitchFamily="18" charset="0"/>
                                            </a:rPr>
                                          </m:ctrlPr>
                                        </m:sSupPr>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up>
                                      </m:sSup>
                                    </m:e>
                                  </m:d>
                                </m:e>
                              </m:d>
                            </m:e>
                          </m:nary>
                        </m:e>
                      </m:nary>
                      <m:r>
                        <a:rPr lang="en-US" sz="2200" b="0" i="1" smtClean="0">
                          <a:effectLst/>
                          <a:latin typeface="Cambria Math" panose="02040503050406030204" pitchFamily="18" charset="0"/>
                          <a:ea typeface="SimSun" panose="02010600030101010101" pitchFamily="2" charset="-122"/>
                          <a:cs typeface="Times New Roman" panose="02020603050405020304" pitchFamily="18" charset="0"/>
                        </a:rPr>
                        <m:t>    (2.15)</m:t>
                      </m:r>
                    </m:oMath>
                  </m:oMathPara>
                </a14:m>
                <a:endParaRPr lang="en-US" sz="2200" dirty="0"/>
              </a:p>
              <a:p>
                <a:pPr marL="0" marR="0" indent="0" algn="just">
                  <a:spcBef>
                    <a:spcPts val="0"/>
                  </a:spcBef>
                  <a:spcAft>
                    <a:spcPts val="0"/>
                  </a:spcAft>
                  <a:buNone/>
                </a:pP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Where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P</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2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Θ) is determined by Bayes’ rule,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2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22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2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22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e>
                          </m:d>
                        </m:num>
                        <m:den>
                          <m:nary>
                            <m:naryPr>
                              <m:chr m:val="∑"/>
                              <m:limLoc m:val="undOvr"/>
                              <m:supHide m:val="on"/>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sub>
                            <m:sup/>
                            <m:e>
                              <m:r>
                                <a:rPr lang="en-US" sz="22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22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e>
                              </m:d>
                            </m:e>
                          </m:nary>
                        </m:den>
                      </m:f>
                    </m:oMath>
                  </m:oMathPara>
                </a14:m>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200" dirty="0">
                    <a:effectLst/>
                    <a:latin typeface="Times New Roman" panose="02020603050405020304" pitchFamily="18" charset="0"/>
                    <a:ea typeface="SimSun" panose="02010600030101010101" pitchFamily="2" charset="-122"/>
                  </a:rPr>
                  <a:t>Equation 2.15 is the base for estimating the probabilistic mixture model by EM algorithm, which will be described later in detail. Some other properties of GEM will be mentioned in next section.</a:t>
                </a:r>
                <a:endParaRPr lang="en-US" sz="2200" dirty="0"/>
              </a:p>
            </p:txBody>
          </p:sp>
        </mc:Choice>
        <mc:Fallback xmlns="">
          <p:sp>
            <p:nvSpPr>
              <p:cNvPr id="3" name="Content Placeholder 2">
                <a:extLst>
                  <a:ext uri="{FF2B5EF4-FFF2-40B4-BE49-F238E27FC236}">
                    <a16:creationId xmlns:a16="http://schemas.microsoft.com/office/drawing/2014/main" id="{DEBF890C-8551-F8B7-5713-D54EB0DC9C5D}"/>
                  </a:ext>
                </a:extLst>
              </p:cNvPr>
              <p:cNvSpPr>
                <a:spLocks noGrp="1" noRot="1" noChangeAspect="1" noMove="1" noResize="1" noEditPoints="1" noAdjustHandles="1" noChangeArrowheads="1" noChangeShapeType="1" noTextEdit="1"/>
              </p:cNvSpPr>
              <p:nvPr>
                <p:ph idx="1"/>
              </p:nvPr>
            </p:nvSpPr>
            <p:spPr>
              <a:blipFill>
                <a:blip r:embed="rId4"/>
                <a:stretch>
                  <a:fillRect l="-754" t="-824" r="-696" b="-376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18EB7C9-B828-EFEC-BA21-F94C0C861F12}"/>
              </a:ext>
            </a:extLst>
          </p:cNvPr>
          <p:cNvSpPr>
            <a:spLocks noGrp="1"/>
          </p:cNvSpPr>
          <p:nvPr>
            <p:ph type="dt" sz="half" idx="10"/>
          </p:nvPr>
        </p:nvSpPr>
        <p:spPr/>
        <p:txBody>
          <a:bodyPr/>
          <a:lstStyle/>
          <a:p>
            <a:r>
              <a:rPr lang="en-US"/>
              <a:t>30/05/2022</a:t>
            </a:r>
          </a:p>
        </p:txBody>
      </p:sp>
      <p:sp>
        <p:nvSpPr>
          <p:cNvPr id="5" name="Footer Placeholder 4">
            <a:extLst>
              <a:ext uri="{FF2B5EF4-FFF2-40B4-BE49-F238E27FC236}">
                <a16:creationId xmlns:a16="http://schemas.microsoft.com/office/drawing/2014/main" id="{F7DD6DD4-564B-82C2-2A18-EABA729B59A0}"/>
              </a:ext>
            </a:extLst>
          </p:cNvPr>
          <p:cNvSpPr>
            <a:spLocks noGrp="1"/>
          </p:cNvSpPr>
          <p:nvPr>
            <p:ph type="ftr" sz="quarter" idx="11"/>
          </p:nvPr>
        </p:nvSpPr>
        <p:spPr/>
        <p:txBody>
          <a:bodyPr/>
          <a:lstStyle/>
          <a:p>
            <a:r>
              <a:rPr lang="pt-BR"/>
              <a:t>EM Tutorial P2 - Loc Nguyen</a:t>
            </a:r>
            <a:endParaRPr lang="en-US"/>
          </a:p>
        </p:txBody>
      </p:sp>
      <p:sp>
        <p:nvSpPr>
          <p:cNvPr id="6" name="Slide Number Placeholder 5">
            <a:extLst>
              <a:ext uri="{FF2B5EF4-FFF2-40B4-BE49-F238E27FC236}">
                <a16:creationId xmlns:a16="http://schemas.microsoft.com/office/drawing/2014/main" id="{7FECCD51-55E2-40A3-399F-F76B4667E2E8}"/>
              </a:ext>
            </a:extLst>
          </p:cNvPr>
          <p:cNvSpPr>
            <a:spLocks noGrp="1"/>
          </p:cNvSpPr>
          <p:nvPr>
            <p:ph type="sldNum" sz="quarter" idx="12"/>
          </p:nvPr>
        </p:nvSpPr>
        <p:spPr/>
        <p:txBody>
          <a:bodyPr/>
          <a:lstStyle/>
          <a:p>
            <a:fld id="{5DB5036F-1FF2-46C4-8D2B-59C7E3B91952}" type="slidenum">
              <a:rPr lang="en-US" smtClean="0"/>
              <a:pPr/>
              <a:t>38</a:t>
            </a:fld>
            <a:endParaRPr lang="en-US"/>
          </a:p>
        </p:txBody>
      </p:sp>
    </p:spTree>
    <p:extLst>
      <p:ext uri="{BB962C8B-B14F-4D97-AF65-F5344CB8AC3E}">
        <p14:creationId xmlns:p14="http://schemas.microsoft.com/office/powerpoint/2010/main" val="26929999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53892-F5D9-616B-0B59-9489349B1C7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6035F94-4A18-BEB6-9C67-CEDE180DDC37}"/>
              </a:ext>
            </a:extLst>
          </p:cNvPr>
          <p:cNvSpPr>
            <a:spLocks noGrp="1"/>
          </p:cNvSpPr>
          <p:nvPr>
            <p:ph idx="1"/>
          </p:nvPr>
        </p:nvSpPr>
        <p:spPr>
          <a:xfrm>
            <a:off x="239151" y="844059"/>
            <a:ext cx="11704319" cy="5176066"/>
          </a:xfrm>
        </p:spPr>
        <p:txBody>
          <a:bodyPr>
            <a:noAutofit/>
          </a:bodyPr>
          <a:lstStyle/>
          <a:p>
            <a:pPr marR="0" algn="just">
              <a:lnSpc>
                <a:spcPct val="110000"/>
              </a:lnSpc>
              <a:spcBef>
                <a:spcPts val="0"/>
              </a:spcBef>
              <a:spcAft>
                <a:spcPts val="0"/>
              </a:spcAft>
              <a:buFont typeface="+mj-lt"/>
              <a:buAutoNum type="arabicPeriod"/>
            </a:pPr>
            <a:r>
              <a:rPr lang="en-US" sz="1700" dirty="0" err="1">
                <a:effectLst/>
                <a:latin typeface="Times New Roman" panose="02020603050405020304" pitchFamily="18" charset="0"/>
                <a:ea typeface="SimSun" panose="02010600030101010101" pitchFamily="2" charset="-122"/>
                <a:cs typeface="Times New Roman" panose="02020603050405020304" pitchFamily="18" charset="0"/>
              </a:rPr>
              <a:t>Bilmes</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 J. A. (1998). </a:t>
            </a:r>
            <a:r>
              <a:rPr lang="en-US" sz="1700" i="1" dirty="0">
                <a:effectLst/>
                <a:latin typeface="Times New Roman" panose="02020603050405020304" pitchFamily="18" charset="0"/>
                <a:ea typeface="SimSun" panose="02010600030101010101" pitchFamily="2" charset="-122"/>
                <a:cs typeface="Times New Roman" panose="02020603050405020304" pitchFamily="18" charset="0"/>
              </a:rPr>
              <a:t>A Gentle Tutorial of the EM Algorithm and its Application to Parameter Estimation for Gaussian Mixture and Hidden Markov Models.</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 International Computer Science Institute, Department of Electrical Engineering and Computer Science. Berkeley: University of Washington. Retrieved from http://melodi.ee.washington.edu/people/bilmes/mypubs/bilmes1997-em.pdf</a:t>
            </a:r>
          </a:p>
          <a:p>
            <a:pPr marR="0" algn="just">
              <a:lnSpc>
                <a:spcPct val="110000"/>
              </a:lnSpc>
              <a:spcBef>
                <a:spcPts val="0"/>
              </a:spcBef>
              <a:spcAft>
                <a:spcPts val="0"/>
              </a:spcAft>
              <a:buFont typeface="+mj-lt"/>
              <a:buAutoNum type="arabicPeriod"/>
            </a:pP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Borman, S. (2004). </a:t>
            </a:r>
            <a:r>
              <a:rPr lang="en-US" sz="1700" i="1" dirty="0">
                <a:effectLst/>
                <a:latin typeface="Times New Roman" panose="02020603050405020304" pitchFamily="18" charset="0"/>
                <a:ea typeface="SimSun" panose="02010600030101010101" pitchFamily="2" charset="-122"/>
                <a:cs typeface="Times New Roman" panose="02020603050405020304" pitchFamily="18" charset="0"/>
              </a:rPr>
              <a:t>The Expectation Maximization Algorithm - A short tutorial.</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 University of Notre Dame, Department of Electrical Engineering. South Bend, Indiana: Sean Borman's Home Page.</a:t>
            </a:r>
          </a:p>
          <a:p>
            <a:pPr marR="0" algn="just">
              <a:lnSpc>
                <a:spcPct val="110000"/>
              </a:lnSpc>
              <a:spcBef>
                <a:spcPts val="0"/>
              </a:spcBef>
              <a:spcAft>
                <a:spcPts val="0"/>
              </a:spcAft>
              <a:buFont typeface="+mj-lt"/>
              <a:buAutoNum type="arabicPeriod"/>
            </a:pP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Burden, R. L., &amp; </a:t>
            </a:r>
            <a:r>
              <a:rPr lang="en-US" sz="1700" dirty="0" err="1">
                <a:effectLst/>
                <a:latin typeface="Times New Roman" panose="02020603050405020304" pitchFamily="18" charset="0"/>
                <a:ea typeface="SimSun" panose="02010600030101010101" pitchFamily="2" charset="-122"/>
                <a:cs typeface="Times New Roman" panose="02020603050405020304" pitchFamily="18" charset="0"/>
              </a:rPr>
              <a:t>Faires</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 D. J. (2011). </a:t>
            </a:r>
            <a:r>
              <a:rPr lang="en-US" sz="1700" i="1" dirty="0">
                <a:effectLst/>
                <a:latin typeface="Times New Roman" panose="02020603050405020304" pitchFamily="18" charset="0"/>
                <a:ea typeface="SimSun" panose="02010600030101010101" pitchFamily="2" charset="-122"/>
                <a:cs typeface="Times New Roman" panose="02020603050405020304" pitchFamily="18" charset="0"/>
              </a:rPr>
              <a:t>Numerical Analysis</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 (9th Edition ed.). (M. </a:t>
            </a:r>
            <a:r>
              <a:rPr lang="en-US" sz="1700" dirty="0" err="1">
                <a:effectLst/>
                <a:latin typeface="Times New Roman" panose="02020603050405020304" pitchFamily="18" charset="0"/>
                <a:ea typeface="SimSun" panose="02010600030101010101" pitchFamily="2" charset="-122"/>
                <a:cs typeface="Times New Roman" panose="02020603050405020304" pitchFamily="18" charset="0"/>
              </a:rPr>
              <a:t>Julet</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 Ed.) Brooks/Cole Cengage Learning.</a:t>
            </a:r>
          </a:p>
          <a:p>
            <a:pPr marR="0" algn="just">
              <a:lnSpc>
                <a:spcPct val="110000"/>
              </a:lnSpc>
              <a:spcBef>
                <a:spcPts val="0"/>
              </a:spcBef>
              <a:spcAft>
                <a:spcPts val="0"/>
              </a:spcAft>
              <a:buFont typeface="+mj-lt"/>
              <a:buAutoNum type="arabicPeriod"/>
            </a:pP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Collins, M., &amp; </a:t>
            </a:r>
            <a:r>
              <a:rPr lang="en-US" sz="1700" dirty="0" err="1">
                <a:effectLst/>
                <a:latin typeface="Times New Roman" panose="02020603050405020304" pitchFamily="18" charset="0"/>
                <a:ea typeface="SimSun" panose="02010600030101010101" pitchFamily="2" charset="-122"/>
                <a:cs typeface="Times New Roman" panose="02020603050405020304" pitchFamily="18" charset="0"/>
              </a:rPr>
              <a:t>Barzilay</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 R. (2005). </a:t>
            </a:r>
            <a:r>
              <a:rPr lang="en-US" sz="1700" i="1" dirty="0">
                <a:effectLst/>
                <a:latin typeface="Times New Roman" panose="02020603050405020304" pitchFamily="18" charset="0"/>
                <a:ea typeface="SimSun" panose="02010600030101010101" pitchFamily="2" charset="-122"/>
                <a:cs typeface="Times New Roman" panose="02020603050405020304" pitchFamily="18" charset="0"/>
              </a:rPr>
              <a:t>Advanced Natural Language Processing - The EM Algorithm.</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 Massachusetts Institute of Technology, Electrical Engineering and Computer Science. MIT </a:t>
            </a:r>
            <a:r>
              <a:rPr lang="en-US" sz="1700" dirty="0" err="1">
                <a:effectLst/>
                <a:latin typeface="Times New Roman" panose="02020603050405020304" pitchFamily="18" charset="0"/>
                <a:ea typeface="SimSun" panose="02010600030101010101" pitchFamily="2" charset="-122"/>
                <a:cs typeface="Times New Roman" panose="02020603050405020304" pitchFamily="18" charset="0"/>
              </a:rPr>
              <a:t>OpenCourseWare</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 Retrieved October 9, 2020, from https://ocw.mit.edu/courses/electrical-engineering-and-computer-science/6-864-advanced-natural-language-processing-fall-2005/lecture-notes/lec5.pdf</a:t>
            </a:r>
          </a:p>
          <a:p>
            <a:pPr marR="0" algn="just">
              <a:lnSpc>
                <a:spcPct val="110000"/>
              </a:lnSpc>
              <a:spcBef>
                <a:spcPts val="0"/>
              </a:spcBef>
              <a:spcAft>
                <a:spcPts val="0"/>
              </a:spcAft>
              <a:buFont typeface="+mj-lt"/>
              <a:buAutoNum type="arabicPeriod"/>
            </a:pP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Dempster, A. P., Laird, N. M., &amp; Rubin, D. B. (1977). Maximum Likelihood from Incomplete Data via the EM Algorithm. (M. Stone, Ed.) </a:t>
            </a:r>
            <a:r>
              <a:rPr lang="en-US" sz="1700" i="1" dirty="0">
                <a:effectLst/>
                <a:latin typeface="Times New Roman" panose="02020603050405020304" pitchFamily="18" charset="0"/>
                <a:ea typeface="SimSun" panose="02010600030101010101" pitchFamily="2" charset="-122"/>
                <a:cs typeface="Times New Roman" panose="02020603050405020304" pitchFamily="18" charset="0"/>
              </a:rPr>
              <a:t>Journal of the Royal Statistical Society, Series B (Methodological), 39</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(1), 1-38.</a:t>
            </a:r>
          </a:p>
          <a:p>
            <a:pPr marR="0" algn="just">
              <a:lnSpc>
                <a:spcPct val="110000"/>
              </a:lnSpc>
              <a:spcBef>
                <a:spcPts val="0"/>
              </a:spcBef>
              <a:spcAft>
                <a:spcPts val="0"/>
              </a:spcAft>
              <a:buFont typeface="+mj-lt"/>
              <a:buAutoNum type="arabicPeriod"/>
            </a:pP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Sean, B. (2009). </a:t>
            </a:r>
            <a:r>
              <a:rPr lang="en-US" sz="1700" i="1" dirty="0">
                <a:effectLst/>
                <a:latin typeface="Times New Roman" panose="02020603050405020304" pitchFamily="18" charset="0"/>
                <a:ea typeface="SimSun" panose="02010600030101010101" pitchFamily="2" charset="-122"/>
                <a:cs typeface="Times New Roman" panose="02020603050405020304" pitchFamily="18" charset="0"/>
              </a:rPr>
              <a:t>The Expectation Maximization Algorithm - A short tutorial.</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 University of Notre Dame, Indiana, Department of Electrical Engineering. Sean Borman's Homepage.</a:t>
            </a:r>
          </a:p>
          <a:p>
            <a:pPr marR="0" algn="just">
              <a:lnSpc>
                <a:spcPct val="110000"/>
              </a:lnSpc>
              <a:spcBef>
                <a:spcPts val="0"/>
              </a:spcBef>
              <a:spcAft>
                <a:spcPts val="0"/>
              </a:spcAft>
              <a:buFont typeface="+mj-lt"/>
              <a:buAutoNum type="arabicPeriod"/>
            </a:pP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Ta, P. D. (2014). </a:t>
            </a:r>
            <a:r>
              <a:rPr lang="en-US" sz="1700" i="1" dirty="0">
                <a:effectLst/>
                <a:latin typeface="Times New Roman" panose="02020603050405020304" pitchFamily="18" charset="0"/>
                <a:ea typeface="SimSun" panose="02010600030101010101" pitchFamily="2" charset="-122"/>
                <a:cs typeface="Times New Roman" panose="02020603050405020304" pitchFamily="18" charset="0"/>
              </a:rPr>
              <a:t>Numerical Analysis Lecture Notes.</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 Vietnam Institute of Mathematics, Numerical Analysis and Scientific Computing. Hanoi: Vietnam Institute of Mathematics. Retrieved 2014</a:t>
            </a:r>
          </a:p>
          <a:p>
            <a:pPr marR="0" algn="just">
              <a:lnSpc>
                <a:spcPct val="110000"/>
              </a:lnSpc>
              <a:spcBef>
                <a:spcPts val="0"/>
              </a:spcBef>
              <a:spcAft>
                <a:spcPts val="0"/>
              </a:spcAft>
              <a:buFont typeface="+mj-lt"/>
              <a:buAutoNum type="arabicPeriod"/>
            </a:pPr>
            <a:r>
              <a:rPr lang="en-US" sz="1700" dirty="0">
                <a:effectLst/>
                <a:latin typeface="Times New Roman" panose="02020603050405020304" pitchFamily="18" charset="0"/>
                <a:ea typeface="SimSun" panose="02010600030101010101" pitchFamily="2" charset="-122"/>
              </a:rPr>
              <a:t>Wikipedia. (2014, August 4). </a:t>
            </a:r>
            <a:r>
              <a:rPr lang="en-US" sz="1700" i="1" dirty="0" err="1">
                <a:effectLst/>
                <a:latin typeface="Times New Roman" panose="02020603050405020304" pitchFamily="18" charset="0"/>
                <a:ea typeface="SimSun" panose="02010600030101010101" pitchFamily="2" charset="-122"/>
              </a:rPr>
              <a:t>Karush</a:t>
            </a:r>
            <a:r>
              <a:rPr lang="en-US" sz="1700" i="1" dirty="0">
                <a:effectLst/>
                <a:latin typeface="Times New Roman" panose="02020603050405020304" pitchFamily="18" charset="0"/>
                <a:ea typeface="SimSun" panose="02010600030101010101" pitchFamily="2" charset="-122"/>
              </a:rPr>
              <a:t>–Kuhn–Tucker conditions</a:t>
            </a:r>
            <a:r>
              <a:rPr lang="en-US" sz="1700" dirty="0">
                <a:effectLst/>
                <a:latin typeface="Times New Roman" panose="02020603050405020304" pitchFamily="18" charset="0"/>
                <a:ea typeface="SimSun" panose="02010600030101010101" pitchFamily="2" charset="-122"/>
              </a:rPr>
              <a:t>. (Wikimedia Foundation) Retrieved November 16, 2014, from Wikipedia website: http://en.wikipedia.org/wiki/</a:t>
            </a:r>
            <a:r>
              <a:rPr lang="en-US" sz="1700" dirty="0" err="1">
                <a:effectLst/>
                <a:latin typeface="Times New Roman" panose="02020603050405020304" pitchFamily="18" charset="0"/>
                <a:ea typeface="SimSun" panose="02010600030101010101" pitchFamily="2" charset="-122"/>
              </a:rPr>
              <a:t>Karush</a:t>
            </a:r>
            <a:r>
              <a:rPr lang="en-US" sz="1700" dirty="0">
                <a:effectLst/>
                <a:latin typeface="Times New Roman" panose="02020603050405020304" pitchFamily="18" charset="0"/>
                <a:ea typeface="SimSun" panose="02010600030101010101" pitchFamily="2" charset="-122"/>
              </a:rPr>
              <a:t>–Kuhn–</a:t>
            </a:r>
            <a:r>
              <a:rPr lang="en-US" sz="1700" dirty="0" err="1">
                <a:effectLst/>
                <a:latin typeface="Times New Roman" panose="02020603050405020304" pitchFamily="18" charset="0"/>
                <a:ea typeface="SimSun" panose="02010600030101010101" pitchFamily="2" charset="-122"/>
              </a:rPr>
              <a:t>Tucker_conditions</a:t>
            </a:r>
            <a:endParaRPr lang="en-US" sz="1700" dirty="0"/>
          </a:p>
        </p:txBody>
      </p:sp>
      <p:sp>
        <p:nvSpPr>
          <p:cNvPr id="4" name="Date Placeholder 3">
            <a:extLst>
              <a:ext uri="{FF2B5EF4-FFF2-40B4-BE49-F238E27FC236}">
                <a16:creationId xmlns:a16="http://schemas.microsoft.com/office/drawing/2014/main" id="{4C456CDF-E4C8-0222-86A2-E9F597992DB8}"/>
              </a:ext>
            </a:extLst>
          </p:cNvPr>
          <p:cNvSpPr>
            <a:spLocks noGrp="1"/>
          </p:cNvSpPr>
          <p:nvPr>
            <p:ph type="dt" sz="half" idx="10"/>
          </p:nvPr>
        </p:nvSpPr>
        <p:spPr/>
        <p:txBody>
          <a:bodyPr/>
          <a:lstStyle/>
          <a:p>
            <a:r>
              <a:rPr lang="en-US"/>
              <a:t>30/05/2022</a:t>
            </a:r>
          </a:p>
        </p:txBody>
      </p:sp>
      <p:sp>
        <p:nvSpPr>
          <p:cNvPr id="5" name="Footer Placeholder 4">
            <a:extLst>
              <a:ext uri="{FF2B5EF4-FFF2-40B4-BE49-F238E27FC236}">
                <a16:creationId xmlns:a16="http://schemas.microsoft.com/office/drawing/2014/main" id="{E2BB6C09-E8F0-0D0B-25F0-857E75573E68}"/>
              </a:ext>
            </a:extLst>
          </p:cNvPr>
          <p:cNvSpPr>
            <a:spLocks noGrp="1"/>
          </p:cNvSpPr>
          <p:nvPr>
            <p:ph type="ftr" sz="quarter" idx="11"/>
          </p:nvPr>
        </p:nvSpPr>
        <p:spPr/>
        <p:txBody>
          <a:bodyPr/>
          <a:lstStyle/>
          <a:p>
            <a:r>
              <a:rPr lang="pt-BR"/>
              <a:t>EM Tutorial P2 - Loc Nguyen</a:t>
            </a:r>
            <a:endParaRPr lang="en-US"/>
          </a:p>
        </p:txBody>
      </p:sp>
      <p:sp>
        <p:nvSpPr>
          <p:cNvPr id="6" name="Slide Number Placeholder 5">
            <a:extLst>
              <a:ext uri="{FF2B5EF4-FFF2-40B4-BE49-F238E27FC236}">
                <a16:creationId xmlns:a16="http://schemas.microsoft.com/office/drawing/2014/main" id="{06F76E7C-95AC-DB6A-0663-D1477C9515D9}"/>
              </a:ext>
            </a:extLst>
          </p:cNvPr>
          <p:cNvSpPr>
            <a:spLocks noGrp="1"/>
          </p:cNvSpPr>
          <p:nvPr>
            <p:ph type="sldNum" sz="quarter" idx="12"/>
          </p:nvPr>
        </p:nvSpPr>
        <p:spPr/>
        <p:txBody>
          <a:bodyPr/>
          <a:lstStyle/>
          <a:p>
            <a:fld id="{5DB5036F-1FF2-46C4-8D2B-59C7E3B91952}" type="slidenum">
              <a:rPr lang="en-US" smtClean="0"/>
              <a:pPr/>
              <a:t>39</a:t>
            </a:fld>
            <a:endParaRPr lang="en-US"/>
          </a:p>
        </p:txBody>
      </p:sp>
    </p:spTree>
    <p:extLst>
      <p:ext uri="{BB962C8B-B14F-4D97-AF65-F5344CB8AC3E}">
        <p14:creationId xmlns:p14="http://schemas.microsoft.com/office/powerpoint/2010/main" val="3895407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3480C-7136-8022-D471-FCCD23EEBC3E}"/>
              </a:ext>
            </a:extLst>
          </p:cNvPr>
          <p:cNvSpPr>
            <a:spLocks noGrp="1"/>
          </p:cNvSpPr>
          <p:nvPr>
            <p:ph type="title"/>
          </p:nvPr>
        </p:nvSpPr>
        <p:spPr/>
        <p:txBody>
          <a:bodyPr/>
          <a:lstStyle/>
          <a:p>
            <a:r>
              <a:rPr lang="en-US" dirty="0"/>
              <a:t>1. Traditional EM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04DC71-26EF-BD85-0E5D-8A5487DA3415}"/>
                  </a:ext>
                </a:extLst>
              </p:cNvPr>
              <p:cNvSpPr>
                <a:spLocks noGrp="1"/>
              </p:cNvSpPr>
              <p:nvPr>
                <p:ph idx="1"/>
              </p:nvPr>
            </p:nvSpPr>
            <p:spPr>
              <a:xfrm>
                <a:off x="211015" y="914399"/>
                <a:ext cx="11718388" cy="5176066"/>
              </a:xfrm>
            </p:spPr>
            <p:txBody>
              <a:bodyPr>
                <a:normAutofit/>
              </a:bodyPr>
              <a:lstStyle/>
              <a:p>
                <a:pPr marL="0" indent="0">
                  <a:buNone/>
                </a:pPr>
                <a:r>
                  <a:rPr lang="en-US" sz="1800" dirty="0">
                    <a:effectLst/>
                    <a:ea typeface="SimSun" panose="02010600030101010101" pitchFamily="2" charset="-122"/>
                  </a:rPr>
                  <a:t>Expectation maximization (EM) algorithm has many iterations and each iteration has two steps in which expectation step (E-step) calculates sufficient statistic of hidden data based on observed data and current parameter whereas maximization step (M-step) re-estimates parameter. When DLR proposed EM algorithm (Dempster, Laird, &amp; Rubin, 1977), they firstly concerned that the PDF </a:t>
                </a:r>
                <a:r>
                  <a:rPr lang="en-US" sz="1800" i="1" dirty="0">
                    <a:effectLst/>
                    <a:ea typeface="SimSun" panose="02010600030101010101" pitchFamily="2" charset="-122"/>
                  </a:rPr>
                  <a:t>f</a:t>
                </a:r>
                <a:r>
                  <a:rPr lang="en-US" sz="1800" dirty="0">
                    <a:effectLst/>
                    <a:ea typeface="SimSun" panose="02010600030101010101" pitchFamily="2" charset="-122"/>
                  </a:rPr>
                  <a:t>(</a:t>
                </a:r>
                <a:r>
                  <a:rPr lang="en-US" sz="1800" i="1" dirty="0">
                    <a:effectLst/>
                    <a:ea typeface="SimSun" panose="02010600030101010101" pitchFamily="2" charset="-122"/>
                  </a:rPr>
                  <a:t>X</a:t>
                </a:r>
                <a:r>
                  <a:rPr lang="en-US" sz="1800" dirty="0">
                    <a:effectLst/>
                    <a:ea typeface="SimSun" panose="02010600030101010101" pitchFamily="2" charset="-122"/>
                  </a:rPr>
                  <a:t> | Θ) of hidden space belongs to exponential family. E-step and M-step at the </a:t>
                </a:r>
                <a:r>
                  <a:rPr lang="en-US" sz="1800" i="1" dirty="0" err="1">
                    <a:effectLst/>
                    <a:ea typeface="SimSun" panose="02010600030101010101" pitchFamily="2" charset="-122"/>
                  </a:rPr>
                  <a:t>t</a:t>
                </a:r>
                <a:r>
                  <a:rPr lang="en-US" sz="1800" baseline="30000" dirty="0" err="1">
                    <a:effectLst/>
                    <a:ea typeface="SimSun" panose="02010600030101010101" pitchFamily="2" charset="-122"/>
                  </a:rPr>
                  <a:t>th</a:t>
                </a:r>
                <a:r>
                  <a:rPr lang="en-US" sz="1800" dirty="0">
                    <a:effectLst/>
                    <a:ea typeface="SimSun" panose="02010600030101010101" pitchFamily="2" charset="-122"/>
                  </a:rPr>
                  <a:t> iteration are described in table 2.1 (Dempster, Laird, &amp; Rubin, 1977, p. 4), in which the current estimate is Θ</a:t>
                </a:r>
                <a:r>
                  <a:rPr lang="en-US" sz="1800" baseline="30000" dirty="0">
                    <a:effectLst/>
                    <a:ea typeface="SimSun" panose="02010600030101010101" pitchFamily="2" charset="-122"/>
                  </a:rPr>
                  <a:t>(</a:t>
                </a:r>
                <a:r>
                  <a:rPr lang="en-US" sz="1800" i="1" baseline="30000" dirty="0">
                    <a:effectLst/>
                    <a:ea typeface="SimSun" panose="02010600030101010101" pitchFamily="2" charset="-122"/>
                  </a:rPr>
                  <a:t>t</a:t>
                </a:r>
                <a:r>
                  <a:rPr lang="en-US" sz="1800" baseline="30000" dirty="0">
                    <a:effectLst/>
                    <a:ea typeface="SimSun" panose="02010600030101010101" pitchFamily="2" charset="-122"/>
                  </a:rPr>
                  <a:t>)</a:t>
                </a:r>
                <a:r>
                  <a:rPr lang="en-US" sz="1800" dirty="0">
                    <a:effectLst/>
                    <a:ea typeface="SimSun" panose="02010600030101010101" pitchFamily="2" charset="-122"/>
                  </a:rPr>
                  <a:t>, with note that </a:t>
                </a:r>
                <a:r>
                  <a:rPr lang="en-US" sz="1800" i="1" dirty="0">
                    <a:effectLst/>
                    <a:ea typeface="SimSun" panose="02010600030101010101" pitchFamily="2" charset="-122"/>
                  </a:rPr>
                  <a:t>f</a:t>
                </a:r>
                <a:r>
                  <a:rPr lang="en-US" sz="1800" dirty="0">
                    <a:effectLst/>
                    <a:ea typeface="SimSun" panose="02010600030101010101" pitchFamily="2" charset="-122"/>
                  </a:rPr>
                  <a:t>(</a:t>
                </a:r>
                <a:r>
                  <a:rPr lang="en-US" sz="1800" i="1" dirty="0">
                    <a:effectLst/>
                    <a:ea typeface="SimSun" panose="02010600030101010101" pitchFamily="2" charset="-122"/>
                  </a:rPr>
                  <a:t>X</a:t>
                </a:r>
                <a:r>
                  <a:rPr lang="en-US" sz="1800" dirty="0">
                    <a:effectLst/>
                    <a:ea typeface="SimSun" panose="02010600030101010101" pitchFamily="2" charset="-122"/>
                  </a:rPr>
                  <a:t> | Θ) belongs to regular exponential family.</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lgn="ctr">
                  <a:buNone/>
                </a:pPr>
                <a:r>
                  <a:rPr lang="en-US" sz="1800" b="1" dirty="0">
                    <a:effectLst/>
                    <a:latin typeface="Times New Roman" panose="02020603050405020304" pitchFamily="18" charset="0"/>
                    <a:ea typeface="SimSun" panose="02010600030101010101" pitchFamily="2" charset="-122"/>
                  </a:rPr>
                  <a:t>Table 2.1.</a:t>
                </a:r>
                <a:r>
                  <a:rPr lang="en-US" sz="1800" dirty="0">
                    <a:effectLst/>
                    <a:latin typeface="Times New Roman" panose="02020603050405020304" pitchFamily="18" charset="0"/>
                    <a:ea typeface="SimSun" panose="02010600030101010101" pitchFamily="2" charset="-122"/>
                  </a:rPr>
                  <a:t> E-step and M-step of EM algorithm given regular exponential PDF </a:t>
                </a:r>
                <a:r>
                  <a:rPr lang="en-US" sz="1800" i="1" dirty="0">
                    <a:effectLst/>
                    <a:latin typeface="Times New Roman" panose="02020603050405020304" pitchFamily="18" charset="0"/>
                    <a:ea typeface="SimSun" panose="02010600030101010101" pitchFamily="2" charset="-122"/>
                  </a:rPr>
                  <a:t>f</a:t>
                </a:r>
                <a:r>
                  <a:rPr lang="en-US" sz="1800" dirty="0">
                    <a:effectLst/>
                    <a:latin typeface="Times New Roman" panose="02020603050405020304" pitchFamily="18" charset="0"/>
                    <a:ea typeface="SimSun" panose="02010600030101010101" pitchFamily="2" charset="-122"/>
                  </a:rPr>
                  <a:t>(</a:t>
                </a:r>
                <a:r>
                  <a:rPr lang="en-US" sz="1800" i="1" dirty="0">
                    <a:effectLst/>
                    <a:latin typeface="Times New Roman" panose="02020603050405020304" pitchFamily="18" charset="0"/>
                    <a:ea typeface="SimSun" panose="02010600030101010101" pitchFamily="2" charset="-122"/>
                  </a:rPr>
                  <a:t>X</a:t>
                </a:r>
                <a:r>
                  <a:rPr lang="en-US" sz="1800" dirty="0">
                    <a:effectLst/>
                    <a:latin typeface="Times New Roman" panose="02020603050405020304" pitchFamily="18" charset="0"/>
                    <a:ea typeface="SimSun" panose="02010600030101010101" pitchFamily="2" charset="-122"/>
                  </a:rPr>
                  <a:t>|Θ)</a:t>
                </a:r>
                <a:endParaRPr lang="en-US" sz="1800" dirty="0"/>
              </a:p>
              <a:p>
                <a:pPr marL="0" indent="0">
                  <a:buNone/>
                </a:pPr>
                <a:r>
                  <a:rPr lang="en-US" sz="1800" dirty="0">
                    <a:effectLst/>
                    <a:ea typeface="SimSun" panose="02010600030101010101" pitchFamily="2" charset="-122"/>
                  </a:rPr>
                  <a:t>EM algorithm stops if two successive estimates are equal, Θ</a:t>
                </a:r>
                <a:r>
                  <a:rPr lang="en-US" sz="1800" i="1" baseline="30000" dirty="0">
                    <a:effectLst/>
                    <a:ea typeface="SimSun" panose="02010600030101010101" pitchFamily="2" charset="-122"/>
                  </a:rPr>
                  <a:t>*</a:t>
                </a:r>
                <a:r>
                  <a:rPr lang="en-US" sz="1800" dirty="0">
                    <a:effectLst/>
                    <a:ea typeface="SimSun" panose="02010600030101010101" pitchFamily="2" charset="-122"/>
                  </a:rPr>
                  <a:t> = Θ</a:t>
                </a:r>
                <a:r>
                  <a:rPr lang="en-US" sz="1800" baseline="30000" dirty="0">
                    <a:effectLst/>
                    <a:ea typeface="SimSun" panose="02010600030101010101" pitchFamily="2" charset="-122"/>
                  </a:rPr>
                  <a:t>(</a:t>
                </a:r>
                <a:r>
                  <a:rPr lang="en-US" sz="1800" i="1" baseline="30000" dirty="0">
                    <a:effectLst/>
                    <a:ea typeface="SimSun" panose="02010600030101010101" pitchFamily="2" charset="-122"/>
                  </a:rPr>
                  <a:t>t</a:t>
                </a:r>
                <a:r>
                  <a:rPr lang="en-US" sz="1800" baseline="30000" dirty="0">
                    <a:effectLst/>
                    <a:ea typeface="SimSun" panose="02010600030101010101" pitchFamily="2" charset="-122"/>
                  </a:rPr>
                  <a:t>)</a:t>
                </a:r>
                <a:r>
                  <a:rPr lang="en-US" sz="1800" dirty="0">
                    <a:effectLst/>
                    <a:ea typeface="SimSun" panose="02010600030101010101" pitchFamily="2" charset="-122"/>
                  </a:rPr>
                  <a:t> = Θ</a:t>
                </a:r>
                <a:r>
                  <a:rPr lang="en-US" sz="1800" baseline="30000" dirty="0">
                    <a:effectLst/>
                    <a:ea typeface="SimSun" panose="02010600030101010101" pitchFamily="2" charset="-122"/>
                  </a:rPr>
                  <a:t>(</a:t>
                </a:r>
                <a:r>
                  <a:rPr lang="en-US" sz="1800" i="1" baseline="30000" dirty="0">
                    <a:effectLst/>
                    <a:ea typeface="SimSun" panose="02010600030101010101" pitchFamily="2" charset="-122"/>
                  </a:rPr>
                  <a:t>t</a:t>
                </a:r>
                <a:r>
                  <a:rPr lang="en-US" sz="1800" baseline="30000" dirty="0">
                    <a:effectLst/>
                    <a:ea typeface="SimSun" panose="02010600030101010101" pitchFamily="2" charset="-122"/>
                  </a:rPr>
                  <a:t>+1)</a:t>
                </a:r>
                <a:r>
                  <a:rPr lang="en-US" sz="1800" dirty="0">
                    <a:effectLst/>
                    <a:ea typeface="SimSun" panose="02010600030101010101" pitchFamily="2" charset="-122"/>
                  </a:rPr>
                  <a:t>, at some </a:t>
                </a:r>
                <a:r>
                  <a:rPr lang="en-US" sz="1800" i="1" dirty="0" err="1">
                    <a:effectLst/>
                    <a:ea typeface="SimSun" panose="02010600030101010101" pitchFamily="2" charset="-122"/>
                  </a:rPr>
                  <a:t>t</a:t>
                </a:r>
                <a:r>
                  <a:rPr lang="en-US" sz="1800" baseline="30000" dirty="0" err="1">
                    <a:effectLst/>
                    <a:ea typeface="SimSun" panose="02010600030101010101" pitchFamily="2" charset="-122"/>
                  </a:rPr>
                  <a:t>th</a:t>
                </a:r>
                <a:r>
                  <a:rPr lang="en-US" sz="1800" dirty="0">
                    <a:effectLst/>
                    <a:ea typeface="SimSun" panose="02010600030101010101" pitchFamily="2" charset="-122"/>
                  </a:rPr>
                  <a:t> iteration. At that time we conclude that Θ</a:t>
                </a:r>
                <a:r>
                  <a:rPr lang="en-US" sz="1800" i="1" baseline="30000" dirty="0">
                    <a:effectLst/>
                    <a:ea typeface="SimSun" panose="02010600030101010101" pitchFamily="2" charset="-122"/>
                  </a:rPr>
                  <a:t>*</a:t>
                </a:r>
                <a:r>
                  <a:rPr lang="en-US" sz="1800" dirty="0">
                    <a:effectLst/>
                    <a:ea typeface="SimSun" panose="02010600030101010101" pitchFamily="2" charset="-122"/>
                  </a:rPr>
                  <a:t> is the optimal estimate of EM process. Please see table 1.2 to know how to calculate </a:t>
                </a:r>
                <a:r>
                  <a:rPr lang="en-US" sz="1800" i="1" dirty="0">
                    <a:effectLst/>
                    <a:ea typeface="SimSun" panose="02010600030101010101" pitchFamily="2" charset="-122"/>
                  </a:rPr>
                  <a:t>E</a:t>
                </a:r>
                <a:r>
                  <a:rPr lang="en-US" sz="1800" dirty="0">
                    <a:effectLst/>
                    <a:ea typeface="SimSun" panose="02010600030101010101" pitchFamily="2" charset="-122"/>
                  </a:rPr>
                  <a:t>(</a:t>
                </a:r>
                <a:r>
                  <a:rPr lang="en-US" sz="1800" i="1" dirty="0">
                    <a:effectLst/>
                    <a:ea typeface="SimSun" panose="02010600030101010101" pitchFamily="2" charset="-122"/>
                  </a:rPr>
                  <a:t>τ</a:t>
                </a:r>
                <a:r>
                  <a:rPr lang="en-US" sz="1800" dirty="0">
                    <a:effectLst/>
                    <a:ea typeface="SimSun" panose="02010600030101010101" pitchFamily="2" charset="-122"/>
                  </a:rPr>
                  <a:t>(</a:t>
                </a:r>
                <a:r>
                  <a:rPr lang="en-US" sz="1800" i="1" dirty="0">
                    <a:effectLst/>
                    <a:ea typeface="SimSun" panose="02010600030101010101" pitchFamily="2" charset="-122"/>
                  </a:rPr>
                  <a:t>X</a:t>
                </a:r>
                <a:r>
                  <a:rPr lang="en-US" sz="1800" dirty="0">
                    <a:effectLst/>
                    <a:ea typeface="SimSun" panose="02010600030101010101" pitchFamily="2" charset="-122"/>
                  </a:rPr>
                  <a:t>) | Θ</a:t>
                </a:r>
                <a:r>
                  <a:rPr lang="en-US" sz="1800" baseline="30000" dirty="0">
                    <a:effectLst/>
                    <a:ea typeface="SimSun" panose="02010600030101010101" pitchFamily="2" charset="-122"/>
                  </a:rPr>
                  <a:t>(</a:t>
                </a:r>
                <a:r>
                  <a:rPr lang="en-US" sz="1800" i="1" baseline="30000" dirty="0">
                    <a:effectLst/>
                    <a:ea typeface="SimSun" panose="02010600030101010101" pitchFamily="2" charset="-122"/>
                  </a:rPr>
                  <a:t>t</a:t>
                </a:r>
                <a:r>
                  <a:rPr lang="en-US" sz="1800" baseline="30000" dirty="0">
                    <a:effectLst/>
                    <a:ea typeface="SimSun" panose="02010600030101010101" pitchFamily="2" charset="-122"/>
                  </a:rPr>
                  <a:t>)</a:t>
                </a:r>
                <a:r>
                  <a:rPr lang="en-US" sz="1800" dirty="0">
                    <a:effectLst/>
                    <a:ea typeface="SimSun" panose="02010600030101010101" pitchFamily="2" charset="-122"/>
                  </a:rPr>
                  <a:t>) and </a:t>
                </a:r>
                <a:r>
                  <a:rPr lang="en-US" sz="1800" i="1" dirty="0">
                    <a:effectLst/>
                    <a:ea typeface="SimSun" panose="02010600030101010101" pitchFamily="2" charset="-122"/>
                  </a:rPr>
                  <a:t>E</a:t>
                </a:r>
                <a:r>
                  <a:rPr lang="en-US" sz="1800" dirty="0">
                    <a:effectLst/>
                    <a:ea typeface="SimSun" panose="02010600030101010101" pitchFamily="2" charset="-122"/>
                  </a:rPr>
                  <a:t>(</a:t>
                </a:r>
                <a:r>
                  <a:rPr lang="en-US" sz="1800" i="1" dirty="0">
                    <a:effectLst/>
                    <a:ea typeface="SimSun" panose="02010600030101010101" pitchFamily="2" charset="-122"/>
                  </a:rPr>
                  <a:t>τ</a:t>
                </a:r>
                <a:r>
                  <a:rPr lang="en-US" sz="1800" dirty="0">
                    <a:effectLst/>
                    <a:ea typeface="SimSun" panose="02010600030101010101" pitchFamily="2" charset="-122"/>
                  </a:rPr>
                  <a:t>(</a:t>
                </a:r>
                <a:r>
                  <a:rPr lang="en-US" sz="1800" i="1" dirty="0">
                    <a:effectLst/>
                    <a:ea typeface="SimSun" panose="02010600030101010101" pitchFamily="2" charset="-122"/>
                  </a:rPr>
                  <a:t>X</a:t>
                </a:r>
                <a:r>
                  <a:rPr lang="en-US" sz="1800" dirty="0">
                    <a:effectLst/>
                    <a:ea typeface="SimSun" panose="02010600030101010101" pitchFamily="2" charset="-122"/>
                  </a:rPr>
                  <a:t>) | </a:t>
                </a:r>
                <a:r>
                  <a:rPr lang="en-US" sz="1800" i="1" dirty="0">
                    <a:effectLst/>
                    <a:ea typeface="SimSun" panose="02010600030101010101" pitchFamily="2" charset="-122"/>
                  </a:rPr>
                  <a:t>Y</a:t>
                </a:r>
                <a:r>
                  <a:rPr lang="en-US" sz="1800" dirty="0">
                    <a:effectLst/>
                    <a:ea typeface="SimSun" panose="02010600030101010101" pitchFamily="2" charset="-122"/>
                  </a:rPr>
                  <a:t>, Θ</a:t>
                </a:r>
                <a:r>
                  <a:rPr lang="en-US" sz="1800" baseline="30000" dirty="0">
                    <a:effectLst/>
                    <a:ea typeface="SimSun" panose="02010600030101010101" pitchFamily="2" charset="-122"/>
                  </a:rPr>
                  <a:t>(</a:t>
                </a:r>
                <a:r>
                  <a:rPr lang="en-US" sz="1800" i="1" baseline="30000" dirty="0">
                    <a:effectLst/>
                    <a:ea typeface="SimSun" panose="02010600030101010101" pitchFamily="2" charset="-122"/>
                  </a:rPr>
                  <a:t>t</a:t>
                </a:r>
                <a:r>
                  <a:rPr lang="en-US" sz="1800" baseline="30000" dirty="0">
                    <a:effectLst/>
                    <a:ea typeface="SimSun" panose="02010600030101010101" pitchFamily="2" charset="-122"/>
                  </a:rPr>
                  <a:t>)</a:t>
                </a:r>
                <a:r>
                  <a:rPr lang="en-US" sz="1800" dirty="0">
                    <a:effectLst/>
                    <a:ea typeface="SimSun" panose="02010600030101010101" pitchFamily="2" charset="-122"/>
                  </a:rPr>
                  <a:t>). As a convention, the estimate of parameter Θ resulted from EM process is denoted Θ</a:t>
                </a:r>
                <a:r>
                  <a:rPr lang="en-US" sz="1800" baseline="30000" dirty="0">
                    <a:effectLst/>
                    <a:ea typeface="SimSun" panose="02010600030101010101" pitchFamily="2" charset="-122"/>
                  </a:rPr>
                  <a:t>*</a:t>
                </a:r>
                <a:r>
                  <a:rPr lang="en-US" sz="1800" dirty="0">
                    <a:effectLst/>
                    <a:ea typeface="SimSun" panose="02010600030101010101" pitchFamily="2" charset="-122"/>
                  </a:rPr>
                  <a:t> instead of </a:t>
                </a:r>
                <a14:m>
                  <m:oMath xmlns:m="http://schemas.openxmlformats.org/officeDocument/2006/math">
                    <m:acc>
                      <m:accPr>
                        <m:chr m:val="̂"/>
                        <m:ctrlPr>
                          <a:rPr lang="en-US" sz="1800" i="1">
                            <a:effectLst/>
                            <a:latin typeface="Cambria Math" panose="02040503050406030204" pitchFamily="18" charset="0"/>
                          </a:rPr>
                        </m:ctrlPr>
                      </m:accPr>
                      <m:e>
                        <m:r>
                          <m:rPr>
                            <m:sty m:val="p"/>
                          </m:rPr>
                          <a:rPr lang="en-US" sz="1800">
                            <a:effectLst/>
                            <a:latin typeface="Cambria Math" panose="02040503050406030204" pitchFamily="18" charset="0"/>
                            <a:ea typeface="SimSun" panose="02010600030101010101" pitchFamily="2" charset="-122"/>
                          </a:rPr>
                          <m:t>Θ</m:t>
                        </m:r>
                      </m:e>
                    </m:acc>
                  </m:oMath>
                </a14:m>
                <a:r>
                  <a:rPr lang="en-US" sz="1800" dirty="0">
                    <a:effectLst/>
                    <a:ea typeface="SimSun" panose="02010600030101010101" pitchFamily="2" charset="-122"/>
                  </a:rPr>
                  <a:t> in order to emphasize that Θ</a:t>
                </a:r>
                <a:r>
                  <a:rPr lang="en-US" sz="1800" baseline="30000" dirty="0">
                    <a:effectLst/>
                    <a:ea typeface="SimSun" panose="02010600030101010101" pitchFamily="2" charset="-122"/>
                  </a:rPr>
                  <a:t>*</a:t>
                </a:r>
                <a:r>
                  <a:rPr lang="en-US" sz="1800" dirty="0">
                    <a:effectLst/>
                    <a:ea typeface="SimSun" panose="02010600030101010101" pitchFamily="2" charset="-122"/>
                  </a:rPr>
                  <a:t> is solution of optimization problem.</a:t>
                </a:r>
                <a:endParaRPr lang="en-US" sz="1800" dirty="0"/>
              </a:p>
              <a:p>
                <a:pPr marL="0" indent="0">
                  <a:buNone/>
                </a:pPr>
                <a:endParaRPr lang="en-US" sz="1800" dirty="0"/>
              </a:p>
            </p:txBody>
          </p:sp>
        </mc:Choice>
        <mc:Fallback xmlns="">
          <p:sp>
            <p:nvSpPr>
              <p:cNvPr id="3" name="Content Placeholder 2">
                <a:extLst>
                  <a:ext uri="{FF2B5EF4-FFF2-40B4-BE49-F238E27FC236}">
                    <a16:creationId xmlns:a16="http://schemas.microsoft.com/office/drawing/2014/main" id="{A304DC71-26EF-BD85-0E5D-8A5487DA3415}"/>
                  </a:ext>
                </a:extLst>
              </p:cNvPr>
              <p:cNvSpPr>
                <a:spLocks noGrp="1" noRot="1" noChangeAspect="1" noMove="1" noResize="1" noEditPoints="1" noAdjustHandles="1" noChangeArrowheads="1" noChangeShapeType="1" noTextEdit="1"/>
              </p:cNvSpPr>
              <p:nvPr>
                <p:ph idx="1"/>
              </p:nvPr>
            </p:nvSpPr>
            <p:spPr>
              <a:xfrm>
                <a:off x="211015" y="914399"/>
                <a:ext cx="11718388" cy="5176066"/>
              </a:xfrm>
              <a:blipFill>
                <a:blip r:embed="rId4"/>
                <a:stretch>
                  <a:fillRect l="-468" t="-589" r="-41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C5D403B-DD45-8648-68A4-26E00693EE68}"/>
              </a:ext>
            </a:extLst>
          </p:cNvPr>
          <p:cNvSpPr>
            <a:spLocks noGrp="1"/>
          </p:cNvSpPr>
          <p:nvPr>
            <p:ph type="dt" sz="half" idx="10"/>
          </p:nvPr>
        </p:nvSpPr>
        <p:spPr/>
        <p:txBody>
          <a:bodyPr/>
          <a:lstStyle/>
          <a:p>
            <a:r>
              <a:rPr lang="en-US"/>
              <a:t>30/05/2022</a:t>
            </a:r>
          </a:p>
        </p:txBody>
      </p:sp>
      <p:sp>
        <p:nvSpPr>
          <p:cNvPr id="5" name="Footer Placeholder 4">
            <a:extLst>
              <a:ext uri="{FF2B5EF4-FFF2-40B4-BE49-F238E27FC236}">
                <a16:creationId xmlns:a16="http://schemas.microsoft.com/office/drawing/2014/main" id="{F5CE5707-24AB-1716-8A61-4BF072B6ED67}"/>
              </a:ext>
            </a:extLst>
          </p:cNvPr>
          <p:cNvSpPr>
            <a:spLocks noGrp="1"/>
          </p:cNvSpPr>
          <p:nvPr>
            <p:ph type="ftr" sz="quarter" idx="11"/>
          </p:nvPr>
        </p:nvSpPr>
        <p:spPr/>
        <p:txBody>
          <a:bodyPr/>
          <a:lstStyle/>
          <a:p>
            <a:r>
              <a:rPr lang="pt-BR"/>
              <a:t>EM Tutorial P2 - Loc Nguyen</a:t>
            </a:r>
            <a:endParaRPr lang="en-US"/>
          </a:p>
        </p:txBody>
      </p:sp>
      <p:sp>
        <p:nvSpPr>
          <p:cNvPr id="6" name="Slide Number Placeholder 5">
            <a:extLst>
              <a:ext uri="{FF2B5EF4-FFF2-40B4-BE49-F238E27FC236}">
                <a16:creationId xmlns:a16="http://schemas.microsoft.com/office/drawing/2014/main" id="{82D008E7-7787-9C74-F715-DFB3AFD3125F}"/>
              </a:ext>
            </a:extLst>
          </p:cNvPr>
          <p:cNvSpPr>
            <a:spLocks noGrp="1"/>
          </p:cNvSpPr>
          <p:nvPr>
            <p:ph type="sldNum" sz="quarter" idx="12"/>
          </p:nvPr>
        </p:nvSpPr>
        <p:spPr/>
        <p:txBody>
          <a:bodyPr/>
          <a:lstStyle/>
          <a:p>
            <a:fld id="{5DB5036F-1FF2-46C4-8D2B-59C7E3B91952}" type="slidenum">
              <a:rPr lang="en-US" smtClean="0"/>
              <a:pPr/>
              <a:t>4</a:t>
            </a:fld>
            <a:endParaRPr lang="en-US"/>
          </a:p>
        </p:txBody>
      </p:sp>
      <mc:AlternateContent xmlns:mc="http://schemas.openxmlformats.org/markup-compatibility/2006" xmlns:a14="http://schemas.microsoft.com/office/drawing/2010/main">
        <mc:Choice Requires="a14">
          <p:graphicFrame>
            <p:nvGraphicFramePr>
              <p:cNvPr id="8" name="Table 8">
                <a:extLst>
                  <a:ext uri="{FF2B5EF4-FFF2-40B4-BE49-F238E27FC236}">
                    <a16:creationId xmlns:a16="http://schemas.microsoft.com/office/drawing/2014/main" id="{90BD5EB2-9152-43AE-054E-E10008328966}"/>
                  </a:ext>
                </a:extLst>
              </p:cNvPr>
              <p:cNvGraphicFramePr>
                <a:graphicFrameLocks noGrp="1"/>
              </p:cNvGraphicFramePr>
              <p:nvPr>
                <p:extLst>
                  <p:ext uri="{D42A27DB-BD31-4B8C-83A1-F6EECF244321}">
                    <p14:modId xmlns:p14="http://schemas.microsoft.com/office/powerpoint/2010/main" val="774246223"/>
                  </p:ext>
                </p:extLst>
              </p:nvPr>
            </p:nvGraphicFramePr>
            <p:xfrm>
              <a:off x="234461" y="2663910"/>
              <a:ext cx="11666806" cy="1796225"/>
            </p:xfrm>
            <a:graphic>
              <a:graphicData uri="http://schemas.openxmlformats.org/drawingml/2006/table">
                <a:tbl>
                  <a:tblPr bandRow="1">
                    <a:tableStyleId>{5C22544A-7EE6-4342-B048-85BDC9FD1C3A}</a:tableStyleId>
                  </a:tblPr>
                  <a:tblGrid>
                    <a:gridCol w="11666806">
                      <a:extLst>
                        <a:ext uri="{9D8B030D-6E8A-4147-A177-3AD203B41FA5}">
                          <a16:colId xmlns:a16="http://schemas.microsoft.com/office/drawing/2014/main" val="1303619145"/>
                        </a:ext>
                      </a:extLst>
                    </a:gridCol>
                  </a:tblGrid>
                  <a:tr h="370840">
                    <a:tc>
                      <a:txBody>
                        <a:bodyPr/>
                        <a:lstStyle/>
                        <a:p>
                          <a:r>
                            <a:rPr lang="en-US" sz="1800" i="1" kern="1200" dirty="0">
                              <a:solidFill>
                                <a:schemeClr val="dk1"/>
                              </a:solidFill>
                              <a:effectLst/>
                              <a:latin typeface="Times New Roman" panose="02020603050405020304" pitchFamily="18" charset="0"/>
                              <a:ea typeface="+mn-ea"/>
                              <a:cs typeface="Times New Roman" panose="02020603050405020304" pitchFamily="18" charset="0"/>
                            </a:rPr>
                            <a:t>E-step</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We calculate current value </a:t>
                          </a:r>
                          <a:r>
                            <a:rPr lang="en-US" sz="1800" i="1" kern="1200" dirty="0">
                              <a:solidFill>
                                <a:schemeClr val="dk1"/>
                              </a:solidFill>
                              <a:effectLst/>
                              <a:latin typeface="Times New Roman" panose="02020603050405020304" pitchFamily="18" charset="0"/>
                              <a:ea typeface="+mn-ea"/>
                              <a:cs typeface="Times New Roman" panose="02020603050405020304" pitchFamily="18" charset="0"/>
                            </a:rPr>
                            <a:t>τ</a:t>
                          </a:r>
                          <a:r>
                            <a:rPr lang="en-US" sz="1800" kern="1200" baseline="30000" dirty="0">
                              <a:solidFill>
                                <a:schemeClr val="dk1"/>
                              </a:solidFill>
                              <a:effectLst/>
                              <a:latin typeface="Times New Roman" panose="02020603050405020304" pitchFamily="18" charset="0"/>
                              <a:ea typeface="+mn-ea"/>
                              <a:cs typeface="Times New Roman" panose="02020603050405020304" pitchFamily="18" charset="0"/>
                            </a:rPr>
                            <a:t>(</a:t>
                          </a:r>
                          <a:r>
                            <a:rPr lang="en-US" sz="1800" i="1" kern="1200" baseline="30000" dirty="0">
                              <a:solidFill>
                                <a:schemeClr val="dk1"/>
                              </a:solidFill>
                              <a:effectLst/>
                              <a:latin typeface="Times New Roman" panose="02020603050405020304" pitchFamily="18" charset="0"/>
                              <a:ea typeface="+mn-ea"/>
                              <a:cs typeface="Times New Roman" panose="02020603050405020304" pitchFamily="18" charset="0"/>
                            </a:rPr>
                            <a:t>t</a:t>
                          </a:r>
                          <a:r>
                            <a:rPr lang="en-US" sz="1800" kern="1200" baseline="30000" dirty="0">
                              <a:solidFill>
                                <a:schemeClr val="dk1"/>
                              </a:solidFill>
                              <a:effectLst/>
                              <a:latin typeface="Times New Roman" panose="02020603050405020304" pitchFamily="18" charset="0"/>
                              <a:ea typeface="+mn-ea"/>
                              <a:cs typeface="Times New Roman" panose="02020603050405020304" pitchFamily="18" charset="0"/>
                            </a:rPr>
                            <a:t>)</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of the sufficient statistic </a:t>
                          </a:r>
                          <a:r>
                            <a:rPr lang="en-US" sz="1800" i="1" kern="1200" dirty="0">
                              <a:solidFill>
                                <a:schemeClr val="dk1"/>
                              </a:solidFill>
                              <a:effectLst/>
                              <a:latin typeface="Times New Roman" panose="02020603050405020304" pitchFamily="18" charset="0"/>
                              <a:ea typeface="+mn-ea"/>
                              <a:cs typeface="Times New Roman" panose="02020603050405020304" pitchFamily="18" charset="0"/>
                            </a:rPr>
                            <a:t>τ</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a:t>
                          </a:r>
                          <a:r>
                            <a:rPr lang="en-US" sz="1800" i="1" kern="1200" dirty="0">
                              <a:solidFill>
                                <a:schemeClr val="dk1"/>
                              </a:solidFill>
                              <a:effectLst/>
                              <a:latin typeface="Times New Roman" panose="02020603050405020304" pitchFamily="18" charset="0"/>
                              <a:ea typeface="+mn-ea"/>
                              <a:cs typeface="Times New Roman" panose="02020603050405020304" pitchFamily="18" charset="0"/>
                            </a:rPr>
                            <a:t>X</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from observed </a:t>
                          </a:r>
                          <a:r>
                            <a:rPr lang="en-US" sz="1800" i="1" kern="1200" dirty="0">
                              <a:solidFill>
                                <a:schemeClr val="dk1"/>
                              </a:solidFill>
                              <a:effectLst/>
                              <a:latin typeface="Times New Roman" panose="02020603050405020304" pitchFamily="18" charset="0"/>
                              <a:ea typeface="+mn-ea"/>
                              <a:cs typeface="Times New Roman" panose="02020603050405020304" pitchFamily="18" charset="0"/>
                            </a:rPr>
                            <a:t>Y</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and current parameter Θ</a:t>
                          </a:r>
                          <a:r>
                            <a:rPr lang="en-US" sz="1800" kern="1200" baseline="30000" dirty="0">
                              <a:solidFill>
                                <a:schemeClr val="dk1"/>
                              </a:solidFill>
                              <a:effectLst/>
                              <a:latin typeface="Times New Roman" panose="02020603050405020304" pitchFamily="18" charset="0"/>
                              <a:ea typeface="+mn-ea"/>
                              <a:cs typeface="Times New Roman" panose="02020603050405020304" pitchFamily="18" charset="0"/>
                            </a:rPr>
                            <a:t>(</a:t>
                          </a:r>
                          <a:r>
                            <a:rPr lang="en-US" sz="1800" i="1" kern="1200" baseline="30000" dirty="0">
                              <a:solidFill>
                                <a:schemeClr val="dk1"/>
                              </a:solidFill>
                              <a:effectLst/>
                              <a:latin typeface="Times New Roman" panose="02020603050405020304" pitchFamily="18" charset="0"/>
                              <a:ea typeface="+mn-ea"/>
                              <a:cs typeface="Times New Roman" panose="02020603050405020304" pitchFamily="18" charset="0"/>
                            </a:rPr>
                            <a:t>t</a:t>
                          </a:r>
                          <a:r>
                            <a:rPr lang="en-US" sz="1800" kern="1200" baseline="30000" dirty="0">
                              <a:solidFill>
                                <a:schemeClr val="dk1"/>
                              </a:solidFill>
                              <a:effectLst/>
                              <a:latin typeface="Times New Roman" panose="02020603050405020304" pitchFamily="18" charset="0"/>
                              <a:ea typeface="+mn-ea"/>
                              <a:cs typeface="Times New Roman" panose="02020603050405020304" pitchFamily="18" charset="0"/>
                            </a:rPr>
                            <a:t>)</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according to equation 2.6:</a:t>
                          </a:r>
                        </a:p>
                        <a:p>
                          <a:pPr/>
                          <a14:m>
                            <m:oMathPara xmlns:m="http://schemas.openxmlformats.org/officeDocument/2006/math">
                              <m:oMathParaPr>
                                <m:jc m:val="centerGroup"/>
                              </m:oMathParaPr>
                              <m:oMath xmlns:m="http://schemas.openxmlformats.org/officeDocument/2006/math">
                                <m:sSup>
                                  <m:sSupPr>
                                    <m:ctrlPr>
                                      <a:rPr lang="en-US" sz="1800" b="1" i="1" kern="1200">
                                        <a:solidFill>
                                          <a:schemeClr val="dk1"/>
                                        </a:solidFill>
                                        <a:effectLst/>
                                        <a:latin typeface="Cambria Math" panose="02040503050406030204" pitchFamily="18" charset="0"/>
                                        <a:ea typeface="+mn-ea"/>
                                        <a:cs typeface="+mn-cs"/>
                                      </a:rPr>
                                    </m:ctrlPr>
                                  </m:sSupPr>
                                  <m:e>
                                    <m:r>
                                      <a:rPr lang="en-US" sz="1800" i="1" kern="1200">
                                        <a:solidFill>
                                          <a:schemeClr val="dk1"/>
                                        </a:solidFill>
                                        <a:effectLst/>
                                        <a:latin typeface="Cambria Math" panose="02040503050406030204" pitchFamily="18" charset="0"/>
                                        <a:ea typeface="+mn-ea"/>
                                        <a:cs typeface="+mn-cs"/>
                                      </a:rPr>
                                      <m:t>𝜏</m:t>
                                    </m:r>
                                  </m:e>
                                  <m:sup>
                                    <m:d>
                                      <m:dPr>
                                        <m:ctrlPr>
                                          <a:rPr lang="en-US" sz="1800" b="1" i="1" kern="1200">
                                            <a:solidFill>
                                              <a:schemeClr val="dk1"/>
                                            </a:solidFill>
                                            <a:effectLst/>
                                            <a:latin typeface="Cambria Math" panose="02040503050406030204" pitchFamily="18" charset="0"/>
                                            <a:ea typeface="+mn-ea"/>
                                            <a:cs typeface="+mn-cs"/>
                                          </a:rPr>
                                        </m:ctrlPr>
                                      </m:dPr>
                                      <m:e>
                                        <m:r>
                                          <a:rPr lang="en-US" sz="1800" i="1" kern="1200">
                                            <a:solidFill>
                                              <a:schemeClr val="dk1"/>
                                            </a:solidFill>
                                            <a:effectLst/>
                                            <a:latin typeface="Cambria Math" panose="02040503050406030204" pitchFamily="18" charset="0"/>
                                            <a:ea typeface="+mn-ea"/>
                                            <a:cs typeface="+mn-cs"/>
                                          </a:rPr>
                                          <m:t>𝑡</m:t>
                                        </m:r>
                                      </m:e>
                                    </m:d>
                                  </m:sup>
                                </m:sSup>
                                <m:r>
                                  <a:rPr lang="en-US" sz="1800" b="1" i="1" kern="1200">
                                    <a:solidFill>
                                      <a:schemeClr val="dk1"/>
                                    </a:solidFill>
                                    <a:effectLst/>
                                    <a:latin typeface="Cambria Math" panose="02040503050406030204" pitchFamily="18" charset="0"/>
                                    <a:ea typeface="+mn-ea"/>
                                    <a:cs typeface="+mn-cs"/>
                                  </a:rPr>
                                  <m:t>=</m:t>
                                </m:r>
                                <m:r>
                                  <a:rPr lang="en-US" sz="1800" i="1" kern="1200">
                                    <a:solidFill>
                                      <a:schemeClr val="dk1"/>
                                    </a:solidFill>
                                    <a:effectLst/>
                                    <a:latin typeface="Cambria Math" panose="02040503050406030204" pitchFamily="18" charset="0"/>
                                    <a:ea typeface="+mn-ea"/>
                                    <a:cs typeface="+mn-cs"/>
                                  </a:rPr>
                                  <m:t>𝐸</m:t>
                                </m:r>
                                <m:d>
                                  <m:dPr>
                                    <m:ctrlPr>
                                      <a:rPr lang="en-US" sz="1800" i="1" kern="1200">
                                        <a:solidFill>
                                          <a:schemeClr val="dk1"/>
                                        </a:solidFill>
                                        <a:effectLst/>
                                        <a:latin typeface="Cambria Math" panose="02040503050406030204" pitchFamily="18" charset="0"/>
                                        <a:ea typeface="+mn-ea"/>
                                        <a:cs typeface="+mn-cs"/>
                                      </a:rPr>
                                    </m:ctrlPr>
                                  </m:dPr>
                                  <m:e>
                                    <m:r>
                                      <a:rPr lang="en-US" sz="1800" i="1" kern="1200">
                                        <a:solidFill>
                                          <a:schemeClr val="dk1"/>
                                        </a:solidFill>
                                        <a:effectLst/>
                                        <a:latin typeface="Cambria Math" panose="02040503050406030204" pitchFamily="18" charset="0"/>
                                        <a:ea typeface="+mn-ea"/>
                                        <a:cs typeface="+mn-cs"/>
                                      </a:rPr>
                                      <m:t>𝜏</m:t>
                                    </m:r>
                                    <m:d>
                                      <m:dPr>
                                        <m:ctrlPr>
                                          <a:rPr lang="en-US" sz="1800" i="1" kern="1200">
                                            <a:solidFill>
                                              <a:schemeClr val="dk1"/>
                                            </a:solidFill>
                                            <a:effectLst/>
                                            <a:latin typeface="Cambria Math" panose="02040503050406030204" pitchFamily="18" charset="0"/>
                                            <a:ea typeface="+mn-ea"/>
                                            <a:cs typeface="+mn-cs"/>
                                          </a:rPr>
                                        </m:ctrlPr>
                                      </m:dPr>
                                      <m:e>
                                        <m:r>
                                          <a:rPr lang="en-US" sz="1800" i="1" kern="1200">
                                            <a:solidFill>
                                              <a:schemeClr val="dk1"/>
                                            </a:solidFill>
                                            <a:effectLst/>
                                            <a:latin typeface="Cambria Math" panose="02040503050406030204" pitchFamily="18" charset="0"/>
                                            <a:ea typeface="+mn-ea"/>
                                            <a:cs typeface="+mn-cs"/>
                                          </a:rPr>
                                          <m:t>𝑋</m:t>
                                        </m:r>
                                      </m:e>
                                    </m:d>
                                  </m:e>
                                  <m:e>
                                    <m:r>
                                      <a:rPr lang="en-US" sz="1800" i="1" kern="1200">
                                        <a:solidFill>
                                          <a:schemeClr val="dk1"/>
                                        </a:solidFill>
                                        <a:effectLst/>
                                        <a:latin typeface="Cambria Math" panose="02040503050406030204" pitchFamily="18" charset="0"/>
                                        <a:ea typeface="+mn-ea"/>
                                        <a:cs typeface="+mn-cs"/>
                                      </a:rPr>
                                      <m:t>𝑌</m:t>
                                    </m:r>
                                    <m:r>
                                      <a:rPr lang="en-US" sz="1800" b="1" i="1" kern="1200">
                                        <a:solidFill>
                                          <a:schemeClr val="dk1"/>
                                        </a:solidFill>
                                        <a:effectLst/>
                                        <a:latin typeface="Cambria Math" panose="02040503050406030204" pitchFamily="18" charset="0"/>
                                        <a:ea typeface="+mn-ea"/>
                                        <a:cs typeface="+mn-cs"/>
                                      </a:rPr>
                                      <m:t>,</m:t>
                                    </m:r>
                                    <m:sSup>
                                      <m:sSupPr>
                                        <m:ctrlPr>
                                          <a:rPr lang="en-US" sz="1800" b="1" i="1" kern="1200">
                                            <a:solidFill>
                                              <a:schemeClr val="dk1"/>
                                            </a:solidFill>
                                            <a:effectLst/>
                                            <a:latin typeface="Cambria Math" panose="02040503050406030204" pitchFamily="18" charset="0"/>
                                            <a:ea typeface="+mn-ea"/>
                                            <a:cs typeface="+mn-cs"/>
                                          </a:rPr>
                                        </m:ctrlPr>
                                      </m:sSupPr>
                                      <m:e>
                                        <m:r>
                                          <m:rPr>
                                            <m:sty m:val="p"/>
                                          </m:rPr>
                                          <a:rPr lang="en-US" sz="1800" kern="1200">
                                            <a:solidFill>
                                              <a:schemeClr val="dk1"/>
                                            </a:solidFill>
                                            <a:effectLst/>
                                            <a:latin typeface="Cambria Math" panose="02040503050406030204" pitchFamily="18" charset="0"/>
                                            <a:ea typeface="+mn-ea"/>
                                            <a:cs typeface="+mn-cs"/>
                                          </a:rPr>
                                          <m:t>Θ</m:t>
                                        </m:r>
                                      </m:e>
                                      <m:sup>
                                        <m:d>
                                          <m:dPr>
                                            <m:ctrlPr>
                                              <a:rPr lang="en-US" sz="1800" b="1" i="1" kern="1200">
                                                <a:solidFill>
                                                  <a:schemeClr val="dk1"/>
                                                </a:solidFill>
                                                <a:effectLst/>
                                                <a:latin typeface="Cambria Math" panose="02040503050406030204" pitchFamily="18" charset="0"/>
                                                <a:ea typeface="+mn-ea"/>
                                                <a:cs typeface="+mn-cs"/>
                                              </a:rPr>
                                            </m:ctrlPr>
                                          </m:dPr>
                                          <m:e>
                                            <m:r>
                                              <a:rPr lang="en-US" sz="1800" i="1" kern="1200">
                                                <a:solidFill>
                                                  <a:schemeClr val="dk1"/>
                                                </a:solidFill>
                                                <a:effectLst/>
                                                <a:latin typeface="Cambria Math" panose="02040503050406030204" pitchFamily="18" charset="0"/>
                                                <a:ea typeface="+mn-ea"/>
                                                <a:cs typeface="+mn-cs"/>
                                              </a:rPr>
                                              <m:t>𝑡</m:t>
                                            </m:r>
                                          </m:e>
                                        </m:d>
                                      </m:sup>
                                    </m:sSup>
                                  </m:e>
                                </m:d>
                              </m:oMath>
                            </m:oMathPara>
                          </a14:m>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i="1" kern="1200" dirty="0">
                              <a:solidFill>
                                <a:schemeClr val="dk1"/>
                              </a:solidFill>
                              <a:effectLst/>
                              <a:latin typeface="Times New Roman" panose="02020603050405020304" pitchFamily="18" charset="0"/>
                              <a:ea typeface="+mn-ea"/>
                              <a:cs typeface="Times New Roman" panose="02020603050405020304" pitchFamily="18" charset="0"/>
                            </a:rPr>
                            <a:t>M-step</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Basing on </a:t>
                          </a:r>
                          <a:r>
                            <a:rPr lang="en-US" sz="1800" i="1" kern="1200" dirty="0">
                              <a:solidFill>
                                <a:schemeClr val="dk1"/>
                              </a:solidFill>
                              <a:effectLst/>
                              <a:latin typeface="Times New Roman" panose="02020603050405020304" pitchFamily="18" charset="0"/>
                              <a:ea typeface="+mn-ea"/>
                              <a:cs typeface="Times New Roman" panose="02020603050405020304" pitchFamily="18" charset="0"/>
                            </a:rPr>
                            <a:t>τ</a:t>
                          </a:r>
                          <a:r>
                            <a:rPr lang="en-US" sz="1800" kern="1200" baseline="30000" dirty="0">
                              <a:solidFill>
                                <a:schemeClr val="dk1"/>
                              </a:solidFill>
                              <a:effectLst/>
                              <a:latin typeface="Times New Roman" panose="02020603050405020304" pitchFamily="18" charset="0"/>
                              <a:ea typeface="+mn-ea"/>
                              <a:cs typeface="Times New Roman" panose="02020603050405020304" pitchFamily="18" charset="0"/>
                            </a:rPr>
                            <a:t>(</a:t>
                          </a:r>
                          <a:r>
                            <a:rPr lang="en-US" sz="1800" i="1" kern="1200" baseline="30000" dirty="0">
                              <a:solidFill>
                                <a:schemeClr val="dk1"/>
                              </a:solidFill>
                              <a:effectLst/>
                              <a:latin typeface="Times New Roman" panose="02020603050405020304" pitchFamily="18" charset="0"/>
                              <a:ea typeface="+mn-ea"/>
                              <a:cs typeface="Times New Roman" panose="02020603050405020304" pitchFamily="18" charset="0"/>
                            </a:rPr>
                            <a:t>t</a:t>
                          </a:r>
                          <a:r>
                            <a:rPr lang="en-US" sz="1800" kern="1200" baseline="30000" dirty="0">
                              <a:solidFill>
                                <a:schemeClr val="dk1"/>
                              </a:solidFill>
                              <a:effectLst/>
                              <a:latin typeface="Times New Roman" panose="02020603050405020304" pitchFamily="18" charset="0"/>
                              <a:ea typeface="+mn-ea"/>
                              <a:cs typeface="Times New Roman" panose="02020603050405020304" pitchFamily="18" charset="0"/>
                            </a:rPr>
                            <a:t>)</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we determine the next parameter Θ</a:t>
                          </a:r>
                          <a:r>
                            <a:rPr lang="en-US" sz="1800" kern="1200" baseline="30000" dirty="0">
                              <a:solidFill>
                                <a:schemeClr val="dk1"/>
                              </a:solidFill>
                              <a:effectLst/>
                              <a:latin typeface="Times New Roman" panose="02020603050405020304" pitchFamily="18" charset="0"/>
                              <a:ea typeface="+mn-ea"/>
                              <a:cs typeface="Times New Roman" panose="02020603050405020304" pitchFamily="18" charset="0"/>
                            </a:rPr>
                            <a:t>(</a:t>
                          </a:r>
                          <a:r>
                            <a:rPr lang="en-US" sz="1800" i="1" kern="1200" baseline="30000" dirty="0">
                              <a:solidFill>
                                <a:schemeClr val="dk1"/>
                              </a:solidFill>
                              <a:effectLst/>
                              <a:latin typeface="Times New Roman" panose="02020603050405020304" pitchFamily="18" charset="0"/>
                              <a:ea typeface="+mn-ea"/>
                              <a:cs typeface="Times New Roman" panose="02020603050405020304" pitchFamily="18" charset="0"/>
                            </a:rPr>
                            <a:t>t</a:t>
                          </a:r>
                          <a:r>
                            <a:rPr lang="en-US" sz="1800" kern="1200" baseline="30000" dirty="0">
                              <a:solidFill>
                                <a:schemeClr val="dk1"/>
                              </a:solidFill>
                              <a:effectLst/>
                              <a:latin typeface="Times New Roman" panose="02020603050405020304" pitchFamily="18" charset="0"/>
                              <a:ea typeface="+mn-ea"/>
                              <a:cs typeface="Times New Roman" panose="02020603050405020304" pitchFamily="18" charset="0"/>
                            </a:rPr>
                            <a:t>+1)</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as solution of equation 2.3:</a:t>
                          </a:r>
                        </a:p>
                        <a:p>
                          <a:pPr/>
                          <a14:m>
                            <m:oMathPara xmlns:m="http://schemas.openxmlformats.org/officeDocument/2006/math">
                              <m:oMathParaPr>
                                <m:jc m:val="centerGroup"/>
                              </m:oMathParaPr>
                              <m:oMath xmlns:m="http://schemas.openxmlformats.org/officeDocument/2006/math">
                                <m:r>
                                  <a:rPr lang="en-US" sz="1800" i="1" kern="1200">
                                    <a:solidFill>
                                      <a:schemeClr val="dk1"/>
                                    </a:solidFill>
                                    <a:effectLst/>
                                    <a:latin typeface="Cambria Math" panose="02040503050406030204" pitchFamily="18" charset="0"/>
                                    <a:ea typeface="+mn-ea"/>
                                    <a:cs typeface="+mn-cs"/>
                                  </a:rPr>
                                  <m:t>𝐸</m:t>
                                </m:r>
                                <m:d>
                                  <m:dPr>
                                    <m:ctrlPr>
                                      <a:rPr lang="en-US" sz="1800" i="1" kern="1200">
                                        <a:solidFill>
                                          <a:schemeClr val="dk1"/>
                                        </a:solidFill>
                                        <a:effectLst/>
                                        <a:latin typeface="Cambria Math" panose="02040503050406030204" pitchFamily="18" charset="0"/>
                                        <a:ea typeface="+mn-ea"/>
                                        <a:cs typeface="+mn-cs"/>
                                      </a:rPr>
                                    </m:ctrlPr>
                                  </m:dPr>
                                  <m:e>
                                    <m:r>
                                      <a:rPr lang="en-US" sz="1800" i="1" kern="1200">
                                        <a:solidFill>
                                          <a:schemeClr val="dk1"/>
                                        </a:solidFill>
                                        <a:effectLst/>
                                        <a:latin typeface="Cambria Math" panose="02040503050406030204" pitchFamily="18" charset="0"/>
                                        <a:ea typeface="+mn-ea"/>
                                        <a:cs typeface="+mn-cs"/>
                                      </a:rPr>
                                      <m:t>𝜏</m:t>
                                    </m:r>
                                    <m:d>
                                      <m:dPr>
                                        <m:ctrlPr>
                                          <a:rPr lang="en-US" sz="1800" i="1" kern="1200">
                                            <a:solidFill>
                                              <a:schemeClr val="dk1"/>
                                            </a:solidFill>
                                            <a:effectLst/>
                                            <a:latin typeface="Cambria Math" panose="02040503050406030204" pitchFamily="18" charset="0"/>
                                            <a:ea typeface="+mn-ea"/>
                                            <a:cs typeface="+mn-cs"/>
                                          </a:rPr>
                                        </m:ctrlPr>
                                      </m:dPr>
                                      <m:e>
                                        <m:r>
                                          <a:rPr lang="en-US" sz="1800" i="1" kern="1200">
                                            <a:solidFill>
                                              <a:schemeClr val="dk1"/>
                                            </a:solidFill>
                                            <a:effectLst/>
                                            <a:latin typeface="Cambria Math" panose="02040503050406030204" pitchFamily="18" charset="0"/>
                                            <a:ea typeface="+mn-ea"/>
                                            <a:cs typeface="+mn-cs"/>
                                          </a:rPr>
                                          <m:t>𝑋</m:t>
                                        </m:r>
                                      </m:e>
                                    </m:d>
                                  </m:e>
                                  <m:e>
                                    <m:r>
                                      <m:rPr>
                                        <m:sty m:val="p"/>
                                      </m:rPr>
                                      <a:rPr lang="en-US" sz="1800" kern="1200">
                                        <a:solidFill>
                                          <a:schemeClr val="dk1"/>
                                        </a:solidFill>
                                        <a:effectLst/>
                                        <a:latin typeface="Cambria Math" panose="02040503050406030204" pitchFamily="18" charset="0"/>
                                        <a:ea typeface="+mn-ea"/>
                                        <a:cs typeface="+mn-cs"/>
                                      </a:rPr>
                                      <m:t>Θ</m:t>
                                    </m:r>
                                  </m:e>
                                </m:d>
                                <m:r>
                                  <a:rPr lang="en-US" sz="1800" i="1" kern="1200">
                                    <a:solidFill>
                                      <a:schemeClr val="dk1"/>
                                    </a:solidFill>
                                    <a:effectLst/>
                                    <a:latin typeface="Cambria Math" panose="02040503050406030204" pitchFamily="18" charset="0"/>
                                    <a:ea typeface="+mn-ea"/>
                                    <a:cs typeface="+mn-cs"/>
                                  </a:rPr>
                                  <m:t>=</m:t>
                                </m:r>
                                <m:sSup>
                                  <m:sSupPr>
                                    <m:ctrlPr>
                                      <a:rPr lang="en-US" sz="1800" i="1" kern="1200">
                                        <a:solidFill>
                                          <a:schemeClr val="dk1"/>
                                        </a:solidFill>
                                        <a:effectLst/>
                                        <a:latin typeface="Cambria Math" panose="02040503050406030204" pitchFamily="18" charset="0"/>
                                        <a:ea typeface="+mn-ea"/>
                                        <a:cs typeface="+mn-cs"/>
                                      </a:rPr>
                                    </m:ctrlPr>
                                  </m:sSupPr>
                                  <m:e>
                                    <m:r>
                                      <a:rPr lang="en-US" sz="1800" i="1" kern="1200">
                                        <a:solidFill>
                                          <a:schemeClr val="dk1"/>
                                        </a:solidFill>
                                        <a:effectLst/>
                                        <a:latin typeface="Cambria Math" panose="02040503050406030204" pitchFamily="18" charset="0"/>
                                        <a:ea typeface="+mn-ea"/>
                                        <a:cs typeface="+mn-cs"/>
                                      </a:rPr>
                                      <m:t>𝜏</m:t>
                                    </m:r>
                                  </m:e>
                                  <m:sup>
                                    <m:d>
                                      <m:dPr>
                                        <m:ctrlPr>
                                          <a:rPr lang="en-US" sz="1800" i="1" kern="1200">
                                            <a:solidFill>
                                              <a:schemeClr val="dk1"/>
                                            </a:solidFill>
                                            <a:effectLst/>
                                            <a:latin typeface="Cambria Math" panose="02040503050406030204" pitchFamily="18" charset="0"/>
                                            <a:ea typeface="+mn-ea"/>
                                            <a:cs typeface="+mn-cs"/>
                                          </a:rPr>
                                        </m:ctrlPr>
                                      </m:dPr>
                                      <m:e>
                                        <m:r>
                                          <a:rPr lang="en-US" sz="1800" i="1" kern="1200">
                                            <a:solidFill>
                                              <a:schemeClr val="dk1"/>
                                            </a:solidFill>
                                            <a:effectLst/>
                                            <a:latin typeface="Cambria Math" panose="02040503050406030204" pitchFamily="18" charset="0"/>
                                            <a:ea typeface="+mn-ea"/>
                                            <a:cs typeface="+mn-cs"/>
                                          </a:rPr>
                                          <m:t>𝑡</m:t>
                                        </m:r>
                                      </m:e>
                                    </m:d>
                                  </m:sup>
                                </m:sSup>
                              </m:oMath>
                            </m:oMathPara>
                          </a14:m>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kern="1200" dirty="0">
                              <a:solidFill>
                                <a:schemeClr val="dk1"/>
                              </a:solidFill>
                              <a:effectLst/>
                              <a:latin typeface="Times New Roman" panose="02020603050405020304" pitchFamily="18" charset="0"/>
                              <a:ea typeface="+mn-ea"/>
                              <a:cs typeface="Times New Roman" panose="02020603050405020304" pitchFamily="18" charset="0"/>
                            </a:rPr>
                            <a:t>Note, Θ</a:t>
                          </a:r>
                          <a:r>
                            <a:rPr lang="en-US" sz="1800" kern="1200" baseline="30000" dirty="0">
                              <a:solidFill>
                                <a:schemeClr val="dk1"/>
                              </a:solidFill>
                              <a:effectLst/>
                              <a:latin typeface="Times New Roman" panose="02020603050405020304" pitchFamily="18" charset="0"/>
                              <a:ea typeface="+mn-ea"/>
                              <a:cs typeface="Times New Roman" panose="02020603050405020304" pitchFamily="18" charset="0"/>
                            </a:rPr>
                            <a:t>(</a:t>
                          </a:r>
                          <a:r>
                            <a:rPr lang="en-US" sz="1800" i="1" kern="1200" baseline="30000" dirty="0">
                              <a:solidFill>
                                <a:schemeClr val="dk1"/>
                              </a:solidFill>
                              <a:effectLst/>
                              <a:latin typeface="Times New Roman" panose="02020603050405020304" pitchFamily="18" charset="0"/>
                              <a:ea typeface="+mn-ea"/>
                              <a:cs typeface="Times New Roman" panose="02020603050405020304" pitchFamily="18" charset="0"/>
                            </a:rPr>
                            <a:t>t</a:t>
                          </a:r>
                          <a:r>
                            <a:rPr lang="en-US" sz="1800" kern="1200" baseline="30000" dirty="0">
                              <a:solidFill>
                                <a:schemeClr val="dk1"/>
                              </a:solidFill>
                              <a:effectLst/>
                              <a:latin typeface="Times New Roman" panose="02020603050405020304" pitchFamily="18" charset="0"/>
                              <a:ea typeface="+mn-ea"/>
                              <a:cs typeface="Times New Roman" panose="02020603050405020304" pitchFamily="18" charset="0"/>
                            </a:rPr>
                            <a:t>+1)</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will become current parameter at the next iteration ((</a:t>
                          </a:r>
                          <a:r>
                            <a:rPr lang="en-US" sz="1800" i="1" kern="1200" dirty="0">
                              <a:solidFill>
                                <a:schemeClr val="dk1"/>
                              </a:solidFill>
                              <a:effectLst/>
                              <a:latin typeface="Times New Roman" panose="02020603050405020304" pitchFamily="18" charset="0"/>
                              <a:ea typeface="+mn-ea"/>
                              <a:cs typeface="Times New Roman" panose="02020603050405020304" pitchFamily="18" charset="0"/>
                            </a:rPr>
                            <a:t>t</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+1)</a:t>
                          </a:r>
                          <a:r>
                            <a:rPr lang="en-US" sz="1800" kern="1200" baseline="30000" dirty="0" err="1">
                              <a:solidFill>
                                <a:schemeClr val="dk1"/>
                              </a:solidFill>
                              <a:effectLst/>
                              <a:latin typeface="Times New Roman" panose="02020603050405020304" pitchFamily="18" charset="0"/>
                              <a:ea typeface="+mn-ea"/>
                              <a:cs typeface="Times New Roman" panose="02020603050405020304" pitchFamily="18" charset="0"/>
                            </a:rPr>
                            <a:t>th</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iteration).</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78350323"/>
                      </a:ext>
                    </a:extLst>
                  </a:tr>
                </a:tbl>
              </a:graphicData>
            </a:graphic>
          </p:graphicFrame>
        </mc:Choice>
        <mc:Fallback xmlns="">
          <p:graphicFrame>
            <p:nvGraphicFramePr>
              <p:cNvPr id="8" name="Table 8">
                <a:extLst>
                  <a:ext uri="{FF2B5EF4-FFF2-40B4-BE49-F238E27FC236}">
                    <a16:creationId xmlns:a16="http://schemas.microsoft.com/office/drawing/2014/main" id="{90BD5EB2-9152-43AE-054E-E10008328966}"/>
                  </a:ext>
                </a:extLst>
              </p:cNvPr>
              <p:cNvGraphicFramePr>
                <a:graphicFrameLocks noGrp="1"/>
              </p:cNvGraphicFramePr>
              <p:nvPr>
                <p:extLst>
                  <p:ext uri="{D42A27DB-BD31-4B8C-83A1-F6EECF244321}">
                    <p14:modId xmlns:p14="http://schemas.microsoft.com/office/powerpoint/2010/main" val="774246223"/>
                  </p:ext>
                </p:extLst>
              </p:nvPr>
            </p:nvGraphicFramePr>
            <p:xfrm>
              <a:off x="234461" y="2663910"/>
              <a:ext cx="11666806" cy="1796225"/>
            </p:xfrm>
            <a:graphic>
              <a:graphicData uri="http://schemas.openxmlformats.org/drawingml/2006/table">
                <a:tbl>
                  <a:tblPr bandRow="1">
                    <a:tableStyleId>{5C22544A-7EE6-4342-B048-85BDC9FD1C3A}</a:tableStyleId>
                  </a:tblPr>
                  <a:tblGrid>
                    <a:gridCol w="11666806">
                      <a:extLst>
                        <a:ext uri="{9D8B030D-6E8A-4147-A177-3AD203B41FA5}">
                          <a16:colId xmlns:a16="http://schemas.microsoft.com/office/drawing/2014/main" val="1303619145"/>
                        </a:ext>
                      </a:extLst>
                    </a:gridCol>
                  </a:tblGrid>
                  <a:tr h="1796225">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52" t="-1689" r="-104" b="-5405"/>
                          </a:stretch>
                        </a:blipFill>
                      </a:tcPr>
                    </a:tc>
                    <a:extLst>
                      <a:ext uri="{0D108BD9-81ED-4DB2-BD59-A6C34878D82A}">
                        <a16:rowId xmlns:a16="http://schemas.microsoft.com/office/drawing/2014/main" val="2578350323"/>
                      </a:ext>
                    </a:extLst>
                  </a:tr>
                </a:tbl>
              </a:graphicData>
            </a:graphic>
          </p:graphicFrame>
        </mc:Fallback>
      </mc:AlternateContent>
    </p:spTree>
    <p:extLst>
      <p:ext uri="{BB962C8B-B14F-4D97-AF65-F5344CB8AC3E}">
        <p14:creationId xmlns:p14="http://schemas.microsoft.com/office/powerpoint/2010/main" val="2015968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listening</a:t>
            </a:r>
          </a:p>
        </p:txBody>
      </p:sp>
      <p:sp>
        <p:nvSpPr>
          <p:cNvPr id="4" name="Slide Number Placeholder 3"/>
          <p:cNvSpPr>
            <a:spLocks noGrp="1"/>
          </p:cNvSpPr>
          <p:nvPr>
            <p:ph type="sldNum" sz="quarter" idx="12"/>
          </p:nvPr>
        </p:nvSpPr>
        <p:spPr/>
        <p:txBody>
          <a:bodyPr/>
          <a:lstStyle/>
          <a:p>
            <a:fld id="{5DB5036F-1FF2-46C4-8D2B-59C7E3B91952}" type="slidenum">
              <a:rPr lang="en-US" smtClean="0"/>
              <a:pPr/>
              <a:t>40</a:t>
            </a:fld>
            <a:endParaRPr lang="en-US"/>
          </a:p>
        </p:txBody>
      </p:sp>
      <p:sp>
        <p:nvSpPr>
          <p:cNvPr id="3" name="Footer Placeholder 2"/>
          <p:cNvSpPr>
            <a:spLocks noGrp="1"/>
          </p:cNvSpPr>
          <p:nvPr>
            <p:ph type="ftr" sz="quarter" idx="11"/>
          </p:nvPr>
        </p:nvSpPr>
        <p:spPr/>
        <p:txBody>
          <a:bodyPr/>
          <a:lstStyle/>
          <a:p>
            <a:r>
              <a:rPr lang="pt-BR"/>
              <a:t>EM Tutorial P2 - Loc Nguyen</a:t>
            </a:r>
            <a:endParaRPr lang="en-US"/>
          </a:p>
        </p:txBody>
      </p:sp>
      <p:sp>
        <p:nvSpPr>
          <p:cNvPr id="5" name="Date Placeholder 4"/>
          <p:cNvSpPr>
            <a:spLocks noGrp="1"/>
          </p:cNvSpPr>
          <p:nvPr>
            <p:ph type="dt" sz="half" idx="10"/>
          </p:nvPr>
        </p:nvSpPr>
        <p:spPr/>
        <p:txBody>
          <a:bodyPr/>
          <a:lstStyle/>
          <a:p>
            <a:r>
              <a:rPr lang="en-US"/>
              <a:t>30/05/2022</a:t>
            </a:r>
          </a:p>
        </p:txBody>
      </p:sp>
    </p:spTree>
    <p:extLst>
      <p:ext uri="{BB962C8B-B14F-4D97-AF65-F5344CB8AC3E}">
        <p14:creationId xmlns:p14="http://schemas.microsoft.com/office/powerpoint/2010/main" val="1326608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D57F7-965B-A9DE-8633-E21464E49325}"/>
              </a:ext>
            </a:extLst>
          </p:cNvPr>
          <p:cNvSpPr>
            <a:spLocks noGrp="1"/>
          </p:cNvSpPr>
          <p:nvPr>
            <p:ph type="title"/>
          </p:nvPr>
        </p:nvSpPr>
        <p:spPr/>
        <p:txBody>
          <a:bodyPr/>
          <a:lstStyle/>
          <a:p>
            <a:r>
              <a:rPr lang="en-US" dirty="0"/>
              <a:t>1. Traditional EM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E084F9-73E3-4C68-FFF5-0E9AB7BADDAD}"/>
                  </a:ext>
                </a:extLst>
              </p:cNvPr>
              <p:cNvSpPr>
                <a:spLocks noGrp="1"/>
              </p:cNvSpPr>
              <p:nvPr>
                <p:ph idx="1"/>
              </p:nvPr>
            </p:nvSpPr>
            <p:spPr>
              <a:xfrm>
                <a:off x="323557" y="914399"/>
                <a:ext cx="11521440" cy="5176066"/>
              </a:xfrm>
            </p:spPr>
            <p:txBody>
              <a:bodyPr>
                <a:noAutofit/>
              </a:bodyPr>
              <a:lstStyle/>
              <a:p>
                <a:pPr marL="0" marR="0" indent="0" algn="just">
                  <a:spcBef>
                    <a:spcPts val="0"/>
                  </a:spcBef>
                  <a:spcAft>
                    <a:spcPts val="0"/>
                  </a:spcAft>
                  <a:buNone/>
                </a:pP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It is necessary to explain E-step and M-step as well as convergence of EM algorithm. Essentially, the two steps aim to maximize log-likelihood function of Θ, denoted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(Θ), with respect to observation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funcPr>
                        <m:fName>
                          <m:limLow>
                            <m:limLow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limLowPr>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argmax</m:t>
                              </m:r>
                            </m:e>
                            <m:lim>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lim>
                          </m:limLow>
                        </m:fName>
                        <m:e>
                          <m:r>
                            <a:rPr lang="en-US" sz="22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e>
                          </m:d>
                        </m:e>
                      </m:func>
                    </m:oMath>
                  </m:oMathPara>
                </a14:m>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Where, </a:t>
                </a:r>
                <a14:m>
                  <m:oMath xmlns:m="http://schemas.openxmlformats.org/officeDocument/2006/math">
                    <m:r>
                      <a:rPr lang="en-US" sz="22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𝑔</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𝑌</m:t>
                            </m:r>
                          </m:e>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e>
                        </m:d>
                      </m:e>
                    </m:d>
                  </m:oMath>
                </a14:m>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dirty="0">
                    <a:effectLst/>
                    <a:latin typeface="Times New Roman" panose="02020603050405020304" pitchFamily="18" charset="0"/>
                    <a:ea typeface="SimSun" panose="02010600030101010101" pitchFamily="2" charset="-122"/>
                  </a:rPr>
                  <a:t>Note that log(.) denotes logarithm function. Therefore, EM algorithm is an extension of maximum likelihood estimation (MLE) method. In fact, let </a:t>
                </a:r>
                <a:r>
                  <a:rPr lang="en-US" sz="2200" i="1" dirty="0">
                    <a:effectLst/>
                    <a:latin typeface="Times New Roman" panose="02020603050405020304" pitchFamily="18" charset="0"/>
                    <a:ea typeface="SimSun" panose="02010600030101010101" pitchFamily="2" charset="-122"/>
                  </a:rPr>
                  <a:t>l</a:t>
                </a:r>
                <a:r>
                  <a:rPr lang="en-US" sz="2200" dirty="0">
                    <a:effectLst/>
                    <a:latin typeface="Times New Roman" panose="02020603050405020304" pitchFamily="18" charset="0"/>
                    <a:ea typeface="SimSun" panose="02010600030101010101" pitchFamily="2" charset="-122"/>
                  </a:rPr>
                  <a:t>(Θ) be log-likelihood function of Θ with respect to </a:t>
                </a:r>
                <a:r>
                  <a:rPr lang="en-US" sz="2200" i="1" dirty="0">
                    <a:effectLst/>
                    <a:latin typeface="Times New Roman" panose="02020603050405020304" pitchFamily="18" charset="0"/>
                    <a:ea typeface="SimSun" panose="02010600030101010101" pitchFamily="2" charset="-122"/>
                  </a:rPr>
                  <a:t>X</a:t>
                </a:r>
                <a:r>
                  <a:rPr lang="en-US" sz="2200" dirty="0">
                    <a:effectLst/>
                    <a:latin typeface="Times New Roman" panose="02020603050405020304" pitchFamily="18" charset="0"/>
                    <a:ea typeface="SimSun" panose="02010600030101010101" pitchFamily="2" charset="-122"/>
                  </a:rPr>
                  <a:t>.</a:t>
                </a:r>
              </a:p>
              <a:p>
                <a:pPr marL="0" indent="0">
                  <a:buNone/>
                </a:pPr>
                <a14:m>
                  <m:oMathPara xmlns:m="http://schemas.openxmlformats.org/officeDocument/2006/math">
                    <m:oMathParaPr>
                      <m:jc m:val="right"/>
                    </m:oMathParaPr>
                    <m:oMath xmlns:m="http://schemas.openxmlformats.org/officeDocument/2006/math">
                      <m:r>
                        <a:rPr lang="en-US" sz="2200" i="1" smtClean="0">
                          <a:effectLst/>
                          <a:latin typeface="Cambria Math" panose="02040503050406030204" pitchFamily="18" charset="0"/>
                          <a:ea typeface="SimSun" panose="02010600030101010101" pitchFamily="2" charset="-122"/>
                          <a:cs typeface="Times New Roman" panose="02020603050405020304" pitchFamily="18" charset="0"/>
                        </a:rPr>
                        <m:t>𝑙</m:t>
                      </m:r>
                      <m:d>
                        <m:dPr>
                          <m:ctrlPr>
                            <a:rPr lang="en-US" sz="2200" i="1">
                              <a:effectLst/>
                              <a:latin typeface="Cambria Math" panose="02040503050406030204" pitchFamily="18" charset="0"/>
                            </a:rPr>
                          </m:ctrlPr>
                        </m:dPr>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e>
                          </m:d>
                        </m:e>
                      </m:d>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𝑏</m:t>
                          </m:r>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d>
                        </m:e>
                      </m:d>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200" i="1">
                              <a:effectLst/>
                              <a:latin typeface="Cambria Math" panose="02040503050406030204" pitchFamily="18" charset="0"/>
                            </a:rPr>
                          </m:ctrlPr>
                        </m:sSupPr>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22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d>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𝑎</m:t>
                          </m:r>
                          <m:d>
                            <m:dPr>
                              <m:ctrlPr>
                                <a:rPr lang="en-US" sz="2200" i="1">
                                  <a:effectLst/>
                                  <a:latin typeface="Cambria Math" panose="02040503050406030204" pitchFamily="18" charset="0"/>
                                </a:rPr>
                              </m:ctrlPr>
                            </m:dPr>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e>
                          </m:d>
                        </m:e>
                      </m:d>
                      <m:r>
                        <a:rPr lang="en-US" sz="2200" b="0" i="1" smtClean="0">
                          <a:effectLst/>
                          <a:latin typeface="Cambria Math" panose="02040503050406030204" pitchFamily="18" charset="0"/>
                          <a:ea typeface="SimSun" panose="02010600030101010101" pitchFamily="2" charset="-122"/>
                          <a:cs typeface="Times New Roman" panose="02020603050405020304" pitchFamily="18" charset="0"/>
                        </a:rPr>
                        <m:t>    (2.1)</m:t>
                      </m:r>
                    </m:oMath>
                  </m:oMathPara>
                </a14:m>
                <a:endParaRPr lang="en-US" sz="2200" dirty="0"/>
              </a:p>
              <a:p>
                <a:pPr marL="0" indent="0">
                  <a:buNone/>
                </a:pPr>
                <a:r>
                  <a:rPr lang="en-US" sz="2200" dirty="0">
                    <a:effectLst/>
                    <a:latin typeface="Times New Roman" panose="02020603050405020304" pitchFamily="18" charset="0"/>
                    <a:ea typeface="SimSun" panose="02010600030101010101" pitchFamily="2" charset="-122"/>
                  </a:rPr>
                  <a:t>By referring to table 1.2, the first-order derivative of </a:t>
                </a:r>
                <a:r>
                  <a:rPr lang="en-US" sz="2200" i="1" dirty="0">
                    <a:effectLst/>
                    <a:latin typeface="Times New Roman" panose="02020603050405020304" pitchFamily="18" charset="0"/>
                    <a:ea typeface="SimSun" panose="02010600030101010101" pitchFamily="2" charset="-122"/>
                  </a:rPr>
                  <a:t>l</a:t>
                </a:r>
                <a:r>
                  <a:rPr lang="en-US" sz="2200" dirty="0">
                    <a:effectLst/>
                    <a:latin typeface="Times New Roman" panose="02020603050405020304" pitchFamily="18" charset="0"/>
                    <a:ea typeface="SimSun" panose="02010600030101010101" pitchFamily="2" charset="-122"/>
                  </a:rPr>
                  <a:t>(Θ) is:</a:t>
                </a:r>
              </a:p>
              <a:p>
                <a:pPr marL="0" indent="0">
                  <a:buNone/>
                </a:pPr>
                <a14:m>
                  <m:oMathPara xmlns:m="http://schemas.openxmlformats.org/officeDocument/2006/math">
                    <m:oMathParaPr>
                      <m:jc m:val="right"/>
                    </m:oMathParaPr>
                    <m:oMath xmlns:m="http://schemas.openxmlformats.org/officeDocument/2006/math">
                      <m:f>
                        <m:fPr>
                          <m:ctrlPr>
                            <a:rPr lang="en-US" sz="2200" i="1" smtClean="0">
                              <a:effectLst/>
                              <a:latin typeface="Cambria Math" panose="02040503050406030204" pitchFamily="18" charset="0"/>
                            </a:rPr>
                          </m:ctrlPr>
                        </m:fPr>
                        <m:num>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d</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𝑙</m:t>
                          </m:r>
                          <m:d>
                            <m:dPr>
                              <m:ctrlPr>
                                <a:rPr lang="en-US" sz="2200" i="1">
                                  <a:effectLst/>
                                  <a:latin typeface="Cambria Math" panose="02040503050406030204" pitchFamily="18" charset="0"/>
                                </a:rPr>
                              </m:ctrlPr>
                            </m:dPr>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e>
                          </m:d>
                        </m:num>
                        <m:den>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dΘ</m:t>
                          </m:r>
                        </m:den>
                      </m:f>
                      <m:r>
                        <a:rPr lang="en-US" sz="22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200" i="1">
                              <a:effectLst/>
                              <a:latin typeface="Cambria Math" panose="02040503050406030204" pitchFamily="18" charset="0"/>
                            </a:rPr>
                          </m:ctrlPr>
                        </m:fPr>
                        <m:num>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dlog</m:t>
                          </m:r>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𝑌</m:t>
                                  </m:r>
                                </m:e>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e>
                              </m:d>
                            </m:e>
                          </m:d>
                        </m:num>
                        <m:den>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dΘ</m:t>
                          </m:r>
                        </m:den>
                      </m:f>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200" i="1">
                              <a:effectLst/>
                              <a:latin typeface="Cambria Math" panose="02040503050406030204" pitchFamily="18" charset="0"/>
                            </a:rPr>
                          </m:ctrlPr>
                        </m:sSupPr>
                        <m:e>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d>
                            </m:e>
                          </m:d>
                        </m:e>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200" i="1">
                              <a:effectLst/>
                              <a:latin typeface="Cambria Math" panose="02040503050406030204" pitchFamily="18" charset="0"/>
                            </a:rPr>
                          </m:ctrlPr>
                        </m:sSupPr>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log</m:t>
                          </m:r>
                        </m:e>
                        <m: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up>
                      </m:sSup>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𝑎</m:t>
                          </m:r>
                          <m:d>
                            <m:dPr>
                              <m:ctrlPr>
                                <a:rPr lang="en-US" sz="2200" i="1">
                                  <a:effectLst/>
                                  <a:latin typeface="Cambria Math" panose="02040503050406030204" pitchFamily="18" charset="0"/>
                                </a:rPr>
                              </m:ctrlPr>
                            </m:dPr>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e>
                          </m:d>
                        </m:e>
                      </m:d>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200" i="1">
                              <a:effectLst/>
                              <a:latin typeface="Cambria Math" panose="02040503050406030204" pitchFamily="18" charset="0"/>
                            </a:rPr>
                          </m:ctrlPr>
                        </m:sSupPr>
                        <m:e>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d>
                            </m:e>
                          </m:d>
                        </m:e>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200" i="1">
                              <a:effectLst/>
                              <a:latin typeface="Cambria Math" panose="02040503050406030204" pitchFamily="18" charset="0"/>
                            </a:rPr>
                          </m:ctrlPr>
                        </m:sSupPr>
                        <m:e>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𝐸</m:t>
                              </m:r>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d>
                                </m:e>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e>
                              </m:d>
                            </m:e>
                          </m:d>
                        </m:e>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2200" b="0" i="1" smtClean="0">
                          <a:effectLst/>
                          <a:latin typeface="Cambria Math" panose="02040503050406030204" pitchFamily="18" charset="0"/>
                          <a:ea typeface="SimSun" panose="02010600030101010101" pitchFamily="2" charset="-122"/>
                          <a:cs typeface="Times New Roman" panose="02020603050405020304" pitchFamily="18" charset="0"/>
                        </a:rPr>
                        <m:t>    (2.2)</m:t>
                      </m:r>
                    </m:oMath>
                  </m:oMathPara>
                </a14:m>
                <a:endParaRPr lang="en-US" sz="2200" dirty="0"/>
              </a:p>
              <a:p>
                <a:pPr marL="0" marR="0" indent="0" algn="just">
                  <a:spcBef>
                    <a:spcPts val="0"/>
                  </a:spcBef>
                  <a:spcAft>
                    <a:spcPts val="0"/>
                  </a:spcAft>
                  <a:buNone/>
                </a:pP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We set the first-order derivative of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(Θ) to be zero with expectation that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(Θ) will be maximized. Therefore, the optimal estimate Θ</a:t>
                </a:r>
                <a:r>
                  <a:rPr lang="en-US" sz="22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is solution of the following equation which is specified in M-step.</a:t>
                </a:r>
              </a:p>
              <a:p>
                <a:pPr marL="0" indent="0">
                  <a:buNone/>
                </a:pPr>
                <a14:m>
                  <m:oMathPara xmlns:m="http://schemas.openxmlformats.org/officeDocument/2006/math">
                    <m:oMathParaPr>
                      <m:jc m:val="centerGroup"/>
                    </m:oMathParaPr>
                    <m:oMath xmlns:m="http://schemas.openxmlformats.org/officeDocument/2006/math">
                      <m:r>
                        <a:rPr lang="en-US" sz="2200" i="1">
                          <a:effectLst/>
                          <a:latin typeface="Cambria Math" panose="02040503050406030204" pitchFamily="18" charset="0"/>
                          <a:ea typeface="SimSun" panose="02010600030101010101" pitchFamily="2" charset="-122"/>
                          <a:cs typeface="Times New Roman" panose="02020603050405020304" pitchFamily="18" charset="0"/>
                        </a:rPr>
                        <m:t>𝐸</m:t>
                      </m:r>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d>
                        </m:e>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d>
                    </m:oMath>
                  </m:oMathPara>
                </a14:m>
                <a:endParaRPr lang="en-US" sz="2200" dirty="0"/>
              </a:p>
            </p:txBody>
          </p:sp>
        </mc:Choice>
        <mc:Fallback xmlns="">
          <p:sp>
            <p:nvSpPr>
              <p:cNvPr id="3" name="Content Placeholder 2">
                <a:extLst>
                  <a:ext uri="{FF2B5EF4-FFF2-40B4-BE49-F238E27FC236}">
                    <a16:creationId xmlns:a16="http://schemas.microsoft.com/office/drawing/2014/main" id="{BAE084F9-73E3-4C68-FFF5-0E9AB7BADDAD}"/>
                  </a:ext>
                </a:extLst>
              </p:cNvPr>
              <p:cNvSpPr>
                <a:spLocks noGrp="1" noRot="1" noChangeAspect="1" noMove="1" noResize="1" noEditPoints="1" noAdjustHandles="1" noChangeArrowheads="1" noChangeShapeType="1" noTextEdit="1"/>
              </p:cNvSpPr>
              <p:nvPr>
                <p:ph idx="1"/>
              </p:nvPr>
            </p:nvSpPr>
            <p:spPr>
              <a:xfrm>
                <a:off x="323557" y="914399"/>
                <a:ext cx="11521440" cy="5176066"/>
              </a:xfrm>
              <a:blipFill>
                <a:blip r:embed="rId4"/>
                <a:stretch>
                  <a:fillRect l="-688" t="-824" r="-68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FE602E7D-7D0C-B86F-41AE-F62C7EBB43CA}"/>
              </a:ext>
            </a:extLst>
          </p:cNvPr>
          <p:cNvSpPr>
            <a:spLocks noGrp="1"/>
          </p:cNvSpPr>
          <p:nvPr>
            <p:ph type="dt" sz="half" idx="10"/>
          </p:nvPr>
        </p:nvSpPr>
        <p:spPr/>
        <p:txBody>
          <a:bodyPr/>
          <a:lstStyle/>
          <a:p>
            <a:r>
              <a:rPr lang="en-US"/>
              <a:t>30/05/2022</a:t>
            </a:r>
          </a:p>
        </p:txBody>
      </p:sp>
      <p:sp>
        <p:nvSpPr>
          <p:cNvPr id="5" name="Footer Placeholder 4">
            <a:extLst>
              <a:ext uri="{FF2B5EF4-FFF2-40B4-BE49-F238E27FC236}">
                <a16:creationId xmlns:a16="http://schemas.microsoft.com/office/drawing/2014/main" id="{5CBBF3BB-1281-8B31-4B94-99D2DA8E4C39}"/>
              </a:ext>
            </a:extLst>
          </p:cNvPr>
          <p:cNvSpPr>
            <a:spLocks noGrp="1"/>
          </p:cNvSpPr>
          <p:nvPr>
            <p:ph type="ftr" sz="quarter" idx="11"/>
          </p:nvPr>
        </p:nvSpPr>
        <p:spPr/>
        <p:txBody>
          <a:bodyPr/>
          <a:lstStyle/>
          <a:p>
            <a:r>
              <a:rPr lang="pt-BR"/>
              <a:t>EM Tutorial P2 - Loc Nguyen</a:t>
            </a:r>
            <a:endParaRPr lang="en-US"/>
          </a:p>
        </p:txBody>
      </p:sp>
      <p:sp>
        <p:nvSpPr>
          <p:cNvPr id="6" name="Slide Number Placeholder 5">
            <a:extLst>
              <a:ext uri="{FF2B5EF4-FFF2-40B4-BE49-F238E27FC236}">
                <a16:creationId xmlns:a16="http://schemas.microsoft.com/office/drawing/2014/main" id="{C1520548-ED35-A615-B55B-0DFAA4D45914}"/>
              </a:ext>
            </a:extLst>
          </p:cNvPr>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3831895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9B839-8000-2F73-14C7-50E4F2910A9F}"/>
              </a:ext>
            </a:extLst>
          </p:cNvPr>
          <p:cNvSpPr>
            <a:spLocks noGrp="1"/>
          </p:cNvSpPr>
          <p:nvPr>
            <p:ph type="title"/>
          </p:nvPr>
        </p:nvSpPr>
        <p:spPr/>
        <p:txBody>
          <a:bodyPr/>
          <a:lstStyle/>
          <a:p>
            <a:r>
              <a:rPr lang="en-US" dirty="0"/>
              <a:t>1. Traditional EM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A8D394-34A0-90F0-1944-C3680AB2954E}"/>
                  </a:ext>
                </a:extLst>
              </p:cNvPr>
              <p:cNvSpPr>
                <a:spLocks noGrp="1"/>
              </p:cNvSpPr>
              <p:nvPr>
                <p:ph idx="1"/>
              </p:nvPr>
            </p:nvSpPr>
            <p:spPr/>
            <p:txBody>
              <a:bodyPr>
                <a:noAutofit/>
              </a:bodyPr>
              <a:lstStyle/>
              <a:p>
                <a:pPr marL="0" indent="0">
                  <a:buNone/>
                </a:pPr>
                <a:r>
                  <a:rPr lang="en-US" sz="1800" dirty="0">
                    <a:effectLst/>
                    <a:latin typeface="Times New Roman" panose="02020603050405020304" pitchFamily="18" charset="0"/>
                    <a:ea typeface="SimSun" panose="02010600030101010101" pitchFamily="2" charset="-122"/>
                  </a:rPr>
                  <a:t>The expression </a:t>
                </a:r>
                <a:r>
                  <a:rPr lang="en-US" sz="1800" i="1" dirty="0">
                    <a:effectLst/>
                    <a:latin typeface="Times New Roman" panose="02020603050405020304" pitchFamily="18" charset="0"/>
                    <a:ea typeface="SimSun" panose="02010600030101010101" pitchFamily="2" charset="-122"/>
                  </a:rPr>
                  <a:t>E</a:t>
                </a:r>
                <a:r>
                  <a:rPr lang="en-US" sz="1800" dirty="0">
                    <a:effectLst/>
                    <a:latin typeface="Times New Roman" panose="02020603050405020304" pitchFamily="18" charset="0"/>
                    <a:ea typeface="SimSun" panose="02010600030101010101" pitchFamily="2" charset="-122"/>
                  </a:rPr>
                  <a:t>(</a:t>
                </a:r>
                <a:r>
                  <a:rPr lang="en-US" sz="1800" i="1" dirty="0">
                    <a:effectLst/>
                    <a:latin typeface="Times New Roman" panose="02020603050405020304" pitchFamily="18" charset="0"/>
                    <a:ea typeface="SimSun" panose="02010600030101010101" pitchFamily="2" charset="-122"/>
                  </a:rPr>
                  <a:t>τ</a:t>
                </a:r>
                <a:r>
                  <a:rPr lang="en-US" sz="1800" dirty="0">
                    <a:effectLst/>
                    <a:latin typeface="Times New Roman" panose="02020603050405020304" pitchFamily="18" charset="0"/>
                    <a:ea typeface="SimSun" panose="02010600030101010101" pitchFamily="2" charset="-122"/>
                  </a:rPr>
                  <a:t>(</a:t>
                </a:r>
                <a:r>
                  <a:rPr lang="en-US" sz="1800" i="1" dirty="0">
                    <a:effectLst/>
                    <a:latin typeface="Times New Roman" panose="02020603050405020304" pitchFamily="18" charset="0"/>
                    <a:ea typeface="SimSun" panose="02010600030101010101" pitchFamily="2" charset="-122"/>
                  </a:rPr>
                  <a:t>X</a:t>
                </a:r>
                <a:r>
                  <a:rPr lang="en-US" sz="1800" dirty="0">
                    <a:effectLst/>
                    <a:latin typeface="Times New Roman" panose="02020603050405020304" pitchFamily="18" charset="0"/>
                    <a:ea typeface="SimSun" panose="02010600030101010101" pitchFamily="2" charset="-122"/>
                  </a:rPr>
                  <a:t>) | Θ) is function of Θ but </a:t>
                </a:r>
                <a:r>
                  <a:rPr lang="en-US" sz="1800" i="1" dirty="0">
                    <a:effectLst/>
                    <a:latin typeface="Times New Roman" panose="02020603050405020304" pitchFamily="18" charset="0"/>
                    <a:ea typeface="SimSun" panose="02010600030101010101" pitchFamily="2" charset="-122"/>
                  </a:rPr>
                  <a:t>τ</a:t>
                </a:r>
                <a:r>
                  <a:rPr lang="en-US" sz="1800" dirty="0">
                    <a:effectLst/>
                    <a:latin typeface="Times New Roman" panose="02020603050405020304" pitchFamily="18" charset="0"/>
                    <a:ea typeface="SimSun" panose="02010600030101010101" pitchFamily="2" charset="-122"/>
                  </a:rPr>
                  <a:t>(</a:t>
                </a:r>
                <a:r>
                  <a:rPr lang="en-US" sz="1800" i="1" dirty="0">
                    <a:effectLst/>
                    <a:latin typeface="Times New Roman" panose="02020603050405020304" pitchFamily="18" charset="0"/>
                    <a:ea typeface="SimSun" panose="02010600030101010101" pitchFamily="2" charset="-122"/>
                  </a:rPr>
                  <a:t>X</a:t>
                </a:r>
                <a:r>
                  <a:rPr lang="en-US" sz="1800" dirty="0">
                    <a:effectLst/>
                    <a:latin typeface="Times New Roman" panose="02020603050405020304" pitchFamily="18" charset="0"/>
                    <a:ea typeface="SimSun" panose="02010600030101010101" pitchFamily="2" charset="-122"/>
                  </a:rPr>
                  <a:t>) is still dependent on </a:t>
                </a:r>
                <a:r>
                  <a:rPr lang="en-US" sz="1800" i="1" dirty="0">
                    <a:effectLst/>
                    <a:latin typeface="Times New Roman" panose="02020603050405020304" pitchFamily="18" charset="0"/>
                    <a:ea typeface="SimSun" panose="02010600030101010101" pitchFamily="2" charset="-122"/>
                  </a:rPr>
                  <a:t>X</a:t>
                </a:r>
                <a:r>
                  <a:rPr lang="en-US" sz="1800" dirty="0">
                    <a:effectLst/>
                    <a:latin typeface="Times New Roman" panose="02020603050405020304" pitchFamily="18" charset="0"/>
                    <a:ea typeface="SimSun" panose="02010600030101010101" pitchFamily="2" charset="-122"/>
                  </a:rPr>
                  <a:t>. Let </a:t>
                </a:r>
                <a:r>
                  <a:rPr lang="en-US" sz="1800" i="1" dirty="0">
                    <a:effectLst/>
                    <a:latin typeface="Times New Roman" panose="02020603050405020304" pitchFamily="18" charset="0"/>
                    <a:ea typeface="SimSun" panose="02010600030101010101" pitchFamily="2" charset="-122"/>
                  </a:rPr>
                  <a:t>τ</a:t>
                </a:r>
                <a:r>
                  <a:rPr lang="en-US" sz="1800" baseline="30000" dirty="0">
                    <a:effectLst/>
                    <a:latin typeface="Times New Roman" panose="02020603050405020304" pitchFamily="18" charset="0"/>
                    <a:ea typeface="SimSun" panose="02010600030101010101" pitchFamily="2" charset="-122"/>
                  </a:rPr>
                  <a:t>(</a:t>
                </a:r>
                <a:r>
                  <a:rPr lang="en-US" sz="1800" i="1" baseline="30000" dirty="0">
                    <a:effectLst/>
                    <a:latin typeface="Times New Roman" panose="02020603050405020304" pitchFamily="18" charset="0"/>
                    <a:ea typeface="SimSun" panose="02010600030101010101" pitchFamily="2" charset="-122"/>
                  </a:rPr>
                  <a:t>t</a:t>
                </a:r>
                <a:r>
                  <a:rPr lang="en-US" sz="1800" baseline="300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 be value of </a:t>
                </a:r>
                <a:r>
                  <a:rPr lang="en-US" sz="1800" i="1" dirty="0">
                    <a:effectLst/>
                    <a:latin typeface="Times New Roman" panose="02020603050405020304" pitchFamily="18" charset="0"/>
                    <a:ea typeface="SimSun" panose="02010600030101010101" pitchFamily="2" charset="-122"/>
                  </a:rPr>
                  <a:t>τ</a:t>
                </a:r>
                <a:r>
                  <a:rPr lang="en-US" sz="1800" dirty="0">
                    <a:effectLst/>
                    <a:latin typeface="Times New Roman" panose="02020603050405020304" pitchFamily="18" charset="0"/>
                    <a:ea typeface="SimSun" panose="02010600030101010101" pitchFamily="2" charset="-122"/>
                  </a:rPr>
                  <a:t>(</a:t>
                </a:r>
                <a:r>
                  <a:rPr lang="en-US" sz="1800" i="1" dirty="0">
                    <a:effectLst/>
                    <a:latin typeface="Times New Roman" panose="02020603050405020304" pitchFamily="18" charset="0"/>
                    <a:ea typeface="SimSun" panose="02010600030101010101" pitchFamily="2" charset="-122"/>
                  </a:rPr>
                  <a:t>X</a:t>
                </a:r>
                <a:r>
                  <a:rPr lang="en-US" sz="1800" dirty="0">
                    <a:effectLst/>
                    <a:latin typeface="Times New Roman" panose="02020603050405020304" pitchFamily="18" charset="0"/>
                    <a:ea typeface="SimSun" panose="02010600030101010101" pitchFamily="2" charset="-122"/>
                  </a:rPr>
                  <a:t>) at the </a:t>
                </a:r>
                <a:r>
                  <a:rPr lang="en-US" sz="1800" i="1" dirty="0" err="1">
                    <a:effectLst/>
                    <a:latin typeface="Times New Roman" panose="02020603050405020304" pitchFamily="18" charset="0"/>
                    <a:ea typeface="SimSun" panose="02010600030101010101" pitchFamily="2" charset="-122"/>
                  </a:rPr>
                  <a:t>t</a:t>
                </a:r>
                <a:r>
                  <a:rPr lang="en-US" sz="1800" baseline="30000" dirty="0" err="1">
                    <a:effectLst/>
                    <a:latin typeface="Times New Roman" panose="02020603050405020304" pitchFamily="18" charset="0"/>
                    <a:ea typeface="SimSun" panose="02010600030101010101" pitchFamily="2" charset="-122"/>
                  </a:rPr>
                  <a:t>th</a:t>
                </a:r>
                <a:r>
                  <a:rPr lang="en-US" sz="1800" dirty="0">
                    <a:effectLst/>
                    <a:latin typeface="Times New Roman" panose="02020603050405020304" pitchFamily="18" charset="0"/>
                    <a:ea typeface="SimSun" panose="02010600030101010101" pitchFamily="2" charset="-122"/>
                  </a:rPr>
                  <a:t> iteration of EM process, candidate for the best estimate of Θ is solution of equation 2.3 according to M-step.</a:t>
                </a:r>
              </a:p>
              <a:p>
                <a:pPr marL="0" indent="0">
                  <a:buNone/>
                </a:pPr>
                <a14:m>
                  <m:oMathPara xmlns:m="http://schemas.openxmlformats.org/officeDocument/2006/math">
                    <m:oMathParaPr>
                      <m:jc m:val="right"/>
                    </m:oMathParaPr>
                    <m:oMath xmlns:m="http://schemas.openxmlformats.org/officeDocument/2006/math">
                      <m:r>
                        <a:rPr lang="en-US" sz="1800" i="1" smtClean="0">
                          <a:effectLst/>
                          <a:latin typeface="Cambria Math" panose="02040503050406030204" pitchFamily="18" charset="0"/>
                          <a:ea typeface="SimSun" panose="02010600030101010101" pitchFamily="2" charset="-122"/>
                          <a:cs typeface="Times New Roman" panose="02020603050405020304" pitchFamily="18" charset="0"/>
                        </a:rPr>
                        <m:t>𝐸</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d>
                        </m:e>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𝜏</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𝑡</m:t>
                              </m:r>
                            </m:e>
                          </m:d>
                        </m:sup>
                      </m:sSup>
                      <m:r>
                        <a:rPr lang="en-US" sz="1800" b="0" i="1" smtClean="0">
                          <a:effectLst/>
                          <a:latin typeface="Cambria Math" panose="02040503050406030204" pitchFamily="18" charset="0"/>
                          <a:ea typeface="SimSun" panose="02010600030101010101" pitchFamily="2" charset="-122"/>
                          <a:cs typeface="Times New Roman" panose="02020603050405020304" pitchFamily="18" charset="0"/>
                        </a:rPr>
                        <m:t>    (2.3)</m:t>
                      </m:r>
                    </m:oMath>
                  </m:oMathPara>
                </a14:m>
                <a:endParaRPr lang="en-US" sz="1800" dirty="0"/>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Where </a:t>
                </a:r>
                <a14:m>
                  <m:oMath xmlns:m="http://schemas.openxmlformats.org/officeDocument/2006/math">
                    <m:r>
                      <a:rPr lang="en-US" sz="1800" i="1">
                        <a:effectLst/>
                        <a:latin typeface="Cambria Math" panose="02040503050406030204" pitchFamily="18" charset="0"/>
                        <a:ea typeface="SimSun" panose="02010600030101010101" pitchFamily="2" charset="-122"/>
                        <a:cs typeface="Times New Roman" panose="02020603050405020304" pitchFamily="18" charset="0"/>
                      </a:rPr>
                      <m:t>𝐸</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d>
                      </m:e>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nary>
                      <m:naryPr>
                        <m:limLoc m:val="undOvr"/>
                        <m:supHide m:val="on"/>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sub>
                      <m:sup/>
                      <m:e>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18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d>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d</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nary>
                  </m:oMath>
                </a14:m>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Thus, we will calculate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by maximizing the log-likelihood function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(Θ) given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Recall that maximizing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(Θ) is the ultimate purpose of EM algorithm.</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uncPr>
                        <m:fName>
                          <m:limLow>
                            <m:limLow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limLow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argmax</m:t>
                              </m:r>
                            </m:e>
                            <m:lim>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lim>
                          </m:limLow>
                        </m:fName>
                        <m:e>
                          <m:r>
                            <a:rPr lang="en-US" sz="18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e>
                      </m:func>
                    </m:oMath>
                  </m:oMathPara>
                </a14:m>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Where,</a:t>
                </a:r>
              </a:p>
              <a:p>
                <a:pPr marL="0" marR="0" indent="0" algn="just">
                  <a:spcBef>
                    <a:spcPts val="0"/>
                  </a:spcBef>
                  <a:spcAft>
                    <a:spcPts val="0"/>
                  </a:spcAft>
                  <a:buNone/>
                </a:pPr>
                <a14:m>
                  <m:oMathPara xmlns:m="http://schemas.openxmlformats.org/officeDocument/2006/math">
                    <m:oMathParaPr>
                      <m:jc m:val="right"/>
                    </m:oMathParaPr>
                    <m:oMath xmlns:m="http://schemas.openxmlformats.org/officeDocument/2006/math">
                      <m:r>
                        <a:rPr lang="en-US" sz="1800" i="1" smtClean="0">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1800" i="1">
                              <a:effectLst/>
                              <a:latin typeface="Cambria Math" panose="02040503050406030204" pitchFamily="18" charset="0"/>
                            </a:rPr>
                          </m:ctrlPr>
                        </m:d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𝑔</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e>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800" i="1">
                              <a:effectLst/>
                              <a:latin typeface="Cambria Math" panose="02040503050406030204" pitchFamily="18" charset="0"/>
                            </a:rPr>
                          </m:ctrlPr>
                        </m:dPr>
                        <m:e>
                          <m:nary>
                            <m:naryPr>
                              <m:limLoc m:val="undOvr"/>
                              <m:supHide m:val="on"/>
                              <m:ctrlPr>
                                <a:rPr lang="en-US" sz="1800" i="1">
                                  <a:effectLst/>
                                  <a:latin typeface="Cambria Math" panose="02040503050406030204" pitchFamily="18" charset="0"/>
                                </a:rPr>
                              </m:ctrlPr>
                            </m:naryPr>
                            <m:sub>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𝜑</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p>
                              </m:s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e>
                              </m:d>
                            </m:sub>
                            <m:sup/>
                            <m:e>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d</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nary>
                        </m:e>
                      </m:d>
                      <m:r>
                        <a:rPr lang="en-US" sz="1800" b="0" i="1" smtClean="0">
                          <a:effectLst/>
                          <a:latin typeface="Cambria Math" panose="02040503050406030204" pitchFamily="18" charset="0"/>
                          <a:ea typeface="SimSun" panose="02010600030101010101" pitchFamily="2" charset="-122"/>
                          <a:cs typeface="Times New Roman" panose="02020603050405020304" pitchFamily="18" charset="0"/>
                        </a:rPr>
                        <m:t>    (2.4)</m:t>
                      </m:r>
                    </m:oMath>
                  </m:oMathPara>
                </a14:m>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Due to: </a:t>
                </a:r>
                <a14:m>
                  <m:oMath xmlns:m="http://schemas.openxmlformats.org/officeDocument/2006/math">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𝑔</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e>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den>
                    </m:f>
                  </m:oMath>
                </a14:m>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it implies: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𝑔</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e>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e>
                      </m:d>
                    </m:oMath>
                  </m:oMathPara>
                </a14:m>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Because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 Θ) belongs to exponential family,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𝑏</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d>
                      <m:f>
                        <m:fPr>
                          <m:type m:val="lin"/>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Pr>
                        <m:num>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exp</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18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d>
                            </m:e>
                          </m:d>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𝑎</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den>
                      </m:f>
                    </m:oMath>
                    <m:oMath xmlns:m="http://schemas.openxmlformats.org/officeDocument/2006/math">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𝑏</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d>
                      <m:f>
                        <m:fPr>
                          <m:type m:val="lin"/>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Pr>
                        <m:num>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exp</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18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d>
                            </m:e>
                          </m:d>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𝑎</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e>
                          </m:d>
                        </m:den>
                      </m:f>
                    </m:oMath>
                  </m:oMathPara>
                </a14:m>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The log-likelihood function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(Θ) is reduced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𝑎</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𝑎</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e>
                          </m:d>
                        </m:e>
                      </m:d>
                    </m:oMath>
                  </m:oMathPara>
                </a14:m>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1800" dirty="0"/>
              </a:p>
            </p:txBody>
          </p:sp>
        </mc:Choice>
        <mc:Fallback xmlns="">
          <p:sp>
            <p:nvSpPr>
              <p:cNvPr id="3" name="Content Placeholder 2">
                <a:extLst>
                  <a:ext uri="{FF2B5EF4-FFF2-40B4-BE49-F238E27FC236}">
                    <a16:creationId xmlns:a16="http://schemas.microsoft.com/office/drawing/2014/main" id="{33A8D394-34A0-90F0-1944-C3680AB2954E}"/>
                  </a:ext>
                </a:extLst>
              </p:cNvPr>
              <p:cNvSpPr>
                <a:spLocks noGrp="1" noRot="1" noChangeAspect="1" noMove="1" noResize="1" noEditPoints="1" noAdjustHandles="1" noChangeArrowheads="1" noChangeShapeType="1" noTextEdit="1"/>
              </p:cNvSpPr>
              <p:nvPr>
                <p:ph idx="1"/>
              </p:nvPr>
            </p:nvSpPr>
            <p:spPr>
              <a:blipFill>
                <a:blip r:embed="rId4"/>
                <a:stretch>
                  <a:fillRect l="-522" t="-589" r="-464" b="-270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1D8E4FA-1302-CEF5-30F3-F6EE9FF85F37}"/>
              </a:ext>
            </a:extLst>
          </p:cNvPr>
          <p:cNvSpPr>
            <a:spLocks noGrp="1"/>
          </p:cNvSpPr>
          <p:nvPr>
            <p:ph type="dt" sz="half" idx="10"/>
          </p:nvPr>
        </p:nvSpPr>
        <p:spPr/>
        <p:txBody>
          <a:bodyPr/>
          <a:lstStyle/>
          <a:p>
            <a:r>
              <a:rPr lang="en-US"/>
              <a:t>30/05/2022</a:t>
            </a:r>
          </a:p>
        </p:txBody>
      </p:sp>
      <p:sp>
        <p:nvSpPr>
          <p:cNvPr id="5" name="Footer Placeholder 4">
            <a:extLst>
              <a:ext uri="{FF2B5EF4-FFF2-40B4-BE49-F238E27FC236}">
                <a16:creationId xmlns:a16="http://schemas.microsoft.com/office/drawing/2014/main" id="{B6C6DA11-F042-B03D-F7F6-C6BD51355FAF}"/>
              </a:ext>
            </a:extLst>
          </p:cNvPr>
          <p:cNvSpPr>
            <a:spLocks noGrp="1"/>
          </p:cNvSpPr>
          <p:nvPr>
            <p:ph type="ftr" sz="quarter" idx="11"/>
          </p:nvPr>
        </p:nvSpPr>
        <p:spPr/>
        <p:txBody>
          <a:bodyPr/>
          <a:lstStyle/>
          <a:p>
            <a:r>
              <a:rPr lang="pt-BR"/>
              <a:t>EM Tutorial P2 - Loc Nguyen</a:t>
            </a:r>
            <a:endParaRPr lang="en-US"/>
          </a:p>
        </p:txBody>
      </p:sp>
      <p:sp>
        <p:nvSpPr>
          <p:cNvPr id="6" name="Slide Number Placeholder 5">
            <a:extLst>
              <a:ext uri="{FF2B5EF4-FFF2-40B4-BE49-F238E27FC236}">
                <a16:creationId xmlns:a16="http://schemas.microsoft.com/office/drawing/2014/main" id="{DBD39C85-B9D4-CC55-F785-F2E06A05FCA0}"/>
              </a:ext>
            </a:extLst>
          </p:cNvPr>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3934213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86252-4B63-9318-A79F-F06FB756FE3C}"/>
              </a:ext>
            </a:extLst>
          </p:cNvPr>
          <p:cNvSpPr>
            <a:spLocks noGrp="1"/>
          </p:cNvSpPr>
          <p:nvPr>
            <p:ph type="title"/>
          </p:nvPr>
        </p:nvSpPr>
        <p:spPr/>
        <p:txBody>
          <a:bodyPr/>
          <a:lstStyle/>
          <a:p>
            <a:r>
              <a:rPr lang="en-US" dirty="0"/>
              <a:t>1. Traditional EM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9713CD-BDA7-8585-90E0-890A0922A161}"/>
                  </a:ext>
                </a:extLst>
              </p:cNvPr>
              <p:cNvSpPr>
                <a:spLocks noGrp="1"/>
              </p:cNvSpPr>
              <p:nvPr>
                <p:ph idx="1"/>
              </p:nvPr>
            </p:nvSpPr>
            <p:spPr>
              <a:xfrm>
                <a:off x="239151" y="914399"/>
                <a:ext cx="11718387" cy="5176066"/>
              </a:xfrm>
            </p:spPr>
            <p:txBody>
              <a:bodyPr>
                <a:noAutofit/>
              </a:bodyPr>
              <a:lstStyle/>
              <a:p>
                <a:pPr marL="0" indent="0">
                  <a:buNone/>
                </a:pPr>
                <a:r>
                  <a:rPr lang="en-US" sz="1900" dirty="0">
                    <a:effectLst/>
                    <a:latin typeface="Times New Roman" panose="02020603050405020304" pitchFamily="18" charset="0"/>
                    <a:ea typeface="SimSun" panose="02010600030101010101" pitchFamily="2" charset="-122"/>
                  </a:rPr>
                  <a:t>By referring to table 1.2, the first-order derivative of </a:t>
                </a:r>
                <a:r>
                  <a:rPr lang="en-US" sz="1900" i="1" dirty="0">
                    <a:effectLst/>
                    <a:latin typeface="Times New Roman" panose="02020603050405020304" pitchFamily="18" charset="0"/>
                    <a:ea typeface="SimSun" panose="02010600030101010101" pitchFamily="2" charset="-122"/>
                  </a:rPr>
                  <a:t>L</a:t>
                </a:r>
                <a:r>
                  <a:rPr lang="en-US" sz="1900" dirty="0">
                    <a:effectLst/>
                    <a:latin typeface="Times New Roman" panose="02020603050405020304" pitchFamily="18" charset="0"/>
                    <a:ea typeface="SimSun" panose="02010600030101010101" pitchFamily="2" charset="-122"/>
                  </a:rPr>
                  <a:t>(Θ) is:</a:t>
                </a:r>
              </a:p>
              <a:p>
                <a:pPr marL="0" indent="0">
                  <a:buNone/>
                </a:pPr>
                <a14:m>
                  <m:oMathPara xmlns:m="http://schemas.openxmlformats.org/officeDocument/2006/math">
                    <m:oMathParaPr>
                      <m:jc m:val="right"/>
                    </m:oMathParaPr>
                    <m:oMath xmlns:m="http://schemas.openxmlformats.org/officeDocument/2006/math">
                      <m:f>
                        <m:fPr>
                          <m:ctrlPr>
                            <a:rPr lang="en-US" sz="1900" i="1" smtClean="0">
                              <a:effectLst/>
                              <a:latin typeface="Cambria Math" panose="02040503050406030204" pitchFamily="18" charset="0"/>
                            </a:rPr>
                          </m:ctrlPr>
                        </m:fPr>
                        <m:num>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d</m:t>
                          </m:r>
                          <m:r>
                            <a:rPr lang="en-US" sz="19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1900" i="1">
                                  <a:effectLst/>
                                  <a:latin typeface="Cambria Math" panose="02040503050406030204" pitchFamily="18" charset="0"/>
                                </a:rPr>
                              </m:ctrlPr>
                            </m:dP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Θ</m:t>
                              </m:r>
                            </m:e>
                          </m:d>
                        </m:num>
                        <m:den>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dΘ</m:t>
                          </m:r>
                        </m:den>
                      </m:f>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log</m:t>
                          </m:r>
                        </m:e>
                        <m: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up>
                      </m:s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𝑎</m:t>
                          </m:r>
                          <m:d>
                            <m:dPr>
                              <m:ctrlPr>
                                <a:rPr lang="en-US" sz="1900" i="1">
                                  <a:effectLst/>
                                  <a:latin typeface="Cambria Math" panose="02040503050406030204" pitchFamily="18" charset="0"/>
                                </a:rPr>
                              </m:ctrlPr>
                            </m:dP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Θ</m:t>
                              </m:r>
                            </m:e>
                          </m:d>
                        </m:e>
                      </m:d>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log</m:t>
                          </m:r>
                        </m:e>
                        <m: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up>
                      </m:s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𝑎</m:t>
                          </m:r>
                          <m:d>
                            <m:dPr>
                              <m:ctrlPr>
                                <a:rPr lang="en-US" sz="1900" i="1">
                                  <a:effectLst/>
                                  <a:latin typeface="Cambria Math" panose="02040503050406030204" pitchFamily="18" charset="0"/>
                                </a:rPr>
                              </m:ctrlPr>
                            </m:dP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Θ</m:t>
                              </m:r>
                            </m:e>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e>
                          </m:d>
                        </m:e>
                      </m:d>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900" i="1">
                              <a:effectLst/>
                              <a:latin typeface="Cambria Math" panose="02040503050406030204" pitchFamily="18" charset="0"/>
                            </a:rPr>
                          </m:ctrlPr>
                        </m:sSupPr>
                        <m:e>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𝐸</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d>
                                </m:e>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Θ</m:t>
                                  </m:r>
                                </m:e>
                              </m:d>
                            </m:e>
                          </m:d>
                        </m:e>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900" i="1">
                              <a:effectLst/>
                              <a:latin typeface="Cambria Math" panose="02040503050406030204" pitchFamily="18" charset="0"/>
                            </a:rPr>
                          </m:ctrlPr>
                        </m:sSupPr>
                        <m:e>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𝐸</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d>
                                </m:e>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900" b="1"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Θ</m:t>
                                  </m:r>
                                </m:e>
                              </m:d>
                            </m:e>
                          </m:d>
                        </m:e>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1900" b="0" i="1" smtClean="0">
                          <a:effectLst/>
                          <a:latin typeface="Cambria Math" panose="02040503050406030204" pitchFamily="18" charset="0"/>
                          <a:ea typeface="SimSun" panose="02010600030101010101" pitchFamily="2" charset="-122"/>
                          <a:cs typeface="Times New Roman" panose="02020603050405020304" pitchFamily="18" charset="0"/>
                        </a:rPr>
                        <m:t>    (2.5)</m:t>
                      </m:r>
                    </m:oMath>
                  </m:oMathPara>
                </a14:m>
                <a:endParaRPr lang="en-US" sz="1900" dirty="0"/>
              </a:p>
              <a:p>
                <a:pPr marL="0" marR="0" indent="0" algn="just">
                  <a:spcBef>
                    <a:spcPts val="0"/>
                  </a:spcBef>
                  <a:spcAft>
                    <a:spcPts val="0"/>
                  </a:spcAft>
                  <a:buNone/>
                </a:pP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We set the first-order derivative of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(Θ) to be zero with expectation that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(Θ) will be maximized,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𝐸</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d>
                                </m:e>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Θ</m:t>
                                  </m:r>
                                </m:e>
                              </m:d>
                            </m:e>
                          </m:d>
                        </m:e>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𝐸</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d>
                                </m:e>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900" b="1"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Θ</m:t>
                                  </m:r>
                                </m:e>
                              </m:d>
                            </m:e>
                          </m:d>
                        </m:e>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1900" i="1">
                          <a:effectLst/>
                          <a:latin typeface="Cambria Math" panose="02040503050406030204" pitchFamily="18" charset="0"/>
                          <a:ea typeface="SimSun" panose="02010600030101010101" pitchFamily="2" charset="-122"/>
                          <a:cs typeface="Times New Roman" panose="02020603050405020304" pitchFamily="18" charset="0"/>
                        </a:rPr>
                        <m:t>=0</m:t>
                      </m:r>
                    </m:oMath>
                  </m:oMathPara>
                </a14:m>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It implies: </a:t>
                </a:r>
                <a14:m>
                  <m:oMath xmlns:m="http://schemas.openxmlformats.org/officeDocument/2006/math">
                    <m:r>
                      <a:rPr lang="en-US" sz="1900" i="1">
                        <a:effectLst/>
                        <a:latin typeface="Cambria Math" panose="02040503050406030204" pitchFamily="18" charset="0"/>
                        <a:ea typeface="SimSun" panose="02010600030101010101" pitchFamily="2" charset="-122"/>
                        <a:cs typeface="Times New Roman" panose="02020603050405020304" pitchFamily="18" charset="0"/>
                      </a:rPr>
                      <m:t>𝐸</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d>
                      </m:e>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𝐸</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d>
                      </m:e>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900" b="1"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Θ</m:t>
                        </m:r>
                      </m:e>
                    </m:d>
                  </m:oMath>
                </a14:m>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00" dirty="0">
                    <a:effectLst/>
                    <a:latin typeface="Times New Roman" panose="02020603050405020304" pitchFamily="18" charset="0"/>
                    <a:ea typeface="SimSun" panose="02010600030101010101" pitchFamily="2" charset="-122"/>
                  </a:rPr>
                  <a:t>Let Θ</a:t>
                </a:r>
                <a:r>
                  <a:rPr lang="en-US" sz="1900" baseline="30000" dirty="0">
                    <a:effectLst/>
                    <a:latin typeface="Times New Roman" panose="02020603050405020304" pitchFamily="18" charset="0"/>
                    <a:ea typeface="SimSun" panose="02010600030101010101" pitchFamily="2" charset="-122"/>
                  </a:rPr>
                  <a:t>(</a:t>
                </a:r>
                <a:r>
                  <a:rPr lang="en-US" sz="1900" i="1" baseline="30000" dirty="0">
                    <a:effectLst/>
                    <a:latin typeface="Times New Roman" panose="02020603050405020304" pitchFamily="18" charset="0"/>
                    <a:ea typeface="SimSun" panose="02010600030101010101" pitchFamily="2" charset="-122"/>
                  </a:rPr>
                  <a:t>t</a:t>
                </a:r>
                <a:r>
                  <a:rPr lang="en-US" sz="1900" baseline="30000" dirty="0">
                    <a:effectLst/>
                    <a:latin typeface="Times New Roman" panose="02020603050405020304" pitchFamily="18" charset="0"/>
                    <a:ea typeface="SimSun" panose="02010600030101010101" pitchFamily="2" charset="-122"/>
                  </a:rPr>
                  <a:t>)</a:t>
                </a:r>
                <a:r>
                  <a:rPr lang="en-US" sz="1900" dirty="0">
                    <a:effectLst/>
                    <a:latin typeface="Times New Roman" panose="02020603050405020304" pitchFamily="18" charset="0"/>
                    <a:ea typeface="SimSun" panose="02010600030101010101" pitchFamily="2" charset="-122"/>
                  </a:rPr>
                  <a:t> be the current estimate at some </a:t>
                </a:r>
                <a:r>
                  <a:rPr lang="en-US" sz="1900" i="1" dirty="0" err="1">
                    <a:effectLst/>
                    <a:latin typeface="Times New Roman" panose="02020603050405020304" pitchFamily="18" charset="0"/>
                    <a:ea typeface="SimSun" panose="02010600030101010101" pitchFamily="2" charset="-122"/>
                  </a:rPr>
                  <a:t>t</a:t>
                </a:r>
                <a:r>
                  <a:rPr lang="en-US" sz="1900" baseline="30000" dirty="0" err="1">
                    <a:effectLst/>
                    <a:latin typeface="Times New Roman" panose="02020603050405020304" pitchFamily="18" charset="0"/>
                    <a:ea typeface="SimSun" panose="02010600030101010101" pitchFamily="2" charset="-122"/>
                  </a:rPr>
                  <a:t>th</a:t>
                </a:r>
                <a:r>
                  <a:rPr lang="en-US" sz="1900" dirty="0">
                    <a:effectLst/>
                    <a:latin typeface="Times New Roman" panose="02020603050405020304" pitchFamily="18" charset="0"/>
                    <a:ea typeface="SimSun" panose="02010600030101010101" pitchFamily="2" charset="-122"/>
                  </a:rPr>
                  <a:t> iteration of EM process. Derived from the equality above, the value </a:t>
                </a:r>
                <a:r>
                  <a:rPr lang="en-US" sz="1900" i="1" dirty="0">
                    <a:effectLst/>
                    <a:latin typeface="Times New Roman" panose="02020603050405020304" pitchFamily="18" charset="0"/>
                    <a:ea typeface="SimSun" panose="02010600030101010101" pitchFamily="2" charset="-122"/>
                  </a:rPr>
                  <a:t>τ</a:t>
                </a:r>
                <a:r>
                  <a:rPr lang="en-US" sz="1900" baseline="30000" dirty="0">
                    <a:effectLst/>
                    <a:latin typeface="Times New Roman" panose="02020603050405020304" pitchFamily="18" charset="0"/>
                    <a:ea typeface="SimSun" panose="02010600030101010101" pitchFamily="2" charset="-122"/>
                  </a:rPr>
                  <a:t>(</a:t>
                </a:r>
                <a:r>
                  <a:rPr lang="en-US" sz="1900" i="1" baseline="30000" dirty="0">
                    <a:effectLst/>
                    <a:latin typeface="Times New Roman" panose="02020603050405020304" pitchFamily="18" charset="0"/>
                    <a:ea typeface="SimSun" panose="02010600030101010101" pitchFamily="2" charset="-122"/>
                  </a:rPr>
                  <a:t>t</a:t>
                </a:r>
                <a:r>
                  <a:rPr lang="en-US" sz="1900" baseline="30000" dirty="0">
                    <a:effectLst/>
                    <a:latin typeface="Times New Roman" panose="02020603050405020304" pitchFamily="18" charset="0"/>
                    <a:ea typeface="SimSun" panose="02010600030101010101" pitchFamily="2" charset="-122"/>
                  </a:rPr>
                  <a:t>)</a:t>
                </a:r>
                <a:r>
                  <a:rPr lang="en-US" sz="1900" dirty="0">
                    <a:effectLst/>
                    <a:latin typeface="Times New Roman" panose="02020603050405020304" pitchFamily="18" charset="0"/>
                    <a:ea typeface="SimSun" panose="02010600030101010101" pitchFamily="2" charset="-122"/>
                  </a:rPr>
                  <a:t> is calculated as seen in equation 2.6.</a:t>
                </a:r>
              </a:p>
              <a:p>
                <a:pPr marL="0" indent="0">
                  <a:buNone/>
                </a:pPr>
                <a14:m>
                  <m:oMathPara xmlns:m="http://schemas.openxmlformats.org/officeDocument/2006/math">
                    <m:oMathParaPr>
                      <m:jc m:val="right"/>
                    </m:oMathParaPr>
                    <m:oMath xmlns:m="http://schemas.openxmlformats.org/officeDocument/2006/math">
                      <m:sSup>
                        <m:sSupPr>
                          <m:ctrlPr>
                            <a:rPr lang="en-US" sz="1900" i="1" smtClean="0">
                              <a:effectLst/>
                              <a:latin typeface="Cambria Math" panose="02040503050406030204" pitchFamily="18" charset="0"/>
                            </a:rPr>
                          </m:ctrlPr>
                        </m:sSupPr>
                        <m:e>
                          <m:r>
                            <a:rPr lang="en-US" sz="1900" b="0" i="1">
                              <a:effectLst/>
                              <a:latin typeface="Cambria Math" panose="02040503050406030204" pitchFamily="18" charset="0"/>
                              <a:ea typeface="SimSun" panose="02010600030101010101" pitchFamily="2" charset="-122"/>
                            </a:rPr>
                            <m:t>𝜏</m:t>
                          </m:r>
                        </m:e>
                        <m:sup>
                          <m:d>
                            <m:dPr>
                              <m:ctrlPr>
                                <a:rPr lang="en-US" sz="1900" i="1">
                                  <a:effectLst/>
                                  <a:latin typeface="Cambria Math" panose="02040503050406030204" pitchFamily="18" charset="0"/>
                                </a:rPr>
                              </m:ctrlPr>
                            </m:dPr>
                            <m:e>
                              <m:r>
                                <a:rPr lang="en-US" sz="1900" b="0" i="1">
                                  <a:effectLst/>
                                  <a:latin typeface="Cambria Math" panose="02040503050406030204" pitchFamily="18" charset="0"/>
                                  <a:ea typeface="SimSun" panose="02010600030101010101" pitchFamily="2" charset="-122"/>
                                </a:rPr>
                                <m:t>𝑡</m:t>
                              </m:r>
                            </m:e>
                          </m:d>
                        </m:sup>
                      </m:sSup>
                      <m:r>
                        <a:rPr lang="en-US" sz="1900" b="0" i="1">
                          <a:effectLst/>
                          <a:latin typeface="Cambria Math" panose="02040503050406030204" pitchFamily="18" charset="0"/>
                          <a:ea typeface="SimSun" panose="02010600030101010101" pitchFamily="2" charset="-122"/>
                        </a:rPr>
                        <m:t>=</m:t>
                      </m:r>
                      <m:r>
                        <a:rPr lang="en-US" sz="1900" b="0" i="1">
                          <a:effectLst/>
                          <a:latin typeface="Cambria Math" panose="02040503050406030204" pitchFamily="18" charset="0"/>
                          <a:ea typeface="SimSun" panose="02010600030101010101" pitchFamily="2" charset="-122"/>
                        </a:rPr>
                        <m:t>𝐸</m:t>
                      </m:r>
                      <m:d>
                        <m:dPr>
                          <m:ctrlPr>
                            <a:rPr lang="en-US" sz="1900" i="1">
                              <a:effectLst/>
                              <a:latin typeface="Cambria Math" panose="02040503050406030204" pitchFamily="18" charset="0"/>
                            </a:rPr>
                          </m:ctrlPr>
                        </m:dPr>
                        <m:e>
                          <m:r>
                            <a:rPr lang="en-US" sz="1900" b="0" i="1">
                              <a:effectLst/>
                              <a:latin typeface="Cambria Math" panose="02040503050406030204" pitchFamily="18" charset="0"/>
                              <a:ea typeface="SimSun" panose="02010600030101010101" pitchFamily="2" charset="-122"/>
                            </a:rPr>
                            <m:t>𝜏</m:t>
                          </m:r>
                          <m:d>
                            <m:dPr>
                              <m:ctrlPr>
                                <a:rPr lang="en-US" sz="1900" i="1">
                                  <a:effectLst/>
                                  <a:latin typeface="Cambria Math" panose="02040503050406030204" pitchFamily="18" charset="0"/>
                                </a:rPr>
                              </m:ctrlPr>
                            </m:dPr>
                            <m:e>
                              <m:r>
                                <a:rPr lang="en-US" sz="1900" b="0" i="1">
                                  <a:effectLst/>
                                  <a:latin typeface="Cambria Math" panose="02040503050406030204" pitchFamily="18" charset="0"/>
                                  <a:ea typeface="SimSun" panose="02010600030101010101" pitchFamily="2" charset="-122"/>
                                </a:rPr>
                                <m:t>𝑋</m:t>
                              </m:r>
                            </m:e>
                          </m:d>
                        </m:e>
                        <m:e>
                          <m:r>
                            <a:rPr lang="en-US" sz="1900" b="0" i="1">
                              <a:effectLst/>
                              <a:latin typeface="Cambria Math" panose="02040503050406030204" pitchFamily="18" charset="0"/>
                              <a:ea typeface="SimSun" panose="02010600030101010101" pitchFamily="2" charset="-122"/>
                            </a:rPr>
                            <m:t>𝑌</m:t>
                          </m:r>
                          <m:r>
                            <a:rPr lang="en-US" sz="1900" b="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rPr>
                              </m:ctrlPr>
                            </m:sSupPr>
                            <m:e>
                              <m:r>
                                <m:rPr>
                                  <m:sty m:val="p"/>
                                </m:rPr>
                                <a:rPr lang="en-US" sz="1900" b="0" i="0">
                                  <a:effectLst/>
                                  <a:latin typeface="Cambria Math" panose="02040503050406030204" pitchFamily="18" charset="0"/>
                                  <a:ea typeface="SimSun" panose="02010600030101010101" pitchFamily="2" charset="-122"/>
                                </a:rPr>
                                <m:t>Θ</m:t>
                              </m:r>
                            </m:e>
                            <m:sup>
                              <m:d>
                                <m:dPr>
                                  <m:ctrlPr>
                                    <a:rPr lang="en-US" sz="1900" i="1">
                                      <a:effectLst/>
                                      <a:latin typeface="Cambria Math" panose="02040503050406030204" pitchFamily="18" charset="0"/>
                                    </a:rPr>
                                  </m:ctrlPr>
                                </m:dPr>
                                <m:e>
                                  <m:r>
                                    <a:rPr lang="en-US" sz="1900" b="0" i="1">
                                      <a:effectLst/>
                                      <a:latin typeface="Cambria Math" panose="02040503050406030204" pitchFamily="18" charset="0"/>
                                      <a:ea typeface="SimSun" panose="02010600030101010101" pitchFamily="2" charset="-122"/>
                                    </a:rPr>
                                    <m:t>𝑡</m:t>
                                  </m:r>
                                </m:e>
                              </m:d>
                            </m:sup>
                          </m:sSup>
                        </m:e>
                      </m:d>
                      <m:r>
                        <a:rPr lang="en-US" sz="1900" b="0" i="1" smtClean="0">
                          <a:effectLst/>
                          <a:latin typeface="Cambria Math" panose="02040503050406030204" pitchFamily="18" charset="0"/>
                          <a:ea typeface="SimSun" panose="02010600030101010101" pitchFamily="2" charset="-122"/>
                        </a:rPr>
                        <m:t>    (2.6)</m:t>
                      </m:r>
                    </m:oMath>
                  </m:oMathPara>
                </a14:m>
                <a:endParaRPr lang="en-US" sz="1900" dirty="0"/>
              </a:p>
              <a:p>
                <a:pPr marL="0" marR="0" indent="0" algn="just">
                  <a:spcBef>
                    <a:spcPts val="0"/>
                  </a:spcBef>
                  <a:spcAft>
                    <a:spcPts val="0"/>
                  </a:spcAft>
                  <a:buNone/>
                </a:pP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Where,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900" i="1">
                          <a:effectLst/>
                          <a:latin typeface="Cambria Math" panose="02040503050406030204" pitchFamily="18" charset="0"/>
                          <a:ea typeface="SimSun" panose="02010600030101010101" pitchFamily="2" charset="-122"/>
                          <a:cs typeface="Times New Roman" panose="02020603050405020304" pitchFamily="18" charset="0"/>
                        </a:rPr>
                        <m:t>𝐸</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d>
                        </m:e>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9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900" b="1"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900" b="1"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a:rPr lang="en-US" sz="1900" i="1">
                          <a:effectLst/>
                          <a:latin typeface="Cambria Math" panose="02040503050406030204" pitchFamily="18" charset="0"/>
                          <a:ea typeface="SimSun" panose="02010600030101010101" pitchFamily="2" charset="-122"/>
                          <a:cs typeface="Times New Roman" panose="02020603050405020304" pitchFamily="18" charset="0"/>
                        </a:rPr>
                        <m:t>=</m:t>
                      </m:r>
                      <m:nary>
                        <m:naryPr>
                          <m:limLoc m:val="undOvr"/>
                          <m:supHide m:val="on"/>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naryPr>
                        <m:sub>
                          <m:sSup>
                            <m:s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𝜑</m:t>
                              </m:r>
                            </m:e>
                            <m:sup>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p>
                          </m:sSup>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e>
                          </m:d>
                        </m:sub>
                        <m:sup/>
                        <m:e>
                          <m:r>
                            <a:rPr lang="en-US" sz="1900" i="1">
                              <a:effectLst/>
                              <a:latin typeface="Cambria Math" panose="02040503050406030204" pitchFamily="18" charset="0"/>
                              <a:ea typeface="SimSun" panose="02010600030101010101" pitchFamily="2" charset="-122"/>
                              <a:cs typeface="Times New Roman" panose="02020603050405020304" pitchFamily="18" charset="0"/>
                            </a:rPr>
                            <m:t>𝑘</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900" b="1"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900" b="1"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a:rPr lang="en-US" sz="19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d>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d</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nary>
                    </m:oMath>
                  </m:oMathPara>
                </a14:m>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Equation 2.6 specifies the E-step of EM process. After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iterations we will obtain Θ</a:t>
                </a:r>
                <a:r>
                  <a:rPr lang="en-US" sz="19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 Θ</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 Θ</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such that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E</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Θ</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E</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Θ</a:t>
                </a:r>
                <a:r>
                  <a:rPr lang="en-US" sz="19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E</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 Θ</a:t>
                </a:r>
                <a:r>
                  <a:rPr lang="en-US" sz="19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E</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 Θ</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when Θ</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is solution of equation 2.3 (Dempster, Laird, &amp; Rubin, 1977, p. 5). This means that Θ</a:t>
                </a:r>
                <a:r>
                  <a:rPr lang="en-US" sz="19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is the optimal estimate of EM process because Θ</a:t>
                </a:r>
                <a:r>
                  <a:rPr lang="en-US" sz="19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is solution of the equation:</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900" i="1">
                          <a:effectLst/>
                          <a:latin typeface="Cambria Math" panose="02040503050406030204" pitchFamily="18" charset="0"/>
                          <a:ea typeface="SimSun" panose="02010600030101010101" pitchFamily="2" charset="-122"/>
                          <a:cs typeface="Times New Roman" panose="02020603050405020304" pitchFamily="18" charset="0"/>
                        </a:rPr>
                        <m:t>𝐸</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d>
                        </m:e>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𝐸</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d>
                        </m:e>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900" b="1"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Θ</m:t>
                          </m:r>
                        </m:e>
                      </m:d>
                    </m:oMath>
                  </m:oMathPara>
                </a14:m>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Thus, we conclude that Θ</a:t>
                </a:r>
                <a:r>
                  <a:rPr lang="en-US" sz="19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is the optimal estimate of EM process.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funcPr>
                        <m:fName>
                          <m:limLow>
                            <m:limLow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limLowP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argmax</m:t>
                              </m:r>
                            </m:e>
                            <m:lim>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Θ</m:t>
                              </m:r>
                            </m:lim>
                          </m:limLow>
                        </m:fName>
                        <m:e>
                          <m:r>
                            <a:rPr lang="en-US" sz="19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Θ</m:t>
                              </m:r>
                            </m:e>
                          </m:d>
                        </m:e>
                      </m:func>
                    </m:oMath>
                  </m:oMathPara>
                </a14:m>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1900" dirty="0"/>
              </a:p>
            </p:txBody>
          </p:sp>
        </mc:Choice>
        <mc:Fallback xmlns="">
          <p:sp>
            <p:nvSpPr>
              <p:cNvPr id="3" name="Content Placeholder 2">
                <a:extLst>
                  <a:ext uri="{FF2B5EF4-FFF2-40B4-BE49-F238E27FC236}">
                    <a16:creationId xmlns:a16="http://schemas.microsoft.com/office/drawing/2014/main" id="{CD9713CD-BDA7-8585-90E0-890A0922A161}"/>
                  </a:ext>
                </a:extLst>
              </p:cNvPr>
              <p:cNvSpPr>
                <a:spLocks noGrp="1" noRot="1" noChangeAspect="1" noMove="1" noResize="1" noEditPoints="1" noAdjustHandles="1" noChangeArrowheads="1" noChangeShapeType="1" noTextEdit="1"/>
              </p:cNvSpPr>
              <p:nvPr>
                <p:ph idx="1"/>
              </p:nvPr>
            </p:nvSpPr>
            <p:spPr>
              <a:xfrm>
                <a:off x="239151" y="914399"/>
                <a:ext cx="11718387" cy="5176066"/>
              </a:xfrm>
              <a:blipFill>
                <a:blip r:embed="rId4"/>
                <a:stretch>
                  <a:fillRect l="-468" t="-589" r="-468" b="-671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797BAA0-ADB8-072D-B684-70F1ED24148A}"/>
              </a:ext>
            </a:extLst>
          </p:cNvPr>
          <p:cNvSpPr>
            <a:spLocks noGrp="1"/>
          </p:cNvSpPr>
          <p:nvPr>
            <p:ph type="dt" sz="half" idx="10"/>
          </p:nvPr>
        </p:nvSpPr>
        <p:spPr/>
        <p:txBody>
          <a:bodyPr/>
          <a:lstStyle/>
          <a:p>
            <a:r>
              <a:rPr lang="en-US"/>
              <a:t>30/05/2022</a:t>
            </a:r>
          </a:p>
        </p:txBody>
      </p:sp>
      <p:sp>
        <p:nvSpPr>
          <p:cNvPr id="5" name="Footer Placeholder 4">
            <a:extLst>
              <a:ext uri="{FF2B5EF4-FFF2-40B4-BE49-F238E27FC236}">
                <a16:creationId xmlns:a16="http://schemas.microsoft.com/office/drawing/2014/main" id="{431BB058-C6BE-74FE-4E2D-907866E64C87}"/>
              </a:ext>
            </a:extLst>
          </p:cNvPr>
          <p:cNvSpPr>
            <a:spLocks noGrp="1"/>
          </p:cNvSpPr>
          <p:nvPr>
            <p:ph type="ftr" sz="quarter" idx="11"/>
          </p:nvPr>
        </p:nvSpPr>
        <p:spPr/>
        <p:txBody>
          <a:bodyPr/>
          <a:lstStyle/>
          <a:p>
            <a:r>
              <a:rPr lang="pt-BR"/>
              <a:t>EM Tutorial P2 - Loc Nguyen</a:t>
            </a:r>
            <a:endParaRPr lang="en-US"/>
          </a:p>
        </p:txBody>
      </p:sp>
      <p:sp>
        <p:nvSpPr>
          <p:cNvPr id="6" name="Slide Number Placeholder 5">
            <a:extLst>
              <a:ext uri="{FF2B5EF4-FFF2-40B4-BE49-F238E27FC236}">
                <a16:creationId xmlns:a16="http://schemas.microsoft.com/office/drawing/2014/main" id="{6CD89E6D-203C-6ACF-F0B1-909C4B44BBDD}"/>
              </a:ext>
            </a:extLst>
          </p:cNvPr>
          <p:cNvSpPr>
            <a:spLocks noGrp="1"/>
          </p:cNvSpPr>
          <p:nvPr>
            <p:ph type="sldNum" sz="quarter" idx="12"/>
          </p:nvPr>
        </p:nvSpPr>
        <p:spPr/>
        <p:txBody>
          <a:bodyPr/>
          <a:lstStyle/>
          <a:p>
            <a:fld id="{5DB5036F-1FF2-46C4-8D2B-59C7E3B91952}" type="slidenum">
              <a:rPr lang="en-US" smtClean="0"/>
              <a:pPr/>
              <a:t>7</a:t>
            </a:fld>
            <a:endParaRPr lang="en-US"/>
          </a:p>
        </p:txBody>
      </p:sp>
    </p:spTree>
    <p:extLst>
      <p:ext uri="{BB962C8B-B14F-4D97-AF65-F5344CB8AC3E}">
        <p14:creationId xmlns:p14="http://schemas.microsoft.com/office/powerpoint/2010/main" val="3035279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18C4A-6703-9DDD-257E-B66486794ACC}"/>
              </a:ext>
            </a:extLst>
          </p:cNvPr>
          <p:cNvSpPr>
            <a:spLocks noGrp="1"/>
          </p:cNvSpPr>
          <p:nvPr>
            <p:ph type="title"/>
          </p:nvPr>
        </p:nvSpPr>
        <p:spPr/>
        <p:txBody>
          <a:bodyPr/>
          <a:lstStyle/>
          <a:p>
            <a:r>
              <a:rPr lang="en-US" dirty="0"/>
              <a:t>1. Traditional EM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1910AE-22CA-45CE-DE89-BAF39AFACE70}"/>
                  </a:ext>
                </a:extLst>
              </p:cNvPr>
              <p:cNvSpPr>
                <a:spLocks noGrp="1"/>
              </p:cNvSpPr>
              <p:nvPr>
                <p:ph idx="1"/>
              </p:nvPr>
            </p:nvSpPr>
            <p:spPr>
              <a:xfrm>
                <a:off x="351692" y="914399"/>
                <a:ext cx="11437033" cy="5176066"/>
              </a:xfrm>
            </p:spPr>
            <p:txBody>
              <a:bodyPr>
                <a:noAutofit/>
              </a:bodyPr>
              <a:lstStyle/>
              <a:p>
                <a:pPr marL="0" indent="0">
                  <a:buNone/>
                </a:pPr>
                <a:r>
                  <a:rPr lang="en-US" sz="2200" dirty="0">
                    <a:effectLst/>
                    <a:latin typeface="Times New Roman" panose="02020603050405020304" pitchFamily="18" charset="0"/>
                    <a:ea typeface="SimSun" panose="02010600030101010101" pitchFamily="2" charset="-122"/>
                  </a:rPr>
                  <a:t>The EM algorithm shown in table 2.1 is totally exact with assumption that </a:t>
                </a:r>
                <a:r>
                  <a:rPr lang="en-US" sz="2200" i="1" dirty="0">
                    <a:effectLst/>
                    <a:latin typeface="Times New Roman" panose="02020603050405020304" pitchFamily="18" charset="0"/>
                    <a:ea typeface="SimSun" panose="02010600030101010101" pitchFamily="2" charset="-122"/>
                  </a:rPr>
                  <a:t>f</a:t>
                </a:r>
                <a:r>
                  <a:rPr lang="en-US" sz="2200" dirty="0">
                    <a:effectLst/>
                    <a:latin typeface="Times New Roman" panose="02020603050405020304" pitchFamily="18" charset="0"/>
                    <a:ea typeface="SimSun" panose="02010600030101010101" pitchFamily="2" charset="-122"/>
                  </a:rPr>
                  <a:t>(</a:t>
                </a:r>
                <a:r>
                  <a:rPr lang="en-US" sz="2200" i="1" dirty="0">
                    <a:effectLst/>
                    <a:latin typeface="Times New Roman" panose="02020603050405020304" pitchFamily="18" charset="0"/>
                    <a:ea typeface="SimSun" panose="02010600030101010101" pitchFamily="2" charset="-122"/>
                  </a:rPr>
                  <a:t>X</a:t>
                </a:r>
                <a:r>
                  <a:rPr lang="en-US" sz="2200" dirty="0">
                    <a:effectLst/>
                    <a:latin typeface="Times New Roman" panose="02020603050405020304" pitchFamily="18" charset="0"/>
                    <a:ea typeface="SimSun" panose="02010600030101010101" pitchFamily="2" charset="-122"/>
                  </a:rPr>
                  <a:t>|Θ) belongs to regular exponential family. If </a:t>
                </a:r>
                <a:r>
                  <a:rPr lang="en-US" sz="2200" i="1" dirty="0">
                    <a:effectLst/>
                    <a:latin typeface="Times New Roman" panose="02020603050405020304" pitchFamily="18" charset="0"/>
                    <a:ea typeface="SimSun" panose="02010600030101010101" pitchFamily="2" charset="-122"/>
                  </a:rPr>
                  <a:t>f</a:t>
                </a:r>
                <a:r>
                  <a:rPr lang="en-US" sz="2200" dirty="0">
                    <a:effectLst/>
                    <a:latin typeface="Times New Roman" panose="02020603050405020304" pitchFamily="18" charset="0"/>
                    <a:ea typeface="SimSun" panose="02010600030101010101" pitchFamily="2" charset="-122"/>
                  </a:rPr>
                  <a:t>(</a:t>
                </a:r>
                <a:r>
                  <a:rPr lang="en-US" sz="2200" i="1" dirty="0">
                    <a:effectLst/>
                    <a:latin typeface="Times New Roman" panose="02020603050405020304" pitchFamily="18" charset="0"/>
                    <a:ea typeface="SimSun" panose="02010600030101010101" pitchFamily="2" charset="-122"/>
                  </a:rPr>
                  <a:t>X</a:t>
                </a:r>
                <a:r>
                  <a:rPr lang="en-US" sz="2200" dirty="0">
                    <a:effectLst/>
                    <a:latin typeface="Times New Roman" panose="02020603050405020304" pitchFamily="18" charset="0"/>
                    <a:ea typeface="SimSun" panose="02010600030101010101" pitchFamily="2" charset="-122"/>
                  </a:rPr>
                  <a:t>|Θ) is not regular, the maximal point (maximizer) of the log-likelihood function </a:t>
                </a:r>
                <a:r>
                  <a:rPr lang="en-US" sz="2200" i="1" dirty="0">
                    <a:effectLst/>
                    <a:latin typeface="Times New Roman" panose="02020603050405020304" pitchFamily="18" charset="0"/>
                    <a:ea typeface="SimSun" panose="02010600030101010101" pitchFamily="2" charset="-122"/>
                  </a:rPr>
                  <a:t>l</a:t>
                </a:r>
                <a:r>
                  <a:rPr lang="en-US" sz="2200" dirty="0">
                    <a:effectLst/>
                    <a:latin typeface="Times New Roman" panose="02020603050405020304" pitchFamily="18" charset="0"/>
                    <a:ea typeface="SimSun" panose="02010600030101010101" pitchFamily="2" charset="-122"/>
                  </a:rPr>
                  <a:t>(Θ) is not always the stationary point Θ</a:t>
                </a:r>
                <a:r>
                  <a:rPr lang="en-US" sz="2200" baseline="30000" dirty="0">
                    <a:effectLst/>
                    <a:latin typeface="Times New Roman" panose="02020603050405020304" pitchFamily="18" charset="0"/>
                    <a:ea typeface="SimSun" panose="02010600030101010101" pitchFamily="2" charset="-122"/>
                  </a:rPr>
                  <a:t>*</a:t>
                </a:r>
                <a:r>
                  <a:rPr lang="en-US" sz="2200" dirty="0">
                    <a:effectLst/>
                    <a:latin typeface="Times New Roman" panose="02020603050405020304" pitchFamily="18" charset="0"/>
                    <a:ea typeface="SimSun" panose="02010600030101010101" pitchFamily="2" charset="-122"/>
                  </a:rPr>
                  <a:t> so that the first-order derivative of </a:t>
                </a:r>
                <a:r>
                  <a:rPr lang="en-US" sz="2200" i="1" dirty="0">
                    <a:effectLst/>
                    <a:latin typeface="Times New Roman" panose="02020603050405020304" pitchFamily="18" charset="0"/>
                    <a:ea typeface="SimSun" panose="02010600030101010101" pitchFamily="2" charset="-122"/>
                  </a:rPr>
                  <a:t>l</a:t>
                </a:r>
                <a:r>
                  <a:rPr lang="en-US" sz="2200" dirty="0">
                    <a:effectLst/>
                    <a:latin typeface="Times New Roman" panose="02020603050405020304" pitchFamily="18" charset="0"/>
                    <a:ea typeface="SimSun" panose="02010600030101010101" pitchFamily="2" charset="-122"/>
                  </a:rPr>
                  <a:t>(Θ) is zero, </a:t>
                </a:r>
                <a:r>
                  <a:rPr lang="en-US" sz="2200" i="1" dirty="0">
                    <a:effectLst/>
                    <a:latin typeface="Times New Roman" panose="02020603050405020304" pitchFamily="18" charset="0"/>
                    <a:ea typeface="SimSun" panose="02010600030101010101" pitchFamily="2" charset="-122"/>
                  </a:rPr>
                  <a:t>l</a:t>
                </a:r>
                <a:r>
                  <a:rPr lang="en-US" sz="2200" dirty="0">
                    <a:effectLst/>
                    <a:latin typeface="Times New Roman" panose="02020603050405020304" pitchFamily="18" charset="0"/>
                    <a:ea typeface="SimSun" panose="02010600030101010101" pitchFamily="2" charset="-122"/>
                  </a:rPr>
                  <a:t>’(Θ</a:t>
                </a:r>
                <a:r>
                  <a:rPr lang="en-US" sz="2200" baseline="30000" dirty="0">
                    <a:effectLst/>
                    <a:latin typeface="Times New Roman" panose="02020603050405020304" pitchFamily="18" charset="0"/>
                    <a:ea typeface="SimSun" panose="02010600030101010101" pitchFamily="2" charset="-122"/>
                  </a:rPr>
                  <a:t>*</a:t>
                </a:r>
                <a:r>
                  <a:rPr lang="en-US" sz="2200" dirty="0">
                    <a:effectLst/>
                    <a:latin typeface="Times New Roman" panose="02020603050405020304" pitchFamily="18" charset="0"/>
                    <a:ea typeface="SimSun" panose="02010600030101010101" pitchFamily="2" charset="-122"/>
                  </a:rPr>
                  <a:t>) = 0. However, if </a:t>
                </a:r>
                <a:r>
                  <a:rPr lang="en-US" sz="2200" i="1" dirty="0">
                    <a:effectLst/>
                    <a:latin typeface="Times New Roman" panose="02020603050405020304" pitchFamily="18" charset="0"/>
                    <a:ea typeface="SimSun" panose="02010600030101010101" pitchFamily="2" charset="-122"/>
                  </a:rPr>
                  <a:t>f</a:t>
                </a:r>
                <a:r>
                  <a:rPr lang="en-US" sz="2200" dirty="0">
                    <a:effectLst/>
                    <a:latin typeface="Times New Roman" panose="02020603050405020304" pitchFamily="18" charset="0"/>
                    <a:ea typeface="SimSun" panose="02010600030101010101" pitchFamily="2" charset="-122"/>
                  </a:rPr>
                  <a:t>(</a:t>
                </a:r>
                <a:r>
                  <a:rPr lang="en-US" sz="2200" i="1" dirty="0">
                    <a:effectLst/>
                    <a:latin typeface="Times New Roman" panose="02020603050405020304" pitchFamily="18" charset="0"/>
                    <a:ea typeface="SimSun" panose="02010600030101010101" pitchFamily="2" charset="-122"/>
                  </a:rPr>
                  <a:t>X</a:t>
                </a:r>
                <a:r>
                  <a:rPr lang="en-US" sz="2200" dirty="0">
                    <a:effectLst/>
                    <a:latin typeface="Times New Roman" panose="02020603050405020304" pitchFamily="18" charset="0"/>
                    <a:ea typeface="SimSun" panose="02010600030101010101" pitchFamily="2" charset="-122"/>
                  </a:rPr>
                  <a:t>|Θ) belongs to curved exponential family, the M-step of the EM algorithm shown in table 2.1 is modified as follows (Dempster, Laird, &amp; Rubin, 1977, p. 5):</a:t>
                </a:r>
              </a:p>
              <a:p>
                <a:pPr marL="0" indent="0">
                  <a:buNone/>
                </a:pPr>
                <a14:m>
                  <m:oMathPara xmlns:m="http://schemas.openxmlformats.org/officeDocument/2006/math">
                    <m:oMathParaPr>
                      <m:jc m:val="right"/>
                    </m:oMathParaPr>
                    <m:oMath xmlns:m="http://schemas.openxmlformats.org/officeDocument/2006/math">
                      <m:sSup>
                        <m:sSupPr>
                          <m:ctrlPr>
                            <a:rPr lang="en-US" sz="2200" i="1" smtClean="0">
                              <a:effectLst/>
                              <a:latin typeface="Cambria Math" panose="02040503050406030204" pitchFamily="18" charset="0"/>
                            </a:rPr>
                          </m:ctrlPr>
                        </m:sSupPr>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𝑡</m:t>
                              </m:r>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e>
                          </m:d>
                        </m:sup>
                      </m:s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2200" i="1">
                              <a:effectLst/>
                              <a:latin typeface="Cambria Math" panose="02040503050406030204" pitchFamily="18" charset="0"/>
                            </a:rPr>
                          </m:ctrlPr>
                        </m:funcPr>
                        <m:fName>
                          <m:limLow>
                            <m:limLowPr>
                              <m:ctrlPr>
                                <a:rPr lang="en-US" sz="2200" i="1">
                                  <a:effectLst/>
                                  <a:latin typeface="Cambria Math" panose="02040503050406030204" pitchFamily="18" charset="0"/>
                                </a:rPr>
                              </m:ctrlPr>
                            </m:limLowPr>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argmax</m:t>
                              </m:r>
                            </m:e>
                            <m:lim>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rPr>
                                  </m:ctrlPr>
                                </m:sSubPr>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Ω</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0</m:t>
                                  </m:r>
                                </m:sub>
                              </m:sSub>
                            </m:lim>
                          </m:limLow>
                        </m:fName>
                        <m:e>
                          <m:r>
                            <a:rPr lang="en-US" sz="2200" i="1">
                              <a:effectLst/>
                              <a:latin typeface="Cambria Math" panose="02040503050406030204" pitchFamily="18" charset="0"/>
                              <a:ea typeface="SimSun" panose="02010600030101010101" pitchFamily="2" charset="-122"/>
                              <a:cs typeface="Times New Roman" panose="02020603050405020304" pitchFamily="18" charset="0"/>
                            </a:rPr>
                            <m:t>𝑙</m:t>
                          </m:r>
                          <m:d>
                            <m:dPr>
                              <m:ctrlPr>
                                <a:rPr lang="en-US" sz="2200" i="1">
                                  <a:effectLst/>
                                  <a:latin typeface="Cambria Math" panose="02040503050406030204" pitchFamily="18" charset="0"/>
                                </a:rPr>
                              </m:ctrlPr>
                            </m:dPr>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e>
                          </m:d>
                        </m:e>
                      </m:func>
                      <m:r>
                        <a:rPr lang="en-US" sz="22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2200" i="1">
                              <a:effectLst/>
                              <a:latin typeface="Cambria Math" panose="02040503050406030204" pitchFamily="18" charset="0"/>
                            </a:rPr>
                          </m:ctrlPr>
                        </m:funcPr>
                        <m:fName>
                          <m:limLow>
                            <m:limLowPr>
                              <m:ctrlPr>
                                <a:rPr lang="en-US" sz="2200" i="1">
                                  <a:effectLst/>
                                  <a:latin typeface="Cambria Math" panose="02040503050406030204" pitchFamily="18" charset="0"/>
                                </a:rPr>
                              </m:ctrlPr>
                            </m:limLowPr>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argmax</m:t>
                              </m:r>
                            </m:e>
                            <m:lim>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rPr>
                                  </m:ctrlPr>
                                </m:sSubPr>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Ω</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0</m:t>
                                  </m:r>
                                </m:sub>
                              </m:sSub>
                            </m:lim>
                          </m:limLow>
                        </m:fName>
                        <m:e>
                          <m:r>
                            <a:rPr lang="en-US" sz="2200" i="1">
                              <a:effectLst/>
                              <a:latin typeface="Cambria Math" panose="02040503050406030204" pitchFamily="18" charset="0"/>
                              <a:ea typeface="SimSun" panose="02010600030101010101" pitchFamily="2" charset="-122"/>
                              <a:cs typeface="Times New Roman" panose="02020603050405020304" pitchFamily="18" charset="0"/>
                            </a:rPr>
                            <m:t>𝑙</m:t>
                          </m:r>
                          <m:d>
                            <m:dPr>
                              <m:ctrlPr>
                                <a:rPr lang="en-US" sz="2200" i="1">
                                  <a:effectLst/>
                                  <a:latin typeface="Cambria Math" panose="02040503050406030204" pitchFamily="18" charset="0"/>
                                </a:rPr>
                              </m:ctrlPr>
                            </m:dPr>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e>
                            <m:e>
                              <m:sSup>
                                <m:sSupPr>
                                  <m:ctrlPr>
                                    <a:rPr lang="en-US" sz="2200" i="1">
                                      <a:effectLst/>
                                      <a:latin typeface="Cambria Math" panose="02040503050406030204" pitchFamily="18" charset="0"/>
                                    </a:rPr>
                                  </m:ctrlPr>
                                </m:s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𝜏</m:t>
                                  </m:r>
                                </m:e>
                                <m:sup>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func>
                      <m:r>
                        <a:rPr lang="en-US" sz="22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2200" i="1">
                              <a:effectLst/>
                              <a:latin typeface="Cambria Math" panose="02040503050406030204" pitchFamily="18" charset="0"/>
                            </a:rPr>
                          </m:ctrlPr>
                        </m:funcPr>
                        <m:fName>
                          <m:limLow>
                            <m:limLowPr>
                              <m:ctrlPr>
                                <a:rPr lang="en-US" sz="2200" i="1">
                                  <a:effectLst/>
                                  <a:latin typeface="Cambria Math" panose="02040503050406030204" pitchFamily="18" charset="0"/>
                                </a:rPr>
                              </m:ctrlPr>
                            </m:limLowPr>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argmax</m:t>
                              </m:r>
                            </m:e>
                            <m:lim>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rPr>
                                  </m:ctrlPr>
                                </m:sSubPr>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Ω</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0</m:t>
                                  </m:r>
                                </m:sub>
                              </m:sSub>
                            </m:lim>
                          </m:limLow>
                        </m:fName>
                        <m:e>
                          <m:d>
                            <m:dPr>
                              <m:ctrlPr>
                                <a:rPr lang="en-US" sz="2200" i="1">
                                  <a:effectLst/>
                                  <a:latin typeface="Cambria Math" panose="02040503050406030204" pitchFamily="18" charset="0"/>
                                </a:rPr>
                              </m:ctrlPr>
                            </m:dPr>
                            <m:e>
                              <m:sSup>
                                <m:sSupPr>
                                  <m:ctrlPr>
                                    <a:rPr lang="en-US" sz="2200" i="1">
                                      <a:effectLst/>
                                      <a:latin typeface="Cambria Math" panose="02040503050406030204" pitchFamily="18" charset="0"/>
                                    </a:rPr>
                                  </m:ctrlPr>
                                </m:sSupPr>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𝑇</m:t>
                                  </m:r>
                                </m:sup>
                              </m:sSup>
                              <m:sSup>
                                <m:sSupPr>
                                  <m:ctrlPr>
                                    <a:rPr lang="en-US" sz="2200" i="1">
                                      <a:effectLst/>
                                      <a:latin typeface="Cambria Math" panose="02040503050406030204" pitchFamily="18" charset="0"/>
                                    </a:rPr>
                                  </m:ctrlPr>
                                </m:s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𝜏</m:t>
                                  </m:r>
                                </m:e>
                                <m:sup>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𝑡</m:t>
                                      </m:r>
                                    </m:e>
                                  </m:d>
                                </m:sup>
                              </m:s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𝑎</m:t>
                                  </m:r>
                                  <m:d>
                                    <m:dPr>
                                      <m:ctrlPr>
                                        <a:rPr lang="en-US" sz="2200" i="1">
                                          <a:effectLst/>
                                          <a:latin typeface="Cambria Math" panose="02040503050406030204" pitchFamily="18" charset="0"/>
                                        </a:rPr>
                                      </m:ctrlPr>
                                    </m:dPr>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e>
                                  </m:d>
                                </m:e>
                              </m:d>
                            </m:e>
                          </m:d>
                        </m:e>
                      </m:func>
                      <m:r>
                        <a:rPr lang="en-US" sz="2200" b="0" i="1" smtClean="0">
                          <a:effectLst/>
                          <a:latin typeface="Cambria Math" panose="02040503050406030204" pitchFamily="18" charset="0"/>
                          <a:ea typeface="SimSun" panose="02010600030101010101" pitchFamily="2" charset="-122"/>
                          <a:cs typeface="Times New Roman" panose="02020603050405020304" pitchFamily="18" charset="0"/>
                        </a:rPr>
                        <m:t>    (2.7)</m:t>
                      </m:r>
                    </m:oMath>
                  </m:oMathPara>
                </a14:m>
                <a:endParaRPr lang="en-US" sz="2200" dirty="0"/>
              </a:p>
              <a:p>
                <a:pPr marL="0" indent="0">
                  <a:buNone/>
                </a:pPr>
                <a:r>
                  <a:rPr lang="en-US" sz="2200" dirty="0">
                    <a:effectLst/>
                    <a:latin typeface="Times New Roman" panose="02020603050405020304" pitchFamily="18" charset="0"/>
                    <a:ea typeface="SimSun" panose="02010600030101010101" pitchFamily="2" charset="-122"/>
                  </a:rPr>
                  <a:t>Where </a:t>
                </a:r>
                <a:r>
                  <a:rPr lang="en-US" sz="2200" i="1" dirty="0">
                    <a:effectLst/>
                    <a:latin typeface="Times New Roman" panose="02020603050405020304" pitchFamily="18" charset="0"/>
                    <a:ea typeface="SimSun" panose="02010600030101010101" pitchFamily="2" charset="-122"/>
                  </a:rPr>
                  <a:t>τ</a:t>
                </a:r>
                <a:r>
                  <a:rPr lang="en-US" sz="2200" baseline="30000" dirty="0">
                    <a:effectLst/>
                    <a:latin typeface="Times New Roman" panose="02020603050405020304" pitchFamily="18" charset="0"/>
                    <a:ea typeface="SimSun" panose="02010600030101010101" pitchFamily="2" charset="-122"/>
                  </a:rPr>
                  <a:t>(</a:t>
                </a:r>
                <a:r>
                  <a:rPr lang="en-US" sz="2200" i="1" baseline="30000" dirty="0">
                    <a:effectLst/>
                    <a:latin typeface="Times New Roman" panose="02020603050405020304" pitchFamily="18" charset="0"/>
                    <a:ea typeface="SimSun" panose="02010600030101010101" pitchFamily="2" charset="-122"/>
                  </a:rPr>
                  <a:t>t</a:t>
                </a:r>
                <a:r>
                  <a:rPr lang="en-US" sz="2200" baseline="30000" dirty="0">
                    <a:effectLst/>
                    <a:latin typeface="Times New Roman" panose="02020603050405020304" pitchFamily="18" charset="0"/>
                    <a:ea typeface="SimSun" panose="02010600030101010101" pitchFamily="2" charset="-122"/>
                  </a:rPr>
                  <a:t>)</a:t>
                </a:r>
                <a:r>
                  <a:rPr lang="en-US" sz="2200" dirty="0">
                    <a:effectLst/>
                    <a:latin typeface="Times New Roman" panose="02020603050405020304" pitchFamily="18" charset="0"/>
                    <a:ea typeface="SimSun" panose="02010600030101010101" pitchFamily="2" charset="-122"/>
                  </a:rPr>
                  <a:t> is calculated by equation 2.6 in E-step. This means that, in more general manner, the maximizer Θ</a:t>
                </a:r>
                <a:r>
                  <a:rPr lang="en-US" sz="2200" baseline="30000" dirty="0">
                    <a:effectLst/>
                    <a:latin typeface="Times New Roman" panose="02020603050405020304" pitchFamily="18" charset="0"/>
                    <a:ea typeface="SimSun" panose="02010600030101010101" pitchFamily="2" charset="-122"/>
                  </a:rPr>
                  <a:t>(</a:t>
                </a:r>
                <a:r>
                  <a:rPr lang="en-US" sz="2200" i="1" baseline="30000" dirty="0">
                    <a:effectLst/>
                    <a:latin typeface="Times New Roman" panose="02020603050405020304" pitchFamily="18" charset="0"/>
                    <a:ea typeface="SimSun" panose="02010600030101010101" pitchFamily="2" charset="-122"/>
                  </a:rPr>
                  <a:t>t</a:t>
                </a:r>
                <a:r>
                  <a:rPr lang="en-US" sz="2200" baseline="30000" dirty="0">
                    <a:effectLst/>
                    <a:latin typeface="Times New Roman" panose="02020603050405020304" pitchFamily="18" charset="0"/>
                    <a:ea typeface="SimSun" panose="02010600030101010101" pitchFamily="2" charset="-122"/>
                  </a:rPr>
                  <a:t>+1)</a:t>
                </a:r>
                <a:r>
                  <a:rPr lang="en-US" sz="2200" dirty="0">
                    <a:effectLst/>
                    <a:latin typeface="Times New Roman" panose="02020603050405020304" pitchFamily="18" charset="0"/>
                    <a:ea typeface="SimSun" panose="02010600030101010101" pitchFamily="2" charset="-122"/>
                  </a:rPr>
                  <a:t> will be found by some way. Recall that if Θ lies in a curved sub-manifold Ω</a:t>
                </a:r>
                <a:r>
                  <a:rPr lang="en-US" sz="2200" baseline="-25000" dirty="0">
                    <a:effectLst/>
                    <a:latin typeface="Times New Roman" panose="02020603050405020304" pitchFamily="18" charset="0"/>
                    <a:ea typeface="SimSun" panose="02010600030101010101" pitchFamily="2" charset="-122"/>
                  </a:rPr>
                  <a:t>0</a:t>
                </a:r>
                <a:r>
                  <a:rPr lang="en-US" sz="2200" dirty="0">
                    <a:effectLst/>
                    <a:latin typeface="Times New Roman" panose="02020603050405020304" pitchFamily="18" charset="0"/>
                    <a:ea typeface="SimSun" panose="02010600030101010101" pitchFamily="2" charset="-122"/>
                  </a:rPr>
                  <a:t> of Ω where Ω is the domain of Θ then, </a:t>
                </a:r>
                <a:r>
                  <a:rPr lang="en-US" sz="2200" i="1" dirty="0">
                    <a:effectLst/>
                    <a:latin typeface="Times New Roman" panose="02020603050405020304" pitchFamily="18" charset="0"/>
                    <a:ea typeface="SimSun" panose="02010600030101010101" pitchFamily="2" charset="-122"/>
                  </a:rPr>
                  <a:t>f</a:t>
                </a:r>
                <a:r>
                  <a:rPr lang="en-US" sz="2200" dirty="0">
                    <a:effectLst/>
                    <a:latin typeface="Times New Roman" panose="02020603050405020304" pitchFamily="18" charset="0"/>
                    <a:ea typeface="SimSun" panose="02010600030101010101" pitchFamily="2" charset="-122"/>
                  </a:rPr>
                  <a:t>(</a:t>
                </a:r>
                <a:r>
                  <a:rPr lang="en-US" sz="2200" i="1" dirty="0">
                    <a:effectLst/>
                    <a:latin typeface="Times New Roman" panose="02020603050405020304" pitchFamily="18" charset="0"/>
                    <a:ea typeface="SimSun" panose="02010600030101010101" pitchFamily="2" charset="-122"/>
                  </a:rPr>
                  <a:t>X</a:t>
                </a:r>
                <a:r>
                  <a:rPr lang="en-US" sz="2200" dirty="0">
                    <a:effectLst/>
                    <a:latin typeface="Times New Roman" panose="02020603050405020304" pitchFamily="18" charset="0"/>
                    <a:ea typeface="SimSun" panose="02010600030101010101" pitchFamily="2" charset="-122"/>
                  </a:rPr>
                  <a:t> | Θ) belongs to curved exponential family.</a:t>
                </a:r>
              </a:p>
              <a:p>
                <a:pPr marL="0" indent="228600">
                  <a:buNone/>
                </a:pPr>
                <a:r>
                  <a:rPr lang="en-US" sz="2200" dirty="0">
                    <a:effectLst/>
                    <a:latin typeface="Times New Roman" panose="02020603050405020304" pitchFamily="18" charset="0"/>
                    <a:ea typeface="SimSun" panose="02010600030101010101" pitchFamily="2" charset="-122"/>
                  </a:rPr>
                  <a:t>In general, given exponential family, within simple EM algorithm, E-step aims to calculate the current sufficient statistic </a:t>
                </a:r>
                <a:r>
                  <a:rPr lang="en-US" sz="2200" i="1" dirty="0">
                    <a:effectLst/>
                    <a:latin typeface="Times New Roman" panose="02020603050405020304" pitchFamily="18" charset="0"/>
                    <a:ea typeface="SimSun" panose="02010600030101010101" pitchFamily="2" charset="-122"/>
                  </a:rPr>
                  <a:t>τ</a:t>
                </a:r>
                <a:r>
                  <a:rPr lang="en-US" sz="2200" baseline="30000" dirty="0">
                    <a:effectLst/>
                    <a:latin typeface="Times New Roman" panose="02020603050405020304" pitchFamily="18" charset="0"/>
                    <a:ea typeface="SimSun" panose="02010600030101010101" pitchFamily="2" charset="-122"/>
                  </a:rPr>
                  <a:t>(</a:t>
                </a:r>
                <a:r>
                  <a:rPr lang="en-US" sz="2200" i="1" baseline="30000" dirty="0">
                    <a:effectLst/>
                    <a:latin typeface="Times New Roman" panose="02020603050405020304" pitchFamily="18" charset="0"/>
                    <a:ea typeface="SimSun" panose="02010600030101010101" pitchFamily="2" charset="-122"/>
                  </a:rPr>
                  <a:t>t</a:t>
                </a:r>
                <a:r>
                  <a:rPr lang="en-US" sz="2200" baseline="30000" dirty="0">
                    <a:effectLst/>
                    <a:latin typeface="Times New Roman" panose="02020603050405020304" pitchFamily="18" charset="0"/>
                    <a:ea typeface="SimSun" panose="02010600030101010101" pitchFamily="2" charset="-122"/>
                  </a:rPr>
                  <a:t>)</a:t>
                </a:r>
                <a:r>
                  <a:rPr lang="en-US" sz="2200" dirty="0">
                    <a:effectLst/>
                    <a:latin typeface="Times New Roman" panose="02020603050405020304" pitchFamily="18" charset="0"/>
                    <a:ea typeface="SimSun" panose="02010600030101010101" pitchFamily="2" charset="-122"/>
                  </a:rPr>
                  <a:t> that the log-likelihood function </a:t>
                </a:r>
                <a:r>
                  <a:rPr lang="en-US" sz="2200" i="1" dirty="0">
                    <a:effectLst/>
                    <a:latin typeface="Times New Roman" panose="02020603050405020304" pitchFamily="18" charset="0"/>
                    <a:ea typeface="SimSun" panose="02010600030101010101" pitchFamily="2" charset="-122"/>
                  </a:rPr>
                  <a:t>L</a:t>
                </a:r>
                <a:r>
                  <a:rPr lang="en-US" sz="2200" dirty="0">
                    <a:effectLst/>
                    <a:latin typeface="Times New Roman" panose="02020603050405020304" pitchFamily="18" charset="0"/>
                    <a:ea typeface="SimSun" panose="02010600030101010101" pitchFamily="2" charset="-122"/>
                  </a:rPr>
                  <a:t>(Θ</a:t>
                </a:r>
                <a:r>
                  <a:rPr lang="en-US" sz="2200" baseline="30000" dirty="0">
                    <a:effectLst/>
                    <a:latin typeface="Times New Roman" panose="02020603050405020304" pitchFamily="18" charset="0"/>
                    <a:ea typeface="SimSun" panose="02010600030101010101" pitchFamily="2" charset="-122"/>
                  </a:rPr>
                  <a:t>(</a:t>
                </a:r>
                <a:r>
                  <a:rPr lang="en-US" sz="2200" i="1" baseline="30000" dirty="0">
                    <a:effectLst/>
                    <a:latin typeface="Times New Roman" panose="02020603050405020304" pitchFamily="18" charset="0"/>
                    <a:ea typeface="SimSun" panose="02010600030101010101" pitchFamily="2" charset="-122"/>
                  </a:rPr>
                  <a:t>t</a:t>
                </a:r>
                <a:r>
                  <a:rPr lang="en-US" sz="2200" baseline="30000" dirty="0">
                    <a:effectLst/>
                    <a:latin typeface="Times New Roman" panose="02020603050405020304" pitchFamily="18" charset="0"/>
                    <a:ea typeface="SimSun" panose="02010600030101010101" pitchFamily="2" charset="-122"/>
                  </a:rPr>
                  <a:t>)</a:t>
                </a:r>
                <a:r>
                  <a:rPr lang="en-US" sz="2200" dirty="0">
                    <a:effectLst/>
                    <a:latin typeface="Times New Roman" panose="02020603050405020304" pitchFamily="18" charset="0"/>
                    <a:ea typeface="SimSun" panose="02010600030101010101" pitchFamily="2" charset="-122"/>
                  </a:rPr>
                  <a:t>) gets maximal with such </a:t>
                </a:r>
                <a:r>
                  <a:rPr lang="en-US" sz="2200" i="1" dirty="0">
                    <a:effectLst/>
                    <a:latin typeface="Times New Roman" panose="02020603050405020304" pitchFamily="18" charset="0"/>
                    <a:ea typeface="SimSun" panose="02010600030101010101" pitchFamily="2" charset="-122"/>
                  </a:rPr>
                  <a:t>τ</a:t>
                </a:r>
                <a:r>
                  <a:rPr lang="en-US" sz="2200" baseline="30000" dirty="0">
                    <a:effectLst/>
                    <a:latin typeface="Times New Roman" panose="02020603050405020304" pitchFamily="18" charset="0"/>
                    <a:ea typeface="SimSun" panose="02010600030101010101" pitchFamily="2" charset="-122"/>
                  </a:rPr>
                  <a:t>(</a:t>
                </a:r>
                <a:r>
                  <a:rPr lang="en-US" sz="2200" i="1" baseline="30000" dirty="0">
                    <a:effectLst/>
                    <a:latin typeface="Times New Roman" panose="02020603050405020304" pitchFamily="18" charset="0"/>
                    <a:ea typeface="SimSun" panose="02010600030101010101" pitchFamily="2" charset="-122"/>
                  </a:rPr>
                  <a:t>t</a:t>
                </a:r>
                <a:r>
                  <a:rPr lang="en-US" sz="2200" baseline="30000" dirty="0">
                    <a:effectLst/>
                    <a:latin typeface="Times New Roman" panose="02020603050405020304" pitchFamily="18" charset="0"/>
                    <a:ea typeface="SimSun" panose="02010600030101010101" pitchFamily="2" charset="-122"/>
                  </a:rPr>
                  <a:t>)</a:t>
                </a:r>
                <a:r>
                  <a:rPr lang="en-US" sz="2200" dirty="0">
                    <a:effectLst/>
                    <a:latin typeface="Times New Roman" panose="02020603050405020304" pitchFamily="18" charset="0"/>
                    <a:ea typeface="SimSun" panose="02010600030101010101" pitchFamily="2" charset="-122"/>
                  </a:rPr>
                  <a:t> at current Θ</a:t>
                </a:r>
                <a:r>
                  <a:rPr lang="en-US" sz="2200" baseline="30000" dirty="0">
                    <a:effectLst/>
                    <a:latin typeface="Times New Roman" panose="02020603050405020304" pitchFamily="18" charset="0"/>
                    <a:ea typeface="SimSun" panose="02010600030101010101" pitchFamily="2" charset="-122"/>
                  </a:rPr>
                  <a:t>(</a:t>
                </a:r>
                <a:r>
                  <a:rPr lang="en-US" sz="2200" i="1" baseline="30000" dirty="0">
                    <a:effectLst/>
                    <a:latin typeface="Times New Roman" panose="02020603050405020304" pitchFamily="18" charset="0"/>
                    <a:ea typeface="SimSun" panose="02010600030101010101" pitchFamily="2" charset="-122"/>
                  </a:rPr>
                  <a:t>t</a:t>
                </a:r>
                <a:r>
                  <a:rPr lang="en-US" sz="2200" baseline="30000" dirty="0">
                    <a:effectLst/>
                    <a:latin typeface="Times New Roman" panose="02020603050405020304" pitchFamily="18" charset="0"/>
                    <a:ea typeface="SimSun" panose="02010600030101010101" pitchFamily="2" charset="-122"/>
                  </a:rPr>
                  <a:t>)</a:t>
                </a:r>
                <a:r>
                  <a:rPr lang="en-US" sz="2200" dirty="0">
                    <a:effectLst/>
                    <a:latin typeface="Times New Roman" panose="02020603050405020304" pitchFamily="18" charset="0"/>
                    <a:ea typeface="SimSun" panose="02010600030101010101" pitchFamily="2" charset="-122"/>
                  </a:rPr>
                  <a:t> given </a:t>
                </a:r>
                <a:r>
                  <a:rPr lang="en-US" sz="2200" i="1" dirty="0">
                    <a:effectLst/>
                    <a:latin typeface="Times New Roman" panose="02020603050405020304" pitchFamily="18" charset="0"/>
                    <a:ea typeface="SimSun" panose="02010600030101010101" pitchFamily="2" charset="-122"/>
                  </a:rPr>
                  <a:t>Y</a:t>
                </a:r>
                <a:r>
                  <a:rPr lang="en-US" sz="2200" dirty="0">
                    <a:effectLst/>
                    <a:latin typeface="Times New Roman" panose="02020603050405020304" pitchFamily="18" charset="0"/>
                    <a:ea typeface="SimSun" panose="02010600030101010101" pitchFamily="2" charset="-122"/>
                  </a:rPr>
                  <a:t> whereas M-step aims to maximize the log-likelihood function </a:t>
                </a:r>
                <a:r>
                  <a:rPr lang="en-US" sz="2200" i="1" dirty="0">
                    <a:effectLst/>
                    <a:latin typeface="Times New Roman" panose="02020603050405020304" pitchFamily="18" charset="0"/>
                    <a:ea typeface="SimSun" panose="02010600030101010101" pitchFamily="2" charset="-122"/>
                  </a:rPr>
                  <a:t>l</a:t>
                </a:r>
                <a:r>
                  <a:rPr lang="en-US" sz="2200" dirty="0">
                    <a:effectLst/>
                    <a:latin typeface="Times New Roman" panose="02020603050405020304" pitchFamily="18" charset="0"/>
                    <a:ea typeface="SimSun" panose="02010600030101010101" pitchFamily="2" charset="-122"/>
                  </a:rPr>
                  <a:t>(Θ) given </a:t>
                </a:r>
                <a:r>
                  <a:rPr lang="en-US" sz="2200" i="1" dirty="0">
                    <a:effectLst/>
                    <a:latin typeface="Times New Roman" panose="02020603050405020304" pitchFamily="18" charset="0"/>
                    <a:ea typeface="SimSun" panose="02010600030101010101" pitchFamily="2" charset="-122"/>
                  </a:rPr>
                  <a:t>τ</a:t>
                </a:r>
                <a:r>
                  <a:rPr lang="en-US" sz="2200" baseline="30000" dirty="0">
                    <a:effectLst/>
                    <a:latin typeface="Times New Roman" panose="02020603050405020304" pitchFamily="18" charset="0"/>
                    <a:ea typeface="SimSun" panose="02010600030101010101" pitchFamily="2" charset="-122"/>
                  </a:rPr>
                  <a:t>(</a:t>
                </a:r>
                <a:r>
                  <a:rPr lang="en-US" sz="2200" i="1" baseline="30000" dirty="0">
                    <a:effectLst/>
                    <a:latin typeface="Times New Roman" panose="02020603050405020304" pitchFamily="18" charset="0"/>
                    <a:ea typeface="SimSun" panose="02010600030101010101" pitchFamily="2" charset="-122"/>
                  </a:rPr>
                  <a:t>t</a:t>
                </a:r>
                <a:r>
                  <a:rPr lang="en-US" sz="2200" baseline="30000" dirty="0">
                    <a:effectLst/>
                    <a:latin typeface="Times New Roman" panose="02020603050405020304" pitchFamily="18" charset="0"/>
                    <a:ea typeface="SimSun" panose="02010600030101010101" pitchFamily="2" charset="-122"/>
                  </a:rPr>
                  <a:t>)</a:t>
                </a:r>
                <a:r>
                  <a:rPr lang="en-US" sz="2200" dirty="0">
                    <a:effectLst/>
                    <a:latin typeface="Times New Roman" panose="02020603050405020304" pitchFamily="18" charset="0"/>
                    <a:ea typeface="SimSun" panose="02010600030101010101" pitchFamily="2" charset="-122"/>
                  </a:rPr>
                  <a:t>, </a:t>
                </a:r>
                <a:r>
                  <a:rPr lang="en-US" sz="2200">
                    <a:effectLst/>
                    <a:latin typeface="Times New Roman" panose="02020603050405020304" pitchFamily="18" charset="0"/>
                    <a:ea typeface="SimSun" panose="02010600030101010101" pitchFamily="2" charset="-122"/>
                  </a:rPr>
                  <a:t>as seen </a:t>
                </a:r>
                <a:r>
                  <a:rPr lang="en-US" sz="2200" dirty="0">
                    <a:effectLst/>
                    <a:latin typeface="Times New Roman" panose="02020603050405020304" pitchFamily="18" charset="0"/>
                    <a:ea typeface="SimSun" panose="02010600030101010101" pitchFamily="2" charset="-122"/>
                  </a:rPr>
                  <a:t>in table 2.2. Note, in table 2.2, </a:t>
                </a:r>
                <a:r>
                  <a:rPr lang="en-US" sz="2200" i="1" dirty="0">
                    <a:effectLst/>
                    <a:latin typeface="Times New Roman" panose="02020603050405020304" pitchFamily="18" charset="0"/>
                    <a:ea typeface="SimSun" panose="02010600030101010101" pitchFamily="2" charset="-122"/>
                  </a:rPr>
                  <a:t>f</a:t>
                </a:r>
                <a:r>
                  <a:rPr lang="en-US" sz="2200" dirty="0">
                    <a:effectLst/>
                    <a:latin typeface="Times New Roman" panose="02020603050405020304" pitchFamily="18" charset="0"/>
                    <a:ea typeface="SimSun" panose="02010600030101010101" pitchFamily="2" charset="-122"/>
                  </a:rPr>
                  <a:t>(</a:t>
                </a:r>
                <a:r>
                  <a:rPr lang="en-US" sz="2200" i="1" dirty="0">
                    <a:effectLst/>
                    <a:latin typeface="Times New Roman" panose="02020603050405020304" pitchFamily="18" charset="0"/>
                    <a:ea typeface="SimSun" panose="02010600030101010101" pitchFamily="2" charset="-122"/>
                  </a:rPr>
                  <a:t>X</a:t>
                </a:r>
                <a:r>
                  <a:rPr lang="en-US" sz="2200" dirty="0">
                    <a:effectLst/>
                    <a:latin typeface="Times New Roman" panose="02020603050405020304" pitchFamily="18" charset="0"/>
                    <a:ea typeface="SimSun" panose="02010600030101010101" pitchFamily="2" charset="-122"/>
                  </a:rPr>
                  <a:t>|Θ) belongs to curved exponential family but it is not necessary to be regular. Next slide will show table 2.2.</a:t>
                </a:r>
                <a:endParaRPr lang="en-US" sz="2200" dirty="0"/>
              </a:p>
            </p:txBody>
          </p:sp>
        </mc:Choice>
        <mc:Fallback xmlns="">
          <p:sp>
            <p:nvSpPr>
              <p:cNvPr id="3" name="Content Placeholder 2">
                <a:extLst>
                  <a:ext uri="{FF2B5EF4-FFF2-40B4-BE49-F238E27FC236}">
                    <a16:creationId xmlns:a16="http://schemas.microsoft.com/office/drawing/2014/main" id="{ED1910AE-22CA-45CE-DE89-BAF39AFACE70}"/>
                  </a:ext>
                </a:extLst>
              </p:cNvPr>
              <p:cNvSpPr>
                <a:spLocks noGrp="1" noRot="1" noChangeAspect="1" noMove="1" noResize="1" noEditPoints="1" noAdjustHandles="1" noChangeArrowheads="1" noChangeShapeType="1" noTextEdit="1"/>
              </p:cNvSpPr>
              <p:nvPr>
                <p:ph idx="1"/>
              </p:nvPr>
            </p:nvSpPr>
            <p:spPr>
              <a:xfrm>
                <a:off x="351692" y="914399"/>
                <a:ext cx="11437033" cy="5176066"/>
              </a:xfrm>
              <a:blipFill>
                <a:blip r:embed="rId4"/>
                <a:stretch>
                  <a:fillRect l="-693" t="-824" r="-693" b="-47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590DD85-E57E-56C9-328D-65EDC13484C7}"/>
              </a:ext>
            </a:extLst>
          </p:cNvPr>
          <p:cNvSpPr>
            <a:spLocks noGrp="1"/>
          </p:cNvSpPr>
          <p:nvPr>
            <p:ph type="dt" sz="half" idx="10"/>
          </p:nvPr>
        </p:nvSpPr>
        <p:spPr/>
        <p:txBody>
          <a:bodyPr/>
          <a:lstStyle/>
          <a:p>
            <a:r>
              <a:rPr lang="en-US"/>
              <a:t>30/05/2022</a:t>
            </a:r>
          </a:p>
        </p:txBody>
      </p:sp>
      <p:sp>
        <p:nvSpPr>
          <p:cNvPr id="5" name="Footer Placeholder 4">
            <a:extLst>
              <a:ext uri="{FF2B5EF4-FFF2-40B4-BE49-F238E27FC236}">
                <a16:creationId xmlns:a16="http://schemas.microsoft.com/office/drawing/2014/main" id="{0C17DE7E-C466-9692-4D9B-CFAD2C96528C}"/>
              </a:ext>
            </a:extLst>
          </p:cNvPr>
          <p:cNvSpPr>
            <a:spLocks noGrp="1"/>
          </p:cNvSpPr>
          <p:nvPr>
            <p:ph type="ftr" sz="quarter" idx="11"/>
          </p:nvPr>
        </p:nvSpPr>
        <p:spPr/>
        <p:txBody>
          <a:bodyPr/>
          <a:lstStyle/>
          <a:p>
            <a:r>
              <a:rPr lang="pt-BR"/>
              <a:t>EM Tutorial P2 - Loc Nguyen</a:t>
            </a:r>
            <a:endParaRPr lang="en-US"/>
          </a:p>
        </p:txBody>
      </p:sp>
      <p:sp>
        <p:nvSpPr>
          <p:cNvPr id="6" name="Slide Number Placeholder 5">
            <a:extLst>
              <a:ext uri="{FF2B5EF4-FFF2-40B4-BE49-F238E27FC236}">
                <a16:creationId xmlns:a16="http://schemas.microsoft.com/office/drawing/2014/main" id="{13DB2A1B-C4D8-C924-E0EA-824F464AEDD7}"/>
              </a:ext>
            </a:extLst>
          </p:cNvPr>
          <p:cNvSpPr>
            <a:spLocks noGrp="1"/>
          </p:cNvSpPr>
          <p:nvPr>
            <p:ph type="sldNum" sz="quarter" idx="12"/>
          </p:nvPr>
        </p:nvSpPr>
        <p:spPr/>
        <p:txBody>
          <a:bodyPr/>
          <a:lstStyle/>
          <a:p>
            <a:fld id="{5DB5036F-1FF2-46C4-8D2B-59C7E3B91952}" type="slidenum">
              <a:rPr lang="en-US" smtClean="0"/>
              <a:pPr/>
              <a:t>8</a:t>
            </a:fld>
            <a:endParaRPr lang="en-US"/>
          </a:p>
        </p:txBody>
      </p:sp>
    </p:spTree>
    <p:extLst>
      <p:ext uri="{BB962C8B-B14F-4D97-AF65-F5344CB8AC3E}">
        <p14:creationId xmlns:p14="http://schemas.microsoft.com/office/powerpoint/2010/main" val="3389109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89EBE-6BB4-EF3E-8A92-07531A628FB8}"/>
              </a:ext>
            </a:extLst>
          </p:cNvPr>
          <p:cNvSpPr>
            <a:spLocks noGrp="1"/>
          </p:cNvSpPr>
          <p:nvPr>
            <p:ph type="title"/>
          </p:nvPr>
        </p:nvSpPr>
        <p:spPr>
          <a:xfrm>
            <a:off x="838200" y="75782"/>
            <a:ext cx="10515600" cy="660486"/>
          </a:xfrm>
        </p:spPr>
        <p:txBody>
          <a:bodyPr/>
          <a:lstStyle/>
          <a:p>
            <a:r>
              <a:rPr lang="en-US" dirty="0"/>
              <a:t>1. Traditional EM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A1EE49-BC01-9ACA-BAEF-3A191DBA0AAB}"/>
                  </a:ext>
                </a:extLst>
              </p:cNvPr>
              <p:cNvSpPr>
                <a:spLocks noGrp="1"/>
              </p:cNvSpPr>
              <p:nvPr>
                <p:ph idx="1"/>
              </p:nvPr>
            </p:nvSpPr>
            <p:spPr>
              <a:xfrm>
                <a:off x="267285" y="801855"/>
                <a:ext cx="11648049" cy="5176066"/>
              </a:xfrm>
              <a:ln>
                <a:solidFill>
                  <a:schemeClr val="tx1"/>
                </a:solidFill>
              </a:ln>
            </p:spPr>
            <p:txBody>
              <a:bodyPr>
                <a:noAutofit/>
              </a:bodyPr>
              <a:lstStyle/>
              <a:p>
                <a:pPr marL="0" marR="0" indent="0" algn="just">
                  <a:spcBef>
                    <a:spcPts val="0"/>
                  </a:spcBef>
                  <a:spcAft>
                    <a:spcPts val="0"/>
                  </a:spcAft>
                  <a:buNone/>
                </a:pPr>
                <a:r>
                  <a:rPr lang="en-US" sz="1600" i="1" u="sng" dirty="0">
                    <a:effectLst/>
                    <a:latin typeface="Times New Roman" panose="02020603050405020304" pitchFamily="18" charset="0"/>
                    <a:ea typeface="SimSun" panose="02010600030101010101" pitchFamily="2" charset="-122"/>
                    <a:cs typeface="Times New Roman" panose="02020603050405020304" pitchFamily="18" charset="0"/>
                  </a:rPr>
                  <a:t>E-step</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Given observed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and current Θ</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current value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of the sufficient statistic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is the value that the log-likelihood function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gets maximal with such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Concretely, suppose Θ</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is a maximizer of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(Θ) given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where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(Θ) is specified by equation 2.4.</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6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16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funcPr>
                        <m:fName>
                          <m:limLow>
                            <m:limLow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limLowPr>
                            <m:e>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argmax</m:t>
                              </m:r>
                            </m:e>
                            <m:lim>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lim>
                          </m:limLow>
                        </m:fName>
                        <m:e>
                          <m:r>
                            <a:rPr lang="en-US" sz="16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e>
                          </m:d>
                        </m:e>
                      </m:func>
                      <m:r>
                        <a:rPr lang="en-US" sz="16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funcPr>
                        <m:fName>
                          <m:limLow>
                            <m:limLow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limLowPr>
                            <m:e>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argmax</m:t>
                              </m:r>
                            </m:e>
                            <m:lim>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lim>
                          </m:limLow>
                        </m:fName>
                        <m:e>
                          <m:r>
                            <a:rPr lang="en-US" sz="16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e>
                            <m:e>
                              <m:r>
                                <a:rPr lang="en-US" sz="1600" i="1">
                                  <a:effectLst/>
                                  <a:latin typeface="Cambria Math" panose="02040503050406030204" pitchFamily="18" charset="0"/>
                                  <a:ea typeface="SimSun" panose="02010600030101010101" pitchFamily="2" charset="-122"/>
                                  <a:cs typeface="Times New Roman" panose="02020603050405020304" pitchFamily="18" charset="0"/>
                                </a:rPr>
                                <m:t>𝑌</m:t>
                              </m:r>
                            </m:e>
                          </m:d>
                        </m:e>
                      </m:func>
                    </m:oMath>
                  </m:oMathPara>
                </a14:m>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Suppose Θ</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is formulated as function of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for instance, Θ</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h</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with note that Θ</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is not evaluated because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is not evaluated. Thus, the equation Θ</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h</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is only symbolic formula. Let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be a value of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such that Θ</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h</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This means </a:t>
                </a:r>
                <a14:m>
                  <m:oMath xmlns:m="http://schemas.openxmlformats.org/officeDocument/2006/math">
                    <m:sSup>
                      <m:sSupPr>
                        <m:ctrlPr>
                          <a:rPr lang="en-US" sz="1600" b="1"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600" i="1">
                            <a:effectLst/>
                            <a:latin typeface="Cambria Math" panose="02040503050406030204" pitchFamily="18" charset="0"/>
                            <a:ea typeface="SimSun" panose="02010600030101010101" pitchFamily="2" charset="-122"/>
                            <a:cs typeface="Times New Roman" panose="02020603050405020304" pitchFamily="18" charset="0"/>
                          </a:rPr>
                          <m:t>𝜏</m:t>
                        </m:r>
                      </m:e>
                      <m:sup>
                        <m:d>
                          <m:dPr>
                            <m:ctrlPr>
                              <a:rPr lang="en-US" sz="1600" b="1"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𝑡</m:t>
                            </m:r>
                          </m:e>
                        </m:d>
                      </m:sup>
                    </m:sSup>
                    <m:r>
                      <a:rPr lang="en-US" sz="1600" b="1" i="1">
                        <a:effectLst/>
                        <a:latin typeface="Cambria Math" panose="02040503050406030204" pitchFamily="18" charset="0"/>
                        <a:ea typeface="SimSun" panose="02010600030101010101" pitchFamily="2" charset="-122"/>
                        <a:cs typeface="Times New Roman" panose="02020603050405020304" pitchFamily="18" charset="0"/>
                      </a:rPr>
                      <m:t>∈</m:t>
                    </m:r>
                    <m:d>
                      <m:dPr>
                        <m:begChr m:val="{"/>
                        <m:endChr m:val="}"/>
                        <m:ctrlPr>
                          <a:rPr lang="en-US" sz="1600" b="1"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𝑋</m:t>
                            </m:r>
                          </m:e>
                        </m:d>
                        <m:r>
                          <a:rPr lang="en-US" sz="16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600" b="1"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600" b="1"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𝑡</m:t>
                                </m:r>
                              </m:e>
                            </m:d>
                          </m:sup>
                        </m:sSup>
                        <m:r>
                          <a:rPr lang="en-US" sz="1600" i="1">
                            <a:effectLst/>
                            <a:latin typeface="Cambria Math" panose="02040503050406030204" pitchFamily="18" charset="0"/>
                            <a:ea typeface="SimSun" panose="02010600030101010101" pitchFamily="2" charset="-122"/>
                            <a:cs typeface="Times New Roman" panose="02020603050405020304" pitchFamily="18" charset="0"/>
                          </a:rPr>
                          <m:t>=</m:t>
                        </m:r>
                        <m:r>
                          <a:rPr lang="en-US" sz="1600" i="1">
                            <a:effectLst/>
                            <a:latin typeface="Cambria Math" panose="02040503050406030204" pitchFamily="18" charset="0"/>
                            <a:ea typeface="SimSun" panose="02010600030101010101" pitchFamily="2" charset="-122"/>
                            <a:cs typeface="Times New Roman" panose="02020603050405020304" pitchFamily="18" charset="0"/>
                          </a:rPr>
                          <m:t>h</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𝑋</m:t>
                                </m:r>
                              </m:e>
                            </m:d>
                          </m:e>
                        </m:d>
                      </m:e>
                    </m:d>
                  </m:oMath>
                </a14:m>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with note that Θ</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is replaced by Θ</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If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h</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is invertible,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h</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a:t>
                </a:r>
              </a:p>
              <a:p>
                <a:pPr marL="212725" marR="0" indent="0" algn="just">
                  <a:spcBef>
                    <a:spcPts val="0"/>
                  </a:spcBef>
                  <a:spcAft>
                    <a:spcPts val="0"/>
                  </a:spcAft>
                  <a:buNone/>
                </a:pP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If the PDF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|Θ) belongs to regular exponential family,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is calculated more easily according to equation 2.6, given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and Θ</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600" b="1"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600" i="1">
                              <a:effectLst/>
                              <a:latin typeface="Cambria Math" panose="02040503050406030204" pitchFamily="18" charset="0"/>
                              <a:ea typeface="SimSun" panose="02010600030101010101" pitchFamily="2" charset="-122"/>
                              <a:cs typeface="Times New Roman" panose="02020603050405020304" pitchFamily="18" charset="0"/>
                            </a:rPr>
                            <m:t>𝜏</m:t>
                          </m:r>
                        </m:e>
                        <m:sup>
                          <m:d>
                            <m:dPr>
                              <m:ctrlPr>
                                <a:rPr lang="en-US" sz="1600" b="1"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𝑡</m:t>
                              </m:r>
                            </m:e>
                          </m:d>
                        </m:sup>
                      </m:sSup>
                      <m:r>
                        <a:rPr lang="en-US" sz="1600" b="1" i="1">
                          <a:effectLst/>
                          <a:latin typeface="Cambria Math" panose="02040503050406030204" pitchFamily="18" charset="0"/>
                          <a:ea typeface="SimSun" panose="02010600030101010101" pitchFamily="2" charset="-122"/>
                          <a:cs typeface="Times New Roman" panose="02020603050405020304" pitchFamily="18" charset="0"/>
                        </a:rPr>
                        <m:t>=</m:t>
                      </m:r>
                      <m:r>
                        <a:rPr lang="en-US" sz="1600" i="1">
                          <a:effectLst/>
                          <a:latin typeface="Cambria Math" panose="02040503050406030204" pitchFamily="18" charset="0"/>
                          <a:ea typeface="SimSun" panose="02010600030101010101" pitchFamily="2" charset="-122"/>
                          <a:cs typeface="Times New Roman" panose="02020603050405020304" pitchFamily="18" charset="0"/>
                        </a:rPr>
                        <m:t>𝐸</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𝑋</m:t>
                              </m:r>
                            </m:e>
                          </m:d>
                        </m:e>
                        <m:e>
                          <m:r>
                            <a:rPr lang="en-US" sz="16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600" b="1"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600" b="1"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600" b="1"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oMath>
                  </m:oMathPara>
                </a14:m>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Where, </a:t>
                </a:r>
                <a14:m>
                  <m:oMath xmlns:m="http://schemas.openxmlformats.org/officeDocument/2006/math">
                    <m:r>
                      <a:rPr lang="en-US" sz="1600" i="1">
                        <a:effectLst/>
                        <a:latin typeface="Cambria Math" panose="02040503050406030204" pitchFamily="18" charset="0"/>
                        <a:ea typeface="SimSun" panose="02010600030101010101" pitchFamily="2" charset="-122"/>
                        <a:cs typeface="Times New Roman" panose="02020603050405020304" pitchFamily="18" charset="0"/>
                      </a:rPr>
                      <m:t>𝐸</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𝑋</m:t>
                            </m:r>
                          </m:e>
                        </m:d>
                      </m:e>
                      <m:e>
                        <m:r>
                          <a:rPr lang="en-US" sz="16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6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600" b="1"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600" b="1"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a:rPr lang="en-US" sz="1600" i="1">
                        <a:effectLst/>
                        <a:latin typeface="Cambria Math" panose="02040503050406030204" pitchFamily="18" charset="0"/>
                        <a:ea typeface="SimSun" panose="02010600030101010101" pitchFamily="2" charset="-122"/>
                        <a:cs typeface="Times New Roman" panose="02020603050405020304" pitchFamily="18" charset="0"/>
                      </a:rPr>
                      <m:t>=</m:t>
                    </m:r>
                    <m:nary>
                      <m:naryPr>
                        <m:limLoc m:val="undOvr"/>
                        <m:supHide m:val="on"/>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naryPr>
                      <m:sub>
                        <m:sSup>
                          <m:sSup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600" i="1">
                                <a:effectLst/>
                                <a:latin typeface="Cambria Math" panose="02040503050406030204" pitchFamily="18" charset="0"/>
                                <a:ea typeface="SimSun" panose="02010600030101010101" pitchFamily="2" charset="-122"/>
                                <a:cs typeface="Times New Roman" panose="02020603050405020304" pitchFamily="18" charset="0"/>
                              </a:rPr>
                              <m:t>𝜑</m:t>
                            </m:r>
                          </m:e>
                          <m:sup>
                            <m:r>
                              <a:rPr lang="en-US" sz="1600" i="1">
                                <a:effectLst/>
                                <a:latin typeface="Cambria Math" panose="02040503050406030204" pitchFamily="18" charset="0"/>
                                <a:ea typeface="SimSun" panose="02010600030101010101" pitchFamily="2" charset="-122"/>
                                <a:cs typeface="Times New Roman" panose="02020603050405020304" pitchFamily="18" charset="0"/>
                              </a:rPr>
                              <m:t>−1</m:t>
                            </m:r>
                          </m:sup>
                        </m:sSup>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𝑌</m:t>
                            </m:r>
                          </m:e>
                        </m:d>
                      </m:sub>
                      <m:sup/>
                      <m:e>
                        <m:r>
                          <a:rPr lang="en-US" sz="1600" i="1">
                            <a:effectLst/>
                            <a:latin typeface="Cambria Math" panose="02040503050406030204" pitchFamily="18" charset="0"/>
                            <a:ea typeface="SimSun" panose="02010600030101010101" pitchFamily="2" charset="-122"/>
                            <a:cs typeface="Times New Roman" panose="02020603050405020304" pitchFamily="18" charset="0"/>
                          </a:rPr>
                          <m:t>𝑘</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16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6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600" b="1"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600" b="1"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a:rPr lang="en-US" sz="16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𝑋</m:t>
                            </m:r>
                          </m:e>
                        </m:d>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d</m:t>
                        </m:r>
                        <m:r>
                          <a:rPr lang="en-US" sz="1600" i="1">
                            <a:effectLst/>
                            <a:latin typeface="Cambria Math" panose="02040503050406030204" pitchFamily="18" charset="0"/>
                            <a:ea typeface="SimSun" panose="02010600030101010101" pitchFamily="2" charset="-122"/>
                            <a:cs typeface="Times New Roman" panose="02020603050405020304" pitchFamily="18" charset="0"/>
                          </a:rPr>
                          <m:t>𝑋</m:t>
                        </m:r>
                      </m:e>
                    </m:nary>
                  </m:oMath>
                </a14:m>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600" i="1" u="sng" dirty="0">
                    <a:effectLst/>
                    <a:latin typeface="Times New Roman" panose="02020603050405020304" pitchFamily="18" charset="0"/>
                    <a:ea typeface="SimSun" panose="02010600030101010101" pitchFamily="2" charset="-122"/>
                    <a:cs typeface="Times New Roman" panose="02020603050405020304" pitchFamily="18" charset="0"/>
                  </a:rPr>
                  <a:t>M-step</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Basing on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we determine the next parameter Θ</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by maximizing the log-likelihood function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(Θ) given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where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(Θ) is specified by equation 2.1. Actually, the sufficient statistic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calculated in E-step is substituted for unobserved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in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(Θ) so that it is possible to maximize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(Θ) with subject to Θ.</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𝑡</m:t>
                              </m:r>
                              <m:r>
                                <a:rPr lang="en-US" sz="1600" i="1">
                                  <a:effectLst/>
                                  <a:latin typeface="Cambria Math" panose="02040503050406030204" pitchFamily="18" charset="0"/>
                                  <a:ea typeface="SimSun" panose="02010600030101010101" pitchFamily="2" charset="-122"/>
                                  <a:cs typeface="Times New Roman" panose="02020603050405020304" pitchFamily="18" charset="0"/>
                                </a:rPr>
                                <m:t>+1</m:t>
                              </m:r>
                            </m:e>
                          </m:d>
                        </m:sup>
                      </m:sSup>
                      <m:r>
                        <a:rPr lang="en-US" sz="16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funcPr>
                        <m:fName>
                          <m:limLow>
                            <m:limLow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limLowPr>
                            <m:e>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argmax</m:t>
                              </m:r>
                            </m:e>
                            <m:lim>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lim>
                          </m:limLow>
                        </m:fName>
                        <m:e>
                          <m:r>
                            <a:rPr lang="en-US" sz="1600" i="1">
                              <a:effectLst/>
                              <a:latin typeface="Cambria Math" panose="02040503050406030204" pitchFamily="18" charset="0"/>
                              <a:ea typeface="SimSun" panose="02010600030101010101" pitchFamily="2" charset="-122"/>
                              <a:cs typeface="Times New Roman" panose="02020603050405020304" pitchFamily="18" charset="0"/>
                            </a:rPr>
                            <m:t>𝑙</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e>
                            <m:e>
                              <m:sSup>
                                <m:sSup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600" i="1">
                                      <a:effectLst/>
                                      <a:latin typeface="Cambria Math" panose="02040503050406030204" pitchFamily="18" charset="0"/>
                                      <a:ea typeface="SimSun" panose="02010600030101010101" pitchFamily="2" charset="-122"/>
                                      <a:cs typeface="Times New Roman" panose="02020603050405020304" pitchFamily="18" charset="0"/>
                                    </a:rPr>
                                    <m:t>𝜏</m:t>
                                  </m:r>
                                </m:e>
                                <m:sup>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func>
                    </m:oMath>
                  </m:oMathPara>
                </a14:m>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If the PDF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|Θ) belongs to regular exponential family, Θ</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is solution of equation 2.3 given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600" i="1">
                          <a:effectLst/>
                          <a:latin typeface="Cambria Math" panose="02040503050406030204" pitchFamily="18" charset="0"/>
                          <a:ea typeface="SimSun" panose="02010600030101010101" pitchFamily="2" charset="-122"/>
                          <a:cs typeface="Times New Roman" panose="02020603050405020304" pitchFamily="18" charset="0"/>
                        </a:rPr>
                        <m:t>𝐸</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𝑋</m:t>
                              </m:r>
                            </m:e>
                          </m:d>
                        </m:e>
                        <m:e>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16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600" i="1">
                              <a:effectLst/>
                              <a:latin typeface="Cambria Math" panose="02040503050406030204" pitchFamily="18" charset="0"/>
                              <a:ea typeface="SimSun" panose="02010600030101010101" pitchFamily="2" charset="-122"/>
                              <a:cs typeface="Times New Roman" panose="02020603050405020304" pitchFamily="18" charset="0"/>
                            </a:rPr>
                            <m:t>𝜏</m:t>
                          </m:r>
                        </m:e>
                        <m:sup>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𝑡</m:t>
                              </m:r>
                            </m:e>
                          </m:d>
                        </m:sup>
                      </m:sSup>
                    </m:oMath>
                  </m:oMathPara>
                </a14:m>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Where, </a:t>
                </a:r>
                <a14:m>
                  <m:oMath xmlns:m="http://schemas.openxmlformats.org/officeDocument/2006/math">
                    <m:r>
                      <a:rPr lang="en-US" sz="1600" i="1">
                        <a:effectLst/>
                        <a:latin typeface="Cambria Math" panose="02040503050406030204" pitchFamily="18" charset="0"/>
                        <a:ea typeface="SimSun" panose="02010600030101010101" pitchFamily="2" charset="-122"/>
                        <a:cs typeface="Times New Roman" panose="02020603050405020304" pitchFamily="18" charset="0"/>
                      </a:rPr>
                      <m:t>𝐸</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𝑋</m:t>
                            </m:r>
                          </m:e>
                        </m:d>
                      </m:e>
                      <m:e>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1600" i="1">
                        <a:effectLst/>
                        <a:latin typeface="Cambria Math" panose="02040503050406030204" pitchFamily="18" charset="0"/>
                        <a:ea typeface="SimSun" panose="02010600030101010101" pitchFamily="2" charset="-122"/>
                        <a:cs typeface="Times New Roman" panose="02020603050405020304" pitchFamily="18" charset="0"/>
                      </a:rPr>
                      <m:t>=</m:t>
                    </m:r>
                    <m:nary>
                      <m:naryPr>
                        <m:limLoc m:val="undOvr"/>
                        <m:supHide m:val="on"/>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600" i="1">
                            <a:effectLst/>
                            <a:latin typeface="Cambria Math" panose="02040503050406030204" pitchFamily="18" charset="0"/>
                            <a:ea typeface="SimSun" panose="02010600030101010101" pitchFamily="2" charset="-122"/>
                            <a:cs typeface="Times New Roman" panose="02020603050405020304" pitchFamily="18" charset="0"/>
                          </a:rPr>
                          <m:t>𝑋</m:t>
                        </m:r>
                      </m:sub>
                      <m:sup/>
                      <m:e>
                        <m:r>
                          <a:rPr lang="en-US" sz="16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6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𝑋</m:t>
                            </m:r>
                          </m:e>
                          <m:e>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16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1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𝑋</m:t>
                            </m:r>
                          </m:e>
                        </m:d>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d</m:t>
                        </m:r>
                        <m:r>
                          <a:rPr lang="en-US" sz="1600" i="1">
                            <a:effectLst/>
                            <a:latin typeface="Cambria Math" panose="02040503050406030204" pitchFamily="18" charset="0"/>
                            <a:ea typeface="SimSun" panose="02010600030101010101" pitchFamily="2" charset="-122"/>
                            <a:cs typeface="Times New Roman" panose="02020603050405020304" pitchFamily="18" charset="0"/>
                          </a:rPr>
                          <m:t>𝑋</m:t>
                        </m:r>
                      </m:e>
                    </m:nary>
                  </m:oMath>
                </a14:m>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If the PDF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|Θ) belongs to curved exponential family, Θ</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is determined by equation 2.7 given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indent="0">
                  <a:buNone/>
                </a:pPr>
                <a14:m>
                  <m:oMathPara xmlns:m="http://schemas.openxmlformats.org/officeDocument/2006/math">
                    <m:oMathParaPr>
                      <m:jc m:val="centerGroup"/>
                    </m:oMathParaPr>
                    <m:oMath xmlns:m="http://schemas.openxmlformats.org/officeDocument/2006/math">
                      <m:sSup>
                        <m:sSupPr>
                          <m:ctrlPr>
                            <a:rPr lang="en-US" sz="1600" i="1">
                              <a:effectLst/>
                              <a:latin typeface="Cambria Math" panose="02040503050406030204" pitchFamily="18" charset="0"/>
                            </a:rPr>
                          </m:ctrlPr>
                        </m:sSupPr>
                        <m:e>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600" i="1">
                                  <a:effectLst/>
                                  <a:latin typeface="Cambria Math" panose="020405030504060302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𝑡</m:t>
                              </m:r>
                              <m:r>
                                <a:rPr lang="en-US" sz="1600" i="1">
                                  <a:effectLst/>
                                  <a:latin typeface="Cambria Math" panose="02040503050406030204" pitchFamily="18" charset="0"/>
                                  <a:ea typeface="SimSun" panose="02010600030101010101" pitchFamily="2" charset="-122"/>
                                  <a:cs typeface="Times New Roman" panose="02020603050405020304" pitchFamily="18" charset="0"/>
                                </a:rPr>
                                <m:t>+1</m:t>
                              </m:r>
                            </m:e>
                          </m:d>
                        </m:sup>
                      </m:sSup>
                      <m:r>
                        <a:rPr lang="en-US" sz="16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1600" i="1">
                              <a:effectLst/>
                              <a:latin typeface="Cambria Math" panose="02040503050406030204" pitchFamily="18" charset="0"/>
                            </a:rPr>
                          </m:ctrlPr>
                        </m:funcPr>
                        <m:fName>
                          <m:limLow>
                            <m:limLowPr>
                              <m:ctrlPr>
                                <a:rPr lang="en-US" sz="1600" i="1">
                                  <a:effectLst/>
                                  <a:latin typeface="Cambria Math" panose="02040503050406030204" pitchFamily="18" charset="0"/>
                                </a:rPr>
                              </m:ctrlPr>
                            </m:limLowPr>
                            <m:e>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argmax</m:t>
                              </m:r>
                            </m:e>
                            <m:lim>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r>
                                <a:rPr lang="en-US" sz="16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600" i="1">
                                      <a:effectLst/>
                                      <a:latin typeface="Cambria Math" panose="02040503050406030204" pitchFamily="18" charset="0"/>
                                    </a:rPr>
                                  </m:ctrlPr>
                                </m:sSubPr>
                                <m:e>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Ω</m:t>
                                  </m:r>
                                </m:e>
                                <m:sub>
                                  <m:r>
                                    <a:rPr lang="en-US" sz="1600" i="1">
                                      <a:effectLst/>
                                      <a:latin typeface="Cambria Math" panose="02040503050406030204" pitchFamily="18" charset="0"/>
                                      <a:ea typeface="SimSun" panose="02010600030101010101" pitchFamily="2" charset="-122"/>
                                      <a:cs typeface="Times New Roman" panose="02020603050405020304" pitchFamily="18" charset="0"/>
                                    </a:rPr>
                                    <m:t>0</m:t>
                                  </m:r>
                                </m:sub>
                              </m:sSub>
                            </m:lim>
                          </m:limLow>
                        </m:fName>
                        <m:e>
                          <m:d>
                            <m:dPr>
                              <m:ctrlPr>
                                <a:rPr lang="en-US" sz="1600" i="1">
                                  <a:effectLst/>
                                  <a:latin typeface="Cambria Math" panose="02040503050406030204" pitchFamily="18" charset="0"/>
                                </a:rPr>
                              </m:ctrlPr>
                            </m:dPr>
                            <m:e>
                              <m:sSup>
                                <m:sSupPr>
                                  <m:ctrlPr>
                                    <a:rPr lang="en-US" sz="1600" i="1">
                                      <a:effectLst/>
                                      <a:latin typeface="Cambria Math" panose="02040503050406030204" pitchFamily="18" charset="0"/>
                                    </a:rPr>
                                  </m:ctrlPr>
                                </m:sSupPr>
                                <m:e>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600" i="1">
                                      <a:effectLst/>
                                      <a:latin typeface="Cambria Math" panose="02040503050406030204" pitchFamily="18" charset="0"/>
                                      <a:ea typeface="SimSun" panose="02010600030101010101" pitchFamily="2" charset="-122"/>
                                      <a:cs typeface="Times New Roman" panose="02020603050405020304" pitchFamily="18" charset="0"/>
                                    </a:rPr>
                                    <m:t>𝑇</m:t>
                                  </m:r>
                                </m:sup>
                              </m:sSup>
                              <m:sSup>
                                <m:sSupPr>
                                  <m:ctrlPr>
                                    <a:rPr lang="en-US" sz="1600" i="1">
                                      <a:effectLst/>
                                      <a:latin typeface="Cambria Math" panose="02040503050406030204" pitchFamily="18" charset="0"/>
                                    </a:rPr>
                                  </m:ctrlPr>
                                </m:sSupPr>
                                <m:e>
                                  <m:r>
                                    <a:rPr lang="en-US" sz="1600" i="1">
                                      <a:effectLst/>
                                      <a:latin typeface="Cambria Math" panose="02040503050406030204" pitchFamily="18" charset="0"/>
                                      <a:ea typeface="SimSun" panose="02010600030101010101" pitchFamily="2" charset="-122"/>
                                      <a:cs typeface="Times New Roman" panose="02020603050405020304" pitchFamily="18" charset="0"/>
                                    </a:rPr>
                                    <m:t>𝜏</m:t>
                                  </m:r>
                                </m:e>
                                <m:sup>
                                  <m:d>
                                    <m:dPr>
                                      <m:ctrlPr>
                                        <a:rPr lang="en-US" sz="1600" i="1">
                                          <a:effectLst/>
                                          <a:latin typeface="Cambria Math" panose="020405030504060302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𝑡</m:t>
                                      </m:r>
                                    </m:e>
                                  </m:d>
                                </m:sup>
                              </m:sSup>
                              <m:r>
                                <a:rPr lang="en-US" sz="16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600" i="1">
                                      <a:effectLst/>
                                      <a:latin typeface="Cambria Math" panose="02040503050406030204" pitchFamily="18" charset="0"/>
                                    </a:rPr>
                                  </m:ctrlPr>
                                </m:dPr>
                                <m:e>
                                  <m:r>
                                    <a:rPr lang="en-US" sz="1600" i="1">
                                      <a:effectLst/>
                                      <a:latin typeface="Cambria Math" panose="02040503050406030204" pitchFamily="18" charset="0"/>
                                      <a:ea typeface="SimSun" panose="02010600030101010101" pitchFamily="2" charset="-122"/>
                                      <a:cs typeface="Times New Roman" panose="02020603050405020304" pitchFamily="18" charset="0"/>
                                    </a:rPr>
                                    <m:t>𝑎</m:t>
                                  </m:r>
                                  <m:d>
                                    <m:dPr>
                                      <m:ctrlPr>
                                        <a:rPr lang="en-US" sz="1600" i="1">
                                          <a:effectLst/>
                                          <a:latin typeface="Cambria Math" panose="02040503050406030204" pitchFamily="18" charset="0"/>
                                        </a:rPr>
                                      </m:ctrlPr>
                                    </m:dPr>
                                    <m:e>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e>
                                  </m:d>
                                </m:e>
                              </m:d>
                            </m:e>
                          </m:d>
                        </m:e>
                      </m:func>
                    </m:oMath>
                  </m:oMathPara>
                </a14:m>
                <a:endParaRPr lang="en-US" sz="1600" dirty="0"/>
              </a:p>
            </p:txBody>
          </p:sp>
        </mc:Choice>
        <mc:Fallback xmlns="">
          <p:sp>
            <p:nvSpPr>
              <p:cNvPr id="3" name="Content Placeholder 2">
                <a:extLst>
                  <a:ext uri="{FF2B5EF4-FFF2-40B4-BE49-F238E27FC236}">
                    <a16:creationId xmlns:a16="http://schemas.microsoft.com/office/drawing/2014/main" id="{BFA1EE49-BC01-9ACA-BAEF-3A191DBA0AAB}"/>
                  </a:ext>
                </a:extLst>
              </p:cNvPr>
              <p:cNvSpPr>
                <a:spLocks noGrp="1" noRot="1" noChangeAspect="1" noMove="1" noResize="1" noEditPoints="1" noAdjustHandles="1" noChangeArrowheads="1" noChangeShapeType="1" noTextEdit="1"/>
              </p:cNvSpPr>
              <p:nvPr>
                <p:ph idx="1"/>
              </p:nvPr>
            </p:nvSpPr>
            <p:spPr>
              <a:xfrm>
                <a:off x="267285" y="801855"/>
                <a:ext cx="11648049" cy="5176066"/>
              </a:xfrm>
              <a:blipFill>
                <a:blip r:embed="rId4"/>
                <a:stretch>
                  <a:fillRect l="-261" t="-235" r="-209" b="-235"/>
                </a:stretch>
              </a:blipFill>
              <a:ln>
                <a:solidFill>
                  <a:schemeClr val="tx1"/>
                </a:solidFill>
              </a:ln>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0046795E-C87A-2713-AE7C-C7DCACF34024}"/>
              </a:ext>
            </a:extLst>
          </p:cNvPr>
          <p:cNvSpPr>
            <a:spLocks noGrp="1"/>
          </p:cNvSpPr>
          <p:nvPr>
            <p:ph type="dt" sz="half" idx="10"/>
          </p:nvPr>
        </p:nvSpPr>
        <p:spPr/>
        <p:txBody>
          <a:bodyPr/>
          <a:lstStyle/>
          <a:p>
            <a:r>
              <a:rPr lang="en-US"/>
              <a:t>30/05/2022</a:t>
            </a:r>
          </a:p>
        </p:txBody>
      </p:sp>
      <p:sp>
        <p:nvSpPr>
          <p:cNvPr id="5" name="Footer Placeholder 4">
            <a:extLst>
              <a:ext uri="{FF2B5EF4-FFF2-40B4-BE49-F238E27FC236}">
                <a16:creationId xmlns:a16="http://schemas.microsoft.com/office/drawing/2014/main" id="{1856C50A-247A-F2EB-CB44-BF1EF109458A}"/>
              </a:ext>
            </a:extLst>
          </p:cNvPr>
          <p:cNvSpPr>
            <a:spLocks noGrp="1"/>
          </p:cNvSpPr>
          <p:nvPr>
            <p:ph type="ftr" sz="quarter" idx="11"/>
          </p:nvPr>
        </p:nvSpPr>
        <p:spPr/>
        <p:txBody>
          <a:bodyPr/>
          <a:lstStyle/>
          <a:p>
            <a:r>
              <a:rPr lang="pt-BR"/>
              <a:t>EM Tutorial P2 - Loc Nguyen</a:t>
            </a:r>
            <a:endParaRPr lang="en-US"/>
          </a:p>
        </p:txBody>
      </p:sp>
      <p:sp>
        <p:nvSpPr>
          <p:cNvPr id="6" name="Slide Number Placeholder 5">
            <a:extLst>
              <a:ext uri="{FF2B5EF4-FFF2-40B4-BE49-F238E27FC236}">
                <a16:creationId xmlns:a16="http://schemas.microsoft.com/office/drawing/2014/main" id="{5EBF92D6-5F10-D7E6-DB49-DF1EAAE97739}"/>
              </a:ext>
            </a:extLst>
          </p:cNvPr>
          <p:cNvSpPr>
            <a:spLocks noGrp="1"/>
          </p:cNvSpPr>
          <p:nvPr>
            <p:ph type="sldNum" sz="quarter" idx="12"/>
          </p:nvPr>
        </p:nvSpPr>
        <p:spPr/>
        <p:txBody>
          <a:bodyPr/>
          <a:lstStyle/>
          <a:p>
            <a:fld id="{5DB5036F-1FF2-46C4-8D2B-59C7E3B91952}" type="slidenum">
              <a:rPr lang="en-US" smtClean="0"/>
              <a:pPr/>
              <a:t>9</a:t>
            </a:fld>
            <a:endParaRPr lang="en-US"/>
          </a:p>
        </p:txBody>
      </p:sp>
      <p:sp>
        <p:nvSpPr>
          <p:cNvPr id="8" name="TextBox 7">
            <a:extLst>
              <a:ext uri="{FF2B5EF4-FFF2-40B4-BE49-F238E27FC236}">
                <a16:creationId xmlns:a16="http://schemas.microsoft.com/office/drawing/2014/main" id="{83E8E54C-25B0-201D-2365-481F8FF5313B}"/>
              </a:ext>
            </a:extLst>
          </p:cNvPr>
          <p:cNvSpPr txBox="1"/>
          <p:nvPr/>
        </p:nvSpPr>
        <p:spPr>
          <a:xfrm>
            <a:off x="2813538" y="6043508"/>
            <a:ext cx="7308091" cy="369332"/>
          </a:xfrm>
          <a:prstGeom prst="rect">
            <a:avLst/>
          </a:prstGeom>
          <a:noFill/>
        </p:spPr>
        <p:txBody>
          <a:bodyPr wrap="none" rtlCol="0">
            <a:spAutoFit/>
          </a:bodyPr>
          <a:lstStyle/>
          <a:p>
            <a:r>
              <a:rPr lang="en-US" sz="1800" b="1" dirty="0">
                <a:effectLst/>
                <a:latin typeface="Times New Roman" panose="02020603050405020304" pitchFamily="18" charset="0"/>
                <a:ea typeface="SimSun" panose="02010600030101010101" pitchFamily="2" charset="-122"/>
              </a:rPr>
              <a:t>Table 2.2.</a:t>
            </a:r>
            <a:r>
              <a:rPr lang="en-US" sz="1800" dirty="0">
                <a:effectLst/>
                <a:latin typeface="Times New Roman" panose="02020603050405020304" pitchFamily="18" charset="0"/>
                <a:ea typeface="SimSun" panose="02010600030101010101" pitchFamily="2" charset="-122"/>
              </a:rPr>
              <a:t> E-step and M-step of EM algorithm given exponential PDF </a:t>
            </a:r>
            <a:r>
              <a:rPr lang="en-US" sz="1800" i="1" dirty="0">
                <a:effectLst/>
                <a:latin typeface="Times New Roman" panose="02020603050405020304" pitchFamily="18" charset="0"/>
                <a:ea typeface="SimSun" panose="02010600030101010101" pitchFamily="2" charset="-122"/>
              </a:rPr>
              <a:t>f</a:t>
            </a:r>
            <a:r>
              <a:rPr lang="en-US" sz="1800" dirty="0">
                <a:effectLst/>
                <a:latin typeface="Times New Roman" panose="02020603050405020304" pitchFamily="18" charset="0"/>
                <a:ea typeface="SimSun" panose="02010600030101010101" pitchFamily="2" charset="-122"/>
              </a:rPr>
              <a:t>(</a:t>
            </a:r>
            <a:r>
              <a:rPr lang="en-US" sz="1800" i="1" dirty="0">
                <a:effectLst/>
                <a:latin typeface="Times New Roman" panose="02020603050405020304" pitchFamily="18" charset="0"/>
                <a:ea typeface="SimSun" panose="02010600030101010101" pitchFamily="2" charset="-122"/>
              </a:rPr>
              <a:t>X</a:t>
            </a:r>
            <a:r>
              <a:rPr lang="en-US" sz="1800" dirty="0">
                <a:effectLst/>
                <a:latin typeface="Times New Roman" panose="02020603050405020304" pitchFamily="18" charset="0"/>
                <a:ea typeface="SimSun" panose="02010600030101010101" pitchFamily="2" charset="-122"/>
              </a:rPr>
              <a:t>|Θ)</a:t>
            </a:r>
            <a:endParaRPr lang="en-US" dirty="0"/>
          </a:p>
        </p:txBody>
      </p:sp>
    </p:spTree>
    <p:extLst>
      <p:ext uri="{BB962C8B-B14F-4D97-AF65-F5344CB8AC3E}">
        <p14:creationId xmlns:p14="http://schemas.microsoft.com/office/powerpoint/2010/main" val="1708720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2773</TotalTime>
  <Words>8047</Words>
  <Application>Microsoft Office PowerPoint</Application>
  <PresentationFormat>Widescreen</PresentationFormat>
  <Paragraphs>454</Paragraphs>
  <Slides>40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Cambria Math</vt:lpstr>
      <vt:lpstr>Times New Roman</vt:lpstr>
      <vt:lpstr>Office Theme</vt:lpstr>
      <vt:lpstr>Tutorial on EM algorithm – Part 2</vt:lpstr>
      <vt:lpstr>Abstract</vt:lpstr>
      <vt:lpstr>Table of contents</vt:lpstr>
      <vt:lpstr>1. Traditional EM algorithm</vt:lpstr>
      <vt:lpstr>1. Traditional EM algorithm</vt:lpstr>
      <vt:lpstr>1. Traditional EM algorithm</vt:lpstr>
      <vt:lpstr>1. Traditional EM algorithm</vt:lpstr>
      <vt:lpstr>1. Traditional EM algorithm</vt:lpstr>
      <vt:lpstr>1. Traditional EM algorithm</vt:lpstr>
      <vt:lpstr>1. Traditional EM algorithm</vt:lpstr>
      <vt:lpstr>1. Traditional EM algorithm</vt:lpstr>
      <vt:lpstr>1. Traditional EM algorithm</vt:lpstr>
      <vt:lpstr>1. Traditional EM algorithm</vt:lpstr>
      <vt:lpstr>1. Traditional EM algorithm</vt:lpstr>
      <vt:lpstr>1. Traditional EM algorithm</vt:lpstr>
      <vt:lpstr>1. Traditional EM algorithm</vt:lpstr>
      <vt:lpstr>1. Traditional EM algorithm</vt:lpstr>
      <vt:lpstr>1. Traditional EM algorithm</vt:lpstr>
      <vt:lpstr>1. Traditional EM algorithm</vt:lpstr>
      <vt:lpstr>1. Traditional EM algorithm</vt:lpstr>
      <vt:lpstr>2. Practical EM algorithm</vt:lpstr>
      <vt:lpstr>2. Practical EM algorithm</vt:lpstr>
      <vt:lpstr>2. Practical EM algorithm</vt:lpstr>
      <vt:lpstr>2. Practical EM algorithm</vt:lpstr>
      <vt:lpstr>2. Practical EM algorithm</vt:lpstr>
      <vt:lpstr>2. Practical EM algorithm</vt:lpstr>
      <vt:lpstr>2. Practical EM algorithm</vt:lpstr>
      <vt:lpstr>2. Practical EM algorithm</vt:lpstr>
      <vt:lpstr>2. Practical EM algorithm</vt:lpstr>
      <vt:lpstr>2. Practical EM algorithm</vt:lpstr>
      <vt:lpstr>2. Practical EM algorithm</vt:lpstr>
      <vt:lpstr>2. Practical EM algorithm</vt:lpstr>
      <vt:lpstr>2. Practical EM algorithm</vt:lpstr>
      <vt:lpstr>2. Practical EM algorithm</vt:lpstr>
      <vt:lpstr>2. Practical EM algorithm</vt:lpstr>
      <vt:lpstr>2. Practical EM algorithm</vt:lpstr>
      <vt:lpstr>2. Practical EM algorithm</vt:lpstr>
      <vt:lpstr>2. Practical EM algorithm</vt:lpstr>
      <vt:lpstr>References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Loc Nguyen</cp:lastModifiedBy>
  <cp:revision>520</cp:revision>
  <dcterms:created xsi:type="dcterms:W3CDTF">2017-06-28T03:43:04Z</dcterms:created>
  <dcterms:modified xsi:type="dcterms:W3CDTF">2022-06-03T14:08:06Z</dcterms:modified>
</cp:coreProperties>
</file>