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13" r:id="rId3"/>
    <p:sldId id="314" r:id="rId4"/>
    <p:sldId id="366" r:id="rId5"/>
    <p:sldId id="372" r:id="rId6"/>
    <p:sldId id="367" r:id="rId7"/>
    <p:sldId id="373" r:id="rId8"/>
    <p:sldId id="368" r:id="rId9"/>
    <p:sldId id="374" r:id="rId10"/>
    <p:sldId id="376" r:id="rId11"/>
    <p:sldId id="371" r:id="rId12"/>
    <p:sldId id="375" r:id="rId13"/>
    <p:sldId id="377" r:id="rId14"/>
    <p:sldId id="378" r:id="rId15"/>
    <p:sldId id="379" r:id="rId16"/>
    <p:sldId id="380" r:id="rId17"/>
    <p:sldId id="369" r:id="rId18"/>
    <p:sldId id="311" r:id="rId19"/>
    <p:sldId id="3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533" autoAdjust="0"/>
  </p:normalViewPr>
  <p:slideViewPr>
    <p:cSldViewPr snapToGrid="0">
      <p:cViewPr varScale="1">
        <p:scale>
          <a:sx n="72" d="100"/>
          <a:sy n="72" d="100"/>
        </p:scale>
        <p:origin x="660"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790"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12/12/2017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2</a:t>
            </a:fld>
            <a:endParaRPr lang="en-US"/>
          </a:p>
        </p:txBody>
      </p:sp>
    </p:spTree>
    <p:extLst>
      <p:ext uri="{BB962C8B-B14F-4D97-AF65-F5344CB8AC3E}">
        <p14:creationId xmlns:p14="http://schemas.microsoft.com/office/powerpoint/2010/main" val="2740204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18</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5/5/2013</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it-IT" smtClean="0"/>
              <a:t>SIOD 2013, Ho Chi Minh, Vietnam</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5/5/2013</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it-IT" smtClean="0"/>
              <a:t>SIOD 2013, Ho Chi Minh, Vietnam</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5/5/2013</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it-IT" smtClean="0"/>
              <a:t>SIOD 2013, Ho Chi Minh, Vietnam</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5/5/2013</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it-IT" smtClean="0"/>
              <a:t>SIOD 2013, Ho Chi Minh, Vietnam</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5/5/2013</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it-IT" smtClean="0"/>
              <a:t>SIOD 2013, Ho Chi Minh, Vietnam</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5/5/2013</a:t>
            </a:r>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it-IT" smtClean="0"/>
              <a:t>SIOD 2013, Ho Chi Minh, Vietnam</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5/5/2013</a:t>
            </a:r>
            <a:endParaRPr lang="en-US"/>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it-IT" smtClean="0"/>
              <a:t>SIOD 2013, Ho Chi Minh, Vietnam</a:t>
            </a:r>
            <a:endParaRPr lang="en-US"/>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5/5/2013</a:t>
            </a:r>
            <a:endParaRPr lang="en-US"/>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it-IT" smtClean="0"/>
              <a:t>SIOD 2013, Ho Chi Minh, Vietnam</a:t>
            </a:r>
            <a:endParaRPr lang="en-US"/>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5/5/2013</a:t>
            </a:r>
            <a:endParaRPr lang="en-US"/>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it-IT" smtClean="0"/>
              <a:t>SIOD 2013, Ho Chi Minh, Vietnam</a:t>
            </a:r>
            <a:endParaRPr lang="en-US"/>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5/5/2013</a:t>
            </a:r>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it-IT" smtClean="0"/>
              <a:t>SIOD 2013, Ho Chi Minh, Vietnam</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5/5/2013</a:t>
            </a:r>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it-IT" smtClean="0"/>
              <a:t>SIOD 2013, Ho Chi Minh, Vietnam</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smtClean="0"/>
              <a:t>5/5/2013</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it-IT" smtClean="0"/>
              <a:t>SIOD 2013, Ho Chi Minh, Vietnam</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961322"/>
            <a:ext cx="10515600" cy="1216362"/>
          </a:xfrm>
        </p:spPr>
        <p:txBody>
          <a:bodyPr>
            <a:normAutofit fontScale="90000"/>
          </a:bodyPr>
          <a:lstStyle/>
          <a:p>
            <a:pPr>
              <a:lnSpc>
                <a:spcPct val="100000"/>
              </a:lnSpc>
            </a:pPr>
            <a:r>
              <a:rPr lang="en-US" sz="4000" b="1" dirty="0"/>
              <a:t>A new method to determine separated hyper-plane for non-parametric sign test in multivariate </a:t>
            </a:r>
            <a:r>
              <a:rPr lang="en-US" sz="4000" b="1" dirty="0" smtClean="0"/>
              <a:t>data</a:t>
            </a:r>
            <a:endParaRPr lang="en-US" sz="4000" dirty="0"/>
          </a:p>
        </p:txBody>
      </p:sp>
      <p:sp>
        <p:nvSpPr>
          <p:cNvPr id="3" name="Subtitle 2"/>
          <p:cNvSpPr>
            <a:spLocks noGrp="1"/>
          </p:cNvSpPr>
          <p:nvPr>
            <p:ph type="subTitle" idx="1"/>
          </p:nvPr>
        </p:nvSpPr>
        <p:spPr>
          <a:xfrm>
            <a:off x="1524000" y="3720334"/>
            <a:ext cx="9144000" cy="1655762"/>
          </a:xfrm>
        </p:spPr>
        <p:txBody>
          <a:bodyPr>
            <a:normAutofit lnSpcReduction="10000"/>
          </a:bodyPr>
          <a:lstStyle/>
          <a:p>
            <a:r>
              <a:rPr lang="en-US" dirty="0" smtClean="0"/>
              <a:t>Loc Nguyen, Post-Doctoral Researcher</a:t>
            </a:r>
          </a:p>
          <a:p>
            <a:r>
              <a:rPr lang="en-US" dirty="0"/>
              <a:t>Vietnam Institute of Mathematics</a:t>
            </a:r>
            <a:endParaRPr lang="en-US" dirty="0" smtClean="0"/>
          </a:p>
          <a:p>
            <a:r>
              <a:rPr lang="en-US" dirty="0" smtClean="0"/>
              <a:t>Email: ng_phloc@yahoo.com</a:t>
            </a:r>
          </a:p>
          <a:p>
            <a:r>
              <a:rPr lang="en-US" dirty="0" smtClean="0"/>
              <a:t>Homepage: www.locnguyen.net</a:t>
            </a:r>
          </a:p>
          <a:p>
            <a:endParaRPr lang="en-US" dirty="0"/>
          </a:p>
        </p:txBody>
      </p:sp>
      <p:sp>
        <p:nvSpPr>
          <p:cNvPr id="5" name="Footer Placeholder 4"/>
          <p:cNvSpPr>
            <a:spLocks noGrp="1"/>
          </p:cNvSpPr>
          <p:nvPr>
            <p:ph type="ftr" sz="quarter" idx="11"/>
          </p:nvPr>
        </p:nvSpPr>
        <p:spPr/>
        <p:txBody>
          <a:bodyPr/>
          <a:lstStyle/>
          <a:p>
            <a:r>
              <a:rPr lang="it-IT" smtClean="0"/>
              <a:t>SIOD 2013, Ho Chi Minh, Vietnam</a:t>
            </a:r>
            <a:endParaRPr lang="en-US"/>
          </a:p>
        </p:txBody>
      </p:sp>
      <p:sp>
        <p:nvSpPr>
          <p:cNvPr id="6" name="Date Placeholder 5"/>
          <p:cNvSpPr>
            <a:spLocks noGrp="1"/>
          </p:cNvSpPr>
          <p:nvPr>
            <p:ph type="dt" sz="half" idx="10"/>
          </p:nvPr>
        </p:nvSpPr>
        <p:spPr/>
        <p:txBody>
          <a:bodyPr/>
          <a:lstStyle/>
          <a:p>
            <a:r>
              <a:rPr lang="en-US" smtClean="0"/>
              <a:t>5/5/2013</a:t>
            </a:r>
            <a:endParaRPr lang="en-US"/>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
        <p:nvSpPr>
          <p:cNvPr id="4" name="TextBox 3"/>
          <p:cNvSpPr txBox="1"/>
          <p:nvPr/>
        </p:nvSpPr>
        <p:spPr>
          <a:xfrm>
            <a:off x="838200" y="334737"/>
            <a:ext cx="10515600"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STATISTICS and its INTERACTIONS with OTHER DISCIPLINES (SIOD 2013</a:t>
            </a:r>
            <a:r>
              <a:rPr lang="en-US" sz="2400" dirty="0" smtClean="0">
                <a:latin typeface="Times New Roman" panose="02020603050405020304" pitchFamily="18" charset="0"/>
                <a:cs typeface="Times New Roman" panose="02020603050405020304" pitchFamily="18" charset="0"/>
              </a:rPr>
              <a:t>)</a:t>
            </a:r>
          </a:p>
          <a:p>
            <a:pPr algn="ctr"/>
            <a:r>
              <a:rPr lang="en-US" sz="2400" dirty="0">
                <a:latin typeface="Times New Roman" panose="02020603050405020304" pitchFamily="18" charset="0"/>
                <a:cs typeface="Times New Roman" panose="02020603050405020304" pitchFamily="18" charset="0"/>
              </a:rPr>
              <a:t>June 4 - 7, </a:t>
            </a:r>
            <a:r>
              <a:rPr lang="en-US" sz="2400" dirty="0" smtClean="0">
                <a:latin typeface="Times New Roman" panose="02020603050405020304" pitchFamily="18" charset="0"/>
                <a:cs typeface="Times New Roman" panose="02020603050405020304" pitchFamily="18" charset="0"/>
              </a:rPr>
              <a:t>2013, Ho Chi Minh, Vietnam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6808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Determining separated hyper-plane</a:t>
            </a:r>
          </a:p>
        </p:txBody>
      </p:sp>
      <p:sp>
        <p:nvSpPr>
          <p:cNvPr id="3" name="Content Placeholder 2"/>
          <p:cNvSpPr>
            <a:spLocks noGrp="1"/>
          </p:cNvSpPr>
          <p:nvPr>
            <p:ph idx="1"/>
          </p:nvPr>
        </p:nvSpPr>
        <p:spPr>
          <a:xfrm>
            <a:off x="838200" y="914399"/>
            <a:ext cx="5844988" cy="5176066"/>
          </a:xfrm>
        </p:spPr>
        <p:txBody>
          <a:bodyPr/>
          <a:lstStyle/>
          <a:p>
            <a:pPr marL="0" indent="0">
              <a:buNone/>
            </a:pPr>
            <a:r>
              <a:rPr lang="en-US" dirty="0"/>
              <a:t>The interpretation of </a:t>
            </a:r>
            <a:r>
              <a:rPr lang="en-US" i="1" dirty="0"/>
              <a:t>L</a:t>
            </a:r>
            <a:r>
              <a:rPr lang="en-US" dirty="0"/>
              <a:t>(</a:t>
            </a:r>
            <a:r>
              <a:rPr lang="en-US" i="1" dirty="0"/>
              <a:t>W</a:t>
            </a:r>
            <a:r>
              <a:rPr lang="en-US" dirty="0"/>
              <a:t>, </a:t>
            </a:r>
            <a:r>
              <a:rPr lang="en-US" i="1" dirty="0"/>
              <a:t>λ</a:t>
            </a:r>
            <a:r>
              <a:rPr lang="en-US" dirty="0"/>
              <a:t>) </a:t>
            </a:r>
            <a:r>
              <a:rPr lang="en-US" dirty="0" smtClean="0"/>
              <a:t>and its lower bound </a:t>
            </a:r>
            <a:r>
              <a:rPr lang="en-US" i="1" dirty="0" smtClean="0"/>
              <a:t>L</a:t>
            </a:r>
            <a:r>
              <a:rPr lang="en-US" baseline="-25000" dirty="0" smtClean="0"/>
              <a:t>1</a:t>
            </a:r>
            <a:r>
              <a:rPr lang="en-US" dirty="0" smtClean="0"/>
              <a:t>(</a:t>
            </a:r>
            <a:r>
              <a:rPr lang="en-US" i="1" dirty="0" smtClean="0"/>
              <a:t>λ</a:t>
            </a:r>
            <a:r>
              <a:rPr lang="en-US" dirty="0" smtClean="0"/>
              <a:t>) and upper bound </a:t>
            </a:r>
            <a:r>
              <a:rPr lang="en-US" i="1" dirty="0" smtClean="0"/>
              <a:t>L</a:t>
            </a:r>
            <a:r>
              <a:rPr lang="en-US" baseline="-25000" dirty="0" smtClean="0"/>
              <a:t>2</a:t>
            </a:r>
            <a:r>
              <a:rPr lang="en-US" dirty="0" smtClean="0"/>
              <a:t>(</a:t>
            </a:r>
            <a:r>
              <a:rPr lang="en-US" i="1" dirty="0" smtClean="0"/>
              <a:t>λ</a:t>
            </a:r>
            <a:r>
              <a:rPr lang="en-US" dirty="0"/>
              <a:t>) </a:t>
            </a:r>
            <a:r>
              <a:rPr lang="en-US" dirty="0" smtClean="0"/>
              <a:t>is shown as follows:</a:t>
            </a:r>
            <a:endParaRPr lang="en-US" dirty="0"/>
          </a:p>
        </p:txBody>
      </p:sp>
      <p:sp>
        <p:nvSpPr>
          <p:cNvPr id="4" name="Date Placeholder 3"/>
          <p:cNvSpPr>
            <a:spLocks noGrp="1"/>
          </p:cNvSpPr>
          <p:nvPr>
            <p:ph type="dt" sz="half" idx="10"/>
          </p:nvPr>
        </p:nvSpPr>
        <p:spPr/>
        <p:txBody>
          <a:bodyPr/>
          <a:lstStyle/>
          <a:p>
            <a:r>
              <a:rPr lang="en-US" smtClean="0"/>
              <a:t>5/5/2013</a:t>
            </a:r>
            <a:endParaRPr lang="en-US"/>
          </a:p>
        </p:txBody>
      </p:sp>
      <p:sp>
        <p:nvSpPr>
          <p:cNvPr id="5" name="Footer Placeholder 4"/>
          <p:cNvSpPr>
            <a:spLocks noGrp="1"/>
          </p:cNvSpPr>
          <p:nvPr>
            <p:ph type="ftr" sz="quarter" idx="11"/>
          </p:nvPr>
        </p:nvSpPr>
        <p:spPr/>
        <p:txBody>
          <a:bodyPr/>
          <a:lstStyle/>
          <a:p>
            <a:r>
              <a:rPr lang="it-IT" smtClean="0"/>
              <a:t>SIOD 2013, Ho Chi Minh, Vietnam</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10</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2609" y="914399"/>
            <a:ext cx="4501191" cy="5501456"/>
          </a:xfrm>
          <a:prstGeom prst="rect">
            <a:avLst/>
          </a:prstGeom>
        </p:spPr>
      </p:pic>
    </p:spTree>
    <p:extLst>
      <p:ext uri="{BB962C8B-B14F-4D97-AF65-F5344CB8AC3E}">
        <p14:creationId xmlns:p14="http://schemas.microsoft.com/office/powerpoint/2010/main" val="1130823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221"/>
            <a:ext cx="10515600" cy="398849"/>
          </a:xfrm>
        </p:spPr>
        <p:txBody>
          <a:bodyPr>
            <a:noAutofit/>
          </a:bodyPr>
          <a:lstStyle/>
          <a:p>
            <a:r>
              <a:rPr lang="en-US" sz="2800" dirty="0" smtClean="0"/>
              <a:t>3. Determining </a:t>
            </a:r>
            <a:r>
              <a:rPr lang="en-US" sz="2800" dirty="0"/>
              <a:t>separated hyper-plane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9270" y="463826"/>
                <a:ext cx="11913704" cy="5892523"/>
              </a:xfrm>
            </p:spPr>
            <p:txBody>
              <a:bodyPr>
                <a:normAutofit fontScale="70000" lnSpcReduction="20000"/>
              </a:bodyPr>
              <a:lstStyle/>
              <a:p>
                <a:pPr>
                  <a:lnSpc>
                    <a:spcPct val="120000"/>
                  </a:lnSpc>
                </a:pPr>
                <a:r>
                  <a:rPr lang="en-US" dirty="0" smtClean="0"/>
                  <a:t>By setting </a:t>
                </a:r>
                <a:r>
                  <a:rPr lang="en-US" dirty="0"/>
                  <a:t>derivative of </a:t>
                </a:r>
                <a:r>
                  <a:rPr lang="en-US" i="1" dirty="0"/>
                  <a:t>L</a:t>
                </a:r>
                <a:r>
                  <a:rPr lang="en-US" dirty="0"/>
                  <a:t>(</a:t>
                </a:r>
                <a:r>
                  <a:rPr lang="en-US" i="1" dirty="0"/>
                  <a:t>W, α</a:t>
                </a:r>
                <a:r>
                  <a:rPr lang="en-US" dirty="0"/>
                  <a:t>) with regard to </a:t>
                </a:r>
                <a:r>
                  <a:rPr lang="en-US" i="1" dirty="0"/>
                  <a:t>W</a:t>
                </a:r>
                <a:r>
                  <a:rPr lang="en-US" dirty="0"/>
                  <a:t> to </a:t>
                </a:r>
                <a:r>
                  <a:rPr lang="en-US" dirty="0" smtClean="0"/>
                  <a:t>0, we have:</a:t>
                </a:r>
              </a:p>
              <a:p>
                <a:pPr marL="0" indent="0">
                  <a:lnSpc>
                    <a:spcPct val="12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𝑊</m:t>
                      </m:r>
                      <m:r>
                        <a:rPr lang="en-US" b="0" i="1" smtClean="0">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𝑖</m:t>
                              </m:r>
                            </m:sub>
                          </m:sSub>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𝑊</m:t>
                                  </m:r>
                                </m:e>
                                <m:sup>
                                  <m:r>
                                    <a:rPr lang="en-US" i="1">
                                      <a:latin typeface="Cambria Math" panose="02040503050406030204" pitchFamily="18" charset="0"/>
                                    </a:rPr>
                                    <m:t>𝑇</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0</m:t>
                                      </m:r>
                                    </m:sub>
                                  </m:sSub>
                                </m:e>
                              </m:d>
                            </m:num>
                            <m:den>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𝑊</m:t>
                                      </m:r>
                                    </m:e>
                                    <m:sup>
                                      <m:r>
                                        <a:rPr lang="en-US" i="1">
                                          <a:latin typeface="Cambria Math" panose="02040503050406030204" pitchFamily="18" charset="0"/>
                                        </a:rPr>
                                        <m:t>𝑇</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0</m:t>
                                          </m:r>
                                        </m:sub>
                                      </m:sSub>
                                    </m:e>
                                  </m:d>
                                </m:e>
                              </m:d>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0</m:t>
                                  </m:r>
                                </m:sub>
                              </m:sSub>
                            </m:e>
                          </m:d>
                          <m:r>
                            <a:rPr lang="en-US" b="0" i="1" smtClean="0">
                              <a:latin typeface="Cambria Math" panose="02040503050406030204" pitchFamily="18" charset="0"/>
                            </a:rPr>
                            <m:t>=0</m:t>
                          </m:r>
                        </m:e>
                      </m:nary>
                      <m:r>
                        <a:rPr lang="en-US" b="0" i="1" smtClean="0">
                          <a:latin typeface="Cambria Math" panose="02040503050406030204" pitchFamily="18" charset="0"/>
                        </a:rPr>
                        <m:t>    (1)</m:t>
                      </m:r>
                    </m:oMath>
                  </m:oMathPara>
                </a14:m>
                <a:endParaRPr lang="en-US" dirty="0" smtClean="0"/>
              </a:p>
              <a:p>
                <a:pPr>
                  <a:lnSpc>
                    <a:spcPct val="120000"/>
                  </a:lnSpc>
                </a:pPr>
                <a:r>
                  <a:rPr lang="en-US" dirty="0" smtClean="0"/>
                  <a:t>Maximizing </a:t>
                </a:r>
                <a:r>
                  <a:rPr lang="en-US" i="1" dirty="0"/>
                  <a:t>L</a:t>
                </a:r>
                <a:r>
                  <a:rPr lang="en-US" dirty="0"/>
                  <a:t>(</a:t>
                </a:r>
                <a:r>
                  <a:rPr lang="en-US" i="1" dirty="0"/>
                  <a:t>W</a:t>
                </a:r>
                <a:r>
                  <a:rPr lang="en-US" dirty="0"/>
                  <a:t>, </a:t>
                </a:r>
                <a:r>
                  <a:rPr lang="en-US" i="1" dirty="0"/>
                  <a:t>λ</a:t>
                </a:r>
                <a:r>
                  <a:rPr lang="en-US" dirty="0"/>
                  <a:t>) is equivalent to maximizing </a:t>
                </a:r>
                <a:r>
                  <a:rPr lang="en-US" i="1" dirty="0"/>
                  <a:t>L</a:t>
                </a:r>
                <a:r>
                  <a:rPr lang="en-US" baseline="-25000" dirty="0"/>
                  <a:t>1</a:t>
                </a:r>
                <a:r>
                  <a:rPr lang="en-US" dirty="0"/>
                  <a:t>(</a:t>
                </a:r>
                <a:r>
                  <a:rPr lang="en-US" i="1" dirty="0"/>
                  <a:t>λ</a:t>
                </a:r>
                <a:r>
                  <a:rPr lang="en-US" dirty="0"/>
                  <a:t>) and </a:t>
                </a:r>
                <a:r>
                  <a:rPr lang="en-US" i="1" dirty="0"/>
                  <a:t>L</a:t>
                </a:r>
                <a:r>
                  <a:rPr lang="en-US" baseline="-25000" dirty="0"/>
                  <a:t>2</a:t>
                </a:r>
                <a:r>
                  <a:rPr lang="en-US" dirty="0"/>
                  <a:t>(</a:t>
                </a:r>
                <a:r>
                  <a:rPr lang="en-US" i="1" dirty="0"/>
                  <a:t>λ</a:t>
                </a:r>
                <a:r>
                  <a:rPr lang="en-US" dirty="0" smtClean="0"/>
                  <a:t>). Let </a:t>
                </a:r>
                <a:r>
                  <a:rPr lang="en-US" i="1" dirty="0" smtClean="0"/>
                  <a:t>λ</a:t>
                </a:r>
                <a:r>
                  <a:rPr lang="en-US" baseline="-25000" dirty="0" smtClean="0"/>
                  <a:t>1</a:t>
                </a:r>
                <a:r>
                  <a:rPr lang="en-US" i="1" baseline="30000" dirty="0"/>
                  <a:t>*</a:t>
                </a:r>
                <a:r>
                  <a:rPr lang="en-US" dirty="0"/>
                  <a:t> and </a:t>
                </a:r>
                <a:r>
                  <a:rPr lang="en-US" i="1" dirty="0"/>
                  <a:t>λ</a:t>
                </a:r>
                <a:r>
                  <a:rPr lang="en-US" baseline="-25000" dirty="0"/>
                  <a:t>2</a:t>
                </a:r>
                <a:r>
                  <a:rPr lang="en-US" i="1" baseline="30000" dirty="0"/>
                  <a:t>*</a:t>
                </a:r>
                <a:r>
                  <a:rPr lang="en-US" dirty="0"/>
                  <a:t> </a:t>
                </a:r>
                <a:r>
                  <a:rPr lang="en-US" dirty="0" smtClean="0"/>
                  <a:t>be </a:t>
                </a:r>
                <a:r>
                  <a:rPr lang="en-US" dirty="0"/>
                  <a:t>maximum points of </a:t>
                </a:r>
                <a:r>
                  <a:rPr lang="en-US" i="1" dirty="0"/>
                  <a:t>L</a:t>
                </a:r>
                <a:r>
                  <a:rPr lang="en-US" baseline="-25000" dirty="0"/>
                  <a:t>1</a:t>
                </a:r>
                <a:r>
                  <a:rPr lang="en-US" dirty="0"/>
                  <a:t>(</a:t>
                </a:r>
                <a:r>
                  <a:rPr lang="en-US" i="1" dirty="0"/>
                  <a:t>λ</a:t>
                </a:r>
                <a:r>
                  <a:rPr lang="en-US" dirty="0"/>
                  <a:t>) and </a:t>
                </a:r>
                <a:r>
                  <a:rPr lang="en-US" i="1" dirty="0"/>
                  <a:t>L</a:t>
                </a:r>
                <a:r>
                  <a:rPr lang="en-US" baseline="-25000" dirty="0"/>
                  <a:t>2</a:t>
                </a:r>
                <a:r>
                  <a:rPr lang="en-US" dirty="0"/>
                  <a:t>(</a:t>
                </a:r>
                <a:r>
                  <a:rPr lang="en-US" i="1" dirty="0"/>
                  <a:t>λ</a:t>
                </a:r>
                <a:r>
                  <a:rPr lang="en-US" dirty="0"/>
                  <a:t>), </a:t>
                </a:r>
                <a:r>
                  <a:rPr lang="en-US" dirty="0" smtClean="0"/>
                  <a:t>respectively:</a:t>
                </a:r>
              </a:p>
              <a:p>
                <a:pPr marL="0" indent="0">
                  <a:lnSpc>
                    <a:spcPct val="120000"/>
                  </a:lnSpc>
                  <a:buNone/>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𝜆</m:t>
                          </m:r>
                        </m:e>
                        <m:sub>
                          <m:r>
                            <a:rPr lang="en-US"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𝜆</m:t>
                              </m:r>
                            </m:lim>
                          </m:limLow>
                        </m:fName>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𝜆</m:t>
                              </m:r>
                            </m:e>
                          </m:d>
                        </m:e>
                      </m:func>
                      <m:r>
                        <a:rPr lang="en-US" i="1">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𝜆</m:t>
                              </m:r>
                            </m:lim>
                          </m:limLow>
                        </m:fName>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𝜆</m:t>
                                  </m:r>
                                </m:e>
                                <m:sup>
                                  <m:r>
                                    <a:rPr lang="en-US" i="1">
                                      <a:latin typeface="Cambria Math" panose="02040503050406030204" pitchFamily="18" charset="0"/>
                                    </a:rPr>
                                    <m:t>𝑇</m:t>
                                  </m:r>
                                </m:sup>
                              </m:sSup>
                              <m:r>
                                <a:rPr lang="en-US" i="1">
                                  <a:latin typeface="Cambria Math" panose="02040503050406030204" pitchFamily="18" charset="0"/>
                                </a:rPr>
                                <m:t>𝐼</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sSup>
                                <m:sSupPr>
                                  <m:ctrlPr>
                                    <a:rPr lang="en-US" i="1">
                                      <a:latin typeface="Cambria Math" panose="02040503050406030204" pitchFamily="18" charset="0"/>
                                    </a:rPr>
                                  </m:ctrlPr>
                                </m:sSupPr>
                                <m:e>
                                  <m:r>
                                    <a:rPr lang="en-US" i="1">
                                      <a:latin typeface="Cambria Math" panose="02040503050406030204" pitchFamily="18" charset="0"/>
                                    </a:rPr>
                                    <m:t>𝜆</m:t>
                                  </m:r>
                                </m:e>
                                <m:sup>
                                  <m:r>
                                    <a:rPr lang="en-US" i="1">
                                      <a:latin typeface="Cambria Math" panose="02040503050406030204" pitchFamily="18" charset="0"/>
                                    </a:rPr>
                                    <m:t>𝑇</m:t>
                                  </m:r>
                                </m:sup>
                              </m:sSup>
                              <m:r>
                                <a:rPr lang="en-US" i="1">
                                  <a:latin typeface="Cambria Math" panose="02040503050406030204" pitchFamily="18" charset="0"/>
                                </a:rPr>
                                <m:t>𝑆</m:t>
                              </m:r>
                              <m:r>
                                <a:rPr lang="en-US" i="1">
                                  <a:latin typeface="Cambria Math" panose="02040503050406030204" pitchFamily="18" charset="0"/>
                                </a:rPr>
                                <m:t>𝜆</m:t>
                              </m:r>
                            </m:e>
                          </m:d>
                        </m:e>
                      </m:func>
                    </m:oMath>
                  </m:oMathPara>
                </a14:m>
                <a:endParaRPr lang="en-US" dirty="0" smtClean="0"/>
              </a:p>
              <a:p>
                <a:pPr marL="0" indent="0">
                  <a:lnSpc>
                    <a:spcPct val="120000"/>
                  </a:lnSpc>
                  <a:buNone/>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𝜆</m:t>
                          </m:r>
                        </m:e>
                        <m:sub>
                          <m:r>
                            <a:rPr lang="en-US" i="1">
                              <a:latin typeface="Cambria Math" panose="02040503050406030204" pitchFamily="18" charset="0"/>
                            </a:rPr>
                            <m:t>2</m:t>
                          </m:r>
                        </m:sub>
                        <m:sup>
                          <m:r>
                            <a:rPr lang="en-US" i="1">
                              <a:latin typeface="Cambria Math" panose="02040503050406030204" pitchFamily="18" charset="0"/>
                            </a:rPr>
                            <m:t>∗</m:t>
                          </m:r>
                        </m:sup>
                      </m:sSubSup>
                      <m:r>
                        <a:rPr lang="en-US" i="1">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𝜆</m:t>
                              </m:r>
                            </m:lim>
                          </m:limLow>
                        </m:fName>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𝜆</m:t>
                              </m:r>
                            </m:e>
                          </m:d>
                        </m:e>
                      </m:func>
                      <m:r>
                        <a:rPr lang="en-US" i="1">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𝜆</m:t>
                              </m:r>
                            </m:lim>
                          </m:limLow>
                        </m:fName>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𝜆</m:t>
                                  </m:r>
                                </m:e>
                                <m:sup>
                                  <m:r>
                                    <a:rPr lang="en-US" i="1">
                                      <a:latin typeface="Cambria Math" panose="02040503050406030204" pitchFamily="18" charset="0"/>
                                    </a:rPr>
                                    <m:t>𝑇</m:t>
                                  </m:r>
                                </m:sup>
                              </m:sSup>
                              <m:r>
                                <a:rPr lang="en-US" i="1">
                                  <a:latin typeface="Cambria Math" panose="02040503050406030204" pitchFamily="18" charset="0"/>
                                </a:rPr>
                                <m:t>𝐼</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p>
                                <m:sSupPr>
                                  <m:ctrlPr>
                                    <a:rPr lang="en-US" i="1">
                                      <a:latin typeface="Cambria Math" panose="02040503050406030204" pitchFamily="18" charset="0"/>
                                    </a:rPr>
                                  </m:ctrlPr>
                                </m:sSupPr>
                                <m:e>
                                  <m:r>
                                    <a:rPr lang="en-US" i="1">
                                      <a:latin typeface="Cambria Math" panose="02040503050406030204" pitchFamily="18" charset="0"/>
                                    </a:rPr>
                                    <m:t>𝜆</m:t>
                                  </m:r>
                                </m:e>
                                <m:sup>
                                  <m:r>
                                    <a:rPr lang="en-US" i="1">
                                      <a:latin typeface="Cambria Math" panose="02040503050406030204" pitchFamily="18" charset="0"/>
                                    </a:rPr>
                                    <m:t>𝑇</m:t>
                                  </m:r>
                                </m:sup>
                              </m:sSup>
                              <m:r>
                                <a:rPr lang="en-US" i="1">
                                  <a:latin typeface="Cambria Math" panose="02040503050406030204" pitchFamily="18" charset="0"/>
                                </a:rPr>
                                <m:t>𝑆</m:t>
                              </m:r>
                              <m:r>
                                <a:rPr lang="en-US" i="1">
                                  <a:latin typeface="Cambria Math" panose="02040503050406030204" pitchFamily="18" charset="0"/>
                                </a:rPr>
                                <m:t>𝜆</m:t>
                              </m:r>
                            </m:e>
                          </m:d>
                        </m:e>
                      </m:func>
                    </m:oMath>
                  </m:oMathPara>
                </a14:m>
                <a:endParaRPr lang="en-US" dirty="0" smtClean="0"/>
              </a:p>
              <a:p>
                <a:pPr>
                  <a:lnSpc>
                    <a:spcPct val="120000"/>
                  </a:lnSpc>
                </a:pPr>
                <a:r>
                  <a:rPr lang="en-US" dirty="0" smtClean="0"/>
                  <a:t>The maximum point </a:t>
                </a:r>
                <a:r>
                  <a:rPr lang="en-US" i="1" dirty="0" smtClean="0"/>
                  <a:t>λ</a:t>
                </a:r>
                <a:r>
                  <a:rPr lang="en-US" i="1" baseline="30000" dirty="0" smtClean="0"/>
                  <a:t>*</a:t>
                </a:r>
                <a:r>
                  <a:rPr lang="en-US" dirty="0" smtClean="0"/>
                  <a:t> of </a:t>
                </a:r>
                <a:r>
                  <a:rPr lang="en-US" i="1" dirty="0"/>
                  <a:t>L</a:t>
                </a:r>
                <a:r>
                  <a:rPr lang="en-US" dirty="0"/>
                  <a:t>(</a:t>
                </a:r>
                <a:r>
                  <a:rPr lang="en-US" i="1" dirty="0"/>
                  <a:t>W</a:t>
                </a:r>
                <a:r>
                  <a:rPr lang="en-US" dirty="0"/>
                  <a:t>, </a:t>
                </a:r>
                <a:r>
                  <a:rPr lang="en-US" i="1" dirty="0"/>
                  <a:t>λ</a:t>
                </a:r>
                <a:r>
                  <a:rPr lang="en-US" dirty="0" smtClean="0"/>
                  <a:t>) is approximated as the mean </a:t>
                </a:r>
                <a:r>
                  <a:rPr lang="en-US" i="1" dirty="0"/>
                  <a:t>λ</a:t>
                </a:r>
                <a:r>
                  <a:rPr lang="en-US" i="1" baseline="30000" dirty="0"/>
                  <a:t>*</a:t>
                </a:r>
                <a:r>
                  <a:rPr lang="en-US" dirty="0"/>
                  <a:t> </a:t>
                </a:r>
                <a:r>
                  <a:rPr lang="en-US" dirty="0" smtClean="0"/>
                  <a:t>= (</a:t>
                </a:r>
                <a:r>
                  <a:rPr lang="en-US" i="1" dirty="0"/>
                  <a:t>λ</a:t>
                </a:r>
                <a:r>
                  <a:rPr lang="en-US" baseline="-25000" dirty="0"/>
                  <a:t>1</a:t>
                </a:r>
                <a:r>
                  <a:rPr lang="en-US" i="1" baseline="30000" dirty="0"/>
                  <a:t>*</a:t>
                </a:r>
                <a:r>
                  <a:rPr lang="en-US" dirty="0"/>
                  <a:t> </a:t>
                </a:r>
                <a:r>
                  <a:rPr lang="en-US" dirty="0" smtClean="0"/>
                  <a:t>+ </a:t>
                </a:r>
                <a:r>
                  <a:rPr lang="en-US" i="1" dirty="0"/>
                  <a:t>λ</a:t>
                </a:r>
                <a:r>
                  <a:rPr lang="en-US" baseline="-25000" dirty="0"/>
                  <a:t>2</a:t>
                </a:r>
                <a:r>
                  <a:rPr lang="en-US" i="1" baseline="30000" dirty="0" smtClean="0"/>
                  <a:t>*</a:t>
                </a:r>
                <a:r>
                  <a:rPr lang="en-US" dirty="0" smtClean="0"/>
                  <a:t>)/2. We have:</a:t>
                </a:r>
              </a:p>
              <a:p>
                <a:pPr marL="0" indent="0">
                  <a:lnSpc>
                    <a:spcPct val="12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𝑊</m:t>
                      </m:r>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sSubSup>
                            <m:sSubSupPr>
                              <m:ctrlPr>
                                <a:rPr lang="en-US" i="1">
                                  <a:latin typeface="Cambria Math" panose="02040503050406030204" pitchFamily="18" charset="0"/>
                                </a:rPr>
                              </m:ctrlPr>
                            </m:sSubSupPr>
                            <m:e>
                              <m:r>
                                <a:rPr lang="en-US" i="1">
                                  <a:latin typeface="Cambria Math" panose="02040503050406030204" pitchFamily="18" charset="0"/>
                                </a:rPr>
                                <m:t>𝜆</m:t>
                              </m:r>
                            </m:e>
                            <m:sub>
                              <m:r>
                                <a:rPr lang="en-US" i="1">
                                  <a:latin typeface="Cambria Math" panose="02040503050406030204" pitchFamily="18" charset="0"/>
                                </a:rPr>
                                <m:t>𝑖</m:t>
                              </m:r>
                            </m:sub>
                            <m:sup>
                              <m:r>
                                <a:rPr lang="en-US" i="1">
                                  <a:latin typeface="Cambria Math" panose="02040503050406030204" pitchFamily="18" charset="0"/>
                                </a:rPr>
                                <m:t>∗</m:t>
                              </m:r>
                            </m:sup>
                          </m:sSubSup>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𝑊</m:t>
                                  </m:r>
                                </m:e>
                                <m:sup>
                                  <m:r>
                                    <a:rPr lang="en-US" i="1">
                                      <a:latin typeface="Cambria Math" panose="02040503050406030204" pitchFamily="18" charset="0"/>
                                    </a:rPr>
                                    <m:t>𝑇</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0</m:t>
                                      </m:r>
                                    </m:sub>
                                  </m:sSub>
                                </m:e>
                              </m:d>
                            </m:num>
                            <m:den>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𝑊</m:t>
                                      </m:r>
                                    </m:e>
                                    <m:sup>
                                      <m:r>
                                        <a:rPr lang="en-US" i="1">
                                          <a:latin typeface="Cambria Math" panose="02040503050406030204" pitchFamily="18" charset="0"/>
                                        </a:rPr>
                                        <m:t>𝑇</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0</m:t>
                                          </m:r>
                                        </m:sub>
                                      </m:sSub>
                                    </m:e>
                                  </m:d>
                                </m:e>
                              </m:d>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0</m:t>
                                  </m:r>
                                </m:sub>
                              </m:sSub>
                            </m:e>
                          </m:d>
                        </m:e>
                      </m:nary>
                      <m:r>
                        <a:rPr lang="en-US" i="1">
                          <a:latin typeface="Cambria Math" panose="02040503050406030204" pitchFamily="18" charset="0"/>
                        </a:rPr>
                        <m:t>=0</m:t>
                      </m:r>
                      <m:r>
                        <a:rPr lang="en-US" b="0" i="1" smtClean="0">
                          <a:latin typeface="Cambria Math" panose="02040503050406030204" pitchFamily="18" charset="0"/>
                        </a:rPr>
                        <m:t>    (2)</m:t>
                      </m:r>
                    </m:oMath>
                  </m:oMathPara>
                </a14:m>
                <a:endParaRPr lang="en-US" dirty="0" smtClean="0"/>
              </a:p>
              <a:p>
                <a:pPr>
                  <a:lnSpc>
                    <a:spcPct val="120000"/>
                  </a:lnSpc>
                </a:pPr>
                <a:r>
                  <a:rPr lang="en-US" dirty="0"/>
                  <a:t>If equation </a:t>
                </a:r>
                <a:r>
                  <a:rPr lang="en-US" dirty="0" smtClean="0"/>
                  <a:t>2 </a:t>
                </a:r>
                <a:r>
                  <a:rPr lang="en-US" dirty="0"/>
                  <a:t>has only one solution </a:t>
                </a:r>
                <a:r>
                  <a:rPr lang="en-US" i="1" dirty="0"/>
                  <a:t>W</a:t>
                </a:r>
                <a:r>
                  <a:rPr lang="en-US" i="1" baseline="30000" dirty="0"/>
                  <a:t>*</a:t>
                </a:r>
                <a:r>
                  <a:rPr lang="en-US" dirty="0"/>
                  <a:t>, then </a:t>
                </a:r>
                <a:r>
                  <a:rPr lang="en-US" i="1" dirty="0"/>
                  <a:t>W</a:t>
                </a:r>
                <a:r>
                  <a:rPr lang="en-US" i="1" baseline="30000" dirty="0"/>
                  <a:t>*</a:t>
                </a:r>
                <a:r>
                  <a:rPr lang="en-US" dirty="0"/>
                  <a:t> is normal vector of separated hyper-plane. Otherwise equation </a:t>
                </a:r>
                <a:r>
                  <a:rPr lang="en-US" dirty="0" smtClean="0"/>
                  <a:t>2 </a:t>
                </a:r>
                <a:r>
                  <a:rPr lang="en-US" dirty="0"/>
                  <a:t>has </a:t>
                </a:r>
                <a:r>
                  <a:rPr lang="en-US" i="1" dirty="0"/>
                  <a:t>k</a:t>
                </a:r>
                <a:r>
                  <a:rPr lang="en-US" dirty="0"/>
                  <a:t> &gt; 1 solutions </a:t>
                </a:r>
                <a:r>
                  <a:rPr lang="en-US" i="1" dirty="0"/>
                  <a:t>W</a:t>
                </a:r>
                <a:r>
                  <a:rPr lang="en-US" baseline="-25000" dirty="0"/>
                  <a:t>1</a:t>
                </a:r>
                <a:r>
                  <a:rPr lang="en-US" i="1" baseline="30000" dirty="0"/>
                  <a:t>*</a:t>
                </a:r>
                <a:r>
                  <a:rPr lang="en-US" dirty="0"/>
                  <a:t>, </a:t>
                </a:r>
                <a:r>
                  <a:rPr lang="en-US" i="1" dirty="0"/>
                  <a:t>W</a:t>
                </a:r>
                <a:r>
                  <a:rPr lang="en-US" baseline="-25000" dirty="0"/>
                  <a:t>2</a:t>
                </a:r>
                <a:r>
                  <a:rPr lang="en-US" i="1" baseline="30000" dirty="0"/>
                  <a:t>*</a:t>
                </a:r>
                <a:r>
                  <a:rPr lang="en-US" dirty="0"/>
                  <a:t>,…, </a:t>
                </a:r>
                <a:r>
                  <a:rPr lang="en-US" i="1" dirty="0" err="1"/>
                  <a:t>W</a:t>
                </a:r>
                <a:r>
                  <a:rPr lang="en-US" i="1" baseline="-25000" dirty="0" err="1"/>
                  <a:t>k</a:t>
                </a:r>
                <a:r>
                  <a:rPr lang="en-US" i="1" baseline="30000" dirty="0"/>
                  <a:t>*</a:t>
                </a:r>
                <a:r>
                  <a:rPr lang="en-US" dirty="0"/>
                  <a:t>, </a:t>
                </a:r>
                <a:r>
                  <a:rPr lang="en-US"/>
                  <a:t>then </a:t>
                </a:r>
                <a:r>
                  <a:rPr lang="en-US" i="1" smtClean="0"/>
                  <a:t>W</a:t>
                </a:r>
                <a:r>
                  <a:rPr lang="en-US" i="1" baseline="30000" dirty="0"/>
                  <a:t>*</a:t>
                </a:r>
                <a:r>
                  <a:rPr lang="en-US" dirty="0"/>
                  <a:t> of separated hyper-plane is the addition of these </a:t>
                </a:r>
                <a:r>
                  <a:rPr lang="en-US" dirty="0" smtClean="0"/>
                  <a:t>solutions: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𝑊</m:t>
                        </m:r>
                      </m:e>
                      <m:sup>
                        <m:r>
                          <a:rPr lang="en-US" i="1">
                            <a:latin typeface="Cambria Math" panose="02040503050406030204" pitchFamily="18" charset="0"/>
                          </a:rPr>
                          <m:t>∗</m:t>
                        </m:r>
                      </m:sup>
                    </m:sSup>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𝑘</m:t>
                        </m:r>
                      </m:sup>
                      <m:e>
                        <m:sSubSup>
                          <m:sSubSupPr>
                            <m:ctrlPr>
                              <a:rPr lang="en-US" i="1">
                                <a:latin typeface="Cambria Math" panose="02040503050406030204" pitchFamily="18" charset="0"/>
                              </a:rPr>
                            </m:ctrlPr>
                          </m:sSubSupPr>
                          <m:e>
                            <m:r>
                              <a:rPr lang="en-US" i="1">
                                <a:latin typeface="Cambria Math" panose="02040503050406030204" pitchFamily="18" charset="0"/>
                              </a:rPr>
                              <m:t>𝑊</m:t>
                            </m:r>
                          </m:e>
                          <m:sub>
                            <m:r>
                              <a:rPr lang="en-US" i="1">
                                <a:latin typeface="Cambria Math" panose="02040503050406030204" pitchFamily="18" charset="0"/>
                              </a:rPr>
                              <m:t>𝑖</m:t>
                            </m:r>
                          </m:sub>
                          <m:sup>
                            <m:r>
                              <a:rPr lang="en-US" i="1">
                                <a:latin typeface="Cambria Math" panose="02040503050406030204" pitchFamily="18" charset="0"/>
                              </a:rPr>
                              <m:t>∗</m:t>
                            </m:r>
                          </m:sup>
                        </m:sSubSup>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9270" y="463826"/>
                <a:ext cx="11913704" cy="5892523"/>
              </a:xfrm>
              <a:blipFill rotWithShape="0">
                <a:blip r:embed="rId2"/>
                <a:stretch>
                  <a:fillRect l="-1228" t="-517" r="-512" b="-1241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5/5/2013</a:t>
            </a:r>
            <a:endParaRPr lang="en-US"/>
          </a:p>
        </p:txBody>
      </p:sp>
      <p:sp>
        <p:nvSpPr>
          <p:cNvPr id="5" name="Footer Placeholder 4"/>
          <p:cNvSpPr>
            <a:spLocks noGrp="1"/>
          </p:cNvSpPr>
          <p:nvPr>
            <p:ph type="ftr" sz="quarter" idx="11"/>
          </p:nvPr>
        </p:nvSpPr>
        <p:spPr/>
        <p:txBody>
          <a:bodyPr/>
          <a:lstStyle/>
          <a:p>
            <a:r>
              <a:rPr lang="it-IT" smtClean="0"/>
              <a:t>SIOD 2013, Ho Chi Minh, Vietnam</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945441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 case study of separated hyper-plane 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14399"/>
                <a:ext cx="6140824" cy="5176066"/>
              </a:xfrm>
            </p:spPr>
            <p:txBody>
              <a:bodyPr/>
              <a:lstStyle/>
              <a:p>
                <a:pPr marL="0" indent="0">
                  <a:buNone/>
                </a:pPr>
                <a:r>
                  <a:rPr lang="en-US" dirty="0"/>
                  <a:t>Given a sample including two data points </a:t>
                </a:r>
                <a:r>
                  <a:rPr lang="en-US" i="1" dirty="0"/>
                  <a:t>X</a:t>
                </a:r>
                <a:r>
                  <a:rPr lang="en-US" baseline="-25000" dirty="0"/>
                  <a:t>1</a:t>
                </a:r>
                <a:r>
                  <a:rPr lang="en-US" dirty="0"/>
                  <a:t>={20, 55}, </a:t>
                </a:r>
                <a:r>
                  <a:rPr lang="en-US" i="1" dirty="0"/>
                  <a:t>X</a:t>
                </a:r>
                <a:r>
                  <a:rPr lang="en-US" baseline="-25000" dirty="0"/>
                  <a:t>2</a:t>
                </a:r>
                <a:r>
                  <a:rPr lang="en-US" dirty="0"/>
                  <a:t>={35, 10} and a null median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𝜇</m:t>
                            </m:r>
                          </m:e>
                        </m:acc>
                      </m:e>
                      <m:sub>
                        <m:r>
                          <a:rPr lang="en-US" i="1">
                            <a:latin typeface="Cambria Math" panose="02040503050406030204" pitchFamily="18" charset="0"/>
                          </a:rPr>
                          <m:t>0</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15,30</m:t>
                        </m:r>
                      </m:e>
                    </m:d>
                  </m:oMath>
                </a14:m>
                <a:r>
                  <a:rPr lang="en-US" dirty="0"/>
                  <a:t>, it is necessary to perform a sign test with null hypothesis </a:t>
                </a:r>
                <a:r>
                  <a:rPr lang="en-US" i="1" dirty="0"/>
                  <a:t>H</a:t>
                </a:r>
                <a:r>
                  <a:rPr lang="en-US" baseline="-25000" dirty="0"/>
                  <a:t>0</a:t>
                </a:r>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𝜇</m:t>
                        </m:r>
                      </m:e>
                    </m:acc>
                  </m:oMath>
                </a14:m>
                <a:r>
                  <a:rPr lang="en-US" dirty="0"/>
                  <a:t> =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𝜇</m:t>
                            </m:r>
                          </m:e>
                        </m:acc>
                      </m:e>
                      <m:sub>
                        <m:r>
                          <a:rPr lang="en-US" i="1">
                            <a:latin typeface="Cambria Math" panose="02040503050406030204" pitchFamily="18" charset="0"/>
                          </a:rPr>
                          <m:t>0</m:t>
                        </m:r>
                      </m:sub>
                    </m:sSub>
                  </m:oMath>
                </a14:m>
                <a:r>
                  <a:rPr lang="en-US" dirty="0"/>
                  <a:t> in flavor of alternative hypothesis </a:t>
                </a:r>
                <a:r>
                  <a:rPr lang="en-US" i="1" dirty="0"/>
                  <a:t>H</a:t>
                </a:r>
                <a:r>
                  <a:rPr lang="en-US" baseline="-25000" dirty="0"/>
                  <a:t>1</a:t>
                </a:r>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𝜇</m:t>
                        </m:r>
                      </m:e>
                    </m:acc>
                  </m:oMath>
                </a14:m>
                <a:r>
                  <a:rPr lang="en-US" dirty="0"/>
                  <a:t> ≠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𝜇</m:t>
                            </m:r>
                          </m:e>
                        </m:acc>
                      </m:e>
                      <m:sub>
                        <m:r>
                          <a:rPr lang="en-US" i="1">
                            <a:latin typeface="Cambria Math" panose="02040503050406030204" pitchFamily="18" charset="0"/>
                          </a:rPr>
                          <m:t>0</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14399"/>
                <a:ext cx="6140824" cy="5176066"/>
              </a:xfrm>
              <a:blipFill rotWithShape="0">
                <a:blip r:embed="rId2"/>
                <a:stretch>
                  <a:fillRect l="-2085" t="-1178" r="-198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5/5/2013</a:t>
            </a:r>
            <a:endParaRPr lang="en-US"/>
          </a:p>
        </p:txBody>
      </p:sp>
      <p:sp>
        <p:nvSpPr>
          <p:cNvPr id="5" name="Footer Placeholder 4"/>
          <p:cNvSpPr>
            <a:spLocks noGrp="1"/>
          </p:cNvSpPr>
          <p:nvPr>
            <p:ph type="ftr" sz="quarter" idx="11"/>
          </p:nvPr>
        </p:nvSpPr>
        <p:spPr/>
        <p:txBody>
          <a:bodyPr/>
          <a:lstStyle/>
          <a:p>
            <a:r>
              <a:rPr lang="it-IT" smtClean="0"/>
              <a:t>SIOD 2013, Ho Chi Minh, Vietnam</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12</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656" y="1273860"/>
            <a:ext cx="3857144" cy="4457144"/>
          </a:xfrm>
          <a:prstGeom prst="rect">
            <a:avLst/>
          </a:prstGeom>
        </p:spPr>
      </p:pic>
    </p:spTree>
    <p:extLst>
      <p:ext uri="{BB962C8B-B14F-4D97-AF65-F5344CB8AC3E}">
        <p14:creationId xmlns:p14="http://schemas.microsoft.com/office/powerpoint/2010/main" val="4581318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 case study of separated hyper-plane 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7818" y="914399"/>
                <a:ext cx="7218218" cy="5176066"/>
              </a:xfrm>
            </p:spPr>
            <p:txBody>
              <a:bodyPr>
                <a:normAutofit/>
              </a:bodyPr>
              <a:lstStyle/>
              <a:p>
                <a:pPr marL="0" indent="0">
                  <a:buNone/>
                </a:pPr>
                <a:r>
                  <a:rPr lang="en-US" sz="2600" dirty="0" smtClean="0"/>
                  <a:t>Lower bound </a:t>
                </a:r>
                <a:r>
                  <a:rPr lang="en-US" sz="2600" dirty="0"/>
                  <a:t>and </a:t>
                </a:r>
                <a:r>
                  <a:rPr lang="en-US" sz="2600" dirty="0" smtClean="0"/>
                  <a:t>upper bound </a:t>
                </a:r>
                <a:r>
                  <a:rPr lang="en-US" sz="2600" dirty="0"/>
                  <a:t>of </a:t>
                </a:r>
                <a:r>
                  <a:rPr lang="en-US" sz="2600" i="1" dirty="0"/>
                  <a:t>L</a:t>
                </a:r>
                <a:r>
                  <a:rPr lang="en-US" sz="2600" dirty="0"/>
                  <a:t>(</a:t>
                </a:r>
                <a:r>
                  <a:rPr lang="en-US" sz="2600" i="1" dirty="0"/>
                  <a:t>W</a:t>
                </a:r>
                <a:r>
                  <a:rPr lang="en-US" sz="2600" dirty="0"/>
                  <a:t>,</a:t>
                </a:r>
                <a:r>
                  <a:rPr lang="en-US" sz="2600" i="1" dirty="0"/>
                  <a:t> λ</a:t>
                </a:r>
                <a:r>
                  <a:rPr lang="en-US" sz="2600" dirty="0"/>
                  <a:t>) are:</a:t>
                </a:r>
              </a:p>
              <a:p>
                <a:pPr marL="0" indent="0">
                  <a:buNone/>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𝐿</m:t>
                          </m:r>
                        </m:e>
                        <m:sub>
                          <m:r>
                            <a:rPr lang="en-US" sz="2600" i="1">
                              <a:latin typeface="Cambria Math" panose="02040503050406030204" pitchFamily="18" charset="0"/>
                            </a:rPr>
                            <m:t>1</m:t>
                          </m:r>
                        </m:sub>
                      </m:sSub>
                      <m:d>
                        <m:dPr>
                          <m:ctrlPr>
                            <a:rPr lang="en-US" sz="2600" i="1">
                              <a:latin typeface="Cambria Math" panose="02040503050406030204" pitchFamily="18" charset="0"/>
                            </a:rPr>
                          </m:ctrlPr>
                        </m:dPr>
                        <m:e>
                          <m:r>
                            <a:rPr lang="en-US" sz="2600" i="1">
                              <a:latin typeface="Cambria Math" panose="02040503050406030204" pitchFamily="18" charset="0"/>
                            </a:rPr>
                            <m:t>𝜆</m:t>
                          </m:r>
                        </m:e>
                      </m:d>
                      <m:r>
                        <m:rPr>
                          <m:aln/>
                        </m:rP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𝜆</m:t>
                          </m:r>
                        </m:e>
                        <m:sub>
                          <m:r>
                            <a:rPr lang="en-US" sz="2600" i="1">
                              <a:latin typeface="Cambria Math" panose="02040503050406030204" pitchFamily="18" charset="0"/>
                            </a:rPr>
                            <m:t>1</m:t>
                          </m:r>
                        </m:sub>
                      </m:sSub>
                      <m:r>
                        <a:rPr lang="en-US" sz="2600" i="1">
                          <a:latin typeface="Cambria Math" panose="02040503050406030204" pitchFamily="18" charset="0"/>
                        </a:rPr>
                        <m:t>−975</m:t>
                      </m:r>
                      <m:sSubSup>
                        <m:sSubSupPr>
                          <m:ctrlPr>
                            <a:rPr lang="en-US" sz="2600" i="1">
                              <a:latin typeface="Cambria Math" panose="02040503050406030204" pitchFamily="18" charset="0"/>
                            </a:rPr>
                          </m:ctrlPr>
                        </m:sSubSupPr>
                        <m:e>
                          <m:r>
                            <a:rPr lang="en-US" sz="2600" i="1">
                              <a:latin typeface="Cambria Math" panose="02040503050406030204" pitchFamily="18" charset="0"/>
                            </a:rPr>
                            <m:t>𝜆</m:t>
                          </m:r>
                        </m:e>
                        <m:sub>
                          <m:r>
                            <a:rPr lang="en-US" sz="2600" i="1">
                              <a:latin typeface="Cambria Math" panose="02040503050406030204" pitchFamily="18" charset="0"/>
                            </a:rPr>
                            <m:t>1</m:t>
                          </m:r>
                        </m:sub>
                        <m:sup>
                          <m:r>
                            <a:rPr lang="en-US" sz="2600" i="1">
                              <a:latin typeface="Cambria Math" panose="02040503050406030204" pitchFamily="18" charset="0"/>
                            </a:rPr>
                            <m:t>2</m:t>
                          </m:r>
                        </m:sup>
                      </m:sSubSup>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𝜆</m:t>
                          </m:r>
                        </m:e>
                        <m:sub>
                          <m:r>
                            <a:rPr lang="en-US" sz="2600" i="1">
                              <a:latin typeface="Cambria Math" panose="02040503050406030204" pitchFamily="18" charset="0"/>
                            </a:rPr>
                            <m:t>2</m:t>
                          </m:r>
                        </m:sub>
                      </m:sSub>
                      <m:r>
                        <a:rPr lang="en-US" sz="2600" i="1">
                          <a:latin typeface="Cambria Math" panose="02040503050406030204" pitchFamily="18" charset="0"/>
                        </a:rPr>
                        <m:t>−1200</m:t>
                      </m:r>
                      <m:sSub>
                        <m:sSubPr>
                          <m:ctrlPr>
                            <a:rPr lang="en-US" sz="2600" i="1">
                              <a:latin typeface="Cambria Math" panose="02040503050406030204" pitchFamily="18" charset="0"/>
                            </a:rPr>
                          </m:ctrlPr>
                        </m:sSubPr>
                        <m:e>
                          <m:r>
                            <a:rPr lang="en-US" sz="2600" i="1">
                              <a:latin typeface="Cambria Math" panose="02040503050406030204" pitchFamily="18" charset="0"/>
                            </a:rPr>
                            <m:t>𝜆</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𝜆</m:t>
                          </m:r>
                        </m:e>
                        <m:sub>
                          <m:r>
                            <a:rPr lang="en-US" sz="2600" i="1">
                              <a:latin typeface="Cambria Math" panose="02040503050406030204" pitchFamily="18" charset="0"/>
                            </a:rPr>
                            <m:t>2</m:t>
                          </m:r>
                        </m:sub>
                      </m:sSub>
                      <m:r>
                        <a:rPr lang="en-US" sz="2600" i="1">
                          <a:latin typeface="Cambria Math" panose="02040503050406030204" pitchFamily="18" charset="0"/>
                        </a:rPr>
                        <m:t>−1200</m:t>
                      </m:r>
                      <m:sSubSup>
                        <m:sSubSupPr>
                          <m:ctrlPr>
                            <a:rPr lang="en-US" sz="2600" i="1">
                              <a:latin typeface="Cambria Math" panose="02040503050406030204" pitchFamily="18" charset="0"/>
                            </a:rPr>
                          </m:ctrlPr>
                        </m:sSubSupPr>
                        <m:e>
                          <m:r>
                            <a:rPr lang="en-US" sz="2600" i="1">
                              <a:latin typeface="Cambria Math" panose="02040503050406030204" pitchFamily="18" charset="0"/>
                            </a:rPr>
                            <m:t>𝜆</m:t>
                          </m:r>
                        </m:e>
                        <m:sub>
                          <m:r>
                            <a:rPr lang="en-US" sz="2600" i="1">
                              <a:latin typeface="Cambria Math" panose="02040503050406030204" pitchFamily="18" charset="0"/>
                            </a:rPr>
                            <m:t>2</m:t>
                          </m:r>
                        </m:sub>
                        <m:sup>
                          <m:r>
                            <a:rPr lang="en-US" sz="2600" i="1">
                              <a:latin typeface="Cambria Math" panose="02040503050406030204" pitchFamily="18" charset="0"/>
                            </a:rPr>
                            <m:t>2</m:t>
                          </m:r>
                        </m:sup>
                      </m:sSubSup>
                    </m:oMath>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𝐿</m:t>
                          </m:r>
                        </m:e>
                        <m:sub>
                          <m:r>
                            <a:rPr lang="en-US" sz="2600" i="1">
                              <a:latin typeface="Cambria Math" panose="02040503050406030204" pitchFamily="18" charset="0"/>
                            </a:rPr>
                            <m:t>2</m:t>
                          </m:r>
                        </m:sub>
                      </m:sSub>
                      <m:d>
                        <m:dPr>
                          <m:ctrlPr>
                            <a:rPr lang="en-US" sz="2600" i="1">
                              <a:latin typeface="Cambria Math" panose="02040503050406030204" pitchFamily="18" charset="0"/>
                            </a:rPr>
                          </m:ctrlPr>
                        </m:dPr>
                        <m:e>
                          <m:r>
                            <a:rPr lang="en-US" sz="2600" i="1">
                              <a:latin typeface="Cambria Math" panose="02040503050406030204" pitchFamily="18" charset="0"/>
                            </a:rPr>
                            <m:t>𝜆</m:t>
                          </m:r>
                        </m:e>
                      </m:d>
                      <m:r>
                        <m:rPr>
                          <m:aln/>
                        </m:rP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𝜆</m:t>
                          </m:r>
                        </m:e>
                        <m:sub>
                          <m:r>
                            <a:rPr lang="en-US" sz="2600" i="1">
                              <a:latin typeface="Cambria Math" panose="02040503050406030204" pitchFamily="18" charset="0"/>
                            </a:rPr>
                            <m:t>1</m:t>
                          </m:r>
                        </m:sub>
                      </m:sSub>
                      <m:r>
                        <a:rPr lang="en-US" sz="2600" i="1">
                          <a:latin typeface="Cambria Math" panose="02040503050406030204" pitchFamily="18" charset="0"/>
                        </a:rPr>
                        <m:t>−325</m:t>
                      </m:r>
                      <m:sSubSup>
                        <m:sSubSupPr>
                          <m:ctrlPr>
                            <a:rPr lang="en-US" sz="2600" i="1">
                              <a:latin typeface="Cambria Math" panose="02040503050406030204" pitchFamily="18" charset="0"/>
                            </a:rPr>
                          </m:ctrlPr>
                        </m:sSubSupPr>
                        <m:e>
                          <m:r>
                            <a:rPr lang="en-US" sz="2600" i="1">
                              <a:latin typeface="Cambria Math" panose="02040503050406030204" pitchFamily="18" charset="0"/>
                            </a:rPr>
                            <m:t>𝜆</m:t>
                          </m:r>
                        </m:e>
                        <m:sub>
                          <m:r>
                            <a:rPr lang="en-US" sz="2600" i="1">
                              <a:latin typeface="Cambria Math" panose="02040503050406030204" pitchFamily="18" charset="0"/>
                            </a:rPr>
                            <m:t>1</m:t>
                          </m:r>
                        </m:sub>
                        <m:sup>
                          <m:r>
                            <a:rPr lang="en-US" sz="2600" i="1">
                              <a:latin typeface="Cambria Math" panose="02040503050406030204" pitchFamily="18" charset="0"/>
                            </a:rPr>
                            <m:t>2</m:t>
                          </m:r>
                        </m:sup>
                      </m:sSubSup>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𝜆</m:t>
                          </m:r>
                        </m:e>
                        <m:sub>
                          <m:r>
                            <a:rPr lang="en-US" sz="2600" i="1">
                              <a:latin typeface="Cambria Math" panose="02040503050406030204" pitchFamily="18" charset="0"/>
                            </a:rPr>
                            <m:t>2</m:t>
                          </m:r>
                        </m:sub>
                      </m:sSub>
                      <m:r>
                        <a:rPr lang="en-US" sz="2600" i="1">
                          <a:latin typeface="Cambria Math" panose="02040503050406030204" pitchFamily="18" charset="0"/>
                        </a:rPr>
                        <m:t>−400</m:t>
                      </m:r>
                      <m:sSub>
                        <m:sSubPr>
                          <m:ctrlPr>
                            <a:rPr lang="en-US" sz="2600" i="1">
                              <a:latin typeface="Cambria Math" panose="02040503050406030204" pitchFamily="18" charset="0"/>
                            </a:rPr>
                          </m:ctrlPr>
                        </m:sSubPr>
                        <m:e>
                          <m:r>
                            <a:rPr lang="en-US" sz="2600" i="1">
                              <a:latin typeface="Cambria Math" panose="02040503050406030204" pitchFamily="18" charset="0"/>
                            </a:rPr>
                            <m:t>𝜆</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𝜆</m:t>
                          </m:r>
                        </m:e>
                        <m:sub>
                          <m:r>
                            <a:rPr lang="en-US" sz="2600" i="1">
                              <a:latin typeface="Cambria Math" panose="02040503050406030204" pitchFamily="18" charset="0"/>
                            </a:rPr>
                            <m:t>2</m:t>
                          </m:r>
                        </m:sub>
                      </m:sSub>
                      <m:r>
                        <a:rPr lang="en-US" sz="2600" i="1">
                          <a:latin typeface="Cambria Math" panose="02040503050406030204" pitchFamily="18" charset="0"/>
                        </a:rPr>
                        <m:t>−400</m:t>
                      </m:r>
                      <m:sSubSup>
                        <m:sSubSupPr>
                          <m:ctrlPr>
                            <a:rPr lang="en-US" sz="2600" i="1">
                              <a:latin typeface="Cambria Math" panose="02040503050406030204" pitchFamily="18" charset="0"/>
                            </a:rPr>
                          </m:ctrlPr>
                        </m:sSubSupPr>
                        <m:e>
                          <m:r>
                            <a:rPr lang="en-US" sz="2600" i="1">
                              <a:latin typeface="Cambria Math" panose="02040503050406030204" pitchFamily="18" charset="0"/>
                            </a:rPr>
                            <m:t>𝜆</m:t>
                          </m:r>
                        </m:e>
                        <m:sub>
                          <m:r>
                            <a:rPr lang="en-US" sz="2600" i="1">
                              <a:latin typeface="Cambria Math" panose="02040503050406030204" pitchFamily="18" charset="0"/>
                            </a:rPr>
                            <m:t>2</m:t>
                          </m:r>
                        </m:sub>
                        <m:sup>
                          <m:r>
                            <a:rPr lang="en-US" sz="2600" i="1">
                              <a:latin typeface="Cambria Math" panose="02040503050406030204" pitchFamily="18" charset="0"/>
                            </a:rPr>
                            <m:t>2</m:t>
                          </m:r>
                        </m:sup>
                      </m:sSubSup>
                    </m:oMath>
                  </m:oMathPara>
                </a14:m>
                <a:endParaRPr lang="en-US" sz="2600" dirty="0"/>
              </a:p>
              <a:p>
                <a:pPr marL="0" indent="0">
                  <a:buNone/>
                </a:pPr>
                <a:endParaRPr lang="en-US" sz="2600" dirty="0" smtClean="0"/>
              </a:p>
              <a:p>
                <a:pPr marL="0" indent="0">
                  <a:buNone/>
                </a:pPr>
                <a:r>
                  <a:rPr lang="en-US" sz="2600" dirty="0" smtClean="0"/>
                  <a:t>Next figure shows </a:t>
                </a:r>
                <a:r>
                  <a:rPr lang="en-US" sz="2600" dirty="0"/>
                  <a:t>3-dimension graphs of </a:t>
                </a:r>
                <a:r>
                  <a:rPr lang="en-US" sz="2600" i="1" dirty="0"/>
                  <a:t>L</a:t>
                </a:r>
                <a:r>
                  <a:rPr lang="en-US" sz="2600" baseline="-25000" dirty="0"/>
                  <a:t>1</a:t>
                </a:r>
                <a:r>
                  <a:rPr lang="en-US" sz="2600" dirty="0"/>
                  <a:t>(</a:t>
                </a:r>
                <a:r>
                  <a:rPr lang="en-US" sz="2600" i="1" dirty="0"/>
                  <a:t>λ</a:t>
                </a:r>
                <a:r>
                  <a:rPr lang="en-US" sz="2600" dirty="0"/>
                  <a:t>) and </a:t>
                </a:r>
                <a:r>
                  <a:rPr lang="en-US" sz="2600" i="1" dirty="0"/>
                  <a:t>L</a:t>
                </a:r>
                <a:r>
                  <a:rPr lang="en-US" sz="2600" baseline="-25000" dirty="0"/>
                  <a:t>2</a:t>
                </a:r>
                <a:r>
                  <a:rPr lang="en-US" sz="2600" dirty="0"/>
                  <a:t>(</a:t>
                </a:r>
                <a:r>
                  <a:rPr lang="en-US" sz="2600" i="1" dirty="0"/>
                  <a:t>λ</a:t>
                </a:r>
                <a:r>
                  <a:rPr lang="en-US" sz="26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7818" y="914399"/>
                <a:ext cx="7218218" cy="5176066"/>
              </a:xfrm>
              <a:blipFill rotWithShape="0">
                <a:blip r:embed="rId2"/>
                <a:stretch>
                  <a:fillRect l="-1520" t="-1060" r="-152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5/5/2013</a:t>
            </a:r>
            <a:endParaRPr lang="en-US"/>
          </a:p>
        </p:txBody>
      </p:sp>
      <p:sp>
        <p:nvSpPr>
          <p:cNvPr id="5" name="Footer Placeholder 4"/>
          <p:cNvSpPr>
            <a:spLocks noGrp="1"/>
          </p:cNvSpPr>
          <p:nvPr>
            <p:ph type="ftr" sz="quarter" idx="11"/>
          </p:nvPr>
        </p:nvSpPr>
        <p:spPr/>
        <p:txBody>
          <a:bodyPr/>
          <a:lstStyle/>
          <a:p>
            <a:r>
              <a:rPr lang="it-IT" smtClean="0"/>
              <a:t>SIOD 2013, Ho Chi Minh, Vietnam</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13</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2106" y="2023918"/>
            <a:ext cx="5142857" cy="3871428"/>
          </a:xfrm>
          <a:prstGeom prst="rect">
            <a:avLst/>
          </a:prstGeom>
        </p:spPr>
      </p:pic>
    </p:spTree>
    <p:extLst>
      <p:ext uri="{BB962C8B-B14F-4D97-AF65-F5344CB8AC3E}">
        <p14:creationId xmlns:p14="http://schemas.microsoft.com/office/powerpoint/2010/main" val="17083991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 case study of separated hyper-plane 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a:lnSpc>
                    <a:spcPct val="120000"/>
                  </a:lnSpc>
                </a:pPr>
                <a:r>
                  <a:rPr lang="en-US" dirty="0" smtClean="0"/>
                  <a:t>The </a:t>
                </a:r>
                <a:r>
                  <a:rPr lang="en-US" i="1" dirty="0" smtClean="0"/>
                  <a:t>L</a:t>
                </a:r>
                <a:r>
                  <a:rPr lang="en-US" baseline="-25000" dirty="0" smtClean="0"/>
                  <a:t>1</a:t>
                </a:r>
                <a:r>
                  <a:rPr lang="en-US" dirty="0" smtClean="0"/>
                  <a:t>(</a:t>
                </a:r>
                <a:r>
                  <a:rPr lang="en-US" i="1" dirty="0" smtClean="0"/>
                  <a:t>λ</a:t>
                </a:r>
                <a:r>
                  <a:rPr lang="en-US" dirty="0"/>
                  <a:t>) </a:t>
                </a:r>
                <a:r>
                  <a:rPr lang="en-US" dirty="0" smtClean="0"/>
                  <a:t>and </a:t>
                </a:r>
                <a:r>
                  <a:rPr lang="en-US" i="1" dirty="0" smtClean="0"/>
                  <a:t>L</a:t>
                </a:r>
                <a:r>
                  <a:rPr lang="en-US" baseline="-25000" dirty="0" smtClean="0"/>
                  <a:t>2</a:t>
                </a:r>
                <a:r>
                  <a:rPr lang="en-US" dirty="0" smtClean="0"/>
                  <a:t>(</a:t>
                </a:r>
                <a:r>
                  <a:rPr lang="en-US" i="1" dirty="0" smtClean="0"/>
                  <a:t>λ</a:t>
                </a:r>
                <a:r>
                  <a:rPr lang="en-US" dirty="0"/>
                  <a:t>) </a:t>
                </a:r>
                <a:r>
                  <a:rPr lang="en-US" dirty="0" smtClean="0"/>
                  <a:t>get </a:t>
                </a:r>
                <a:r>
                  <a:rPr lang="en-US" dirty="0"/>
                  <a:t>maximal at </a:t>
                </a:r>
                <a14:m>
                  <m:oMath xmlns:m="http://schemas.openxmlformats.org/officeDocument/2006/math">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2700</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4320</m:t>
                            </m:r>
                          </m:den>
                        </m:f>
                      </m:e>
                    </m:d>
                  </m:oMath>
                </a14:m>
                <a:r>
                  <a:rPr lang="en-US" dirty="0" smtClean="0"/>
                  <a:t> and </a:t>
                </a:r>
                <a14:m>
                  <m:oMath xmlns:m="http://schemas.openxmlformats.org/officeDocument/2006/math">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900</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1440</m:t>
                            </m:r>
                          </m:den>
                        </m:f>
                      </m:e>
                    </m:d>
                  </m:oMath>
                </a14:m>
                <a:r>
                  <a:rPr lang="en-US" dirty="0" smtClean="0"/>
                  <a:t>, respectively. </a:t>
                </a:r>
                <a:r>
                  <a:rPr lang="en-US" dirty="0"/>
                  <a:t>the maximum point </a:t>
                </a:r>
                <a:r>
                  <a:rPr lang="en-US" i="1" dirty="0"/>
                  <a:t>λ</a:t>
                </a:r>
                <a:r>
                  <a:rPr lang="en-US" i="1" baseline="30000" dirty="0"/>
                  <a:t>*</a:t>
                </a:r>
                <a:r>
                  <a:rPr lang="en-US" dirty="0"/>
                  <a:t> is the average as follows:</a:t>
                </a:r>
              </a:p>
              <a:p>
                <a:pPr marL="0" indent="0">
                  <a:lnSpc>
                    <a:spcPct val="120000"/>
                  </a:lnSpc>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𝜆</m:t>
                          </m:r>
                        </m:e>
                        <m:sup>
                          <m:r>
                            <a:rPr lang="en-US" i="1">
                              <a:latin typeface="Cambria Math" panose="02040503050406030204" pitchFamily="18" charset="0"/>
                            </a:rPr>
                            <m:t>∗</m:t>
                          </m:r>
                        </m:sup>
                      </m:s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d>
                        <m:dPr>
                          <m:ctrlPr>
                            <a:rPr lang="en-US" i="1">
                              <a:latin typeface="Cambria Math" panose="02040503050406030204" pitchFamily="18" charset="0"/>
                            </a:rPr>
                          </m:ctrlPr>
                        </m:d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2700</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4320</m:t>
                                  </m:r>
                                </m:den>
                              </m:f>
                            </m:e>
                          </m:d>
                          <m:r>
                            <a:rPr lang="en-US" i="1">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900</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1440</m:t>
                                  </m:r>
                                </m:den>
                              </m:f>
                            </m:e>
                          </m:d>
                        </m:e>
                      </m:d>
                      <m:r>
                        <a:rPr lang="en-US" i="1">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1350</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2160</m:t>
                              </m:r>
                            </m:den>
                          </m:f>
                        </m:e>
                      </m:d>
                    </m:oMath>
                  </m:oMathPara>
                </a14:m>
                <a:endParaRPr lang="en-US" dirty="0"/>
              </a:p>
              <a:p>
                <a:pPr>
                  <a:lnSpc>
                    <a:spcPct val="120000"/>
                  </a:lnSpc>
                </a:pPr>
                <a:r>
                  <a:rPr lang="en-US" dirty="0" smtClean="0"/>
                  <a:t>Solving following equation to get </a:t>
                </a:r>
                <a:r>
                  <a:rPr lang="en-US" i="1" dirty="0" smtClean="0"/>
                  <a:t>W</a:t>
                </a:r>
                <a:r>
                  <a:rPr lang="en-US" i="1" baseline="30000" dirty="0" smtClean="0"/>
                  <a:t>*</a:t>
                </a:r>
                <a:r>
                  <a:rPr lang="en-US" dirty="0" smtClean="0"/>
                  <a:t>:</a:t>
                </a:r>
                <a:endParaRPr lang="en-US" dirty="0"/>
              </a:p>
              <a:p>
                <a:pPr marL="0" indent="0">
                  <a:lnSpc>
                    <a:spcPct val="12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𝑊</m:t>
                      </m:r>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sSubSup>
                            <m:sSubSupPr>
                              <m:ctrlPr>
                                <a:rPr lang="en-US" i="1">
                                  <a:latin typeface="Cambria Math" panose="02040503050406030204" pitchFamily="18" charset="0"/>
                                </a:rPr>
                              </m:ctrlPr>
                            </m:sSubSupPr>
                            <m:e>
                              <m:r>
                                <a:rPr lang="en-US" i="1">
                                  <a:latin typeface="Cambria Math" panose="02040503050406030204" pitchFamily="18" charset="0"/>
                                </a:rPr>
                                <m:t>𝜆</m:t>
                              </m:r>
                            </m:e>
                            <m:sub>
                              <m:r>
                                <a:rPr lang="en-US" i="1">
                                  <a:latin typeface="Cambria Math" panose="02040503050406030204" pitchFamily="18" charset="0"/>
                                </a:rPr>
                                <m:t>𝑖</m:t>
                              </m:r>
                            </m:sub>
                            <m:sup>
                              <m:r>
                                <a:rPr lang="en-US" i="1">
                                  <a:latin typeface="Cambria Math" panose="02040503050406030204" pitchFamily="18" charset="0"/>
                                </a:rPr>
                                <m:t>∗</m:t>
                              </m:r>
                            </m:sup>
                          </m:sSubSup>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𝑊</m:t>
                                  </m:r>
                                </m:e>
                                <m:sup>
                                  <m:r>
                                    <a:rPr lang="en-US" i="1">
                                      <a:latin typeface="Cambria Math" panose="02040503050406030204" pitchFamily="18" charset="0"/>
                                    </a:rPr>
                                    <m:t>𝑇</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0</m:t>
                                      </m:r>
                                    </m:sub>
                                  </m:sSub>
                                </m:e>
                              </m:d>
                            </m:num>
                            <m:den>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𝑊</m:t>
                                      </m:r>
                                    </m:e>
                                    <m:sup>
                                      <m:r>
                                        <a:rPr lang="en-US" i="1">
                                          <a:latin typeface="Cambria Math" panose="02040503050406030204" pitchFamily="18" charset="0"/>
                                        </a:rPr>
                                        <m:t>𝑇</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0</m:t>
                                          </m:r>
                                        </m:sub>
                                      </m:sSub>
                                    </m:e>
                                  </m:d>
                                </m:e>
                              </m:d>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0</m:t>
                                  </m:r>
                                </m:sub>
                              </m:sSub>
                            </m:e>
                          </m:d>
                        </m:e>
                      </m:nary>
                      <m:r>
                        <a:rPr lang="en-US" i="1">
                          <a:latin typeface="Cambria Math" panose="02040503050406030204" pitchFamily="18" charset="0"/>
                        </a:rPr>
                        <m:t>=0⇔</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num>
                                <m:den>
                                  <m:r>
                                    <a:rPr lang="en-US" i="1">
                                      <a:latin typeface="Cambria Math" panose="02040503050406030204" pitchFamily="18" charset="0"/>
                                    </a:rPr>
                                    <m:t>108</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e>
                                  </m:d>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+5</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num>
                                <m:den>
                                  <m:r>
                                    <a:rPr lang="en-US" i="1">
                                      <a:latin typeface="Cambria Math" panose="02040503050406030204" pitchFamily="18" charset="0"/>
                                    </a:rPr>
                                    <m:t>270</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+5</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e>
                                  </m:d>
                                </m:den>
                              </m:f>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num>
                                <m:den>
                                  <m:r>
                                    <a:rPr lang="en-US" i="1">
                                      <a:latin typeface="Cambria Math" panose="02040503050406030204" pitchFamily="18" charset="0"/>
                                    </a:rPr>
                                    <m:t>108</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e>
                                  </m:d>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+5</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num>
                                <m:den>
                                  <m:r>
                                    <a:rPr lang="en-US" i="1">
                                      <a:latin typeface="Cambria Math" panose="02040503050406030204" pitchFamily="18" charset="0"/>
                                    </a:rPr>
                                    <m:t>270</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−5</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e>
                                  </m:d>
                                </m:den>
                              </m:f>
                              <m:r>
                                <a:rPr lang="en-US" i="1">
                                  <a:latin typeface="Cambria Math" panose="02040503050406030204" pitchFamily="18" charset="0"/>
                                </a:rPr>
                                <m:t>=0</m:t>
                              </m:r>
                            </m:e>
                          </m:eqArr>
                        </m:e>
                      </m:d>
                    </m:oMath>
                  </m:oMathPara>
                </a14:m>
                <a:endParaRPr lang="en-US" dirty="0" smtClean="0"/>
              </a:p>
              <a:p>
                <a:pPr>
                  <a:lnSpc>
                    <a:spcPct val="120000"/>
                  </a:lnSpc>
                </a:pPr>
                <a:r>
                  <a:rPr lang="en-US" dirty="0"/>
                  <a:t>The normal vector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𝑊</m:t>
                        </m:r>
                      </m:e>
                      <m:sup>
                        <m:r>
                          <a:rPr lang="en-US" i="1">
                            <a:latin typeface="Cambria Math" panose="02040503050406030204" pitchFamily="18" charset="0"/>
                          </a:rPr>
                          <m:t>∗</m:t>
                        </m:r>
                      </m:sup>
                    </m:sSup>
                    <m:r>
                      <a:rPr lang="en-US" i="1">
                        <a:latin typeface="Cambria Math" panose="02040503050406030204" pitchFamily="18" charset="0"/>
                      </a:rPr>
                      <m:t>=</m:t>
                    </m:r>
                    <m:d>
                      <m:dPr>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=−0.00555556</m:t>
                            </m:r>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i="1">
                                <a:latin typeface="Cambria Math" panose="02040503050406030204" pitchFamily="18" charset="0"/>
                              </a:rPr>
                              <m:t>=0.0277778</m:t>
                            </m:r>
                          </m:e>
                        </m:eqArr>
                      </m:e>
                    </m:d>
                  </m:oMath>
                </a14:m>
                <a:r>
                  <a:rPr lang="en-US" dirty="0" smtClean="0"/>
                  <a:t> is </a:t>
                </a:r>
                <a:r>
                  <a:rPr lang="en-US" dirty="0"/>
                  <a:t>solution of the above </a:t>
                </a:r>
                <a:r>
                  <a:rPr lang="en-US" dirty="0" smtClean="0"/>
                  <a:t>equation.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96" r="-69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5/5/2013</a:t>
            </a:r>
            <a:endParaRPr lang="en-US"/>
          </a:p>
        </p:txBody>
      </p:sp>
      <p:sp>
        <p:nvSpPr>
          <p:cNvPr id="5" name="Footer Placeholder 4"/>
          <p:cNvSpPr>
            <a:spLocks noGrp="1"/>
          </p:cNvSpPr>
          <p:nvPr>
            <p:ph type="ftr" sz="quarter" idx="11"/>
          </p:nvPr>
        </p:nvSpPr>
        <p:spPr/>
        <p:txBody>
          <a:bodyPr/>
          <a:lstStyle/>
          <a:p>
            <a:r>
              <a:rPr lang="it-IT" smtClean="0"/>
              <a:t>SIOD 2013, Ho Chi Minh, Vietnam</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14</a:t>
            </a:fld>
            <a:endParaRPr lang="en-US"/>
          </a:p>
        </p:txBody>
      </p:sp>
    </p:spTree>
    <p:extLst>
      <p:ext uri="{BB962C8B-B14F-4D97-AF65-F5344CB8AC3E}">
        <p14:creationId xmlns:p14="http://schemas.microsoft.com/office/powerpoint/2010/main" val="977630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 case study of separated hyper-plane 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024" y="914399"/>
                <a:ext cx="7597588" cy="5176066"/>
              </a:xfrm>
            </p:spPr>
            <p:txBody>
              <a:bodyPr/>
              <a:lstStyle/>
              <a:p>
                <a:r>
                  <a:rPr lang="en-US" dirty="0" smtClean="0"/>
                  <a:t>Given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𝑊</m:t>
                        </m:r>
                      </m:e>
                      <m:sup>
                        <m:r>
                          <a:rPr lang="en-US" i="1">
                            <a:latin typeface="Cambria Math" panose="02040503050406030204" pitchFamily="18" charset="0"/>
                          </a:rPr>
                          <m:t>∗</m:t>
                        </m:r>
                      </m:sup>
                    </m:sSup>
                    <m:r>
                      <a:rPr lang="en-US" i="1">
                        <a:latin typeface="Cambria Math" panose="02040503050406030204" pitchFamily="18" charset="0"/>
                      </a:rPr>
                      <m:t>=</m:t>
                    </m:r>
                    <m:d>
                      <m:dPr>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=−0.00555556</m:t>
                            </m:r>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i="1">
                                <a:latin typeface="Cambria Math" panose="02040503050406030204" pitchFamily="18" charset="0"/>
                              </a:rPr>
                              <m:t>=0.0277778</m:t>
                            </m:r>
                          </m:e>
                        </m:eqArr>
                      </m:e>
                    </m:d>
                  </m:oMath>
                </a14:m>
                <a:r>
                  <a:rPr lang="en-US" dirty="0" smtClean="0"/>
                  <a:t>, the separated hyper-plane is determined as follows:</a:t>
                </a:r>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𝑊</m:t>
                          </m:r>
                        </m:e>
                        <m:sup>
                          <m:r>
                            <a:rPr lang="en-US" i="1">
                              <a:latin typeface="Cambria Math" panose="02040503050406030204" pitchFamily="18" charset="0"/>
                            </a:rPr>
                            <m:t>∗</m:t>
                          </m:r>
                          <m:r>
                            <a:rPr lang="en-US" i="1">
                              <a:latin typeface="Cambria Math" panose="02040503050406030204" pitchFamily="18" charset="0"/>
                            </a:rPr>
                            <m:t>𝑇</m:t>
                          </m:r>
                        </m:sup>
                      </m:sSup>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0</m:t>
                              </m:r>
                            </m:sub>
                          </m:sSub>
                        </m:e>
                      </m:d>
                      <m:r>
                        <a:rPr lang="en-US" i="1">
                          <a:latin typeface="Cambria Math" panose="02040503050406030204" pitchFamily="18" charset="0"/>
                        </a:rPr>
                        <m:t>=0⇔</m:t>
                      </m:r>
                      <m:d>
                        <m:dPr>
                          <m:ctrlPr>
                            <a:rPr lang="en-US" i="1">
                              <a:latin typeface="Cambria Math" panose="02040503050406030204" pitchFamily="18" charset="0"/>
                            </a:rPr>
                          </m:ctrlPr>
                        </m:dPr>
                        <m:e>
                          <m:r>
                            <a:rPr lang="en-US" i="1">
                              <a:latin typeface="Cambria Math" panose="02040503050406030204" pitchFamily="18" charset="0"/>
                            </a:rPr>
                            <m:t>−0.00555556, 0.0277778</m:t>
                          </m:r>
                        </m:e>
                      </m:d>
                      <m:d>
                        <m:dPr>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𝑥</m:t>
                              </m:r>
                              <m:r>
                                <a:rPr lang="en-US" i="1">
                                  <a:latin typeface="Cambria Math" panose="02040503050406030204" pitchFamily="18" charset="0"/>
                                </a:rPr>
                                <m:t>−15</m:t>
                              </m:r>
                            </m:e>
                            <m:e>
                              <m:r>
                                <a:rPr lang="en-US" i="1">
                                  <a:latin typeface="Cambria Math" panose="02040503050406030204" pitchFamily="18" charset="0"/>
                                </a:rPr>
                                <m:t>𝑦</m:t>
                              </m:r>
                              <m:r>
                                <a:rPr lang="en-US" i="1">
                                  <a:latin typeface="Cambria Math" panose="02040503050406030204" pitchFamily="18" charset="0"/>
                                </a:rPr>
                                <m:t>−30</m:t>
                              </m:r>
                            </m:e>
                          </m:eqArr>
                        </m:e>
                      </m:d>
                      <m:r>
                        <a:rPr lang="en-US" i="1">
                          <a:latin typeface="Cambria Math" panose="02040503050406030204" pitchFamily="18" charset="0"/>
                        </a:rPr>
                        <m:t>=0⇔</m:t>
                      </m:r>
                      <m:r>
                        <a:rPr lang="en-US" i="1">
                          <a:latin typeface="Cambria Math" panose="02040503050406030204" pitchFamily="18" charset="0"/>
                        </a:rPr>
                        <m:t>𝑦</m:t>
                      </m:r>
                      <m:r>
                        <a:rPr lang="en-US" i="1">
                          <a:latin typeface="Cambria Math" panose="02040503050406030204" pitchFamily="18" charset="0"/>
                        </a:rPr>
                        <m:t>=27+0.2</m:t>
                      </m:r>
                      <m:r>
                        <a:rPr lang="en-US" i="1">
                          <a:latin typeface="Cambria Math" panose="02040503050406030204" pitchFamily="18" charset="0"/>
                        </a:rPr>
                        <m:t>𝑥</m:t>
                      </m:r>
                    </m:oMath>
                  </m:oMathPara>
                </a14:m>
                <a:endParaRPr lang="en-US" dirty="0" smtClean="0"/>
              </a:p>
              <a:p>
                <a:r>
                  <a:rPr lang="en-US" dirty="0" smtClean="0"/>
                  <a:t>Next figure </a:t>
                </a:r>
                <a:r>
                  <a:rPr lang="en-US" dirty="0"/>
                  <a:t>4 shows </a:t>
                </a:r>
                <a:r>
                  <a:rPr lang="en-US" dirty="0" smtClean="0"/>
                  <a:t>such separated hyper-plane</a:t>
                </a:r>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024" y="914399"/>
                <a:ext cx="7597588" cy="5176066"/>
              </a:xfrm>
              <a:blipFill rotWithShape="0">
                <a:blip r:embed="rId2"/>
                <a:stretch>
                  <a:fillRect l="-1445" r="-160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5/5/2013</a:t>
            </a:r>
            <a:endParaRPr lang="en-US"/>
          </a:p>
        </p:txBody>
      </p:sp>
      <p:sp>
        <p:nvSpPr>
          <p:cNvPr id="5" name="Footer Placeholder 4"/>
          <p:cNvSpPr>
            <a:spLocks noGrp="1"/>
          </p:cNvSpPr>
          <p:nvPr>
            <p:ph type="ftr" sz="quarter" idx="11"/>
          </p:nvPr>
        </p:nvSpPr>
        <p:spPr/>
        <p:txBody>
          <a:bodyPr/>
          <a:lstStyle/>
          <a:p>
            <a:r>
              <a:rPr lang="it-IT" smtClean="0"/>
              <a:t>SIOD 2013, Ho Chi Minh, Vietnam</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15</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2021" y="1281003"/>
            <a:ext cx="3842858" cy="4442858"/>
          </a:xfrm>
          <a:prstGeom prst="rect">
            <a:avLst/>
          </a:prstGeom>
        </p:spPr>
      </p:pic>
    </p:spTree>
    <p:extLst>
      <p:ext uri="{BB962C8B-B14F-4D97-AF65-F5344CB8AC3E}">
        <p14:creationId xmlns:p14="http://schemas.microsoft.com/office/powerpoint/2010/main" val="5060611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 case study of separated hyper-plane 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Due to:</a:t>
                </a:r>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𝑊</m:t>
                          </m:r>
                        </m:e>
                        <m:sup>
                          <m:r>
                            <a:rPr lang="en-US" i="1">
                              <a:latin typeface="Cambria Math" panose="02040503050406030204" pitchFamily="18" charset="0"/>
                            </a:rPr>
                            <m:t>𝑇</m:t>
                          </m:r>
                        </m:sup>
                      </m:s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=−0.00555556∗20+0.0277778∗55≈0.67&gt;0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𝑊</m:t>
                          </m:r>
                        </m:e>
                        <m:sup>
                          <m:r>
                            <a:rPr lang="en-US" i="1">
                              <a:latin typeface="Cambria Math" panose="02040503050406030204" pitchFamily="18" charset="0"/>
                            </a:rPr>
                            <m:t>𝑇</m:t>
                          </m:r>
                        </m:sup>
                      </m:s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=−0.00555556∗35+0.0277778∗10≈−0.67&lt;0</m:t>
                      </m:r>
                    </m:oMath>
                  </m:oMathPara>
                </a14:m>
                <a:endParaRPr lang="en-US" dirty="0" smtClean="0"/>
              </a:p>
              <a:p>
                <a:r>
                  <a:rPr lang="en-US" dirty="0"/>
                  <a:t>There are 1 positive sign and 1 negative sign. According to sign test, that the number of plus signs is equal to the number of minus signs leads to fail to reject the null hypothesis </a:t>
                </a:r>
                <a:r>
                  <a:rPr lang="en-US" i="1" dirty="0"/>
                  <a:t>H</a:t>
                </a:r>
                <a:r>
                  <a:rPr lang="en-US" baseline="-25000" dirty="0"/>
                  <a:t>0</a:t>
                </a:r>
                <a:r>
                  <a:rPr lang="en-US" dirty="0"/>
                  <a:t>: </a:t>
                </a:r>
                <a:r>
                  <a:rPr lang="en-US" i="1" dirty="0"/>
                  <a:t>μ</a:t>
                </a:r>
                <a:r>
                  <a:rPr lang="en-US" dirty="0"/>
                  <a:t>=(15,30).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1178" r="-115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5/5/2013</a:t>
            </a:r>
            <a:endParaRPr lang="en-US"/>
          </a:p>
        </p:txBody>
      </p:sp>
      <p:sp>
        <p:nvSpPr>
          <p:cNvPr id="5" name="Footer Placeholder 4"/>
          <p:cNvSpPr>
            <a:spLocks noGrp="1"/>
          </p:cNvSpPr>
          <p:nvPr>
            <p:ph type="ftr" sz="quarter" idx="11"/>
          </p:nvPr>
        </p:nvSpPr>
        <p:spPr/>
        <p:txBody>
          <a:bodyPr/>
          <a:lstStyle/>
          <a:p>
            <a:r>
              <a:rPr lang="it-IT" smtClean="0"/>
              <a:t>SIOD 2013, Ho Chi Minh, Vietnam</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16</a:t>
            </a:fld>
            <a:endParaRPr lang="en-US"/>
          </a:p>
        </p:txBody>
      </p:sp>
    </p:spTree>
    <p:extLst>
      <p:ext uri="{BB962C8B-B14F-4D97-AF65-F5344CB8AC3E}">
        <p14:creationId xmlns:p14="http://schemas.microsoft.com/office/powerpoint/2010/main" val="2834628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Conclusions</a:t>
            </a:r>
            <a:endParaRPr lang="en-US" dirty="0"/>
          </a:p>
        </p:txBody>
      </p:sp>
      <p:sp>
        <p:nvSpPr>
          <p:cNvPr id="3" name="Content Placeholder 2"/>
          <p:cNvSpPr>
            <a:spLocks noGrp="1"/>
          </p:cNvSpPr>
          <p:nvPr>
            <p:ph idx="1"/>
          </p:nvPr>
        </p:nvSpPr>
        <p:spPr/>
        <p:txBody>
          <a:bodyPr>
            <a:normAutofit fontScale="92500" lnSpcReduction="20000"/>
          </a:bodyPr>
          <a:lstStyle/>
          <a:p>
            <a:pPr>
              <a:lnSpc>
                <a:spcPct val="110000"/>
              </a:lnSpc>
            </a:pPr>
            <a:r>
              <a:rPr lang="en-US" dirty="0"/>
              <a:t>The main idea of this paper is to find out a separated hyper-plane, which aims to count the number of observations which fall in left side or right side of such hyper-plane</a:t>
            </a:r>
            <a:r>
              <a:rPr lang="en-US" dirty="0" smtClean="0"/>
              <a:t>.</a:t>
            </a:r>
          </a:p>
          <a:p>
            <a:pPr>
              <a:lnSpc>
                <a:spcPct val="110000"/>
              </a:lnSpc>
            </a:pPr>
            <a:r>
              <a:rPr lang="en-US" dirty="0"/>
              <a:t>The method to find out hyper-plane is a variant of support vector machine (SVM) [2] method except that hyper-plane contains the null hypothesis. SVM assumes that data points are labeled with classes {1 and –1} but observations in case of hypothesis testing are not classed. This research solves this problem by two-step process of separation</a:t>
            </a:r>
            <a:r>
              <a:rPr lang="en-US" dirty="0" smtClean="0"/>
              <a:t>:</a:t>
            </a:r>
          </a:p>
          <a:p>
            <a:pPr marL="914400" lvl="1" indent="-457200">
              <a:lnSpc>
                <a:spcPct val="110000"/>
              </a:lnSpc>
              <a:buFont typeface="+mj-lt"/>
              <a:buAutoNum type="arabicPeriod"/>
            </a:pPr>
            <a:r>
              <a:rPr lang="en-US" dirty="0"/>
              <a:t>Firstly, the label of observations is specified indirectly via the scalar product between these observations and the normal vector of separated hyper-plane</a:t>
            </a:r>
            <a:r>
              <a:rPr lang="en-US" dirty="0" smtClean="0"/>
              <a:t>.</a:t>
            </a:r>
          </a:p>
          <a:p>
            <a:pPr marL="914400" lvl="1" indent="-457200">
              <a:lnSpc>
                <a:spcPct val="110000"/>
              </a:lnSpc>
              <a:buFont typeface="+mj-lt"/>
              <a:buAutoNum type="arabicPeriod"/>
            </a:pPr>
            <a:r>
              <a:rPr lang="en-US" dirty="0"/>
              <a:t>Secondly, Lagrange multipliers are determined via arithmetic transformations when the goal of such transformations is to eliminate normal-vector-dependency from Lagrange function and find out the </a:t>
            </a:r>
            <a:r>
              <a:rPr lang="en-US" dirty="0" smtClean="0"/>
              <a:t>lower bound </a:t>
            </a:r>
            <a:r>
              <a:rPr lang="en-US" dirty="0"/>
              <a:t>and </a:t>
            </a:r>
            <a:r>
              <a:rPr lang="en-US" dirty="0" smtClean="0"/>
              <a:t>supper bound of </a:t>
            </a:r>
            <a:r>
              <a:rPr lang="en-US" dirty="0"/>
              <a:t>Lagrange function. After that the best-separated hyper-plane is the intermediate one among many possible hyper-planes</a:t>
            </a:r>
            <a:r>
              <a:rPr lang="en-US" dirty="0" smtClean="0"/>
              <a:t>.</a:t>
            </a:r>
          </a:p>
        </p:txBody>
      </p:sp>
      <p:sp>
        <p:nvSpPr>
          <p:cNvPr id="4" name="Date Placeholder 3"/>
          <p:cNvSpPr>
            <a:spLocks noGrp="1"/>
          </p:cNvSpPr>
          <p:nvPr>
            <p:ph type="dt" sz="half" idx="10"/>
          </p:nvPr>
        </p:nvSpPr>
        <p:spPr/>
        <p:txBody>
          <a:bodyPr/>
          <a:lstStyle/>
          <a:p>
            <a:r>
              <a:rPr lang="en-US" smtClean="0"/>
              <a:t>5/5/2013</a:t>
            </a:r>
            <a:endParaRPr lang="en-US"/>
          </a:p>
        </p:txBody>
      </p:sp>
      <p:sp>
        <p:nvSpPr>
          <p:cNvPr id="5" name="Footer Placeholder 4"/>
          <p:cNvSpPr>
            <a:spLocks noGrp="1"/>
          </p:cNvSpPr>
          <p:nvPr>
            <p:ph type="ftr" sz="quarter" idx="11"/>
          </p:nvPr>
        </p:nvSpPr>
        <p:spPr/>
        <p:txBody>
          <a:bodyPr/>
          <a:lstStyle/>
          <a:p>
            <a:r>
              <a:rPr lang="it-IT" smtClean="0"/>
              <a:t>SIOD 2013, Ho Chi Minh, Vietnam</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17</a:t>
            </a:fld>
            <a:endParaRPr lang="en-US"/>
          </a:p>
        </p:txBody>
      </p:sp>
    </p:spTree>
    <p:extLst>
      <p:ext uri="{BB962C8B-B14F-4D97-AF65-F5344CB8AC3E}">
        <p14:creationId xmlns:p14="http://schemas.microsoft.com/office/powerpoint/2010/main" val="34142568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smtClean="0"/>
              <a:t>Thank you for attention</a:t>
            </a:r>
            <a:endParaRPr lang="en-US" sz="5000"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18</a:t>
            </a:fld>
            <a:endParaRPr lang="en-US"/>
          </a:p>
        </p:txBody>
      </p:sp>
      <p:sp>
        <p:nvSpPr>
          <p:cNvPr id="3" name="Footer Placeholder 2"/>
          <p:cNvSpPr>
            <a:spLocks noGrp="1"/>
          </p:cNvSpPr>
          <p:nvPr>
            <p:ph type="ftr" sz="quarter" idx="11"/>
          </p:nvPr>
        </p:nvSpPr>
        <p:spPr/>
        <p:txBody>
          <a:bodyPr/>
          <a:lstStyle/>
          <a:p>
            <a:r>
              <a:rPr lang="it-IT" smtClean="0"/>
              <a:t>SIOD 2013, Ho Chi Minh, Vietnam</a:t>
            </a:r>
            <a:endParaRPr lang="en-US"/>
          </a:p>
        </p:txBody>
      </p:sp>
      <p:sp>
        <p:nvSpPr>
          <p:cNvPr id="5" name="Date Placeholder 4"/>
          <p:cNvSpPr>
            <a:spLocks noGrp="1"/>
          </p:cNvSpPr>
          <p:nvPr>
            <p:ph type="dt" sz="half" idx="10"/>
          </p:nvPr>
        </p:nvSpPr>
        <p:spPr/>
        <p:txBody>
          <a:bodyPr/>
          <a:lstStyle/>
          <a:p>
            <a:r>
              <a:rPr lang="en-US" smtClean="0"/>
              <a:t>5/5/2013</a:t>
            </a:r>
            <a:endParaRPr lang="en-US"/>
          </a:p>
        </p:txBody>
      </p:sp>
    </p:spTree>
    <p:extLst>
      <p:ext uri="{BB962C8B-B14F-4D97-AF65-F5344CB8AC3E}">
        <p14:creationId xmlns:p14="http://schemas.microsoft.com/office/powerpoint/2010/main" val="1326608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lnSpc>
                <a:spcPct val="110000"/>
              </a:lnSpc>
              <a:buFont typeface="+mj-lt"/>
              <a:buAutoNum type="arabicPeriod"/>
            </a:pPr>
            <a:r>
              <a:rPr lang="en-US" dirty="0"/>
              <a:t>R. E. Walpole, R. H. Myers, S. L. Myers and K. Ye, Probability &amp; Statistics for Engineers &amp; Scientists, 9th ed., D. Lynch, Ed., Boston, Massachusetts: Pearson Education, Inc., 2012, p. 816.</a:t>
            </a:r>
            <a:endParaRPr lang="en-US" dirty="0" smtClean="0"/>
          </a:p>
          <a:p>
            <a:pPr marL="457200" indent="-457200">
              <a:lnSpc>
                <a:spcPct val="110000"/>
              </a:lnSpc>
              <a:buFont typeface="+mj-lt"/>
              <a:buAutoNum type="arabicPeriod"/>
            </a:pPr>
            <a:r>
              <a:rPr lang="en-US" dirty="0"/>
              <a:t>M. Law, “A Simple Introduction to Support Vector Machines,” 2006.</a:t>
            </a:r>
            <a:endParaRPr lang="en-US" dirty="0" smtClean="0"/>
          </a:p>
          <a:p>
            <a:pPr marL="457200" indent="-457200">
              <a:lnSpc>
                <a:spcPct val="110000"/>
              </a:lnSpc>
              <a:buFont typeface="+mj-lt"/>
              <a:buAutoNum type="arabicPeriod"/>
            </a:pPr>
            <a:r>
              <a:rPr lang="en-US" dirty="0"/>
              <a:t>S. Boyd and L. </a:t>
            </a:r>
            <a:r>
              <a:rPr lang="en-US" dirty="0" err="1"/>
              <a:t>Vandenberghe</a:t>
            </a:r>
            <a:r>
              <a:rPr lang="en-US" dirty="0"/>
              <a:t>, Convex Optimization, New York, NY: Cambridge University Press, 2009, p. 716</a:t>
            </a:r>
            <a:r>
              <a:rPr lang="en-US" dirty="0" smtClean="0"/>
              <a:t>.</a:t>
            </a:r>
          </a:p>
          <a:p>
            <a:pPr marL="457200" indent="-457200">
              <a:lnSpc>
                <a:spcPct val="110000"/>
              </a:lnSpc>
              <a:buFont typeface="+mj-lt"/>
              <a:buAutoNum type="arabicPeriod"/>
            </a:pPr>
            <a:r>
              <a:rPr lang="en-US" dirty="0"/>
              <a:t>J. C. Platt, "Sequential Minimal Optimization: A Fast Algorithm for Training Support Vector Machines," Microsoft Research, </a:t>
            </a:r>
            <a:r>
              <a:rPr lang="en-US" dirty="0" smtClean="0"/>
              <a:t>1998.</a:t>
            </a:r>
          </a:p>
          <a:p>
            <a:pPr marL="457200" indent="-457200">
              <a:lnSpc>
                <a:spcPct val="110000"/>
              </a:lnSpc>
              <a:buFont typeface="+mj-lt"/>
              <a:buAutoNum type="arabicPeriod"/>
            </a:pPr>
            <a:r>
              <a:rPr lang="en-US" dirty="0"/>
              <a:t>R. L. Burden and D. J. </a:t>
            </a:r>
            <a:r>
              <a:rPr lang="en-US" dirty="0" err="1"/>
              <a:t>Faires</a:t>
            </a:r>
            <a:r>
              <a:rPr lang="en-US" dirty="0"/>
              <a:t>, Numerical Analysis, 9th Edition ed., M. </a:t>
            </a:r>
            <a:r>
              <a:rPr lang="en-US" dirty="0" err="1"/>
              <a:t>Julet</a:t>
            </a:r>
            <a:r>
              <a:rPr lang="en-US" dirty="0"/>
              <a:t>, Ed., Brooks/Cole </a:t>
            </a:r>
            <a:r>
              <a:rPr lang="en-US" dirty="0" err="1"/>
              <a:t>Cengage</a:t>
            </a:r>
            <a:r>
              <a:rPr lang="en-US" dirty="0"/>
              <a:t> Learning, 2011, p. 872</a:t>
            </a:r>
            <a:r>
              <a:rPr lang="en-US" dirty="0" smtClean="0"/>
              <a:t>.</a:t>
            </a:r>
          </a:p>
          <a:p>
            <a:pPr marL="457200" indent="-457200">
              <a:lnSpc>
                <a:spcPct val="110000"/>
              </a:lnSpc>
              <a:buFont typeface="+mj-lt"/>
              <a:buAutoNum type="arabicPeriod"/>
            </a:pPr>
            <a:r>
              <a:rPr lang="en-US" dirty="0"/>
              <a:t>I. Johansen, Graph software, GNU General Public License, 2012</a:t>
            </a:r>
            <a:r>
              <a:rPr lang="en-US" dirty="0" smtClean="0"/>
              <a:t>.</a:t>
            </a:r>
          </a:p>
          <a:p>
            <a:pPr marL="457200" indent="-457200">
              <a:lnSpc>
                <a:spcPct val="110000"/>
              </a:lnSpc>
              <a:buFont typeface="+mj-lt"/>
              <a:buAutoNum type="arabicPeriod"/>
            </a:pPr>
            <a:r>
              <a:rPr lang="en-US" dirty="0"/>
              <a:t>Wolfram, </a:t>
            </a:r>
            <a:r>
              <a:rPr lang="en-US" dirty="0" err="1"/>
              <a:t>Mathematica</a:t>
            </a:r>
            <a:r>
              <a:rPr lang="en-US" dirty="0"/>
              <a:t>, vol. 10, Wolfram Research.</a:t>
            </a:r>
          </a:p>
        </p:txBody>
      </p:sp>
      <p:sp>
        <p:nvSpPr>
          <p:cNvPr id="4" name="Date Placeholder 3"/>
          <p:cNvSpPr>
            <a:spLocks noGrp="1"/>
          </p:cNvSpPr>
          <p:nvPr>
            <p:ph type="dt" sz="half" idx="10"/>
          </p:nvPr>
        </p:nvSpPr>
        <p:spPr/>
        <p:txBody>
          <a:bodyPr/>
          <a:lstStyle/>
          <a:p>
            <a:r>
              <a:rPr lang="en-US" smtClean="0"/>
              <a:t>5/5/2013</a:t>
            </a:r>
            <a:endParaRPr lang="en-US"/>
          </a:p>
        </p:txBody>
      </p:sp>
      <p:sp>
        <p:nvSpPr>
          <p:cNvPr id="5" name="Footer Placeholder 4"/>
          <p:cNvSpPr>
            <a:spLocks noGrp="1"/>
          </p:cNvSpPr>
          <p:nvPr>
            <p:ph type="ftr" sz="quarter" idx="11"/>
          </p:nvPr>
        </p:nvSpPr>
        <p:spPr/>
        <p:txBody>
          <a:bodyPr/>
          <a:lstStyle/>
          <a:p>
            <a:r>
              <a:rPr lang="it-IT" smtClean="0"/>
              <a:t>SIOD 2013, Ho Chi Minh, Vietnam</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19</a:t>
            </a:fld>
            <a:endParaRPr lang="en-US"/>
          </a:p>
        </p:txBody>
      </p:sp>
    </p:spTree>
    <p:extLst>
      <p:ext uri="{BB962C8B-B14F-4D97-AF65-F5344CB8AC3E}">
        <p14:creationId xmlns:p14="http://schemas.microsoft.com/office/powerpoint/2010/main" val="1065549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85000" lnSpcReduction="20000"/>
          </a:bodyPr>
          <a:lstStyle/>
          <a:p>
            <a:pPr marL="0" indent="0">
              <a:lnSpc>
                <a:spcPct val="120000"/>
              </a:lnSpc>
              <a:buNone/>
            </a:pPr>
            <a:r>
              <a:rPr lang="en-US" dirty="0"/>
              <a:t>Non-parametric testing is very necessary in case that the statistical sample does not conform normal distribution or we have no knowledge about sample distribution. Sign test is a popular and effective test for non-parametric model but it cannot be applied into multivariate data in which observations are vectors because the ordering and comparative operators are not defined in n-dimension vector space. So, this research proposes a new approach to perform sign test on multivariate sample by using a hyper-plane to separate multi-dimensional observations into two sides. Therefore, it is possible for the sign test to assign plus signs and minus signs to observations in each side. Moreover, this research introduces a new method to determine the separated hyper-plane. This method is a variant of support vector machine (SVM), thus, the optimized hyper-plane is the one that contains null hypothesis and splits observations as discriminatively as possible</a:t>
            </a:r>
            <a:r>
              <a:rPr lang="en-US" dirty="0" smtClean="0"/>
              <a:t>.</a:t>
            </a:r>
          </a:p>
          <a:p>
            <a:pPr marL="0" indent="228600">
              <a:lnSpc>
                <a:spcPct val="120000"/>
              </a:lnSpc>
              <a:buNone/>
            </a:pPr>
            <a:r>
              <a:rPr lang="en-US" b="1" dirty="0" smtClean="0"/>
              <a:t>Keywords</a:t>
            </a:r>
            <a:r>
              <a:rPr lang="en-US" dirty="0"/>
              <a:t>: separated hyper-plane, non-parametric sign </a:t>
            </a:r>
            <a:r>
              <a:rPr lang="en-US" dirty="0" smtClean="0"/>
              <a:t>test.</a:t>
            </a:r>
            <a:endParaRPr lang="en-US"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it-IT" smtClean="0"/>
              <a:t>SIOD 2013, Ho Chi Minh, Vietnam</a:t>
            </a:r>
            <a:endParaRPr lang="en-US"/>
          </a:p>
        </p:txBody>
      </p:sp>
      <p:sp>
        <p:nvSpPr>
          <p:cNvPr id="6" name="Date Placeholder 5"/>
          <p:cNvSpPr>
            <a:spLocks noGrp="1"/>
          </p:cNvSpPr>
          <p:nvPr>
            <p:ph type="dt" sz="half" idx="10"/>
          </p:nvPr>
        </p:nvSpPr>
        <p:spPr/>
        <p:txBody>
          <a:bodyPr/>
          <a:lstStyle/>
          <a:p>
            <a:r>
              <a:rPr lang="en-US" smtClean="0"/>
              <a:t>5/5/2013</a:t>
            </a:r>
            <a:endParaRPr lang="en-US"/>
          </a:p>
        </p:txBody>
      </p:sp>
    </p:spTree>
    <p:extLst>
      <p:ext uri="{BB962C8B-B14F-4D97-AF65-F5344CB8AC3E}">
        <p14:creationId xmlns:p14="http://schemas.microsoft.com/office/powerpoint/2010/main" val="2953120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 of contents</a:t>
            </a:r>
            <a:endParaRPr lang="en-US"/>
          </a:p>
        </p:txBody>
      </p:sp>
      <p:sp>
        <p:nvSpPr>
          <p:cNvPr id="3" name="Content Placeholder 2"/>
          <p:cNvSpPr>
            <a:spLocks noGrp="1"/>
          </p:cNvSpPr>
          <p:nvPr>
            <p:ph idx="1"/>
          </p:nvPr>
        </p:nvSpPr>
        <p:spPr/>
        <p:txBody>
          <a:bodyPr/>
          <a:lstStyle/>
          <a:p>
            <a:pPr marL="457200" indent="-457200">
              <a:buFont typeface="+mj-lt"/>
              <a:buAutoNum type="arabicPeriod"/>
            </a:pPr>
            <a:r>
              <a:rPr lang="en-US" dirty="0"/>
              <a:t>Introduction to non-parametric sign test</a:t>
            </a:r>
            <a:endParaRPr lang="en-US" dirty="0" smtClean="0"/>
          </a:p>
          <a:p>
            <a:pPr marL="457200" indent="-457200">
              <a:buFont typeface="+mj-lt"/>
              <a:buAutoNum type="arabicPeriod"/>
            </a:pPr>
            <a:r>
              <a:rPr lang="en-US" dirty="0"/>
              <a:t>Multivariate non-parametric sign test</a:t>
            </a:r>
            <a:endParaRPr lang="en-US" dirty="0" smtClean="0"/>
          </a:p>
          <a:p>
            <a:pPr marL="457200" indent="-457200">
              <a:buFont typeface="+mj-lt"/>
              <a:buAutoNum type="arabicPeriod"/>
            </a:pPr>
            <a:r>
              <a:rPr lang="en-US" dirty="0"/>
              <a:t>Determining separated hyper-plane</a:t>
            </a:r>
            <a:endParaRPr lang="en-US" dirty="0" smtClean="0"/>
          </a:p>
          <a:p>
            <a:pPr marL="457200" indent="-457200">
              <a:buFont typeface="+mj-lt"/>
              <a:buAutoNum type="arabicPeriod"/>
            </a:pPr>
            <a:r>
              <a:rPr lang="en-US" dirty="0" smtClean="0"/>
              <a:t>A case study </a:t>
            </a:r>
            <a:r>
              <a:rPr lang="en-US" dirty="0"/>
              <a:t>of separated </a:t>
            </a:r>
            <a:r>
              <a:rPr lang="en-US" dirty="0" smtClean="0"/>
              <a:t>hyper-plane test</a:t>
            </a:r>
          </a:p>
          <a:p>
            <a:pPr marL="457200" indent="-457200">
              <a:buFont typeface="+mj-lt"/>
              <a:buAutoNum type="arabicPeriod"/>
            </a:pPr>
            <a:r>
              <a:rPr lang="en-US" dirty="0" smtClean="0"/>
              <a:t>Conclusions</a:t>
            </a:r>
            <a:endParaRPr lang="en-US"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it-IT" smtClean="0"/>
              <a:t>SIOD 2013, Ho Chi Minh, Vietnam</a:t>
            </a:r>
            <a:endParaRPr lang="en-US"/>
          </a:p>
        </p:txBody>
      </p:sp>
      <p:sp>
        <p:nvSpPr>
          <p:cNvPr id="6" name="Date Placeholder 5"/>
          <p:cNvSpPr>
            <a:spLocks noGrp="1"/>
          </p:cNvSpPr>
          <p:nvPr>
            <p:ph type="dt" sz="half" idx="10"/>
          </p:nvPr>
        </p:nvSpPr>
        <p:spPr/>
        <p:txBody>
          <a:bodyPr/>
          <a:lstStyle/>
          <a:p>
            <a:r>
              <a:rPr lang="en-US" smtClean="0"/>
              <a:t>5/5/2013</a:t>
            </a:r>
            <a:endParaRPr lang="en-US"/>
          </a:p>
        </p:txBody>
      </p:sp>
    </p:spTree>
    <p:extLst>
      <p:ext uri="{BB962C8B-B14F-4D97-AF65-F5344CB8AC3E}">
        <p14:creationId xmlns:p14="http://schemas.microsoft.com/office/powerpoint/2010/main" val="3112241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a:t>Introduction to non-parametric sign test</a:t>
            </a:r>
          </a:p>
        </p:txBody>
      </p:sp>
      <p:sp>
        <p:nvSpPr>
          <p:cNvPr id="3" name="Content Placeholder 2"/>
          <p:cNvSpPr>
            <a:spLocks noGrp="1"/>
          </p:cNvSpPr>
          <p:nvPr>
            <p:ph idx="1"/>
          </p:nvPr>
        </p:nvSpPr>
        <p:spPr/>
        <p:txBody>
          <a:bodyPr/>
          <a:lstStyle/>
          <a:p>
            <a:r>
              <a:rPr lang="en-US" dirty="0"/>
              <a:t>Nonparametric testing is used in case of without knowledge about sample distribution; concretely, there is no assumption of normality</a:t>
            </a:r>
            <a:r>
              <a:rPr lang="en-US" dirty="0" smtClean="0"/>
              <a:t>.</a:t>
            </a:r>
          </a:p>
          <a:p>
            <a:r>
              <a:rPr lang="en-US" dirty="0"/>
              <a:t>The nonparametric testing begins with the test on sample </a:t>
            </a:r>
            <a:r>
              <a:rPr lang="en-US" i="1" dirty="0"/>
              <a:t>median </a:t>
            </a:r>
            <a:r>
              <a:rPr lang="en-US" dirty="0"/>
              <a:t>in </a:t>
            </a:r>
            <a:r>
              <a:rPr lang="en-US" dirty="0" err="1" smtClean="0"/>
              <a:t>univariate</a:t>
            </a:r>
            <a:r>
              <a:rPr lang="en-US" dirty="0" smtClean="0"/>
              <a:t> </a:t>
            </a:r>
            <a:r>
              <a:rPr lang="en-US" dirty="0"/>
              <a:t>data. If distribution is symmetric, median is identical to mean.</a:t>
            </a:r>
            <a:endParaRPr lang="en-US" dirty="0" smtClean="0"/>
          </a:p>
          <a:p>
            <a:r>
              <a:rPr lang="en-US" dirty="0"/>
              <a:t>Given the median </a:t>
            </a:r>
            <a:r>
              <a:rPr lang="el-GR" i="1" dirty="0"/>
              <a:t>μ</a:t>
            </a:r>
            <a:r>
              <a:rPr lang="en-US" baseline="-25000" dirty="0"/>
              <a:t>0</a:t>
            </a:r>
            <a:r>
              <a:rPr lang="en-US" dirty="0"/>
              <a:t> is the observation at which the left side data and the right side data are of equal accumulate probability: </a:t>
            </a:r>
            <a:r>
              <a:rPr lang="en-US" i="1" dirty="0"/>
              <a:t>P</a:t>
            </a:r>
            <a:r>
              <a:rPr lang="en-US" dirty="0"/>
              <a:t>(</a:t>
            </a:r>
            <a:r>
              <a:rPr lang="en-US" i="1" dirty="0"/>
              <a:t>D</a:t>
            </a:r>
            <a:r>
              <a:rPr lang="en-US" dirty="0"/>
              <a:t> &lt; </a:t>
            </a:r>
            <a:r>
              <a:rPr lang="el-GR" i="1" dirty="0"/>
              <a:t>μ</a:t>
            </a:r>
            <a:r>
              <a:rPr lang="en-US" baseline="-25000" dirty="0"/>
              <a:t>0</a:t>
            </a:r>
            <a:r>
              <a:rPr lang="en-US" dirty="0"/>
              <a:t>)</a:t>
            </a:r>
            <a:r>
              <a:rPr lang="en-US" i="1" dirty="0"/>
              <a:t> = P</a:t>
            </a:r>
            <a:r>
              <a:rPr lang="en-US" dirty="0"/>
              <a:t>(</a:t>
            </a:r>
            <a:r>
              <a:rPr lang="en-US" i="1" dirty="0"/>
              <a:t>D</a:t>
            </a:r>
            <a:r>
              <a:rPr lang="en-US" dirty="0"/>
              <a:t> &gt; </a:t>
            </a:r>
            <a:r>
              <a:rPr lang="el-GR" i="1" dirty="0"/>
              <a:t>μ</a:t>
            </a:r>
            <a:r>
              <a:rPr lang="en-US" baseline="-25000" dirty="0"/>
              <a:t>0</a:t>
            </a:r>
            <a:r>
              <a:rPr lang="en-US" dirty="0"/>
              <a:t>) = </a:t>
            </a:r>
            <a:r>
              <a:rPr lang="en-US" dirty="0" smtClean="0"/>
              <a:t>0.5.</a:t>
            </a:r>
            <a:endParaRPr lang="en-US" dirty="0"/>
          </a:p>
        </p:txBody>
      </p:sp>
      <p:sp>
        <p:nvSpPr>
          <p:cNvPr id="4" name="Date Placeholder 3"/>
          <p:cNvSpPr>
            <a:spLocks noGrp="1"/>
          </p:cNvSpPr>
          <p:nvPr>
            <p:ph type="dt" sz="half" idx="10"/>
          </p:nvPr>
        </p:nvSpPr>
        <p:spPr/>
        <p:txBody>
          <a:bodyPr/>
          <a:lstStyle/>
          <a:p>
            <a:r>
              <a:rPr lang="en-US" smtClean="0"/>
              <a:t>5/5/2013</a:t>
            </a:r>
            <a:endParaRPr lang="en-US"/>
          </a:p>
        </p:txBody>
      </p:sp>
      <p:sp>
        <p:nvSpPr>
          <p:cNvPr id="5" name="Footer Placeholder 4"/>
          <p:cNvSpPr>
            <a:spLocks noGrp="1"/>
          </p:cNvSpPr>
          <p:nvPr>
            <p:ph type="ftr" sz="quarter" idx="11"/>
          </p:nvPr>
        </p:nvSpPr>
        <p:spPr/>
        <p:txBody>
          <a:bodyPr/>
          <a:lstStyle/>
          <a:p>
            <a:r>
              <a:rPr lang="it-IT" smtClean="0"/>
              <a:t>SIOD 2013, Ho Chi Minh, Vietnam</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2237610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 to non-parametric sign test</a:t>
            </a:r>
          </a:p>
        </p:txBody>
      </p:sp>
      <p:sp>
        <p:nvSpPr>
          <p:cNvPr id="3" name="Content Placeholder 2"/>
          <p:cNvSpPr>
            <a:spLocks noGrp="1"/>
          </p:cNvSpPr>
          <p:nvPr>
            <p:ph idx="1"/>
          </p:nvPr>
        </p:nvSpPr>
        <p:spPr/>
        <p:txBody>
          <a:bodyPr/>
          <a:lstStyle/>
          <a:p>
            <a:pPr marL="0" indent="0">
              <a:buNone/>
            </a:pPr>
            <a:r>
              <a:rPr lang="en-US" dirty="0" smtClean="0"/>
              <a:t>The sign </a:t>
            </a:r>
            <a:r>
              <a:rPr lang="en-US" dirty="0"/>
              <a:t>test [1, pp. 656-660] is performed as below </a:t>
            </a:r>
            <a:r>
              <a:rPr lang="en-US" dirty="0" smtClean="0"/>
              <a:t>:</a:t>
            </a:r>
          </a:p>
          <a:p>
            <a:r>
              <a:rPr lang="en-US" dirty="0"/>
              <a:t>Assigning plus signs to sample observations whose values are greater than  and minus signs to ones whose values are less than</a:t>
            </a:r>
            <a:r>
              <a:rPr lang="en-US" dirty="0" smtClean="0"/>
              <a:t>.</a:t>
            </a:r>
          </a:p>
          <a:p>
            <a:r>
              <a:rPr lang="en-US" dirty="0"/>
              <a:t>If the number of plus signs is nearly equal to the number of minus signs, then null hypothesis </a:t>
            </a:r>
            <a:r>
              <a:rPr lang="en-US" i="1" dirty="0"/>
              <a:t>H</a:t>
            </a:r>
            <a:r>
              <a:rPr lang="en-US" baseline="-25000" dirty="0"/>
              <a:t>0</a:t>
            </a:r>
            <a:r>
              <a:rPr lang="en-US" i="1" baseline="-25000" dirty="0"/>
              <a:t> </a:t>
            </a:r>
            <a:r>
              <a:rPr lang="en-US" dirty="0"/>
              <a:t>is true; otherwise </a:t>
            </a:r>
            <a:r>
              <a:rPr lang="en-US" i="1" dirty="0"/>
              <a:t>H</a:t>
            </a:r>
            <a:r>
              <a:rPr lang="en-US" baseline="-25000" dirty="0"/>
              <a:t>0</a:t>
            </a:r>
            <a:r>
              <a:rPr lang="en-US" dirty="0"/>
              <a:t> is false. In other words, that the proportion of plus signs is significantly different from 0.5 cause to rejecting </a:t>
            </a:r>
            <a:r>
              <a:rPr lang="en-US" i="1" dirty="0"/>
              <a:t>H</a:t>
            </a:r>
            <a:r>
              <a:rPr lang="en-US" baseline="-25000" dirty="0"/>
              <a:t>0</a:t>
            </a:r>
            <a:r>
              <a:rPr lang="en-US" dirty="0"/>
              <a:t> in flavor of </a:t>
            </a:r>
            <a:r>
              <a:rPr lang="en-US" i="1" dirty="0" smtClean="0"/>
              <a:t>H</a:t>
            </a:r>
            <a:r>
              <a:rPr lang="en-US" baseline="-25000" dirty="0" smtClean="0"/>
              <a:t>1</a:t>
            </a:r>
            <a:r>
              <a:rPr lang="en-US" i="1" dirty="0" smtClean="0"/>
              <a:t>.</a:t>
            </a:r>
            <a:endParaRPr lang="en-US" dirty="0" smtClean="0"/>
          </a:p>
          <a:p>
            <a:endParaRPr lang="en-US" dirty="0"/>
          </a:p>
        </p:txBody>
      </p:sp>
      <p:sp>
        <p:nvSpPr>
          <p:cNvPr id="4" name="Date Placeholder 3"/>
          <p:cNvSpPr>
            <a:spLocks noGrp="1"/>
          </p:cNvSpPr>
          <p:nvPr>
            <p:ph type="dt" sz="half" idx="10"/>
          </p:nvPr>
        </p:nvSpPr>
        <p:spPr/>
        <p:txBody>
          <a:bodyPr/>
          <a:lstStyle/>
          <a:p>
            <a:r>
              <a:rPr lang="en-US" smtClean="0"/>
              <a:t>5/5/2013</a:t>
            </a:r>
            <a:endParaRPr lang="en-US"/>
          </a:p>
        </p:txBody>
      </p:sp>
      <p:sp>
        <p:nvSpPr>
          <p:cNvPr id="5" name="Footer Placeholder 4"/>
          <p:cNvSpPr>
            <a:spLocks noGrp="1"/>
          </p:cNvSpPr>
          <p:nvPr>
            <p:ph type="ftr" sz="quarter" idx="11"/>
          </p:nvPr>
        </p:nvSpPr>
        <p:spPr/>
        <p:txBody>
          <a:bodyPr/>
          <a:lstStyle/>
          <a:p>
            <a:r>
              <a:rPr lang="it-IT" smtClean="0"/>
              <a:t>SIOD 2013, Ho Chi Minh, Vietnam</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2212420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a:t>Multivariate non-parametric sign test</a:t>
            </a:r>
          </a:p>
        </p:txBody>
      </p:sp>
      <p:sp>
        <p:nvSpPr>
          <p:cNvPr id="3" name="Content Placeholder 2"/>
          <p:cNvSpPr>
            <a:spLocks noGrp="1"/>
          </p:cNvSpPr>
          <p:nvPr>
            <p:ph idx="1"/>
          </p:nvPr>
        </p:nvSpPr>
        <p:spPr/>
        <p:txBody>
          <a:bodyPr/>
          <a:lstStyle/>
          <a:p>
            <a:pPr marL="0" indent="0" algn="ctr">
              <a:buNone/>
            </a:pPr>
            <a:r>
              <a:rPr lang="en-US" b="1" dirty="0" smtClean="0"/>
              <a:t>Basic idea</a:t>
            </a:r>
          </a:p>
          <a:p>
            <a:r>
              <a:rPr lang="en-US" dirty="0" smtClean="0"/>
              <a:t>Traditional </a:t>
            </a:r>
            <a:r>
              <a:rPr lang="en-US" dirty="0"/>
              <a:t>sign test cannot be applied into multivariate data because null hypothesis and alternative hypothesis are vectors and it is not likely to compare hypothesis vector with observation vector with regard to assign plus signs.</a:t>
            </a:r>
            <a:endParaRPr lang="en-US" dirty="0" smtClean="0"/>
          </a:p>
          <a:p>
            <a:r>
              <a:rPr lang="en-US" dirty="0"/>
              <a:t>The basic idea is to determine</a:t>
            </a:r>
            <a:r>
              <a:rPr lang="en-US" i="1" dirty="0"/>
              <a:t> a hyper-plane and its normal vector which is used to calculate signed-rank number</a:t>
            </a:r>
            <a:r>
              <a:rPr lang="en-US" dirty="0" smtClean="0"/>
              <a:t>.</a:t>
            </a:r>
          </a:p>
          <a:p>
            <a:r>
              <a:rPr lang="en-US" dirty="0"/>
              <a:t>The optimized hyper-plane is the one that contains null hypothesis and splits observations as discriminatively as possible.</a:t>
            </a:r>
          </a:p>
        </p:txBody>
      </p:sp>
      <p:sp>
        <p:nvSpPr>
          <p:cNvPr id="4" name="Date Placeholder 3"/>
          <p:cNvSpPr>
            <a:spLocks noGrp="1"/>
          </p:cNvSpPr>
          <p:nvPr>
            <p:ph type="dt" sz="half" idx="10"/>
          </p:nvPr>
        </p:nvSpPr>
        <p:spPr/>
        <p:txBody>
          <a:bodyPr/>
          <a:lstStyle/>
          <a:p>
            <a:r>
              <a:rPr lang="en-US" smtClean="0"/>
              <a:t>5/5/2013</a:t>
            </a:r>
            <a:endParaRPr lang="en-US"/>
          </a:p>
        </p:txBody>
      </p:sp>
      <p:sp>
        <p:nvSpPr>
          <p:cNvPr id="5" name="Footer Placeholder 4"/>
          <p:cNvSpPr>
            <a:spLocks noGrp="1"/>
          </p:cNvSpPr>
          <p:nvPr>
            <p:ph type="ftr" sz="quarter" idx="11"/>
          </p:nvPr>
        </p:nvSpPr>
        <p:spPr/>
        <p:txBody>
          <a:bodyPr/>
          <a:lstStyle/>
          <a:p>
            <a:r>
              <a:rPr lang="it-IT" smtClean="0"/>
              <a:t>SIOD 2013, Ho Chi Minh, Vietnam</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1047971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Multivariate non-parametric sign test</a:t>
            </a:r>
          </a:p>
        </p:txBody>
      </p:sp>
      <p:sp>
        <p:nvSpPr>
          <p:cNvPr id="3" name="Content Placeholder 2"/>
          <p:cNvSpPr>
            <a:spLocks noGrp="1"/>
          </p:cNvSpPr>
          <p:nvPr>
            <p:ph idx="1"/>
          </p:nvPr>
        </p:nvSpPr>
        <p:spPr/>
        <p:txBody>
          <a:bodyPr/>
          <a:lstStyle/>
          <a:p>
            <a:pPr marL="0" indent="0" algn="ctr">
              <a:buNone/>
            </a:pPr>
            <a:r>
              <a:rPr lang="en-US" b="1" dirty="0"/>
              <a:t>Multivariate non-parametric sign test includes three </a:t>
            </a:r>
            <a:r>
              <a:rPr lang="en-US" b="1" dirty="0" smtClean="0"/>
              <a:t>steps</a:t>
            </a:r>
            <a:endParaRPr lang="en-US" dirty="0"/>
          </a:p>
          <a:p>
            <a:pPr marL="457200" indent="-457200">
              <a:buFont typeface="+mj-lt"/>
              <a:buAutoNum type="arabicPeriod"/>
            </a:pPr>
            <a:r>
              <a:rPr lang="en-US" dirty="0" smtClean="0"/>
              <a:t>Determining </a:t>
            </a:r>
            <a:r>
              <a:rPr lang="en-US" i="1" dirty="0"/>
              <a:t>separated hyper-plane</a:t>
            </a:r>
            <a:r>
              <a:rPr lang="en-US" dirty="0"/>
              <a:t> that contains null hypothesis </a:t>
            </a:r>
            <a:r>
              <a:rPr lang="en-US" i="1" dirty="0"/>
              <a:t>μ</a:t>
            </a:r>
            <a:r>
              <a:rPr lang="en-US" baseline="-25000" dirty="0"/>
              <a:t>0</a:t>
            </a:r>
            <a:r>
              <a:rPr lang="en-US" dirty="0"/>
              <a:t> and splits observations as discriminatively as possible</a:t>
            </a:r>
            <a:r>
              <a:rPr lang="en-US" dirty="0" smtClean="0"/>
              <a:t>.</a:t>
            </a:r>
          </a:p>
          <a:p>
            <a:pPr marL="457200" indent="-457200">
              <a:buFont typeface="+mj-lt"/>
              <a:buAutoNum type="arabicPeriod"/>
            </a:pPr>
            <a:r>
              <a:rPr lang="en-US" dirty="0"/>
              <a:t>The normal vector </a:t>
            </a:r>
            <a:r>
              <a:rPr lang="en-US" i="1" dirty="0"/>
              <a:t>W</a:t>
            </a:r>
            <a:r>
              <a:rPr lang="en-US" dirty="0"/>
              <a:t> of separated hyper-plane is used to make sign of observations. Observations having the same direction to </a:t>
            </a:r>
            <a:r>
              <a:rPr lang="en-US" i="1" dirty="0"/>
              <a:t>W</a:t>
            </a:r>
            <a:r>
              <a:rPr lang="en-US" dirty="0"/>
              <a:t> are assigned plus sign and otherwise</a:t>
            </a:r>
            <a:r>
              <a:rPr lang="en-US" dirty="0" smtClean="0"/>
              <a:t>.</a:t>
            </a:r>
            <a:r>
              <a:rPr lang="en-US" dirty="0"/>
              <a:t> The method to discover this hyper-plane is described particularly in </a:t>
            </a:r>
            <a:r>
              <a:rPr lang="en-US" dirty="0" smtClean="0"/>
              <a:t>section 3.</a:t>
            </a:r>
          </a:p>
          <a:p>
            <a:pPr marL="457200" indent="-457200">
              <a:buFont typeface="+mj-lt"/>
              <a:buAutoNum type="arabicPeriod"/>
            </a:pPr>
            <a:r>
              <a:rPr lang="en-US" dirty="0"/>
              <a:t>Null hypothesis </a:t>
            </a:r>
            <a:r>
              <a:rPr lang="en-US" i="1" dirty="0"/>
              <a:t>μ</a:t>
            </a:r>
            <a:r>
              <a:rPr lang="en-US" baseline="-25000" dirty="0"/>
              <a:t>0</a:t>
            </a:r>
            <a:r>
              <a:rPr lang="en-US" dirty="0"/>
              <a:t> is rejected or accepted in flavor of alternative hypothesis based on the number of plus signs.</a:t>
            </a:r>
          </a:p>
        </p:txBody>
      </p:sp>
      <p:sp>
        <p:nvSpPr>
          <p:cNvPr id="4" name="Date Placeholder 3"/>
          <p:cNvSpPr>
            <a:spLocks noGrp="1"/>
          </p:cNvSpPr>
          <p:nvPr>
            <p:ph type="dt" sz="half" idx="10"/>
          </p:nvPr>
        </p:nvSpPr>
        <p:spPr/>
        <p:txBody>
          <a:bodyPr/>
          <a:lstStyle/>
          <a:p>
            <a:r>
              <a:rPr lang="en-US" smtClean="0"/>
              <a:t>5/5/2013</a:t>
            </a:r>
            <a:endParaRPr lang="en-US"/>
          </a:p>
        </p:txBody>
      </p:sp>
      <p:sp>
        <p:nvSpPr>
          <p:cNvPr id="5" name="Footer Placeholder 4"/>
          <p:cNvSpPr>
            <a:spLocks noGrp="1"/>
          </p:cNvSpPr>
          <p:nvPr>
            <p:ph type="ftr" sz="quarter" idx="11"/>
          </p:nvPr>
        </p:nvSpPr>
        <p:spPr/>
        <p:txBody>
          <a:bodyPr/>
          <a:lstStyle/>
          <a:p>
            <a:r>
              <a:rPr lang="it-IT" smtClean="0"/>
              <a:t>SIOD 2013, Ho Chi Minh, Vietnam</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41215982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Determining separated hyper-plane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indent="0">
                  <a:lnSpc>
                    <a:spcPct val="110000"/>
                  </a:lnSpc>
                  <a:buNone/>
                </a:pPr>
                <a:r>
                  <a:rPr lang="en-US" dirty="0" smtClean="0"/>
                  <a:t>Given sample Ω </a:t>
                </a:r>
                <a:r>
                  <a:rPr lang="en-US" dirty="0"/>
                  <a:t>= {</a:t>
                </a:r>
                <a:r>
                  <a:rPr lang="en-US" i="1" dirty="0"/>
                  <a:t>X</a:t>
                </a:r>
                <a:r>
                  <a:rPr lang="en-US" baseline="-25000" dirty="0"/>
                  <a:t>1</a:t>
                </a:r>
                <a:r>
                  <a:rPr lang="en-US" dirty="0"/>
                  <a:t>, </a:t>
                </a:r>
                <a:r>
                  <a:rPr lang="en-US" i="1" dirty="0"/>
                  <a:t>X</a:t>
                </a:r>
                <a:r>
                  <a:rPr lang="en-US" baseline="-25000" dirty="0"/>
                  <a:t>2</a:t>
                </a:r>
                <a:r>
                  <a:rPr lang="en-US" dirty="0"/>
                  <a:t>,…, </a:t>
                </a:r>
                <a:r>
                  <a:rPr lang="en-US" i="1" dirty="0" err="1"/>
                  <a:t>X</a:t>
                </a:r>
                <a:r>
                  <a:rPr lang="en-US" i="1" baseline="-25000" dirty="0" err="1"/>
                  <a:t>m</a:t>
                </a:r>
                <a:r>
                  <a:rPr lang="en-US" dirty="0"/>
                  <a:t>} has </a:t>
                </a:r>
                <a:r>
                  <a:rPr lang="en-US" i="1" dirty="0"/>
                  <a:t>m</a:t>
                </a:r>
                <a:r>
                  <a:rPr lang="en-US" dirty="0"/>
                  <a:t> </a:t>
                </a:r>
                <a:r>
                  <a:rPr lang="en-US" dirty="0" smtClean="0"/>
                  <a:t>observations, the </a:t>
                </a:r>
                <a:r>
                  <a:rPr lang="en-US" b="1" dirty="0" smtClean="0"/>
                  <a:t>separated hyper-plane</a:t>
                </a:r>
                <a:r>
                  <a:rPr lang="en-US" dirty="0" smtClean="0"/>
                  <a:t> </a:t>
                </a:r>
                <a:r>
                  <a:rPr lang="en-US" dirty="0"/>
                  <a:t>satisfies two following </a:t>
                </a:r>
                <a:r>
                  <a:rPr lang="en-US" dirty="0" smtClean="0"/>
                  <a:t>propositions:</a:t>
                </a:r>
              </a:p>
              <a:p>
                <a:pPr marL="0" indent="0">
                  <a:lnSpc>
                    <a:spcPct val="110000"/>
                  </a:lnSpc>
                  <a:buNone/>
                </a:pPr>
                <a:endParaRPr lang="en-US" dirty="0" smtClean="0"/>
              </a:p>
              <a:p>
                <a:pPr marL="457200" indent="-457200">
                  <a:lnSpc>
                    <a:spcPct val="110000"/>
                  </a:lnSpc>
                  <a:buFont typeface="+mj-lt"/>
                  <a:buAutoNum type="arabicPeriod"/>
                </a:pPr>
                <a:r>
                  <a:rPr lang="en-US" dirty="0" smtClean="0"/>
                  <a:t>It contains </a:t>
                </a:r>
                <a:r>
                  <a:rPr lang="en-US" dirty="0"/>
                  <a:t>specified null hypothesis </a:t>
                </a:r>
                <a:r>
                  <a:rPr lang="en-US" i="1" dirty="0" smtClean="0"/>
                  <a:t>μ</a:t>
                </a:r>
                <a:r>
                  <a:rPr lang="en-US" baseline="-25000" dirty="0" smtClean="0"/>
                  <a:t>0</a:t>
                </a:r>
                <a:r>
                  <a:rPr lang="en-US" dirty="0" smtClean="0"/>
                  <a:t>, which means:</a:t>
                </a:r>
                <a:endParaRPr lang="en-US" i="1" dirty="0" smtClean="0"/>
              </a:p>
              <a:p>
                <a:pPr marL="0" indent="0">
                  <a:lnSpc>
                    <a:spcPct val="11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𝑊</m:t>
                              </m:r>
                            </m:e>
                            <m:sup>
                              <m:r>
                                <a:rPr lang="en-US" i="1">
                                  <a:latin typeface="Cambria Math" panose="02040503050406030204" pitchFamily="18" charset="0"/>
                                </a:rPr>
                                <m:t>𝑇</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0</m:t>
                                  </m:r>
                                </m:sub>
                              </m:sSub>
                            </m:e>
                          </m:d>
                        </m:e>
                      </m:d>
                      <m:r>
                        <a:rPr lang="en-US" i="1">
                          <a:latin typeface="Cambria Math" panose="02040503050406030204" pitchFamily="18" charset="0"/>
                        </a:rPr>
                        <m:t>≤0</m:t>
                      </m:r>
                    </m:oMath>
                  </m:oMathPara>
                </a14:m>
                <a:endParaRPr lang="en-US" dirty="0" smtClean="0"/>
              </a:p>
              <a:p>
                <a:pPr marL="457200" indent="0">
                  <a:lnSpc>
                    <a:spcPct val="110000"/>
                  </a:lnSpc>
                  <a:buNone/>
                </a:pPr>
                <a:r>
                  <a:rPr lang="en-US" dirty="0" smtClean="0"/>
                  <a:t>The first proposition </a:t>
                </a:r>
                <a:r>
                  <a:rPr lang="en-US" dirty="0"/>
                  <a:t>is similar to the methodology of support vector machine (SVM) </a:t>
                </a:r>
                <a:r>
                  <a:rPr lang="en-US" dirty="0" smtClean="0"/>
                  <a:t>method [2].</a:t>
                </a:r>
              </a:p>
              <a:p>
                <a:pPr marL="514350" indent="-514350">
                  <a:lnSpc>
                    <a:spcPct val="110000"/>
                  </a:lnSpc>
                  <a:buFont typeface="+mj-lt"/>
                  <a:buAutoNum type="arabicPeriod" startAt="2"/>
                </a:pPr>
                <a:r>
                  <a:rPr lang="en-US" dirty="0" smtClean="0"/>
                  <a:t>It </a:t>
                </a:r>
                <a:r>
                  <a:rPr lang="en-US" i="1" dirty="0" smtClean="0"/>
                  <a:t>s</a:t>
                </a:r>
                <a:r>
                  <a:rPr lang="en-US" dirty="0" smtClean="0"/>
                  <a:t>plits </a:t>
                </a:r>
                <a:r>
                  <a:rPr lang="en-US" dirty="0"/>
                  <a:t>vector space Ω into two half-spaces as separately as </a:t>
                </a:r>
                <a:r>
                  <a:rPr lang="en-US" dirty="0" smtClean="0"/>
                  <a:t>possible, which means </a:t>
                </a:r>
                <a:r>
                  <a:rPr lang="en-US" i="1" dirty="0"/>
                  <a:t>W</a:t>
                </a:r>
                <a:r>
                  <a:rPr lang="en-US" dirty="0"/>
                  <a:t> is extreme point of following Lagrange </a:t>
                </a:r>
                <a:r>
                  <a:rPr lang="en-US" dirty="0" smtClean="0"/>
                  <a:t>function [</a:t>
                </a:r>
                <a:r>
                  <a:rPr lang="en-US" dirty="0"/>
                  <a:t>3, p. 215</a:t>
                </a:r>
                <a:r>
                  <a:rPr lang="en-US" dirty="0" smtClean="0"/>
                  <a:t>]:</a:t>
                </a:r>
              </a:p>
              <a:p>
                <a:pPr marL="0" indent="0">
                  <a:lnSpc>
                    <a:spcPct val="11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𝜆</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p>
                        <m:sSupPr>
                          <m:ctrlPr>
                            <a:rPr lang="en-US" i="1">
                              <a:latin typeface="Cambria Math" panose="02040503050406030204" pitchFamily="18" charset="0"/>
                            </a:rPr>
                          </m:ctrlPr>
                        </m:sSupPr>
                        <m:e>
                          <m:r>
                            <a:rPr lang="en-US" i="1">
                              <a:latin typeface="Cambria Math" panose="02040503050406030204" pitchFamily="18" charset="0"/>
                            </a:rPr>
                            <m:t>𝑊</m:t>
                          </m:r>
                        </m:e>
                        <m:sup>
                          <m:r>
                            <a:rPr lang="en-US" i="1">
                              <a:latin typeface="Cambria Math" panose="02040503050406030204" pitchFamily="18" charset="0"/>
                            </a:rPr>
                            <m:t>𝑇</m:t>
                          </m:r>
                        </m:sup>
                      </m:sSup>
                      <m:r>
                        <a:rPr lang="en-US" i="1">
                          <a:latin typeface="Cambria Math" panose="02040503050406030204" pitchFamily="18" charset="0"/>
                        </a:rPr>
                        <m:t>𝑊</m:t>
                      </m:r>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𝑊</m:t>
                                      </m:r>
                                    </m:e>
                                    <m:sup>
                                      <m:r>
                                        <a:rPr lang="en-US" i="1">
                                          <a:latin typeface="Cambria Math" panose="02040503050406030204" pitchFamily="18" charset="0"/>
                                        </a:rPr>
                                        <m:t>𝑇</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0</m:t>
                                          </m:r>
                                        </m:sub>
                                      </m:sSub>
                                    </m:e>
                                  </m:d>
                                </m:e>
                              </m:d>
                            </m:e>
                          </m:d>
                        </m:e>
                      </m:nary>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1767" r="-98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5/5/2013</a:t>
            </a:r>
            <a:endParaRPr lang="en-US"/>
          </a:p>
        </p:txBody>
      </p:sp>
      <p:sp>
        <p:nvSpPr>
          <p:cNvPr id="5" name="Footer Placeholder 4"/>
          <p:cNvSpPr>
            <a:spLocks noGrp="1"/>
          </p:cNvSpPr>
          <p:nvPr>
            <p:ph type="ftr" sz="quarter" idx="11"/>
          </p:nvPr>
        </p:nvSpPr>
        <p:spPr/>
        <p:txBody>
          <a:bodyPr/>
          <a:lstStyle/>
          <a:p>
            <a:r>
              <a:rPr lang="it-IT" smtClean="0"/>
              <a:t>SIOD 2013, Ho Chi Minh, Vietnam</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3424595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230"/>
            <a:ext cx="10515600" cy="425353"/>
          </a:xfrm>
        </p:spPr>
        <p:txBody>
          <a:bodyPr>
            <a:noAutofit/>
          </a:bodyPr>
          <a:lstStyle/>
          <a:p>
            <a:r>
              <a:rPr lang="en-US" sz="3000" dirty="0"/>
              <a:t>3. Determining separated hyper-plane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8783" y="636104"/>
                <a:ext cx="11608904" cy="5720246"/>
              </a:xfrm>
            </p:spPr>
            <p:txBody>
              <a:bodyPr>
                <a:noAutofit/>
              </a:bodyPr>
              <a:lstStyle/>
              <a:p>
                <a:r>
                  <a:rPr lang="en-US" sz="2300" dirty="0" smtClean="0"/>
                  <a:t>Similar to SVM method [2], by solving optimization problem, the </a:t>
                </a:r>
                <a:r>
                  <a:rPr lang="en-US" sz="2300" dirty="0"/>
                  <a:t>Lagrange function </a:t>
                </a:r>
                <a:r>
                  <a:rPr lang="en-US" sz="2300" dirty="0" smtClean="0"/>
                  <a:t>becomes:</a:t>
                </a:r>
              </a:p>
              <a:p>
                <a:pPr marL="0" indent="0">
                  <a:buNone/>
                </a:pPr>
                <a14:m>
                  <m:oMathPara xmlns:m="http://schemas.openxmlformats.org/officeDocument/2006/math">
                    <m:oMathParaPr>
                      <m:jc m:val="centerGroup"/>
                    </m:oMathParaPr>
                    <m:oMath xmlns:m="http://schemas.openxmlformats.org/officeDocument/2006/math">
                      <m:r>
                        <a:rPr lang="en-US" sz="2300" i="1">
                          <a:latin typeface="Cambria Math" panose="02040503050406030204" pitchFamily="18" charset="0"/>
                        </a:rPr>
                        <m:t>𝐿</m:t>
                      </m:r>
                      <m:d>
                        <m:dPr>
                          <m:ctrlPr>
                            <a:rPr lang="en-US" sz="2300" i="1">
                              <a:latin typeface="Cambria Math" panose="02040503050406030204" pitchFamily="18" charset="0"/>
                            </a:rPr>
                          </m:ctrlPr>
                        </m:dPr>
                        <m:e>
                          <m:r>
                            <a:rPr lang="en-US" sz="2300" i="1">
                              <a:latin typeface="Cambria Math" panose="02040503050406030204" pitchFamily="18" charset="0"/>
                            </a:rPr>
                            <m:t>𝑊</m:t>
                          </m:r>
                          <m:r>
                            <a:rPr lang="en-US" sz="2300" i="1">
                              <a:latin typeface="Cambria Math" panose="02040503050406030204" pitchFamily="18" charset="0"/>
                            </a:rPr>
                            <m:t>,</m:t>
                          </m:r>
                          <m:r>
                            <a:rPr lang="en-US" sz="2300" i="1">
                              <a:latin typeface="Cambria Math" panose="02040503050406030204" pitchFamily="18" charset="0"/>
                            </a:rPr>
                            <m:t>𝜆</m:t>
                          </m:r>
                        </m:e>
                      </m:d>
                      <m:r>
                        <a:rPr lang="en-US" sz="2300" i="1">
                          <a:latin typeface="Cambria Math" panose="02040503050406030204" pitchFamily="18" charset="0"/>
                        </a:rPr>
                        <m:t>=</m:t>
                      </m:r>
                      <m:f>
                        <m:fPr>
                          <m:ctrlPr>
                            <a:rPr lang="en-US" sz="2300" i="1">
                              <a:latin typeface="Cambria Math" panose="02040503050406030204" pitchFamily="18" charset="0"/>
                            </a:rPr>
                          </m:ctrlPr>
                        </m:fPr>
                        <m:num>
                          <m:r>
                            <a:rPr lang="en-US" sz="2300" i="1">
                              <a:latin typeface="Cambria Math" panose="02040503050406030204" pitchFamily="18" charset="0"/>
                            </a:rPr>
                            <m:t>1</m:t>
                          </m:r>
                        </m:num>
                        <m:den>
                          <m:r>
                            <a:rPr lang="en-US" sz="2300" i="1">
                              <a:latin typeface="Cambria Math" panose="02040503050406030204" pitchFamily="18" charset="0"/>
                            </a:rPr>
                            <m:t>2</m:t>
                          </m:r>
                        </m:den>
                      </m:f>
                      <m:nary>
                        <m:naryPr>
                          <m:chr m:val="∑"/>
                          <m:limLoc m:val="undOvr"/>
                          <m:ctrlPr>
                            <a:rPr lang="en-US" sz="2300" i="1">
                              <a:latin typeface="Cambria Math" panose="02040503050406030204" pitchFamily="18" charset="0"/>
                            </a:rPr>
                          </m:ctrlPr>
                        </m:naryPr>
                        <m:sub>
                          <m:r>
                            <a:rPr lang="en-US" sz="2300" i="1">
                              <a:latin typeface="Cambria Math" panose="02040503050406030204" pitchFamily="18" charset="0"/>
                            </a:rPr>
                            <m:t>𝑖</m:t>
                          </m:r>
                          <m:r>
                            <a:rPr lang="en-US" sz="2300" i="1">
                              <a:latin typeface="Cambria Math" panose="02040503050406030204" pitchFamily="18" charset="0"/>
                            </a:rPr>
                            <m:t>=1</m:t>
                          </m:r>
                        </m:sub>
                        <m:sup>
                          <m:r>
                            <a:rPr lang="en-US" sz="2300" i="1">
                              <a:latin typeface="Cambria Math" panose="02040503050406030204" pitchFamily="18" charset="0"/>
                            </a:rPr>
                            <m:t>𝑚</m:t>
                          </m:r>
                        </m:sup>
                        <m:e>
                          <m:nary>
                            <m:naryPr>
                              <m:chr m:val="∑"/>
                              <m:limLoc m:val="undOvr"/>
                              <m:ctrlPr>
                                <a:rPr lang="en-US" sz="2300" i="1">
                                  <a:latin typeface="Cambria Math" panose="02040503050406030204" pitchFamily="18" charset="0"/>
                                </a:rPr>
                              </m:ctrlPr>
                            </m:naryPr>
                            <m:sub>
                              <m:r>
                                <a:rPr lang="en-US" sz="2300" i="1">
                                  <a:latin typeface="Cambria Math" panose="02040503050406030204" pitchFamily="18" charset="0"/>
                                </a:rPr>
                                <m:t>𝑗</m:t>
                              </m:r>
                              <m:r>
                                <a:rPr lang="en-US" sz="2300" i="1">
                                  <a:latin typeface="Cambria Math" panose="02040503050406030204" pitchFamily="18" charset="0"/>
                                </a:rPr>
                                <m:t>=1</m:t>
                              </m:r>
                            </m:sub>
                            <m:sup>
                              <m:r>
                                <a:rPr lang="en-US" sz="2300" i="1">
                                  <a:latin typeface="Cambria Math" panose="02040503050406030204" pitchFamily="18" charset="0"/>
                                </a:rPr>
                                <m:t>𝑚</m:t>
                              </m:r>
                            </m:sup>
                            <m:e>
                              <m:sSub>
                                <m:sSubPr>
                                  <m:ctrlPr>
                                    <a:rPr lang="en-US" sz="2300" i="1">
                                      <a:latin typeface="Cambria Math" panose="02040503050406030204" pitchFamily="18" charset="0"/>
                                    </a:rPr>
                                  </m:ctrlPr>
                                </m:sSubPr>
                                <m:e>
                                  <m:r>
                                    <a:rPr lang="en-US" sz="2300" i="1">
                                      <a:latin typeface="Cambria Math" panose="02040503050406030204" pitchFamily="18" charset="0"/>
                                    </a:rPr>
                                    <m:t>𝜆</m:t>
                                  </m:r>
                                </m:e>
                                <m:sub>
                                  <m:r>
                                    <a:rPr lang="en-US" sz="2300" i="1">
                                      <a:latin typeface="Cambria Math" panose="02040503050406030204" pitchFamily="18" charset="0"/>
                                    </a:rPr>
                                    <m:t>𝑖</m:t>
                                  </m:r>
                                </m:sub>
                              </m:sSub>
                              <m:sSub>
                                <m:sSubPr>
                                  <m:ctrlPr>
                                    <a:rPr lang="en-US" sz="2300" i="1">
                                      <a:latin typeface="Cambria Math" panose="02040503050406030204" pitchFamily="18" charset="0"/>
                                    </a:rPr>
                                  </m:ctrlPr>
                                </m:sSubPr>
                                <m:e>
                                  <m:r>
                                    <a:rPr lang="en-US" sz="2300" i="1">
                                      <a:latin typeface="Cambria Math" panose="02040503050406030204" pitchFamily="18" charset="0"/>
                                    </a:rPr>
                                    <m:t>𝜆</m:t>
                                  </m:r>
                                </m:e>
                                <m:sub>
                                  <m:r>
                                    <a:rPr lang="en-US" sz="2300" i="1">
                                      <a:latin typeface="Cambria Math" panose="02040503050406030204" pitchFamily="18" charset="0"/>
                                    </a:rPr>
                                    <m:t>𝑗</m:t>
                                  </m:r>
                                </m:sub>
                              </m:sSub>
                              <m:f>
                                <m:fPr>
                                  <m:ctrlPr>
                                    <a:rPr lang="en-US" sz="2300" i="1">
                                      <a:latin typeface="Cambria Math" panose="02040503050406030204" pitchFamily="18" charset="0"/>
                                    </a:rPr>
                                  </m:ctrlPr>
                                </m:fPr>
                                <m:num>
                                  <m:sSup>
                                    <m:sSupPr>
                                      <m:ctrlPr>
                                        <a:rPr lang="en-US" sz="2300" i="1">
                                          <a:latin typeface="Cambria Math" panose="02040503050406030204" pitchFamily="18" charset="0"/>
                                        </a:rPr>
                                      </m:ctrlPr>
                                    </m:sSupPr>
                                    <m:e>
                                      <m:r>
                                        <a:rPr lang="en-US" sz="2300" i="1">
                                          <a:latin typeface="Cambria Math" panose="02040503050406030204" pitchFamily="18" charset="0"/>
                                        </a:rPr>
                                        <m:t>𝑊</m:t>
                                      </m:r>
                                    </m:e>
                                    <m:sup>
                                      <m:r>
                                        <a:rPr lang="en-US" sz="2300" i="1">
                                          <a:latin typeface="Cambria Math" panose="02040503050406030204" pitchFamily="18" charset="0"/>
                                        </a:rPr>
                                        <m:t>𝑇</m:t>
                                      </m:r>
                                    </m:sup>
                                  </m:sSup>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𝑖</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𝜇</m:t>
                                          </m:r>
                                        </m:e>
                                        <m:sub>
                                          <m:r>
                                            <a:rPr lang="en-US" sz="2300" i="1">
                                              <a:latin typeface="Cambria Math" panose="02040503050406030204" pitchFamily="18" charset="0"/>
                                            </a:rPr>
                                            <m:t>0</m:t>
                                          </m:r>
                                        </m:sub>
                                      </m:sSub>
                                    </m:e>
                                  </m:d>
                                </m:num>
                                <m:den>
                                  <m:d>
                                    <m:dPr>
                                      <m:begChr m:val="|"/>
                                      <m:endChr m:val="|"/>
                                      <m:ctrlPr>
                                        <a:rPr lang="en-US" sz="2300" i="1">
                                          <a:latin typeface="Cambria Math" panose="02040503050406030204" pitchFamily="18" charset="0"/>
                                        </a:rPr>
                                      </m:ctrlPr>
                                    </m:dPr>
                                    <m:e>
                                      <m:sSup>
                                        <m:sSupPr>
                                          <m:ctrlPr>
                                            <a:rPr lang="en-US" sz="2300" i="1">
                                              <a:latin typeface="Cambria Math" panose="02040503050406030204" pitchFamily="18" charset="0"/>
                                            </a:rPr>
                                          </m:ctrlPr>
                                        </m:sSupPr>
                                        <m:e>
                                          <m:r>
                                            <a:rPr lang="en-US" sz="2300" i="1">
                                              <a:latin typeface="Cambria Math" panose="02040503050406030204" pitchFamily="18" charset="0"/>
                                            </a:rPr>
                                            <m:t>𝑊</m:t>
                                          </m:r>
                                        </m:e>
                                        <m:sup>
                                          <m:r>
                                            <a:rPr lang="en-US" sz="2300" i="1">
                                              <a:latin typeface="Cambria Math" panose="02040503050406030204" pitchFamily="18" charset="0"/>
                                            </a:rPr>
                                            <m:t>𝑇</m:t>
                                          </m:r>
                                        </m:sup>
                                      </m:sSup>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𝑖</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𝜇</m:t>
                                              </m:r>
                                            </m:e>
                                            <m:sub>
                                              <m:r>
                                                <a:rPr lang="en-US" sz="2300" i="1">
                                                  <a:latin typeface="Cambria Math" panose="02040503050406030204" pitchFamily="18" charset="0"/>
                                                </a:rPr>
                                                <m:t>0</m:t>
                                              </m:r>
                                            </m:sub>
                                          </m:sSub>
                                        </m:e>
                                      </m:d>
                                    </m:e>
                                  </m:d>
                                </m:den>
                              </m:f>
                              <m:f>
                                <m:fPr>
                                  <m:ctrlPr>
                                    <a:rPr lang="en-US" sz="2300" i="1">
                                      <a:latin typeface="Cambria Math" panose="02040503050406030204" pitchFamily="18" charset="0"/>
                                    </a:rPr>
                                  </m:ctrlPr>
                                </m:fPr>
                                <m:num>
                                  <m:sSup>
                                    <m:sSupPr>
                                      <m:ctrlPr>
                                        <a:rPr lang="en-US" sz="2300" i="1">
                                          <a:latin typeface="Cambria Math" panose="02040503050406030204" pitchFamily="18" charset="0"/>
                                        </a:rPr>
                                      </m:ctrlPr>
                                    </m:sSupPr>
                                    <m:e>
                                      <m:r>
                                        <a:rPr lang="en-US" sz="2300" i="1">
                                          <a:latin typeface="Cambria Math" panose="02040503050406030204" pitchFamily="18" charset="0"/>
                                        </a:rPr>
                                        <m:t>𝑊</m:t>
                                      </m:r>
                                    </m:e>
                                    <m:sup>
                                      <m:r>
                                        <a:rPr lang="en-US" sz="2300" i="1">
                                          <a:latin typeface="Cambria Math" panose="02040503050406030204" pitchFamily="18" charset="0"/>
                                        </a:rPr>
                                        <m:t>𝑇</m:t>
                                      </m:r>
                                    </m:sup>
                                  </m:sSup>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𝑗</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𝜇</m:t>
                                          </m:r>
                                        </m:e>
                                        <m:sub>
                                          <m:r>
                                            <a:rPr lang="en-US" sz="2300" i="1">
                                              <a:latin typeface="Cambria Math" panose="02040503050406030204" pitchFamily="18" charset="0"/>
                                            </a:rPr>
                                            <m:t>0</m:t>
                                          </m:r>
                                        </m:sub>
                                      </m:sSub>
                                    </m:e>
                                  </m:d>
                                </m:num>
                                <m:den>
                                  <m:d>
                                    <m:dPr>
                                      <m:begChr m:val="|"/>
                                      <m:endChr m:val="|"/>
                                      <m:ctrlPr>
                                        <a:rPr lang="en-US" sz="2300" i="1">
                                          <a:latin typeface="Cambria Math" panose="02040503050406030204" pitchFamily="18" charset="0"/>
                                        </a:rPr>
                                      </m:ctrlPr>
                                    </m:dPr>
                                    <m:e>
                                      <m:sSup>
                                        <m:sSupPr>
                                          <m:ctrlPr>
                                            <a:rPr lang="en-US" sz="2300" i="1">
                                              <a:latin typeface="Cambria Math" panose="02040503050406030204" pitchFamily="18" charset="0"/>
                                            </a:rPr>
                                          </m:ctrlPr>
                                        </m:sSupPr>
                                        <m:e>
                                          <m:r>
                                            <a:rPr lang="en-US" sz="2300" i="1">
                                              <a:latin typeface="Cambria Math" panose="02040503050406030204" pitchFamily="18" charset="0"/>
                                            </a:rPr>
                                            <m:t>𝑊</m:t>
                                          </m:r>
                                        </m:e>
                                        <m:sup>
                                          <m:r>
                                            <a:rPr lang="en-US" sz="2300" i="1">
                                              <a:latin typeface="Cambria Math" panose="02040503050406030204" pitchFamily="18" charset="0"/>
                                            </a:rPr>
                                            <m:t>𝑇</m:t>
                                          </m:r>
                                        </m:sup>
                                      </m:sSup>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𝑗</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𝜇</m:t>
                                              </m:r>
                                            </m:e>
                                            <m:sub>
                                              <m:r>
                                                <a:rPr lang="en-US" sz="2300" i="1">
                                                  <a:latin typeface="Cambria Math" panose="02040503050406030204" pitchFamily="18" charset="0"/>
                                                </a:rPr>
                                                <m:t>0</m:t>
                                              </m:r>
                                            </m:sub>
                                          </m:sSub>
                                        </m:e>
                                      </m:d>
                                    </m:e>
                                  </m:d>
                                </m:den>
                              </m:f>
                              <m:sSup>
                                <m:sSupPr>
                                  <m:ctrlPr>
                                    <a:rPr lang="en-US" sz="2300" i="1">
                                      <a:latin typeface="Cambria Math" panose="02040503050406030204" pitchFamily="18" charset="0"/>
                                    </a:rPr>
                                  </m:ctrlPr>
                                </m:sSupPr>
                                <m:e>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𝑖</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𝜇</m:t>
                                          </m:r>
                                        </m:e>
                                        <m:sub>
                                          <m:r>
                                            <a:rPr lang="en-US" sz="2300" i="1">
                                              <a:latin typeface="Cambria Math" panose="02040503050406030204" pitchFamily="18" charset="0"/>
                                            </a:rPr>
                                            <m:t>0</m:t>
                                          </m:r>
                                        </m:sub>
                                      </m:sSub>
                                    </m:e>
                                  </m:d>
                                </m:e>
                                <m:sup>
                                  <m:r>
                                    <a:rPr lang="en-US" sz="2300" i="1">
                                      <a:latin typeface="Cambria Math" panose="02040503050406030204" pitchFamily="18" charset="0"/>
                                    </a:rPr>
                                    <m:t>𝑇</m:t>
                                  </m:r>
                                </m:sup>
                              </m:sSup>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𝑗</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𝜇</m:t>
                                      </m:r>
                                    </m:e>
                                    <m:sub>
                                      <m:r>
                                        <a:rPr lang="en-US" sz="2300" i="1">
                                          <a:latin typeface="Cambria Math" panose="02040503050406030204" pitchFamily="18" charset="0"/>
                                        </a:rPr>
                                        <m:t>0</m:t>
                                      </m:r>
                                    </m:sub>
                                  </m:sSub>
                                </m:e>
                              </m:d>
                            </m:e>
                          </m:nary>
                        </m:e>
                      </m:nary>
                      <m:r>
                        <a:rPr lang="en-US" sz="2300" i="1">
                          <a:latin typeface="Cambria Math" panose="02040503050406030204" pitchFamily="18" charset="0"/>
                        </a:rPr>
                        <m:t>+</m:t>
                      </m:r>
                      <m:nary>
                        <m:naryPr>
                          <m:chr m:val="∑"/>
                          <m:limLoc m:val="undOvr"/>
                          <m:ctrlPr>
                            <a:rPr lang="en-US" sz="2300" i="1">
                              <a:latin typeface="Cambria Math" panose="02040503050406030204" pitchFamily="18" charset="0"/>
                            </a:rPr>
                          </m:ctrlPr>
                        </m:naryPr>
                        <m:sub>
                          <m:r>
                            <a:rPr lang="en-US" sz="2300" i="1">
                              <a:latin typeface="Cambria Math" panose="02040503050406030204" pitchFamily="18" charset="0"/>
                            </a:rPr>
                            <m:t>𝑖</m:t>
                          </m:r>
                          <m:r>
                            <a:rPr lang="en-US" sz="2300" i="1">
                              <a:latin typeface="Cambria Math" panose="02040503050406030204" pitchFamily="18" charset="0"/>
                            </a:rPr>
                            <m:t>=1</m:t>
                          </m:r>
                        </m:sub>
                        <m:sup>
                          <m:r>
                            <a:rPr lang="en-US" sz="2300" i="1">
                              <a:latin typeface="Cambria Math" panose="02040503050406030204" pitchFamily="18" charset="0"/>
                            </a:rPr>
                            <m:t>𝑚</m:t>
                          </m:r>
                        </m:sup>
                        <m:e>
                          <m:sSub>
                            <m:sSubPr>
                              <m:ctrlPr>
                                <a:rPr lang="en-US" sz="2300" i="1">
                                  <a:latin typeface="Cambria Math" panose="02040503050406030204" pitchFamily="18" charset="0"/>
                                </a:rPr>
                              </m:ctrlPr>
                            </m:sSubPr>
                            <m:e>
                              <m:r>
                                <a:rPr lang="en-US" sz="2300" i="1">
                                  <a:latin typeface="Cambria Math" panose="02040503050406030204" pitchFamily="18" charset="0"/>
                                </a:rPr>
                                <m:t>𝜆</m:t>
                              </m:r>
                            </m:e>
                            <m:sub>
                              <m:r>
                                <a:rPr lang="en-US" sz="2300" i="1">
                                  <a:latin typeface="Cambria Math" panose="02040503050406030204" pitchFamily="18" charset="0"/>
                                </a:rPr>
                                <m:t>𝑖</m:t>
                              </m:r>
                            </m:sub>
                          </m:sSub>
                        </m:e>
                      </m:nary>
                      <m:r>
                        <a:rPr lang="en-US" sz="2300" i="1">
                          <a:latin typeface="Cambria Math" panose="02040503050406030204" pitchFamily="18" charset="0"/>
                        </a:rPr>
                        <m:t>−</m:t>
                      </m:r>
                      <m:nary>
                        <m:naryPr>
                          <m:chr m:val="∑"/>
                          <m:limLoc m:val="undOvr"/>
                          <m:ctrlPr>
                            <a:rPr lang="en-US" sz="2300" i="1">
                              <a:latin typeface="Cambria Math" panose="02040503050406030204" pitchFamily="18" charset="0"/>
                            </a:rPr>
                          </m:ctrlPr>
                        </m:naryPr>
                        <m:sub>
                          <m:r>
                            <a:rPr lang="en-US" sz="2300" i="1">
                              <a:latin typeface="Cambria Math" panose="02040503050406030204" pitchFamily="18" charset="0"/>
                            </a:rPr>
                            <m:t>𝑖</m:t>
                          </m:r>
                          <m:r>
                            <a:rPr lang="en-US" sz="2300" i="1">
                              <a:latin typeface="Cambria Math" panose="02040503050406030204" pitchFamily="18" charset="0"/>
                            </a:rPr>
                            <m:t>=1</m:t>
                          </m:r>
                        </m:sub>
                        <m:sup>
                          <m:r>
                            <a:rPr lang="en-US" sz="2300" i="1">
                              <a:latin typeface="Cambria Math" panose="02040503050406030204" pitchFamily="18" charset="0"/>
                            </a:rPr>
                            <m:t>𝑚</m:t>
                          </m:r>
                        </m:sup>
                        <m:e>
                          <m:nary>
                            <m:naryPr>
                              <m:chr m:val="∑"/>
                              <m:limLoc m:val="undOvr"/>
                              <m:ctrlPr>
                                <a:rPr lang="en-US" sz="2300" i="1">
                                  <a:latin typeface="Cambria Math" panose="02040503050406030204" pitchFamily="18" charset="0"/>
                                </a:rPr>
                              </m:ctrlPr>
                            </m:naryPr>
                            <m:sub>
                              <m:r>
                                <a:rPr lang="en-US" sz="2300" i="1">
                                  <a:latin typeface="Cambria Math" panose="02040503050406030204" pitchFamily="18" charset="0"/>
                                </a:rPr>
                                <m:t>𝑗</m:t>
                              </m:r>
                              <m:r>
                                <a:rPr lang="en-US" sz="2300" i="1">
                                  <a:latin typeface="Cambria Math" panose="02040503050406030204" pitchFamily="18" charset="0"/>
                                </a:rPr>
                                <m:t>=1</m:t>
                              </m:r>
                            </m:sub>
                            <m:sup>
                              <m:r>
                                <a:rPr lang="en-US" sz="2300" i="1">
                                  <a:latin typeface="Cambria Math" panose="02040503050406030204" pitchFamily="18" charset="0"/>
                                </a:rPr>
                                <m:t>𝑚</m:t>
                              </m:r>
                            </m:sup>
                            <m:e>
                              <m:sSub>
                                <m:sSubPr>
                                  <m:ctrlPr>
                                    <a:rPr lang="en-US" sz="2300" i="1">
                                      <a:latin typeface="Cambria Math" panose="02040503050406030204" pitchFamily="18" charset="0"/>
                                    </a:rPr>
                                  </m:ctrlPr>
                                </m:sSubPr>
                                <m:e>
                                  <m:r>
                                    <a:rPr lang="en-US" sz="2300" i="1">
                                      <a:latin typeface="Cambria Math" panose="02040503050406030204" pitchFamily="18" charset="0"/>
                                    </a:rPr>
                                    <m:t>𝜆</m:t>
                                  </m:r>
                                </m:e>
                                <m:sub>
                                  <m:r>
                                    <a:rPr lang="en-US" sz="2300" i="1">
                                      <a:latin typeface="Cambria Math" panose="02040503050406030204" pitchFamily="18" charset="0"/>
                                    </a:rPr>
                                    <m:t>𝑖</m:t>
                                  </m:r>
                                </m:sub>
                              </m:sSub>
                              <m:sSub>
                                <m:sSubPr>
                                  <m:ctrlPr>
                                    <a:rPr lang="en-US" sz="2300" i="1">
                                      <a:latin typeface="Cambria Math" panose="02040503050406030204" pitchFamily="18" charset="0"/>
                                    </a:rPr>
                                  </m:ctrlPr>
                                </m:sSubPr>
                                <m:e>
                                  <m:r>
                                    <a:rPr lang="en-US" sz="2300" i="1">
                                      <a:latin typeface="Cambria Math" panose="02040503050406030204" pitchFamily="18" charset="0"/>
                                    </a:rPr>
                                    <m:t>𝜆</m:t>
                                  </m:r>
                                </m:e>
                                <m:sub>
                                  <m:r>
                                    <a:rPr lang="en-US" sz="2300" i="1">
                                      <a:latin typeface="Cambria Math" panose="02040503050406030204" pitchFamily="18" charset="0"/>
                                    </a:rPr>
                                    <m:t>𝑗</m:t>
                                  </m:r>
                                </m:sub>
                              </m:sSub>
                              <m:d>
                                <m:dPr>
                                  <m:begChr m:val="|"/>
                                  <m:endChr m:val="|"/>
                                  <m:ctrlPr>
                                    <a:rPr lang="en-US" sz="2300" i="1">
                                      <a:latin typeface="Cambria Math" panose="02040503050406030204" pitchFamily="18" charset="0"/>
                                    </a:rPr>
                                  </m:ctrlPr>
                                </m:dPr>
                                <m:e>
                                  <m:sSup>
                                    <m:sSupPr>
                                      <m:ctrlPr>
                                        <a:rPr lang="en-US" sz="2300" i="1">
                                          <a:latin typeface="Cambria Math" panose="02040503050406030204" pitchFamily="18" charset="0"/>
                                        </a:rPr>
                                      </m:ctrlPr>
                                    </m:sSupPr>
                                    <m:e>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𝑖</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𝜇</m:t>
                                              </m:r>
                                            </m:e>
                                            <m:sub>
                                              <m:r>
                                                <a:rPr lang="en-US" sz="2300" i="1">
                                                  <a:latin typeface="Cambria Math" panose="02040503050406030204" pitchFamily="18" charset="0"/>
                                                </a:rPr>
                                                <m:t>0</m:t>
                                              </m:r>
                                            </m:sub>
                                          </m:sSub>
                                        </m:e>
                                      </m:d>
                                    </m:e>
                                    <m:sup>
                                      <m:r>
                                        <a:rPr lang="en-US" sz="2300" i="1">
                                          <a:latin typeface="Cambria Math" panose="02040503050406030204" pitchFamily="18" charset="0"/>
                                        </a:rPr>
                                        <m:t>𝑇</m:t>
                                      </m:r>
                                    </m:sup>
                                  </m:sSup>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𝑗</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𝜇</m:t>
                                          </m:r>
                                        </m:e>
                                        <m:sub>
                                          <m:r>
                                            <a:rPr lang="en-US" sz="2300" i="1">
                                              <a:latin typeface="Cambria Math" panose="02040503050406030204" pitchFamily="18" charset="0"/>
                                            </a:rPr>
                                            <m:t>0</m:t>
                                          </m:r>
                                        </m:sub>
                                      </m:sSub>
                                    </m:e>
                                  </m:d>
                                </m:e>
                              </m:d>
                            </m:e>
                          </m:nary>
                        </m:e>
                      </m:nary>
                    </m:oMath>
                  </m:oMathPara>
                </a14:m>
                <a:endParaRPr lang="en-US" sz="2300" dirty="0" smtClean="0"/>
              </a:p>
              <a:p>
                <a:r>
                  <a:rPr lang="en-US" sz="2300" dirty="0" smtClean="0"/>
                  <a:t>By some </a:t>
                </a:r>
                <a:r>
                  <a:rPr lang="en-US" sz="2300" smtClean="0"/>
                  <a:t>arithmetic transformations, </a:t>
                </a:r>
                <a:r>
                  <a:rPr lang="en-US" sz="2300" dirty="0" smtClean="0"/>
                  <a:t>we get lower bound </a:t>
                </a:r>
                <a:r>
                  <a:rPr lang="en-US" sz="2300" i="1" dirty="0"/>
                  <a:t>L</a:t>
                </a:r>
                <a:r>
                  <a:rPr lang="en-US" sz="2300" baseline="-25000" dirty="0"/>
                  <a:t>1</a:t>
                </a:r>
                <a:r>
                  <a:rPr lang="en-US" sz="2300" dirty="0"/>
                  <a:t>(</a:t>
                </a:r>
                <a:r>
                  <a:rPr lang="en-US" sz="2300" i="1" dirty="0"/>
                  <a:t>λ</a:t>
                </a:r>
                <a:r>
                  <a:rPr lang="en-US" sz="2300" dirty="0"/>
                  <a:t>) </a:t>
                </a:r>
                <a:r>
                  <a:rPr lang="en-US" sz="2300" dirty="0" smtClean="0"/>
                  <a:t>and upper bound </a:t>
                </a:r>
                <a:r>
                  <a:rPr lang="en-US" sz="2300" i="1" dirty="0"/>
                  <a:t>L</a:t>
                </a:r>
                <a:r>
                  <a:rPr lang="en-US" sz="2300" baseline="-25000" dirty="0"/>
                  <a:t>1</a:t>
                </a:r>
                <a:r>
                  <a:rPr lang="en-US" sz="2300" dirty="0"/>
                  <a:t>(</a:t>
                </a:r>
                <a:r>
                  <a:rPr lang="en-US" sz="2300" i="1" dirty="0"/>
                  <a:t>λ</a:t>
                </a:r>
                <a:r>
                  <a:rPr lang="en-US" sz="2300" dirty="0" smtClean="0"/>
                  <a:t>) of </a:t>
                </a:r>
                <a:r>
                  <a:rPr lang="en-US" sz="2300" i="1" dirty="0"/>
                  <a:t>L</a:t>
                </a:r>
                <a:r>
                  <a:rPr lang="en-US" sz="2300" dirty="0"/>
                  <a:t>(</a:t>
                </a:r>
                <a:r>
                  <a:rPr lang="en-US" sz="2300" i="1" dirty="0"/>
                  <a:t>W</a:t>
                </a:r>
                <a:r>
                  <a:rPr lang="en-US" sz="2300" dirty="0"/>
                  <a:t>,</a:t>
                </a:r>
                <a:r>
                  <a:rPr lang="en-US" sz="2300" i="1" dirty="0"/>
                  <a:t> λ</a:t>
                </a:r>
                <a:r>
                  <a:rPr lang="en-US" sz="2300" dirty="0" smtClean="0"/>
                  <a:t>) so that </a:t>
                </a:r>
                <a:r>
                  <a:rPr lang="en-US" sz="2300" i="1" dirty="0"/>
                  <a:t>L</a:t>
                </a:r>
                <a:r>
                  <a:rPr lang="en-US" sz="2300" baseline="-25000" dirty="0"/>
                  <a:t>1</a:t>
                </a:r>
                <a:r>
                  <a:rPr lang="en-US" sz="2300" dirty="0"/>
                  <a:t>(</a:t>
                </a:r>
                <a:r>
                  <a:rPr lang="en-US" sz="2300" i="1" dirty="0"/>
                  <a:t>λ</a:t>
                </a:r>
                <a:r>
                  <a:rPr lang="en-US" sz="2300" dirty="0"/>
                  <a:t>) </a:t>
                </a:r>
                <a:r>
                  <a:rPr lang="en-US" sz="2300" i="1" dirty="0"/>
                  <a:t>≤ L</a:t>
                </a:r>
                <a:r>
                  <a:rPr lang="en-US" sz="2300" dirty="0"/>
                  <a:t>(</a:t>
                </a:r>
                <a:r>
                  <a:rPr lang="en-US" sz="2300" i="1" dirty="0"/>
                  <a:t>W</a:t>
                </a:r>
                <a:r>
                  <a:rPr lang="en-US" sz="2300" dirty="0"/>
                  <a:t>,</a:t>
                </a:r>
                <a:r>
                  <a:rPr lang="en-US" sz="2300" i="1" dirty="0"/>
                  <a:t> λ</a:t>
                </a:r>
                <a:r>
                  <a:rPr lang="en-US" sz="2300" dirty="0"/>
                  <a:t>) </a:t>
                </a:r>
                <a:r>
                  <a:rPr lang="en-US" sz="2300" i="1" dirty="0"/>
                  <a:t>≤ L</a:t>
                </a:r>
                <a:r>
                  <a:rPr lang="en-US" sz="2300" baseline="-25000" dirty="0"/>
                  <a:t>2</a:t>
                </a:r>
                <a:r>
                  <a:rPr lang="en-US" sz="2300" dirty="0"/>
                  <a:t>(</a:t>
                </a:r>
                <a:r>
                  <a:rPr lang="en-US" sz="2300" i="1" dirty="0"/>
                  <a:t>λ</a:t>
                </a:r>
                <a:r>
                  <a:rPr lang="en-US" sz="2300" dirty="0" smtClean="0"/>
                  <a:t>). We have:</a:t>
                </a:r>
              </a:p>
              <a:p>
                <a:pPr marL="0" indent="0">
                  <a:buNone/>
                </a:pPr>
                <a14:m>
                  <m:oMathPara xmlns:m="http://schemas.openxmlformats.org/officeDocument/2006/math">
                    <m:oMathParaPr>
                      <m:jc m:val="centerGroup"/>
                    </m:oMathParaPr>
                    <m:oMath xmlns:m="http://schemas.openxmlformats.org/officeDocument/2006/math">
                      <m:sSub>
                        <m:sSubPr>
                          <m:ctrlPr>
                            <a:rPr lang="en-US" sz="2300" i="1">
                              <a:latin typeface="Cambria Math" panose="02040503050406030204" pitchFamily="18" charset="0"/>
                            </a:rPr>
                          </m:ctrlPr>
                        </m:sSubPr>
                        <m:e>
                          <m:r>
                            <a:rPr lang="en-US" sz="2300" i="1">
                              <a:latin typeface="Cambria Math" panose="02040503050406030204" pitchFamily="18" charset="0"/>
                            </a:rPr>
                            <m:t>𝐿</m:t>
                          </m:r>
                        </m:e>
                        <m:sub>
                          <m:r>
                            <a:rPr lang="en-US" sz="2300" i="1">
                              <a:latin typeface="Cambria Math" panose="02040503050406030204" pitchFamily="18" charset="0"/>
                            </a:rPr>
                            <m:t>1</m:t>
                          </m:r>
                        </m:sub>
                      </m:sSub>
                      <m:d>
                        <m:dPr>
                          <m:ctrlPr>
                            <a:rPr lang="en-US" sz="2300" i="1">
                              <a:latin typeface="Cambria Math" panose="02040503050406030204" pitchFamily="18" charset="0"/>
                            </a:rPr>
                          </m:ctrlPr>
                        </m:dPr>
                        <m:e>
                          <m:r>
                            <a:rPr lang="en-US" sz="2300" i="1">
                              <a:latin typeface="Cambria Math" panose="02040503050406030204" pitchFamily="18" charset="0"/>
                            </a:rPr>
                            <m:t>𝜆</m:t>
                          </m:r>
                        </m:e>
                      </m:d>
                      <m:r>
                        <a:rPr lang="en-US" sz="2300" i="1">
                          <a:latin typeface="Cambria Math" panose="02040503050406030204" pitchFamily="18" charset="0"/>
                        </a:rPr>
                        <m:t>=</m:t>
                      </m:r>
                      <m:sSup>
                        <m:sSupPr>
                          <m:ctrlPr>
                            <a:rPr lang="en-US" sz="2300" i="1">
                              <a:latin typeface="Cambria Math" panose="02040503050406030204" pitchFamily="18" charset="0"/>
                            </a:rPr>
                          </m:ctrlPr>
                        </m:sSupPr>
                        <m:e>
                          <m:r>
                            <a:rPr lang="en-US" sz="2300" i="1">
                              <a:latin typeface="Cambria Math" panose="02040503050406030204" pitchFamily="18" charset="0"/>
                            </a:rPr>
                            <m:t>𝜆</m:t>
                          </m:r>
                        </m:e>
                        <m:sup>
                          <m:r>
                            <a:rPr lang="en-US" sz="2300" i="1">
                              <a:latin typeface="Cambria Math" panose="02040503050406030204" pitchFamily="18" charset="0"/>
                            </a:rPr>
                            <m:t>𝑇</m:t>
                          </m:r>
                        </m:sup>
                      </m:sSup>
                      <m:r>
                        <a:rPr lang="en-US" sz="2300" i="1">
                          <a:latin typeface="Cambria Math" panose="02040503050406030204" pitchFamily="18" charset="0"/>
                        </a:rPr>
                        <m:t>𝐼</m:t>
                      </m:r>
                      <m:r>
                        <a:rPr lang="en-US" sz="2300" i="1">
                          <a:latin typeface="Cambria Math" panose="02040503050406030204" pitchFamily="18" charset="0"/>
                        </a:rPr>
                        <m:t>−</m:t>
                      </m:r>
                      <m:f>
                        <m:fPr>
                          <m:ctrlPr>
                            <a:rPr lang="en-US" sz="2300" i="1">
                              <a:latin typeface="Cambria Math" panose="02040503050406030204" pitchFamily="18" charset="0"/>
                            </a:rPr>
                          </m:ctrlPr>
                        </m:fPr>
                        <m:num>
                          <m:r>
                            <a:rPr lang="en-US" sz="2300" i="1">
                              <a:latin typeface="Cambria Math" panose="02040503050406030204" pitchFamily="18" charset="0"/>
                            </a:rPr>
                            <m:t>3</m:t>
                          </m:r>
                        </m:num>
                        <m:den>
                          <m:r>
                            <a:rPr lang="en-US" sz="2300" i="1">
                              <a:latin typeface="Cambria Math" panose="02040503050406030204" pitchFamily="18" charset="0"/>
                            </a:rPr>
                            <m:t>2</m:t>
                          </m:r>
                        </m:den>
                      </m:f>
                      <m:sSup>
                        <m:sSupPr>
                          <m:ctrlPr>
                            <a:rPr lang="en-US" sz="2300" i="1">
                              <a:latin typeface="Cambria Math" panose="02040503050406030204" pitchFamily="18" charset="0"/>
                            </a:rPr>
                          </m:ctrlPr>
                        </m:sSupPr>
                        <m:e>
                          <m:r>
                            <a:rPr lang="en-US" sz="2300" i="1">
                              <a:latin typeface="Cambria Math" panose="02040503050406030204" pitchFamily="18" charset="0"/>
                            </a:rPr>
                            <m:t>𝜆</m:t>
                          </m:r>
                        </m:e>
                        <m:sup>
                          <m:r>
                            <a:rPr lang="en-US" sz="2300" i="1">
                              <a:latin typeface="Cambria Math" panose="02040503050406030204" pitchFamily="18" charset="0"/>
                            </a:rPr>
                            <m:t>𝑇</m:t>
                          </m:r>
                        </m:sup>
                      </m:sSup>
                      <m:r>
                        <a:rPr lang="en-US" sz="2300" i="1">
                          <a:latin typeface="Cambria Math" panose="02040503050406030204" pitchFamily="18" charset="0"/>
                        </a:rPr>
                        <m:t>𝑆</m:t>
                      </m:r>
                      <m:r>
                        <a:rPr lang="en-US" sz="2300" i="1">
                          <a:latin typeface="Cambria Math" panose="02040503050406030204" pitchFamily="18" charset="0"/>
                        </a:rPr>
                        <m:t>𝜆</m:t>
                      </m:r>
                    </m:oMath>
                  </m:oMathPara>
                </a14:m>
                <a:endParaRPr lang="en-US" sz="2300" dirty="0" smtClean="0"/>
              </a:p>
              <a:p>
                <a:pPr marL="0" indent="0">
                  <a:buNone/>
                </a:pPr>
                <a14:m>
                  <m:oMathPara xmlns:m="http://schemas.openxmlformats.org/officeDocument/2006/math">
                    <m:oMathParaPr>
                      <m:jc m:val="centerGroup"/>
                    </m:oMathParaPr>
                    <m:oMath xmlns:m="http://schemas.openxmlformats.org/officeDocument/2006/math">
                      <m:sSub>
                        <m:sSubPr>
                          <m:ctrlPr>
                            <a:rPr lang="en-US" sz="2300" i="1">
                              <a:latin typeface="Cambria Math" panose="02040503050406030204" pitchFamily="18" charset="0"/>
                            </a:rPr>
                          </m:ctrlPr>
                        </m:sSubPr>
                        <m:e>
                          <m:r>
                            <a:rPr lang="en-US" sz="2300" i="1">
                              <a:latin typeface="Cambria Math" panose="02040503050406030204" pitchFamily="18" charset="0"/>
                            </a:rPr>
                            <m:t>𝐿</m:t>
                          </m:r>
                        </m:e>
                        <m:sub>
                          <m:r>
                            <a:rPr lang="en-US" sz="2300" i="1">
                              <a:latin typeface="Cambria Math" panose="02040503050406030204" pitchFamily="18" charset="0"/>
                            </a:rPr>
                            <m:t>2</m:t>
                          </m:r>
                        </m:sub>
                      </m:sSub>
                      <m:d>
                        <m:dPr>
                          <m:ctrlPr>
                            <a:rPr lang="en-US" sz="2300" i="1">
                              <a:latin typeface="Cambria Math" panose="02040503050406030204" pitchFamily="18" charset="0"/>
                            </a:rPr>
                          </m:ctrlPr>
                        </m:dPr>
                        <m:e>
                          <m:r>
                            <a:rPr lang="en-US" sz="2300" i="1">
                              <a:latin typeface="Cambria Math" panose="02040503050406030204" pitchFamily="18" charset="0"/>
                            </a:rPr>
                            <m:t>𝜆</m:t>
                          </m:r>
                        </m:e>
                      </m:d>
                      <m:r>
                        <a:rPr lang="en-US" sz="2300" i="1">
                          <a:latin typeface="Cambria Math" panose="02040503050406030204" pitchFamily="18" charset="0"/>
                        </a:rPr>
                        <m:t>=</m:t>
                      </m:r>
                      <m:sSup>
                        <m:sSupPr>
                          <m:ctrlPr>
                            <a:rPr lang="en-US" sz="2300" i="1">
                              <a:latin typeface="Cambria Math" panose="02040503050406030204" pitchFamily="18" charset="0"/>
                            </a:rPr>
                          </m:ctrlPr>
                        </m:sSupPr>
                        <m:e>
                          <m:r>
                            <a:rPr lang="en-US" sz="2300" i="1">
                              <a:latin typeface="Cambria Math" panose="02040503050406030204" pitchFamily="18" charset="0"/>
                            </a:rPr>
                            <m:t>𝜆</m:t>
                          </m:r>
                        </m:e>
                        <m:sup>
                          <m:r>
                            <a:rPr lang="en-US" sz="2300" i="1">
                              <a:latin typeface="Cambria Math" panose="02040503050406030204" pitchFamily="18" charset="0"/>
                            </a:rPr>
                            <m:t>𝑇</m:t>
                          </m:r>
                        </m:sup>
                      </m:sSup>
                      <m:r>
                        <a:rPr lang="en-US" sz="2300" i="1">
                          <a:latin typeface="Cambria Math" panose="02040503050406030204" pitchFamily="18" charset="0"/>
                        </a:rPr>
                        <m:t>𝐼</m:t>
                      </m:r>
                      <m:r>
                        <a:rPr lang="en-US" sz="2300" i="1">
                          <a:latin typeface="Cambria Math" panose="02040503050406030204" pitchFamily="18" charset="0"/>
                        </a:rPr>
                        <m:t>−</m:t>
                      </m:r>
                      <m:f>
                        <m:fPr>
                          <m:ctrlPr>
                            <a:rPr lang="en-US" sz="2300" i="1">
                              <a:latin typeface="Cambria Math" panose="02040503050406030204" pitchFamily="18" charset="0"/>
                            </a:rPr>
                          </m:ctrlPr>
                        </m:fPr>
                        <m:num>
                          <m:r>
                            <a:rPr lang="en-US" sz="2300" i="1">
                              <a:latin typeface="Cambria Math" panose="02040503050406030204" pitchFamily="18" charset="0"/>
                            </a:rPr>
                            <m:t>1</m:t>
                          </m:r>
                        </m:num>
                        <m:den>
                          <m:r>
                            <a:rPr lang="en-US" sz="2300" i="1">
                              <a:latin typeface="Cambria Math" panose="02040503050406030204" pitchFamily="18" charset="0"/>
                            </a:rPr>
                            <m:t>2</m:t>
                          </m:r>
                        </m:den>
                      </m:f>
                      <m:sSup>
                        <m:sSupPr>
                          <m:ctrlPr>
                            <a:rPr lang="en-US" sz="2300" i="1">
                              <a:latin typeface="Cambria Math" panose="02040503050406030204" pitchFamily="18" charset="0"/>
                            </a:rPr>
                          </m:ctrlPr>
                        </m:sSupPr>
                        <m:e>
                          <m:r>
                            <a:rPr lang="en-US" sz="2300" i="1">
                              <a:latin typeface="Cambria Math" panose="02040503050406030204" pitchFamily="18" charset="0"/>
                            </a:rPr>
                            <m:t>𝜆</m:t>
                          </m:r>
                        </m:e>
                        <m:sup>
                          <m:r>
                            <a:rPr lang="en-US" sz="2300" i="1">
                              <a:latin typeface="Cambria Math" panose="02040503050406030204" pitchFamily="18" charset="0"/>
                            </a:rPr>
                            <m:t>𝑇</m:t>
                          </m:r>
                        </m:sup>
                      </m:sSup>
                      <m:r>
                        <a:rPr lang="en-US" sz="2300" i="1">
                          <a:latin typeface="Cambria Math" panose="02040503050406030204" pitchFamily="18" charset="0"/>
                        </a:rPr>
                        <m:t>𝑆</m:t>
                      </m:r>
                      <m:r>
                        <a:rPr lang="en-US" sz="2300" i="1">
                          <a:latin typeface="Cambria Math" panose="02040503050406030204" pitchFamily="18" charset="0"/>
                        </a:rPr>
                        <m:t>𝜆</m:t>
                      </m:r>
                    </m:oMath>
                  </m:oMathPara>
                </a14:m>
                <a:endParaRPr lang="en-US" sz="2300" dirty="0"/>
              </a:p>
              <a:p>
                <a:pPr marL="457200" indent="0">
                  <a:buNone/>
                </a:pPr>
                <a:r>
                  <a:rPr lang="en-US" sz="2300" dirty="0" smtClean="0"/>
                  <a:t>Where </a:t>
                </a:r>
                <a:r>
                  <a:rPr lang="en-US" sz="2300" i="1" dirty="0"/>
                  <a:t>I</a:t>
                </a:r>
                <a:r>
                  <a:rPr lang="en-US" sz="2300" dirty="0"/>
                  <a:t> = (1, 1,…, 1)</a:t>
                </a:r>
                <a:r>
                  <a:rPr lang="en-US" sz="2300" i="1" baseline="30000" dirty="0"/>
                  <a:t>T</a:t>
                </a:r>
                <a:r>
                  <a:rPr lang="en-US" sz="2300" dirty="0"/>
                  <a:t> is one-column identity matrix and </a:t>
                </a:r>
                <a:r>
                  <a:rPr lang="en-US" sz="2300" i="1" dirty="0"/>
                  <a:t>S</a:t>
                </a:r>
                <a:r>
                  <a:rPr lang="en-US" sz="2300" dirty="0"/>
                  <a:t> is a symmetric </a:t>
                </a:r>
                <a:r>
                  <a:rPr lang="en-US" sz="2300" i="1" dirty="0" err="1"/>
                  <a:t>m</a:t>
                </a:r>
                <a:r>
                  <a:rPr lang="en-US" sz="2300" i="1" baseline="-25000" dirty="0" err="1"/>
                  <a:t>x</a:t>
                </a:r>
                <a:r>
                  <a:rPr lang="en-US" sz="2300" i="1" dirty="0" err="1"/>
                  <a:t>m</a:t>
                </a:r>
                <a:r>
                  <a:rPr lang="en-US" sz="2300" dirty="0"/>
                  <a:t> matrix with </a:t>
                </a:r>
                <a:r>
                  <a:rPr lang="en-US" sz="2300" dirty="0" smtClean="0"/>
                  <a:t>elements </a:t>
                </a:r>
                <a:r>
                  <a:rPr lang="en-US" sz="2300" i="1" dirty="0" err="1" smtClean="0"/>
                  <a:t>s</a:t>
                </a:r>
                <a:r>
                  <a:rPr lang="en-US" sz="2300" i="1" baseline="-25000" dirty="0" err="1" smtClean="0"/>
                  <a:t>ij</a:t>
                </a:r>
                <a:r>
                  <a:rPr lang="en-US" sz="2300" dirty="0"/>
                  <a:t> = </a:t>
                </a:r>
                <a:r>
                  <a:rPr lang="en-US" sz="2300" dirty="0" smtClean="0"/>
                  <a:t>|(</a:t>
                </a:r>
                <a:r>
                  <a:rPr lang="en-US" sz="2300" i="1" dirty="0" smtClean="0"/>
                  <a:t>X</a:t>
                </a:r>
                <a:r>
                  <a:rPr lang="en-US" sz="2300" i="1" baseline="-25000" dirty="0" smtClean="0"/>
                  <a:t>i</a:t>
                </a:r>
                <a:r>
                  <a:rPr lang="en-US" sz="2300" dirty="0"/>
                  <a:t> </a:t>
                </a:r>
                <a:r>
                  <a:rPr lang="en-US" sz="2300" dirty="0" smtClean="0"/>
                  <a:t>– </a:t>
                </a:r>
                <a:r>
                  <a:rPr lang="el-GR" sz="2300" i="1" dirty="0" smtClean="0"/>
                  <a:t>μ</a:t>
                </a:r>
                <a:r>
                  <a:rPr lang="el-GR" sz="2300" baseline="-25000" dirty="0" smtClean="0"/>
                  <a:t>0</a:t>
                </a:r>
                <a:r>
                  <a:rPr lang="el-GR" sz="2300" dirty="0" smtClean="0"/>
                  <a:t>)</a:t>
                </a:r>
                <a:r>
                  <a:rPr lang="en-US" sz="2300" i="1" baseline="30000" dirty="0" smtClean="0"/>
                  <a:t>T</a:t>
                </a:r>
                <a:r>
                  <a:rPr lang="en-US" sz="2300" dirty="0" smtClean="0"/>
                  <a:t>(</a:t>
                </a:r>
                <a:r>
                  <a:rPr lang="en-US" sz="2300" i="1" dirty="0" err="1" smtClean="0"/>
                  <a:t>X</a:t>
                </a:r>
                <a:r>
                  <a:rPr lang="en-US" sz="2300" i="1" baseline="-25000" dirty="0" err="1" smtClean="0"/>
                  <a:t>j</a:t>
                </a:r>
                <a:r>
                  <a:rPr lang="en-US" sz="2300" dirty="0" smtClean="0"/>
                  <a:t> </a:t>
                </a:r>
                <a:r>
                  <a:rPr lang="en-US" sz="2300" dirty="0"/>
                  <a:t>– </a:t>
                </a:r>
                <a:r>
                  <a:rPr lang="el-GR" sz="2300" i="1" dirty="0"/>
                  <a:t>μ</a:t>
                </a:r>
                <a:r>
                  <a:rPr lang="el-GR" sz="2300" baseline="-25000" dirty="0"/>
                  <a:t>0</a:t>
                </a:r>
                <a:r>
                  <a:rPr lang="el-GR" sz="2300" dirty="0" smtClean="0"/>
                  <a:t>)</a:t>
                </a:r>
                <a:r>
                  <a:rPr lang="en-US" sz="2300" dirty="0" smtClean="0"/>
                  <a:t>|.</a:t>
                </a:r>
                <a:endParaRPr lang="en-US" sz="23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8783" y="636104"/>
                <a:ext cx="11608904" cy="5720246"/>
              </a:xfrm>
              <a:blipFill rotWithShape="0">
                <a:blip r:embed="rId2"/>
                <a:stretch>
                  <a:fillRect l="-630" t="-852" r="-73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5/5/2013</a:t>
            </a:r>
            <a:endParaRPr lang="en-US"/>
          </a:p>
        </p:txBody>
      </p:sp>
      <p:sp>
        <p:nvSpPr>
          <p:cNvPr id="5" name="Footer Placeholder 4"/>
          <p:cNvSpPr>
            <a:spLocks noGrp="1"/>
          </p:cNvSpPr>
          <p:nvPr>
            <p:ph type="ftr" sz="quarter" idx="11"/>
          </p:nvPr>
        </p:nvSpPr>
        <p:spPr/>
        <p:txBody>
          <a:bodyPr/>
          <a:lstStyle/>
          <a:p>
            <a:r>
              <a:rPr lang="it-IT" dirty="0" smtClean="0"/>
              <a:t>SIOD 2013, Ho Chi Minh, Vietnam</a:t>
            </a:r>
            <a:endParaRPr lang="en-US" dirty="0"/>
          </a:p>
        </p:txBody>
      </p:sp>
      <p:sp>
        <p:nvSpPr>
          <p:cNvPr id="6" name="Slide Number Placeholder 5"/>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826841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1616</TotalTime>
  <Words>1367</Words>
  <Application>Microsoft Office PowerPoint</Application>
  <PresentationFormat>Widescreen</PresentationFormat>
  <Paragraphs>156</Paragraphs>
  <Slides>19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Cambria Math</vt:lpstr>
      <vt:lpstr>Times New Roman</vt:lpstr>
      <vt:lpstr>Office Theme</vt:lpstr>
      <vt:lpstr>A new method to determine separated hyper-plane for non-parametric sign test in multivariate data</vt:lpstr>
      <vt:lpstr>Abstract</vt:lpstr>
      <vt:lpstr>Table of contents</vt:lpstr>
      <vt:lpstr>1. Introduction to non-parametric sign test</vt:lpstr>
      <vt:lpstr>1. Introduction to non-parametric sign test</vt:lpstr>
      <vt:lpstr>2. Multivariate non-parametric sign test</vt:lpstr>
      <vt:lpstr>2. Multivariate non-parametric sign test</vt:lpstr>
      <vt:lpstr>3. Determining separated hyper-plane</vt:lpstr>
      <vt:lpstr>3. Determining separated hyper-plane</vt:lpstr>
      <vt:lpstr>3. Determining separated hyper-plane</vt:lpstr>
      <vt:lpstr>3. Determining separated hyper-plane</vt:lpstr>
      <vt:lpstr>4. A case study of separated hyper-plane test</vt:lpstr>
      <vt:lpstr>4. A case study of separated hyper-plane test</vt:lpstr>
      <vt:lpstr>4. A case study of separated hyper-plane test</vt:lpstr>
      <vt:lpstr>4. A case study of separated hyper-plane test</vt:lpstr>
      <vt:lpstr>4. A case study of separated hyper-plane test</vt:lpstr>
      <vt:lpstr>5. Conclusions</vt:lpstr>
      <vt:lpstr>Thank you for attention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373</cp:revision>
  <dcterms:created xsi:type="dcterms:W3CDTF">2017-06-28T03:43:04Z</dcterms:created>
  <dcterms:modified xsi:type="dcterms:W3CDTF">2017-12-12T10:56:02Z</dcterms:modified>
</cp:coreProperties>
</file>