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13" r:id="rId3"/>
    <p:sldId id="314" r:id="rId4"/>
    <p:sldId id="366" r:id="rId5"/>
    <p:sldId id="371" r:id="rId6"/>
    <p:sldId id="372" r:id="rId7"/>
    <p:sldId id="367"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68" r:id="rId30"/>
    <p:sldId id="394" r:id="rId31"/>
    <p:sldId id="395" r:id="rId32"/>
    <p:sldId id="396" r:id="rId33"/>
    <p:sldId id="397" r:id="rId34"/>
    <p:sldId id="398" r:id="rId35"/>
    <p:sldId id="399" r:id="rId36"/>
    <p:sldId id="369" r:id="rId37"/>
    <p:sldId id="370" r:id="rId38"/>
    <p:sldId id="3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29/06/2023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29/06/2023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36</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38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07/06/2023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07/06/2023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Dyadic mixture model - FOE2023 - Nguyen &amp; Lanuza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3000" b="1" dirty="0"/>
              <a:t>Learning dyadic data and predicting unaccomplished co-occurrent values by mixture model</a:t>
            </a:r>
            <a:endParaRPr lang="en-US" sz="3000" dirty="0"/>
          </a:p>
        </p:txBody>
      </p:sp>
      <p:sp>
        <p:nvSpPr>
          <p:cNvPr id="3" name="Subtitle 2"/>
          <p:cNvSpPr>
            <a:spLocks noGrp="1"/>
          </p:cNvSpPr>
          <p:nvPr>
            <p:ph type="subTitle" idx="1"/>
          </p:nvPr>
        </p:nvSpPr>
        <p:spPr>
          <a:xfrm>
            <a:off x="1524000" y="3534802"/>
            <a:ext cx="9144000" cy="2162613"/>
          </a:xfrm>
        </p:spPr>
        <p:txBody>
          <a:bodyPr>
            <a:normAutofit fontScale="92500" lnSpcReduction="10000"/>
          </a:bodyPr>
          <a:lstStyle/>
          <a:p>
            <a:pPr>
              <a:lnSpc>
                <a:spcPct val="110000"/>
              </a:lnSpc>
              <a:spcBef>
                <a:spcPts val="0"/>
              </a:spcBef>
            </a:pPr>
            <a:r>
              <a:rPr lang="en-US" sz="2000" dirty="0"/>
              <a:t>Prof. Dr. Loc Nguyen, PhD, Postdoc</a:t>
            </a:r>
          </a:p>
          <a:p>
            <a:pPr>
              <a:lnSpc>
                <a:spcPct val="110000"/>
              </a:lnSpc>
              <a:spcBef>
                <a:spcPts val="0"/>
              </a:spcBef>
            </a:pPr>
            <a:r>
              <a:rPr lang="en-US" sz="2000" dirty="0"/>
              <a:t>Loc Nguyen’s Academic Network, Vietnam</a:t>
            </a:r>
          </a:p>
          <a:p>
            <a:pPr>
              <a:lnSpc>
                <a:spcPct val="110000"/>
              </a:lnSpc>
              <a:spcBef>
                <a:spcPts val="0"/>
              </a:spcBef>
            </a:pPr>
            <a:r>
              <a:rPr lang="en-US" sz="2000" dirty="0"/>
              <a:t>Email: ng_phloc@yahoo.com, Homepage: www.locnguyen.net</a:t>
            </a:r>
          </a:p>
          <a:p>
            <a:pPr>
              <a:lnSpc>
                <a:spcPct val="110000"/>
              </a:lnSpc>
              <a:spcBef>
                <a:spcPts val="0"/>
              </a:spcBef>
            </a:pPr>
            <a:endParaRPr lang="en-US" sz="2000" dirty="0"/>
          </a:p>
          <a:p>
            <a:pPr>
              <a:lnSpc>
                <a:spcPct val="110000"/>
              </a:lnSpc>
              <a:spcBef>
                <a:spcPts val="0"/>
              </a:spcBef>
            </a:pPr>
            <a:r>
              <a:rPr lang="en-US" sz="2000" dirty="0"/>
              <a:t>Prof. Dr. Maryann H. </a:t>
            </a:r>
            <a:r>
              <a:rPr lang="en-US" sz="2000" dirty="0" err="1"/>
              <a:t>Lanuza</a:t>
            </a:r>
            <a:r>
              <a:rPr lang="en-US" sz="2000" dirty="0"/>
              <a:t>, PhD</a:t>
            </a:r>
          </a:p>
          <a:p>
            <a:pPr>
              <a:lnSpc>
                <a:spcPct val="110000"/>
              </a:lnSpc>
              <a:spcBef>
                <a:spcPts val="0"/>
              </a:spcBef>
            </a:pPr>
            <a:r>
              <a:rPr lang="en-US" sz="2000" dirty="0"/>
              <a:t>Philippine Normal University, Manila, Philippines</a:t>
            </a:r>
          </a:p>
          <a:p>
            <a:pPr>
              <a:lnSpc>
                <a:spcPct val="110000"/>
              </a:lnSpc>
              <a:spcBef>
                <a:spcPts val="0"/>
              </a:spcBef>
            </a:pPr>
            <a:r>
              <a:rPr lang="en-US" sz="2000" dirty="0"/>
              <a:t>Email: maryann.lanuza@pcu.edu.ph</a:t>
            </a:r>
          </a:p>
          <a:p>
            <a:pPr>
              <a:lnSpc>
                <a:spcPct val="110000"/>
              </a:lnSpc>
            </a:pPr>
            <a:endParaRPr lang="en-US" sz="2000" dirty="0"/>
          </a:p>
          <a:p>
            <a:pPr>
              <a:lnSpc>
                <a:spcPct val="110000"/>
              </a:lnSpc>
            </a:pPr>
            <a:endParaRPr lang="en-US" sz="2000" dirty="0"/>
          </a:p>
        </p:txBody>
      </p:sp>
      <p:sp>
        <p:nvSpPr>
          <p:cNvPr id="5" name="Footer Placeholder 4"/>
          <p:cNvSpPr>
            <a:spLocks noGrp="1"/>
          </p:cNvSpPr>
          <p:nvPr>
            <p:ph type="ftr" sz="quarter" idx="11"/>
          </p:nvPr>
        </p:nvSpPr>
        <p:spPr/>
        <p:txBody>
          <a:bodyPr/>
          <a:lstStyle/>
          <a:p>
            <a:r>
              <a:rPr lang="en-US" dirty="0"/>
              <a:t>Dyadic mixture model - FOE2023 - Nguyen &amp; </a:t>
            </a:r>
            <a:r>
              <a:rPr lang="en-US" dirty="0" err="1"/>
              <a:t>Lanuza</a:t>
            </a:r>
            <a:endParaRPr lang="en-US" dirty="0"/>
          </a:p>
        </p:txBody>
      </p:sp>
      <p:sp>
        <p:nvSpPr>
          <p:cNvPr id="6" name="Date Placeholder 5"/>
          <p:cNvSpPr>
            <a:spLocks noGrp="1"/>
          </p:cNvSpPr>
          <p:nvPr>
            <p:ph type="dt" sz="half" idx="10"/>
          </p:nvPr>
        </p:nvSpPr>
        <p:spPr/>
        <p:txBody>
          <a:bodyPr/>
          <a:lstStyle/>
          <a:p>
            <a:r>
              <a:rPr lang="en-US"/>
              <a:t>07/06/2023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8" name="TextBox 7">
            <a:extLst>
              <a:ext uri="{FF2B5EF4-FFF2-40B4-BE49-F238E27FC236}">
                <a16:creationId xmlns:a16="http://schemas.microsoft.com/office/drawing/2014/main" id="{26039032-515F-A9C1-2C85-1CF0B25F89EA}"/>
              </a:ext>
            </a:extLst>
          </p:cNvPr>
          <p:cNvSpPr txBox="1"/>
          <p:nvPr/>
        </p:nvSpPr>
        <p:spPr>
          <a:xfrm>
            <a:off x="987287" y="427854"/>
            <a:ext cx="10217426" cy="1015663"/>
          </a:xfrm>
          <a:prstGeom prst="rect">
            <a:avLst/>
          </a:prstGeom>
          <a:noFill/>
        </p:spPr>
        <p:txBody>
          <a:bodyPr wrap="square">
            <a:spAutoFit/>
          </a:bodyPr>
          <a:lstStyle/>
          <a:p>
            <a:pPr algn="ctr"/>
            <a:r>
              <a:rPr lang="en-US" sz="3000" dirty="0">
                <a:latin typeface="Times New Roman" panose="02020603050405020304" pitchFamily="18" charset="0"/>
                <a:cs typeface="Times New Roman" panose="02020603050405020304" pitchFamily="18" charset="0"/>
              </a:rPr>
              <a:t>The 6th International Conference on Future Education 2023 </a:t>
            </a:r>
          </a:p>
          <a:p>
            <a:pPr algn="ctr"/>
            <a:r>
              <a:rPr lang="en-US" sz="3000" dirty="0">
                <a:latin typeface="Times New Roman" panose="02020603050405020304" pitchFamily="18" charset="0"/>
                <a:cs typeface="Times New Roman" panose="02020603050405020304" pitchFamily="18" charset="0"/>
              </a:rPr>
              <a:t>06th – 07th July 2023, Kuala Lumpur, Malaysia</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122A-8CBB-89A8-9203-51A414300B9F}"/>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346E56-244B-AF22-BAAF-3B5955518F06}"/>
                  </a:ext>
                </a:extLst>
              </p:cNvPr>
              <p:cNvSpPr>
                <a:spLocks noGrp="1"/>
              </p:cNvSpPr>
              <p:nvPr>
                <p:ph idx="1"/>
              </p:nvPr>
            </p:nvSpPr>
            <p:spPr>
              <a:xfrm>
                <a:off x="196948" y="914399"/>
                <a:ext cx="11802794" cy="5176066"/>
              </a:xfrm>
            </p:spPr>
            <p:txBody>
              <a:bodyPr>
                <a:normAutofit/>
              </a:bodyPr>
              <a:lstStyle/>
              <a:p>
                <a:pPr marL="0" indent="0">
                  <a:buNone/>
                </a:pPr>
                <a:r>
                  <a:rPr lang="en-US" sz="2200" dirty="0">
                    <a:effectLst/>
                    <a:latin typeface="Times New Roman" panose="02020603050405020304" pitchFamily="18" charset="0"/>
                    <a:ea typeface="Calibri" panose="020F0502020204030204" pitchFamily="34" charset="0"/>
                  </a:rPr>
                  <a:t>Let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denote the number of </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and the number of </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respectively.</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e>
                      </m:d>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rPr>
                        <m:t>𝑛</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𝑗</m:t>
                              </m:r>
                            </m:sub>
                          </m:sSub>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𝒮</m:t>
                              </m:r>
                            </m:e>
                            <m:sub>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𝑗</m:t>
                                  </m:r>
                                </m:sub>
                              </m:sSub>
                            </m:sub>
                          </m:sSub>
                        </m:e>
                      </m:d>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2.6</m:t>
                          </m:r>
                        </m:e>
                      </m:d>
                    </m:oMath>
                  </m:oMathPara>
                </a14:m>
                <a:endParaRPr lang="en-US" sz="2200" dirty="0"/>
              </a:p>
              <a:p>
                <a:pPr marL="0" indent="0">
                  <a:buNone/>
                </a:pPr>
                <a:r>
                  <a:rPr lang="en-US" sz="2200" dirty="0">
                    <a:effectLst/>
                    <a:latin typeface="Times New Roman" panose="02020603050405020304" pitchFamily="18" charset="0"/>
                    <a:ea typeface="Calibri" panose="020F0502020204030204" pitchFamily="34" charset="0"/>
                  </a:rPr>
                  <a:t>Let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denote the number of co-occurrences (</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sub>
                          </m:sSub>
                        </m:e>
                      </m:d>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b="0" i="1" smtClean="0">
                              <a:effectLst/>
                              <a:latin typeface="Cambria Math" panose="02040503050406030204" pitchFamily="18" charset="0"/>
                              <a:cs typeface="Times New Roman" panose="02020603050405020304" pitchFamily="18" charset="0"/>
                            </a:rPr>
                          </m:ctrlPr>
                        </m:dPr>
                        <m:e>
                          <m:r>
                            <a:rPr lang="en-US" sz="2200" b="0" i="1" smtClean="0">
                              <a:effectLst/>
                              <a:latin typeface="Cambria Math" panose="02040503050406030204" pitchFamily="18" charset="0"/>
                              <a:cs typeface="Times New Roman" panose="02020603050405020304" pitchFamily="18" charset="0"/>
                            </a:rPr>
                            <m:t>2.7</m:t>
                          </m:r>
                        </m:e>
                      </m:d>
                    </m:oMath>
                  </m:oMathPara>
                </a14:m>
                <a:endParaRPr lang="en-US" sz="2200" dirty="0"/>
              </a:p>
              <a:p>
                <a:pPr marL="0" indent="0">
                  <a:buNone/>
                </a:pPr>
                <a:r>
                  <a:rPr lang="en-US" sz="2200" dirty="0">
                    <a:effectLst/>
                    <a:latin typeface="Times New Roman" panose="02020603050405020304" pitchFamily="18" charset="0"/>
                    <a:ea typeface="Calibri" panose="020F0502020204030204" pitchFamily="34" charset="0"/>
                  </a:rPr>
                  <a:t>Let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err="1">
                    <a:effectLst/>
                    <a:latin typeface="Times New Roman" panose="02020603050405020304" pitchFamily="18" charset="0"/>
                    <a:ea typeface="Calibri" panose="020F0502020204030204" pitchFamily="34" charset="0"/>
                  </a:rPr>
                  <a:t>x</a:t>
                </a:r>
                <a:r>
                  <a:rPr lang="en-US" sz="2200" i="1" baseline="-25000" dirty="0" err="1">
                    <a:effectLst/>
                    <a:latin typeface="Times New Roman" panose="02020603050405020304" pitchFamily="18" charset="0"/>
                    <a:ea typeface="Calibri" panose="020F0502020204030204" pitchFamily="34" charset="0"/>
                  </a:rPr>
                  <a:t>i</a:t>
                </a:r>
                <a:r>
                  <a:rPr lang="en-US" sz="2200" dirty="0" err="1">
                    <a:effectLst/>
                    <a:latin typeface="Times New Roman" panose="02020603050405020304" pitchFamily="18" charset="0"/>
                    <a:ea typeface="Calibri" panose="020F0502020204030204" pitchFamily="34" charset="0"/>
                  </a:rPr>
                  <a:t>|</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err="1">
                    <a:effectLst/>
                    <a:latin typeface="Times New Roman" panose="02020603050405020304" pitchFamily="18" charset="0"/>
                    <a:ea typeface="Calibri" panose="020F0502020204030204" pitchFamily="34" charset="0"/>
                  </a:rPr>
                  <a:t>|</a:t>
                </a:r>
                <a:r>
                  <a:rPr lang="en-US" sz="2200" i="1" dirty="0" err="1">
                    <a:effectLst/>
                    <a:latin typeface="Times New Roman" panose="02020603050405020304" pitchFamily="18" charset="0"/>
                    <a:ea typeface="Calibri" panose="020F0502020204030204" pitchFamily="34" charset="0"/>
                  </a:rPr>
                  <a:t>x</a:t>
                </a:r>
                <a:r>
                  <a:rPr lang="en-US" sz="2200" i="1" baseline="-25000" dirty="0" err="1">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denote the frequency of </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given </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and the frequency of </a:t>
                </a:r>
                <a:r>
                  <a:rPr lang="en-US" sz="2200" i="1" dirty="0" err="1">
                    <a:effectLst/>
                    <a:latin typeface="Times New Roman" panose="02020603050405020304" pitchFamily="18" charset="0"/>
                    <a:ea typeface="Calibri" panose="020F0502020204030204" pitchFamily="34" charset="0"/>
                  </a:rPr>
                  <a:t>y</a:t>
                </a:r>
                <a:r>
                  <a:rPr lang="en-US" sz="2200" i="1" baseline="-25000" dirty="0" err="1">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given </a:t>
                </a:r>
                <a:r>
                  <a:rPr lang="en-US" sz="2200"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respectively.</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rPr>
                        <m:t>𝑛</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𝑗</m:t>
                              </m:r>
                            </m:sub>
                          </m:sSub>
                        </m:e>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𝑛</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𝑗</m:t>
                                  </m:r>
                                </m:sub>
                              </m:sSub>
                            </m:e>
                          </m:d>
                        </m:num>
                        <m:den>
                          <m:r>
                            <a:rPr lang="en-US" sz="2200" i="1">
                              <a:latin typeface="Cambria Math" panose="02040503050406030204" pitchFamily="18" charset="0"/>
                            </a:rPr>
                            <m:t>𝑛</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den>
                      </m:f>
                      <m:r>
                        <a:rPr lang="en-US" sz="2200" b="0" i="1" smtClean="0">
                          <a:latin typeface="Cambria Math" panose="02040503050406030204" pitchFamily="18" charset="0"/>
                        </a:rPr>
                        <m:t>    </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2.8</m:t>
                          </m:r>
                        </m:e>
                      </m:d>
                    </m:oMath>
                  </m:oMathPara>
                </a14:m>
                <a:endParaRPr lang="en-US" sz="2200" dirty="0"/>
              </a:p>
              <a:p>
                <a:pPr marL="0" indent="0">
                  <a:buNone/>
                </a:pPr>
                <a:r>
                  <a:rPr lang="en-US" sz="2200" dirty="0">
                    <a:effectLst/>
                    <a:latin typeface="Times New Roman" panose="02020603050405020304" pitchFamily="18" charset="0"/>
                    <a:ea typeface="Calibri" panose="020F0502020204030204" pitchFamily="34" charset="0"/>
                  </a:rPr>
                  <a:t>For example, suppose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𝒳</m:t>
                    </m:r>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and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𝒴</m:t>
                    </m:r>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and dyadic data of 4 co-occurrences,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1),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2),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3),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4)}, we have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1),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2),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3),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4)},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oMath>
                </a14:m>
                <a:r>
                  <a:rPr lang="en-US" sz="2200" dirty="0">
                    <a:effectLst/>
                    <a:latin typeface="Times New Roman" panose="02020603050405020304" pitchFamily="18" charset="0"/>
                    <a:ea typeface="Calibri" panose="020F0502020204030204" pitchFamily="34" charset="0"/>
                  </a:rPr>
                  <a:t> =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b>
                        </m:sSub>
                      </m:sub>
                    </m:sSub>
                  </m:oMath>
                </a14:m>
                <a:r>
                  <a:rPr lang="en-US" sz="2200" dirty="0">
                    <a:effectLst/>
                    <a:latin typeface="Times New Roman" panose="02020603050405020304" pitchFamily="18" charset="0"/>
                    <a:ea typeface="Calibri" panose="020F0502020204030204" pitchFamily="34" charset="0"/>
                  </a:rPr>
                  <a:t> = Ø,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1),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2),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4)},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3)},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oMath>
                </a14:m>
                <a:r>
                  <a:rPr lang="en-US" sz="2200" dirty="0">
                    <a:effectLst/>
                    <a:latin typeface="Times New Roman" panose="02020603050405020304" pitchFamily="18" charset="0"/>
                    <a:ea typeface="Calibri" panose="020F0502020204030204" pitchFamily="34" charset="0"/>
                  </a:rPr>
                  <a:t> =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1),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2),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4)},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oMath>
                </a14:m>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3)},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oMath>
                </a14:m>
                <a:r>
                  <a:rPr lang="en-US" sz="2200" dirty="0">
                    <a:effectLst/>
                    <a:latin typeface="Times New Roman" panose="02020603050405020304" pitchFamily="18" charset="0"/>
                    <a:ea typeface="Calibri" panose="020F0502020204030204" pitchFamily="34" charset="0"/>
                  </a:rPr>
                  <a:t> =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oMath>
                </a14:m>
                <a:r>
                  <a:rPr lang="en-US" sz="2200" dirty="0">
                    <a:effectLst/>
                    <a:latin typeface="Times New Roman" panose="02020603050405020304" pitchFamily="18" charset="0"/>
                    <a:ea typeface="Calibri" panose="020F0502020204030204" pitchFamily="34" charset="0"/>
                  </a:rPr>
                  <a:t> =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sub>
                    </m:sSub>
                  </m:oMath>
                </a14:m>
                <a:r>
                  <a:rPr lang="en-US" sz="2200" dirty="0">
                    <a:effectLst/>
                    <a:latin typeface="Times New Roman" panose="02020603050405020304" pitchFamily="18" charset="0"/>
                    <a:ea typeface="Calibri" panose="020F0502020204030204" pitchFamily="34" charset="0"/>
                  </a:rPr>
                  <a:t> = </a:t>
                </a:r>
                <a14:m>
                  <m:oMath xmlns:m="http://schemas.openxmlformats.org/officeDocument/2006/math">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𝒮</m:t>
                        </m:r>
                      </m:e>
                      <m: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sub>
                    </m:sSub>
                  </m:oMath>
                </a14:m>
                <a:r>
                  <a:rPr lang="en-US" sz="2200" dirty="0">
                    <a:effectLst/>
                    <a:latin typeface="Times New Roman" panose="02020603050405020304" pitchFamily="18" charset="0"/>
                    <a:ea typeface="Calibri" panose="020F0502020204030204" pitchFamily="34" charset="0"/>
                  </a:rPr>
                  <a:t> = Ø,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1,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 0,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3,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1,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3,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1,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0,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1,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1,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3</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0,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3/4, </a:t>
                </a:r>
                <a:r>
                  <a:rPr lang="en-US" sz="2200" i="1" dirty="0">
                    <a:effectLst/>
                    <a:latin typeface="Times New Roman" panose="02020603050405020304" pitchFamily="18" charset="0"/>
                    <a:ea typeface="Calibri" panose="020F0502020204030204" pitchFamily="34" charset="0"/>
                  </a:rPr>
                  <a:t>n</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y</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x</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1/4.</a:t>
                </a:r>
                <a:endParaRPr lang="en-US" sz="2200" dirty="0"/>
              </a:p>
              <a:p>
                <a:pPr marL="0" indent="0">
                  <a:buNone/>
                </a:pPr>
                <a:endParaRPr lang="en-US" sz="2200" dirty="0"/>
              </a:p>
            </p:txBody>
          </p:sp>
        </mc:Choice>
        <mc:Fallback xmlns="">
          <p:sp>
            <p:nvSpPr>
              <p:cNvPr id="3" name="Content Placeholder 2">
                <a:extLst>
                  <a:ext uri="{FF2B5EF4-FFF2-40B4-BE49-F238E27FC236}">
                    <a16:creationId xmlns:a16="http://schemas.microsoft.com/office/drawing/2014/main" id="{0D346E56-244B-AF22-BAAF-3B5955518F06}"/>
                  </a:ext>
                </a:extLst>
              </p:cNvPr>
              <p:cNvSpPr>
                <a:spLocks noGrp="1" noRot="1" noChangeAspect="1" noMove="1" noResize="1" noEditPoints="1" noAdjustHandles="1" noChangeArrowheads="1" noChangeShapeType="1" noTextEdit="1"/>
              </p:cNvSpPr>
              <p:nvPr>
                <p:ph idx="1"/>
              </p:nvPr>
            </p:nvSpPr>
            <p:spPr>
              <a:xfrm>
                <a:off x="196948" y="914399"/>
                <a:ext cx="11802794" cy="5176066"/>
              </a:xfrm>
              <a:blipFill>
                <a:blip r:embed="rId4"/>
                <a:stretch>
                  <a:fillRect l="-671" t="-824" r="-67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1C0D054-D089-0652-4F47-7989BBD045D7}"/>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14E2EED1-E219-0E51-2420-F35069499780}"/>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8115FD4A-77A4-2DE2-743D-4521A22D49E0}"/>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78478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1F3B-621B-EBF5-369F-4AAAAEE1BC8D}"/>
              </a:ext>
            </a:extLst>
          </p:cNvPr>
          <p:cNvSpPr>
            <a:spLocks noGrp="1"/>
          </p:cNvSpPr>
          <p:nvPr>
            <p:ph type="title"/>
          </p:nvPr>
        </p:nvSpPr>
        <p:spPr/>
        <p:txBody>
          <a:bodyPr/>
          <a:lstStyle/>
          <a:p>
            <a:r>
              <a:rPr lang="en-US" dirty="0"/>
              <a:t>2. Mixture models for dyadic data</a:t>
            </a:r>
          </a:p>
        </p:txBody>
      </p:sp>
      <p:sp>
        <p:nvSpPr>
          <p:cNvPr id="3" name="Content Placeholder 2">
            <a:extLst>
              <a:ext uri="{FF2B5EF4-FFF2-40B4-BE49-F238E27FC236}">
                <a16:creationId xmlns:a16="http://schemas.microsoft.com/office/drawing/2014/main" id="{B61431A2-EDDE-EB80-D722-58483C677977}"/>
              </a:ext>
            </a:extLst>
          </p:cNvPr>
          <p:cNvSpPr>
            <a:spLocks noGrp="1"/>
          </p:cNvSpPr>
          <p:nvPr>
            <p:ph idx="1"/>
          </p:nvPr>
        </p:nvSpPr>
        <p:spPr/>
        <p:txBody>
          <a:bodyPr>
            <a:normAutofit/>
          </a:bodyPr>
          <a:lstStyle/>
          <a:p>
            <a:pPr marL="0" indent="0">
              <a:buNone/>
            </a:pPr>
            <a:r>
              <a:rPr lang="en-US" sz="2700" dirty="0">
                <a:effectLst/>
                <a:latin typeface="Times New Roman" panose="02020603050405020304" pitchFamily="18" charset="0"/>
                <a:ea typeface="Calibri" panose="020F0502020204030204" pitchFamily="34" charset="0"/>
              </a:rPr>
              <a:t>Suppose each co-occurrence (</a:t>
            </a:r>
            <a:r>
              <a:rPr lang="en-US" sz="2700" i="1" dirty="0">
                <a:effectLst/>
                <a:latin typeface="Times New Roman" panose="02020603050405020304" pitchFamily="18" charset="0"/>
                <a:ea typeface="Calibri" panose="020F0502020204030204" pitchFamily="34" charset="0"/>
              </a:rPr>
              <a:t>x</a:t>
            </a:r>
            <a:r>
              <a:rPr lang="en-US" sz="2700" i="1" baseline="-25000" dirty="0">
                <a:effectLst/>
                <a:latin typeface="Times New Roman" panose="02020603050405020304" pitchFamily="18" charset="0"/>
                <a:ea typeface="Calibri" panose="020F0502020204030204" pitchFamily="34" charset="0"/>
              </a:rPr>
              <a:t>i</a:t>
            </a:r>
            <a:r>
              <a:rPr lang="en-US" sz="2700" dirty="0">
                <a:effectLst/>
                <a:latin typeface="Times New Roman" panose="02020603050405020304" pitchFamily="18" charset="0"/>
                <a:ea typeface="Calibri" panose="020F0502020204030204" pitchFamily="34" charset="0"/>
              </a:rPr>
              <a:t>, </a:t>
            </a:r>
            <a:r>
              <a:rPr lang="en-US" sz="2700" i="1" dirty="0" err="1">
                <a:effectLst/>
                <a:latin typeface="Times New Roman" panose="02020603050405020304" pitchFamily="18" charset="0"/>
                <a:ea typeface="Calibri" panose="020F0502020204030204" pitchFamily="34" charset="0"/>
              </a:rPr>
              <a:t>y</a:t>
            </a:r>
            <a:r>
              <a:rPr lang="en-US" sz="2700" i="1" baseline="-25000" dirty="0" err="1">
                <a:effectLst/>
                <a:latin typeface="Times New Roman" panose="02020603050405020304" pitchFamily="18" charset="0"/>
                <a:ea typeface="Calibri" panose="020F0502020204030204" pitchFamily="34" charset="0"/>
              </a:rPr>
              <a:t>j</a:t>
            </a:r>
            <a:r>
              <a:rPr lang="en-US" sz="2700" dirty="0">
                <a:effectLst/>
                <a:latin typeface="Times New Roman" panose="02020603050405020304" pitchFamily="18" charset="0"/>
                <a:ea typeface="Calibri" panose="020F0502020204030204" pitchFamily="34" charset="0"/>
              </a:rPr>
              <a:t>) belongs to a latent variable </a:t>
            </a:r>
            <a:r>
              <a:rPr lang="en-US" sz="2700" i="1" dirty="0">
                <a:effectLst/>
                <a:latin typeface="Times New Roman" panose="02020603050405020304" pitchFamily="18" charset="0"/>
                <a:ea typeface="Calibri" panose="020F0502020204030204" pitchFamily="34" charset="0"/>
              </a:rPr>
              <a:t>C</a:t>
            </a:r>
            <a:r>
              <a:rPr lang="en-US" sz="2700" dirty="0">
                <a:effectLst/>
                <a:latin typeface="Times New Roman" panose="02020603050405020304" pitchFamily="18" charset="0"/>
                <a:ea typeface="Calibri" panose="020F0502020204030204" pitchFamily="34" charset="0"/>
              </a:rPr>
              <a:t> and </a:t>
            </a:r>
            <a:r>
              <a:rPr lang="en-US" sz="2700" i="1" dirty="0">
                <a:effectLst/>
                <a:latin typeface="Times New Roman" panose="02020603050405020304" pitchFamily="18" charset="0"/>
                <a:ea typeface="Calibri" panose="020F0502020204030204" pitchFamily="34" charset="0"/>
              </a:rPr>
              <a:t>C</a:t>
            </a:r>
            <a:r>
              <a:rPr lang="en-US" sz="2700" dirty="0">
                <a:effectLst/>
                <a:latin typeface="Times New Roman" panose="02020603050405020304" pitchFamily="18" charset="0"/>
                <a:ea typeface="Calibri" panose="020F0502020204030204" pitchFamily="34" charset="0"/>
              </a:rPr>
              <a:t> has </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values </a:t>
            </a:r>
            <a:r>
              <a:rPr lang="en-US" sz="2700" i="1" dirty="0">
                <a:effectLst/>
                <a:latin typeface="Times New Roman" panose="02020603050405020304" pitchFamily="18" charset="0"/>
                <a:ea typeface="Calibri" panose="020F0502020204030204" pitchFamily="34" charset="0"/>
              </a:rPr>
              <a:t>c</a:t>
            </a:r>
            <a:r>
              <a:rPr lang="en-US" sz="2700" i="1" baseline="-25000"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(s). These values </a:t>
            </a:r>
            <a:r>
              <a:rPr lang="en-US" sz="2700" i="1" dirty="0">
                <a:effectLst/>
                <a:latin typeface="Times New Roman" panose="02020603050405020304" pitchFamily="18" charset="0"/>
                <a:ea typeface="Calibri" panose="020F0502020204030204" pitchFamily="34" charset="0"/>
              </a:rPr>
              <a:t>c</a:t>
            </a:r>
            <a:r>
              <a:rPr lang="en-US" sz="2700" i="1" baseline="-25000"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(s) are called classes or aspects and thus, mixture model for dyadic data is also called aspect model or latent class model which aims to discover the latent variable </a:t>
            </a:r>
            <a:r>
              <a:rPr lang="en-US" sz="2700" i="1" dirty="0">
                <a:effectLst/>
                <a:latin typeface="Times New Roman" panose="02020603050405020304" pitchFamily="18" charset="0"/>
                <a:ea typeface="Calibri" panose="020F0502020204030204" pitchFamily="34" charset="0"/>
              </a:rPr>
              <a:t>C</a:t>
            </a:r>
            <a:r>
              <a:rPr lang="en-US" sz="2700" dirty="0">
                <a:effectLst/>
                <a:latin typeface="Times New Roman" panose="02020603050405020304" pitchFamily="18" charset="0"/>
                <a:ea typeface="Calibri" panose="020F0502020204030204" pitchFamily="34" charset="0"/>
              </a:rPr>
              <a:t>. Without loss of generality, let </a:t>
            </a:r>
            <a:r>
              <a:rPr lang="en-US" sz="2700" i="1" dirty="0">
                <a:effectLst/>
                <a:latin typeface="Times New Roman" panose="02020603050405020304" pitchFamily="18" charset="0"/>
                <a:ea typeface="Calibri" panose="020F0502020204030204" pitchFamily="34" charset="0"/>
              </a:rPr>
              <a:t>c</a:t>
            </a:r>
            <a:r>
              <a:rPr lang="en-US" sz="2700" i="1" baseline="-25000"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 </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where </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 1, 2,…, </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The random variable </a:t>
            </a:r>
            <a:r>
              <a:rPr lang="en-US" sz="2700" i="1" dirty="0">
                <a:effectLst/>
                <a:latin typeface="Times New Roman" panose="02020603050405020304" pitchFamily="18" charset="0"/>
                <a:ea typeface="Calibri" panose="020F0502020204030204" pitchFamily="34" charset="0"/>
              </a:rPr>
              <a:t>C</a:t>
            </a:r>
            <a:r>
              <a:rPr lang="en-US" sz="2700" dirty="0">
                <a:effectLst/>
                <a:latin typeface="Times New Roman" panose="02020603050405020304" pitchFamily="18" charset="0"/>
                <a:ea typeface="Calibri" panose="020F0502020204030204" pitchFamily="34" charset="0"/>
              </a:rPr>
              <a:t> has discrete distribution such that every value has an associated probability </a:t>
            </a:r>
            <a:r>
              <a:rPr lang="en-US" sz="2700" i="1" dirty="0">
                <a:effectLst/>
                <a:latin typeface="Times New Roman" panose="02020603050405020304" pitchFamily="18" charset="0"/>
                <a:ea typeface="Calibri" panose="020F0502020204030204" pitchFamily="34" charset="0"/>
              </a:rPr>
              <a:t>α</a:t>
            </a:r>
            <a:r>
              <a:rPr lang="en-US" sz="2700" i="1" baseline="-25000"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Of course, there are </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probabilities </a:t>
            </a:r>
            <a:r>
              <a:rPr lang="en-US" sz="2700" i="1" dirty="0">
                <a:effectLst/>
                <a:latin typeface="Times New Roman" panose="02020603050405020304" pitchFamily="18" charset="0"/>
                <a:ea typeface="Calibri" panose="020F0502020204030204" pitchFamily="34" charset="0"/>
              </a:rPr>
              <a:t>α</a:t>
            </a:r>
            <a:r>
              <a:rPr lang="en-US" sz="2700" i="1" baseline="-25000"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(s). There are three kinds of dyadic mixture model for dyadic data such as symmetric mixture model (SMM), asymmetric mixture model (AMM), and product-space mixture model (PMM). This section only explains these models when they were introduced by Hofmann and </a:t>
            </a:r>
            <a:r>
              <a:rPr lang="en-US" sz="2700" dirty="0" err="1">
                <a:effectLst/>
                <a:latin typeface="Times New Roman" panose="02020603050405020304" pitchFamily="18" charset="0"/>
                <a:ea typeface="Calibri" panose="020F0502020204030204" pitchFamily="34" charset="0"/>
              </a:rPr>
              <a:t>Puzicha</a:t>
            </a:r>
            <a:r>
              <a:rPr lang="en-US" sz="2700" dirty="0">
                <a:effectLst/>
                <a:latin typeface="Times New Roman" panose="02020603050405020304" pitchFamily="18" charset="0"/>
                <a:ea typeface="Calibri" panose="020F0502020204030204" pitchFamily="34" charset="0"/>
              </a:rPr>
              <a:t> (Hofmann &amp; </a:t>
            </a:r>
            <a:r>
              <a:rPr lang="en-US" sz="2700" dirty="0" err="1">
                <a:effectLst/>
                <a:latin typeface="Times New Roman" panose="02020603050405020304" pitchFamily="18" charset="0"/>
                <a:ea typeface="Calibri" panose="020F0502020204030204" pitchFamily="34" charset="0"/>
              </a:rPr>
              <a:t>Puzicha</a:t>
            </a:r>
            <a:r>
              <a:rPr lang="en-US" sz="2700" dirty="0">
                <a:effectLst/>
                <a:latin typeface="Times New Roman" panose="02020603050405020304" pitchFamily="18" charset="0"/>
                <a:ea typeface="Calibri" panose="020F0502020204030204" pitchFamily="34" charset="0"/>
              </a:rPr>
              <a:t>, Statistical Models for Co-occurrence Data, 1998).</a:t>
            </a:r>
            <a:endParaRPr lang="en-US" sz="2700" dirty="0"/>
          </a:p>
        </p:txBody>
      </p:sp>
      <p:sp>
        <p:nvSpPr>
          <p:cNvPr id="4" name="Date Placeholder 3">
            <a:extLst>
              <a:ext uri="{FF2B5EF4-FFF2-40B4-BE49-F238E27FC236}">
                <a16:creationId xmlns:a16="http://schemas.microsoft.com/office/drawing/2014/main" id="{CE06BA54-B2B2-8D5D-2B4C-8C7D47C4A052}"/>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8EEF6395-4AF8-8A17-69DD-ABD8606A70E9}"/>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F7177E15-9859-4150-9CB7-EA7293DC92C5}"/>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775028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BC76-EDEB-6F4A-F2D5-534AE3F2D758}"/>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26EBF4-9835-F4CB-E129-9A9863DE66A3}"/>
                  </a:ext>
                </a:extLst>
              </p:cNvPr>
              <p:cNvSpPr>
                <a:spLocks noGrp="1"/>
              </p:cNvSpPr>
              <p:nvPr>
                <p:ph idx="1"/>
              </p:nvPr>
            </p:nvSpPr>
            <p:spPr>
              <a:xfrm>
                <a:off x="154745" y="914399"/>
                <a:ext cx="11859064" cy="5176066"/>
              </a:xfrm>
            </p:spPr>
            <p:txBody>
              <a:bodyPr>
                <a:noAutofit/>
              </a:bodyPr>
              <a:lstStyle/>
              <a:p>
                <a:pPr marL="0" indent="0">
                  <a:buNone/>
                </a:pPr>
                <a:r>
                  <a:rPr lang="en-US" sz="2050" dirty="0">
                    <a:effectLst/>
                    <a:latin typeface="Times New Roman" panose="02020603050405020304" pitchFamily="18" charset="0"/>
                    <a:ea typeface="Calibri" panose="020F0502020204030204" pitchFamily="34" charset="0"/>
                  </a:rPr>
                  <a:t>The mixture model of dyadic data is called symmetric mixture model (SMM) if </a:t>
                </a:r>
                <a:r>
                  <a:rPr lang="en-US" sz="2050" i="1" dirty="0">
                    <a:effectLst/>
                    <a:latin typeface="Times New Roman" panose="02020603050405020304" pitchFamily="18" charset="0"/>
                    <a:ea typeface="Calibri" panose="020F0502020204030204" pitchFamily="34" charset="0"/>
                  </a:rPr>
                  <a:t>α</a:t>
                </a:r>
                <a:r>
                  <a:rPr lang="en-US" sz="2050" i="1" baseline="-25000" dirty="0">
                    <a:effectLst/>
                    <a:latin typeface="Times New Roman" panose="02020603050405020304" pitchFamily="18" charset="0"/>
                    <a:ea typeface="Calibri" panose="020F0502020204030204" pitchFamily="34" charset="0"/>
                  </a:rPr>
                  <a:t>k</a:t>
                </a:r>
                <a:r>
                  <a:rPr lang="en-US" sz="2050" dirty="0">
                    <a:effectLst/>
                    <a:latin typeface="Times New Roman" panose="02020603050405020304" pitchFamily="18" charset="0"/>
                    <a:ea typeface="Calibri" panose="020F0502020204030204" pitchFamily="34" charset="0"/>
                  </a:rPr>
                  <a:t> (s) are independent from both </a:t>
                </a:r>
                <a:r>
                  <a:rPr lang="en-US" sz="2050" i="1" dirty="0">
                    <a:effectLst/>
                    <a:latin typeface="Times New Roman" panose="02020603050405020304" pitchFamily="18" charset="0"/>
                    <a:ea typeface="Calibri" panose="020F0502020204030204" pitchFamily="34" charset="0"/>
                  </a:rPr>
                  <a:t>x</a:t>
                </a:r>
                <a:r>
                  <a:rPr lang="en-US" sz="2050" i="1" baseline="-25000" dirty="0">
                    <a:effectLst/>
                    <a:latin typeface="Times New Roman" panose="02020603050405020304" pitchFamily="18" charset="0"/>
                    <a:ea typeface="Calibri" panose="020F0502020204030204" pitchFamily="34" charset="0"/>
                  </a:rPr>
                  <a:t>i</a:t>
                </a:r>
                <a:r>
                  <a:rPr lang="en-US" sz="2050" dirty="0">
                    <a:effectLst/>
                    <a:latin typeface="Times New Roman" panose="02020603050405020304" pitchFamily="18" charset="0"/>
                    <a:ea typeface="Calibri" panose="020F0502020204030204" pitchFamily="34" charset="0"/>
                  </a:rPr>
                  <a:t> and </a:t>
                </a:r>
                <a:r>
                  <a:rPr lang="en-US" sz="2050" i="1" dirty="0" err="1">
                    <a:effectLst/>
                    <a:latin typeface="Times New Roman" panose="02020603050405020304" pitchFamily="18" charset="0"/>
                    <a:ea typeface="Calibri" panose="020F0502020204030204" pitchFamily="34" charset="0"/>
                  </a:rPr>
                  <a:t>y</a:t>
                </a:r>
                <a:r>
                  <a:rPr lang="en-US" sz="2050" i="1" baseline="-25000" dirty="0" err="1">
                    <a:effectLst/>
                    <a:latin typeface="Times New Roman" panose="02020603050405020304" pitchFamily="18" charset="0"/>
                    <a:ea typeface="Calibri" panose="020F0502020204030204" pitchFamily="34" charset="0"/>
                  </a:rPr>
                  <a:t>j</a:t>
                </a:r>
                <a:r>
                  <a:rPr lang="en-US" sz="2050" dirty="0">
                    <a:effectLst/>
                    <a:latin typeface="Times New Roman" panose="02020603050405020304" pitchFamily="18" charset="0"/>
                    <a:ea typeface="Calibri" panose="020F0502020204030204" pitchFamily="34" charset="0"/>
                  </a:rPr>
                  <a:t>. SMM is defined as follows (Hofmann &amp; </a:t>
                </a:r>
                <a:r>
                  <a:rPr lang="en-US" sz="2050" dirty="0" err="1">
                    <a:effectLst/>
                    <a:latin typeface="Times New Roman" panose="02020603050405020304" pitchFamily="18" charset="0"/>
                    <a:ea typeface="Calibri" panose="020F0502020204030204" pitchFamily="34" charset="0"/>
                  </a:rPr>
                  <a:t>Puzicha</a:t>
                </a:r>
                <a:r>
                  <a:rPr lang="en-US" sz="2050" dirty="0">
                    <a:effectLst/>
                    <a:latin typeface="Times New Roman" panose="02020603050405020304" pitchFamily="18" charset="0"/>
                    <a:ea typeface="Calibri" panose="020F0502020204030204" pitchFamily="34" charset="0"/>
                  </a:rPr>
                  <a:t>, Statistical Models for Co-occurrence Data, 1998, p. 2):</a:t>
                </a:r>
              </a:p>
              <a:p>
                <a:pPr marL="0" indent="0">
                  <a:buNone/>
                </a:pPr>
                <a14:m>
                  <m:oMathPara xmlns:m="http://schemas.openxmlformats.org/officeDocument/2006/math">
                    <m:oMathParaPr>
                      <m:jc m:val="right"/>
                    </m:oMathParaPr>
                    <m:oMath xmlns:m="http://schemas.openxmlformats.org/officeDocument/2006/math">
                      <m:r>
                        <a:rPr lang="en-US" sz="205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e>
                      </m:nary>
                      <m:r>
                        <a:rPr lang="en-US" sz="20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20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50" b="0" i="1" smtClean="0">
                              <a:effectLst/>
                              <a:latin typeface="Cambria Math" panose="02040503050406030204" pitchFamily="18" charset="0"/>
                              <a:cs typeface="Times New Roman" panose="02020603050405020304" pitchFamily="18" charset="0"/>
                            </a:rPr>
                          </m:ctrlPr>
                        </m:dPr>
                        <m:e>
                          <m:r>
                            <a:rPr lang="en-US" sz="2050" b="0" i="1" smtClean="0">
                              <a:effectLst/>
                              <a:latin typeface="Cambria Math" panose="02040503050406030204" pitchFamily="18" charset="0"/>
                              <a:cs typeface="Times New Roman" panose="02020603050405020304" pitchFamily="18" charset="0"/>
                            </a:rPr>
                            <m:t>2.9</m:t>
                          </m:r>
                        </m:e>
                      </m:d>
                    </m:oMath>
                  </m:oMathPara>
                </a14:m>
                <a:endParaRPr lang="en-US" sz="2050" dirty="0"/>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probability of aspect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Note,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denote probability.</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a:t>
                </a:r>
                <a14:m>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oMath>
                </a14:m>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probability of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aspect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a:t>
                </a:r>
                <a14:m>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oMath>
                </a14:m>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probability of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aspect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This implies that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are mutually independent in SMM.</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joint probability of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50" dirty="0"/>
              </a:p>
            </p:txBody>
          </p:sp>
        </mc:Choice>
        <mc:Fallback xmlns="">
          <p:sp>
            <p:nvSpPr>
              <p:cNvPr id="3" name="Content Placeholder 2">
                <a:extLst>
                  <a:ext uri="{FF2B5EF4-FFF2-40B4-BE49-F238E27FC236}">
                    <a16:creationId xmlns:a16="http://schemas.microsoft.com/office/drawing/2014/main" id="{6526EBF4-9835-F4CB-E129-9A9863DE66A3}"/>
                  </a:ext>
                </a:extLst>
              </p:cNvPr>
              <p:cNvSpPr>
                <a:spLocks noGrp="1" noRot="1" noChangeAspect="1" noMove="1" noResize="1" noEditPoints="1" noAdjustHandles="1" noChangeArrowheads="1" noChangeShapeType="1" noTextEdit="1"/>
              </p:cNvSpPr>
              <p:nvPr>
                <p:ph idx="1"/>
              </p:nvPr>
            </p:nvSpPr>
            <p:spPr>
              <a:xfrm>
                <a:off x="154745" y="914399"/>
                <a:ext cx="11859064" cy="5176066"/>
              </a:xfrm>
              <a:blipFill>
                <a:blip r:embed="rId4"/>
                <a:stretch>
                  <a:fillRect l="-565" t="-824" r="-565" b="-124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F1F19C0-9D85-0C6C-4328-A778D4959358}"/>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92A9E6B1-3F64-E12D-3D7B-A451743D2656}"/>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B85BE5FE-B511-B802-57A3-CC4AB65F522C}"/>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54467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2DA1-41EA-E782-1275-7E7EEC171EAC}"/>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8AE021-9278-9167-455D-DD5835CCED69}"/>
                  </a:ext>
                </a:extLst>
              </p:cNvPr>
              <p:cNvSpPr>
                <a:spLocks noGrp="1"/>
              </p:cNvSpPr>
              <p:nvPr>
                <p:ph idx="1"/>
              </p:nvPr>
            </p:nvSpPr>
            <p:spPr>
              <a:xfrm>
                <a:off x="154745" y="914399"/>
                <a:ext cx="11859064" cy="5176066"/>
              </a:xfrm>
            </p:spPr>
            <p:txBody>
              <a:bodyPr>
                <a:noAutofit/>
              </a:bodyPr>
              <a:lstStyle/>
              <a:p>
                <a:pPr marL="0" marR="0" indent="0" algn="just">
                  <a:spcBef>
                    <a:spcPts val="0"/>
                  </a:spcBef>
                  <a:spcAft>
                    <a:spcPts val="0"/>
                  </a:spcAft>
                  <a:buNone/>
                </a:pPr>
                <a:r>
                  <a:rPr lang="en-US" sz="1900" dirty="0">
                    <a:effectLst/>
                    <a:ea typeface="Calibri" panose="020F0502020204030204" pitchFamily="34" charset="0"/>
                  </a:rPr>
                  <a:t>The parameter of SMM is Θ = (</a:t>
                </a:r>
                <a:r>
                  <a:rPr lang="en-US" sz="1900" i="1" dirty="0">
                    <a:effectLst/>
                    <a:ea typeface="Calibri" panose="020F0502020204030204" pitchFamily="34" charset="0"/>
                  </a:rPr>
                  <a:t>α</a:t>
                </a:r>
                <a:r>
                  <a:rPr lang="en-US" sz="1900" i="1" baseline="-25000" dirty="0">
                    <a:effectLst/>
                    <a:ea typeface="Calibri" panose="020F0502020204030204" pitchFamily="34" charset="0"/>
                  </a:rPr>
                  <a:t>k</a:t>
                </a:r>
                <a:r>
                  <a:rPr lang="en-US" sz="1900" dirty="0">
                    <a:effectLst/>
                    <a:ea typeface="Calibri" panose="020F0502020204030204" pitchFamily="34" charset="0"/>
                  </a:rPr>
                  <a:t>, </a:t>
                </a:r>
                <a:r>
                  <a:rPr lang="en-US" sz="1900" i="1" dirty="0" err="1">
                    <a:effectLst/>
                    <a:ea typeface="Calibri" panose="020F0502020204030204" pitchFamily="34" charset="0"/>
                  </a:rPr>
                  <a:t>p</a:t>
                </a:r>
                <a:r>
                  <a:rPr lang="en-US" sz="1900" i="1" baseline="-25000" dirty="0" err="1">
                    <a:effectLst/>
                    <a:ea typeface="Calibri" panose="020F0502020204030204" pitchFamily="34" charset="0"/>
                  </a:rPr>
                  <a:t>i</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dirty="0">
                    <a:effectLst/>
                    <a:ea typeface="Calibri" panose="020F0502020204030204" pitchFamily="34" charset="0"/>
                  </a:rPr>
                  <a:t>, </a:t>
                </a:r>
                <a:r>
                  <a:rPr lang="en-US" sz="1900" i="1" dirty="0" err="1">
                    <a:effectLst/>
                    <a:ea typeface="Calibri" panose="020F0502020204030204" pitchFamily="34" charset="0"/>
                  </a:rPr>
                  <a:t>q</a:t>
                </a:r>
                <a:r>
                  <a:rPr lang="en-US" sz="1900" i="1" baseline="-25000" dirty="0" err="1">
                    <a:effectLst/>
                    <a:ea typeface="Calibri" panose="020F0502020204030204" pitchFamily="34" charset="0"/>
                  </a:rPr>
                  <a:t>j</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dirty="0">
                    <a:effectLst/>
                    <a:ea typeface="Calibri" panose="020F0502020204030204" pitchFamily="34" charset="0"/>
                  </a:rPr>
                  <a:t>)</a:t>
                </a:r>
                <a:r>
                  <a:rPr lang="en-US" sz="1900" i="1" baseline="30000" dirty="0">
                    <a:effectLst/>
                    <a:ea typeface="Calibri" panose="020F0502020204030204" pitchFamily="34" charset="0"/>
                  </a:rPr>
                  <a:t>T</a:t>
                </a:r>
                <a:r>
                  <a:rPr lang="en-US" sz="1900" dirty="0">
                    <a:effectLst/>
                    <a:ea typeface="Calibri" panose="020F0502020204030204" pitchFamily="34" charset="0"/>
                  </a:rPr>
                  <a:t> in which there are </a:t>
                </a:r>
                <a:r>
                  <a:rPr lang="en-US" sz="1900" i="1" dirty="0">
                    <a:effectLst/>
                    <a:ea typeface="Calibri" panose="020F0502020204030204" pitchFamily="34" charset="0"/>
                  </a:rPr>
                  <a:t>K</a:t>
                </a:r>
                <a:r>
                  <a:rPr lang="en-US" sz="1900" dirty="0">
                    <a:effectLst/>
                    <a:ea typeface="Calibri" panose="020F0502020204030204" pitchFamily="34" charset="0"/>
                  </a:rPr>
                  <a:t>(</a:t>
                </a:r>
                <a14:m>
                  <m:oMath xmlns:m="http://schemas.openxmlformats.org/officeDocument/2006/math">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𝒳</m:t>
                        </m:r>
                      </m:e>
                    </m:d>
                  </m:oMath>
                </a14:m>
                <a:r>
                  <a:rPr lang="en-US" sz="1900" dirty="0">
                    <a:effectLst/>
                    <a:ea typeface="Calibri" panose="020F0502020204030204" pitchFamily="34" charset="0"/>
                  </a:rPr>
                  <a:t> + </a:t>
                </a:r>
                <a14:m>
                  <m:oMath xmlns:m="http://schemas.openxmlformats.org/officeDocument/2006/math">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𝒴</m:t>
                        </m:r>
                      </m:e>
                    </m:d>
                  </m:oMath>
                </a14:m>
                <a:r>
                  <a:rPr lang="en-US" sz="1900" dirty="0">
                    <a:effectLst/>
                    <a:ea typeface="Calibri" panose="020F0502020204030204" pitchFamily="34" charset="0"/>
                  </a:rPr>
                  <a:t> + 1) partial parameters </a:t>
                </a:r>
                <a:r>
                  <a:rPr lang="en-US" sz="1900" i="1" dirty="0">
                    <a:effectLst/>
                    <a:ea typeface="Calibri" panose="020F0502020204030204" pitchFamily="34" charset="0"/>
                  </a:rPr>
                  <a:t>α</a:t>
                </a:r>
                <a:r>
                  <a:rPr lang="en-US" sz="1900" i="1" baseline="-25000" dirty="0">
                    <a:effectLst/>
                    <a:ea typeface="Calibri" panose="020F0502020204030204" pitchFamily="34" charset="0"/>
                  </a:rPr>
                  <a:t>k</a:t>
                </a:r>
                <a:r>
                  <a:rPr lang="en-US" sz="1900" dirty="0">
                    <a:effectLst/>
                    <a:ea typeface="Calibri" panose="020F0502020204030204" pitchFamily="34" charset="0"/>
                  </a:rPr>
                  <a:t>, </a:t>
                </a:r>
                <a:r>
                  <a:rPr lang="en-US" sz="1900" i="1" dirty="0" err="1">
                    <a:effectLst/>
                    <a:ea typeface="Calibri" panose="020F0502020204030204" pitchFamily="34" charset="0"/>
                  </a:rPr>
                  <a:t>p</a:t>
                </a:r>
                <a:r>
                  <a:rPr lang="en-US" sz="1900" i="1" baseline="-25000" dirty="0" err="1">
                    <a:effectLst/>
                    <a:ea typeface="Calibri" panose="020F0502020204030204" pitchFamily="34" charset="0"/>
                  </a:rPr>
                  <a:t>i</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dirty="0">
                    <a:effectLst/>
                    <a:ea typeface="Calibri" panose="020F0502020204030204" pitchFamily="34" charset="0"/>
                  </a:rPr>
                  <a:t>, and </a:t>
                </a:r>
                <a:r>
                  <a:rPr lang="en-US" sz="1900" i="1" dirty="0" err="1">
                    <a:effectLst/>
                    <a:ea typeface="Calibri" panose="020F0502020204030204" pitchFamily="34" charset="0"/>
                  </a:rPr>
                  <a:t>q</a:t>
                </a:r>
                <a:r>
                  <a:rPr lang="en-US" sz="1900" i="1" baseline="-25000" dirty="0" err="1">
                    <a:effectLst/>
                    <a:ea typeface="Calibri" panose="020F0502020204030204" pitchFamily="34" charset="0"/>
                  </a:rPr>
                  <a:t>j</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dirty="0">
                    <a:effectLst/>
                    <a:ea typeface="Calibri" panose="020F0502020204030204" pitchFamily="34" charset="0"/>
                  </a:rPr>
                  <a:t>. Note,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1900" i="1">
                              <a:effectLst/>
                              <a:latin typeface="Cambria Math" panose="02040503050406030204" pitchFamily="18" charset="0"/>
                              <a:ea typeface="Calibri" panose="020F0502020204030204" pitchFamily="34"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ea typeface="Calibri" panose="020F0502020204030204" pitchFamily="34"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e>
                      </m:nary>
                      <m:r>
                        <a:rPr lang="en-US" sz="1900" i="1">
                          <a:effectLst/>
                          <a:latin typeface="Cambria Math" panose="02040503050406030204" pitchFamily="18" charset="0"/>
                          <a:ea typeface="Calibri" panose="020F0502020204030204" pitchFamily="34" charset="0"/>
                        </a:rPr>
                        <m:t>=1,</m:t>
                      </m:r>
                      <m:nary>
                        <m:naryPr>
                          <m:chr m:val="∑"/>
                          <m:limLoc m:val="undOvr"/>
                          <m:ctrlPr>
                            <a:rPr lang="en-US" sz="1900" i="1">
                              <a:effectLst/>
                              <a:latin typeface="Cambria Math" panose="02040503050406030204" pitchFamily="18" charset="0"/>
                              <a:ea typeface="Calibri" panose="020F0502020204030204" pitchFamily="34"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𝒳</m:t>
                              </m:r>
                            </m:e>
                          </m:d>
                        </m:sup>
                        <m:e>
                          <m:sSub>
                            <m:sSubPr>
                              <m:ctrlPr>
                                <a:rPr lang="en-US" sz="1900" i="1">
                                  <a:effectLst/>
                                  <a:latin typeface="Cambria Math" panose="02040503050406030204" pitchFamily="18" charset="0"/>
                                  <a:ea typeface="Calibri" panose="020F0502020204030204" pitchFamily="34"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𝑘</m:t>
                                  </m:r>
                                </m:e>
                              </m:d>
                            </m:sub>
                          </m:sSub>
                        </m:e>
                      </m:nary>
                      <m:r>
                        <a:rPr lang="en-US" sz="1900" i="1">
                          <a:effectLst/>
                          <a:latin typeface="Cambria Math" panose="02040503050406030204" pitchFamily="18" charset="0"/>
                          <a:ea typeface="Calibri" panose="020F0502020204030204" pitchFamily="34" charset="0"/>
                        </a:rPr>
                        <m:t>=1,</m:t>
                      </m:r>
                      <m:nary>
                        <m:naryPr>
                          <m:chr m:val="∑"/>
                          <m:limLoc m:val="undOvr"/>
                          <m:ctrlPr>
                            <a:rPr lang="en-US" sz="1900" i="1">
                              <a:effectLst/>
                              <a:latin typeface="Cambria Math" panose="02040503050406030204" pitchFamily="18" charset="0"/>
                              <a:ea typeface="Calibri" panose="020F0502020204030204" pitchFamily="34"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𝒴</m:t>
                              </m:r>
                            </m:e>
                          </m:d>
                        </m:sup>
                        <m:e>
                          <m:sSub>
                            <m:sSubPr>
                              <m:ctrlPr>
                                <a:rPr lang="en-US" sz="1900" i="1">
                                  <a:effectLst/>
                                  <a:latin typeface="Cambria Math" panose="02040503050406030204" pitchFamily="18" charset="0"/>
                                  <a:ea typeface="Calibri" panose="020F0502020204030204" pitchFamily="34"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ea typeface="Calibri" panose="020F0502020204030204" pitchFamily="34" charset="0"/>
                                    </a:rPr>
                                  </m:ctrlPr>
                                </m:dPr>
                                <m:e>
                                  <m:r>
                                    <a:rPr lang="en-US" sz="1900" i="1">
                                      <a:effectLst/>
                                      <a:latin typeface="Cambria Math" panose="02040503050406030204" pitchFamily="18" charset="0"/>
                                      <a:ea typeface="Calibri" panose="020F0502020204030204" pitchFamily="34" charset="0"/>
                                    </a:rPr>
                                    <m:t>𝑘</m:t>
                                  </m:r>
                                </m:e>
                              </m:d>
                            </m:sub>
                          </m:sSub>
                        </m:e>
                      </m:nary>
                      <m:r>
                        <a:rPr lang="en-US" sz="1900" i="1">
                          <a:effectLst/>
                          <a:latin typeface="Cambria Math" panose="02040503050406030204" pitchFamily="18" charset="0"/>
                          <a:ea typeface="Calibri" panose="020F0502020204030204" pitchFamily="34" charset="0"/>
                        </a:rPr>
                        <m:t>=1</m:t>
                      </m:r>
                    </m:oMath>
                  </m:oMathPara>
                </a14:m>
                <a:endParaRPr lang="en-US" sz="1900" dirty="0">
                  <a:effectLst/>
                  <a:ea typeface="Calibri" panose="020F0502020204030204" pitchFamily="34" charset="0"/>
                </a:endParaRPr>
              </a:p>
              <a:p>
                <a:pPr marL="0" indent="0">
                  <a:buNone/>
                </a:pPr>
                <a:r>
                  <a:rPr lang="en-US" sz="1900" dirty="0">
                    <a:effectLst/>
                    <a:ea typeface="Calibri" panose="020F0502020204030204" pitchFamily="34" charset="0"/>
                  </a:rPr>
                  <a:t>By applying GEM, given dyadic sample </a:t>
                </a:r>
                <a14:m>
                  <m:oMath xmlns:m="http://schemas.openxmlformats.org/officeDocument/2006/math">
                    <m:r>
                      <a:rPr lang="en-US" sz="1900" i="1">
                        <a:effectLst/>
                        <a:latin typeface="Cambria Math" panose="02040503050406030204" pitchFamily="18" charset="0"/>
                        <a:ea typeface="Calibri" panose="020F0502020204030204" pitchFamily="34" charset="0"/>
                      </a:rPr>
                      <m:t>𝒮</m:t>
                    </m:r>
                  </m:oMath>
                </a14:m>
                <a:r>
                  <a:rPr lang="en-US" sz="1900" dirty="0">
                    <a:effectLst/>
                    <a:ea typeface="Calibri" panose="020F0502020204030204" pitchFamily="34" charset="0"/>
                  </a:rPr>
                  <a:t>, at the </a:t>
                </a:r>
                <a:r>
                  <a:rPr lang="en-US" sz="1900" i="1" dirty="0" err="1">
                    <a:effectLst/>
                    <a:ea typeface="Calibri" panose="020F0502020204030204" pitchFamily="34" charset="0"/>
                  </a:rPr>
                  <a:t>t</a:t>
                </a:r>
                <a:r>
                  <a:rPr lang="en-US" sz="1900" baseline="30000" dirty="0" err="1">
                    <a:effectLst/>
                    <a:ea typeface="Calibri" panose="020F0502020204030204" pitchFamily="34" charset="0"/>
                  </a:rPr>
                  <a:t>th</a:t>
                </a:r>
                <a:r>
                  <a:rPr lang="en-US" sz="1900" dirty="0">
                    <a:effectLst/>
                    <a:ea typeface="Calibri" panose="020F0502020204030204" pitchFamily="34" charset="0"/>
                  </a:rPr>
                  <a:t> iteration of GEM, given current parameter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 (</a:t>
                </a:r>
                <a:r>
                  <a:rPr lang="en-US" sz="1900" i="1" dirty="0">
                    <a:effectLst/>
                    <a:ea typeface="Calibri" panose="020F0502020204030204" pitchFamily="34" charset="0"/>
                  </a:rPr>
                  <a:t>α</a:t>
                </a:r>
                <a:r>
                  <a:rPr lang="en-US" sz="1900" i="1" baseline="-25000" dirty="0">
                    <a:effectLst/>
                    <a:ea typeface="Calibri" panose="020F0502020204030204" pitchFamily="34" charset="0"/>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t>
                </a:r>
                <a:r>
                  <a:rPr lang="en-US" sz="1900" i="1" dirty="0" err="1">
                    <a:effectLst/>
                    <a:ea typeface="Calibri" panose="020F0502020204030204" pitchFamily="34" charset="0"/>
                  </a:rPr>
                  <a:t>p</a:t>
                </a:r>
                <a:r>
                  <a:rPr lang="en-US" sz="1900" i="1" baseline="-25000" dirty="0" err="1">
                    <a:effectLst/>
                    <a:ea typeface="Calibri" panose="020F0502020204030204" pitchFamily="34" charset="0"/>
                  </a:rPr>
                  <a:t>i</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t>
                </a:r>
                <a:r>
                  <a:rPr lang="en-US" sz="1900" i="1" dirty="0" err="1">
                    <a:effectLst/>
                    <a:ea typeface="Calibri" panose="020F0502020204030204" pitchFamily="34" charset="0"/>
                  </a:rPr>
                  <a:t>q</a:t>
                </a:r>
                <a:r>
                  <a:rPr lang="en-US" sz="1900" i="1" baseline="-25000" dirty="0" err="1">
                    <a:effectLst/>
                    <a:ea typeface="Calibri" panose="020F0502020204030204" pitchFamily="34" charset="0"/>
                  </a:rPr>
                  <a:t>j</a:t>
                </a:r>
                <a:r>
                  <a:rPr lang="en-US" sz="1900" baseline="-25000" dirty="0" err="1">
                    <a:effectLst/>
                    <a:ea typeface="Calibri" panose="020F0502020204030204" pitchFamily="34" charset="0"/>
                  </a:rPr>
                  <a:t>|</a:t>
                </a:r>
                <a:r>
                  <a:rPr lang="en-US" sz="1900" i="1" baseline="-25000" dirty="0" err="1">
                    <a:effectLst/>
                    <a:ea typeface="Calibri" panose="020F0502020204030204" pitchFamily="34" charset="0"/>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a:t>
                </a:r>
                <a:r>
                  <a:rPr lang="en-US" sz="1900" i="1" baseline="30000" dirty="0">
                    <a:effectLst/>
                    <a:ea typeface="Calibri" panose="020F0502020204030204" pitchFamily="34" charset="0"/>
                  </a:rPr>
                  <a:t>T</a:t>
                </a:r>
                <a:r>
                  <a:rPr lang="en-US" sz="1900" dirty="0">
                    <a:effectLst/>
                    <a:ea typeface="Calibri" panose="020F0502020204030204" pitchFamily="34" charset="0"/>
                  </a:rPr>
                  <a:t>, the conditional expectation </a:t>
                </a:r>
                <a:r>
                  <a:rPr lang="en-US" sz="1900" i="1" dirty="0">
                    <a:effectLst/>
                    <a:ea typeface="Calibri" panose="020F0502020204030204" pitchFamily="34" charset="0"/>
                  </a:rPr>
                  <a:t>Q</a:t>
                </a:r>
                <a:r>
                  <a:rPr lang="en-US" sz="1900" dirty="0">
                    <a:effectLst/>
                    <a:ea typeface="Calibri" panose="020F0502020204030204" pitchFamily="34" charset="0"/>
                  </a:rPr>
                  <a:t>(Θ|Θ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Calibri" panose="020F0502020204030204" pitchFamily="34"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𝑟</m:t>
                                      </m:r>
                                    </m:e>
                                  </m:d>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𝑟</m:t>
                                      </m:r>
                                    </m:e>
                                  </m:d>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e>
                              </m:d>
                            </m:e>
                          </m:nary>
                        </m:e>
                      </m:nary>
                      <m:r>
                        <a:rPr lang="en-US" sz="1900" i="1">
                          <a:effectLst/>
                          <a:latin typeface="Cambria Math" panose="02040503050406030204" pitchFamily="18" charset="0"/>
                          <a:ea typeface="Calibri" panose="020F0502020204030204" pitchFamily="34"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e>
                                      </m:d>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e>
                                      </m:d>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e>
                                      </m:d>
                                    </m:e>
                                  </m:d>
                                </m:e>
                              </m:nary>
                            </m:e>
                          </m:nary>
                        </m:e>
                      </m:nary>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2.10</m:t>
                          </m:r>
                        </m:e>
                      </m:d>
                    </m:oMath>
                  </m:oMathPara>
                </a14:m>
                <a:endParaRPr lang="en-US" sz="1900" dirty="0"/>
              </a:p>
              <a:p>
                <a:pPr marL="0" indent="0">
                  <a:buNone/>
                </a:pPr>
                <a:r>
                  <a:rPr lang="en-US" sz="1900" dirty="0">
                    <a:effectLst/>
                    <a:ea typeface="Calibri" panose="020F0502020204030204" pitchFamily="34" charset="0"/>
                  </a:rPr>
                  <a:t>Where,</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𝑙</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𝑙</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𝑙</m:t>
                                      </m:r>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𝑙</m:t>
                                      </m:r>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e>
                          </m:nary>
                        </m:den>
                      </m:f>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2.11</m:t>
                          </m:r>
                        </m:e>
                      </m:d>
                    </m:oMath>
                  </m:oMathPara>
                </a14:m>
                <a:endParaRPr lang="en-US" sz="1900" dirty="0"/>
              </a:p>
              <a:p>
                <a:pPr marL="0" indent="0">
                  <a:buNone/>
                </a:pPr>
                <a:r>
                  <a:rPr lang="en-US" sz="1900" dirty="0">
                    <a:effectLst/>
                    <a:ea typeface="Calibri" panose="020F0502020204030204" pitchFamily="34" charset="0"/>
                  </a:rPr>
                  <a:t>Note, </a:t>
                </a:r>
                <a:r>
                  <a:rPr lang="en-US" sz="1900" i="1" dirty="0">
                    <a:effectLst/>
                    <a:ea typeface="Calibri" panose="020F0502020204030204" pitchFamily="34" charset="0"/>
                  </a:rPr>
                  <a:t>n</a:t>
                </a:r>
                <a:r>
                  <a:rPr lang="en-US" sz="1900" dirty="0">
                    <a:effectLst/>
                    <a:ea typeface="Calibri" panose="020F0502020204030204" pitchFamily="34" charset="0"/>
                  </a:rPr>
                  <a:t>(</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is the number of co-occurrences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in </a:t>
                </a:r>
                <a14:m>
                  <m:oMath xmlns:m="http://schemas.openxmlformats.org/officeDocument/2006/math">
                    <m:r>
                      <a:rPr lang="en-US" sz="1900" i="1" smtClean="0">
                        <a:effectLst/>
                        <a:latin typeface="Cambria Math" panose="02040503050406030204" pitchFamily="18" charset="0"/>
                        <a:ea typeface="Calibri" panose="020F0502020204030204" pitchFamily="34" charset="0"/>
                      </a:rPr>
                      <m:t>𝒮</m:t>
                    </m:r>
                  </m:oMath>
                </a14:m>
                <a:r>
                  <a:rPr lang="en-US" sz="1900" dirty="0">
                    <a:effectLst/>
                    <a:ea typeface="SimSun" panose="02010600030101010101" pitchFamily="2" charset="-122"/>
                  </a:rPr>
                  <a:t>, which is specified by equation 2.7. </a:t>
                </a:r>
                <a:r>
                  <a:rPr lang="en-US" sz="1900" dirty="0"/>
                  <a:t>Please refer to equation 1.4 to comprehend equation 2.11.</a:t>
                </a:r>
              </a:p>
            </p:txBody>
          </p:sp>
        </mc:Choice>
        <mc:Fallback xmlns="">
          <p:sp>
            <p:nvSpPr>
              <p:cNvPr id="3" name="Content Placeholder 2">
                <a:extLst>
                  <a:ext uri="{FF2B5EF4-FFF2-40B4-BE49-F238E27FC236}">
                    <a16:creationId xmlns:a16="http://schemas.microsoft.com/office/drawing/2014/main" id="{3A8AE021-9278-9167-455D-DD5835CCED69}"/>
                  </a:ext>
                </a:extLst>
              </p:cNvPr>
              <p:cNvSpPr>
                <a:spLocks noGrp="1" noRot="1" noChangeAspect="1" noMove="1" noResize="1" noEditPoints="1" noAdjustHandles="1" noChangeArrowheads="1" noChangeShapeType="1" noTextEdit="1"/>
              </p:cNvSpPr>
              <p:nvPr>
                <p:ph idx="1"/>
              </p:nvPr>
            </p:nvSpPr>
            <p:spPr>
              <a:xfrm>
                <a:off x="154745" y="914399"/>
                <a:ext cx="11859064" cy="5176066"/>
              </a:xfrm>
              <a:blipFill>
                <a:blip r:embed="rId4"/>
                <a:stretch>
                  <a:fillRect l="-462" t="-589" r="-462" b="-34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0D1DA3E-A0A8-3046-0F75-CBF6642E5877}"/>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0A2353AE-C115-3367-8722-6869603918DB}"/>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8F5CE2C2-24DD-2BC6-CD22-BD9EAFF315B9}"/>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58906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F676-8D3F-3444-43EA-A69131818961}"/>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7F6123-A9C9-44CB-93C7-E1A7962C7705}"/>
                  </a:ext>
                </a:extLst>
              </p:cNvPr>
              <p:cNvSpPr>
                <a:spLocks noGrp="1"/>
              </p:cNvSpPr>
              <p:nvPr>
                <p:ph idx="1"/>
              </p:nvPr>
            </p:nvSpPr>
            <p:spPr>
              <a:xfrm>
                <a:off x="126609" y="914399"/>
                <a:ext cx="11929403" cy="5176066"/>
              </a:xfrm>
            </p:spPr>
            <p:txBody>
              <a:bodyPr>
                <a:noAutofit/>
              </a:bodyPr>
              <a:lstStyle/>
              <a:p>
                <a:pPr marL="0" marR="0" indent="0" algn="just">
                  <a:spcBef>
                    <a:spcPts val="0"/>
                  </a:spcBef>
                  <a:spcAft>
                    <a:spcPts val="0"/>
                  </a:spcAft>
                  <a:buNone/>
                </a:pP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Because there are three constraints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18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We use Lagrange duality method to maximize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(Θ|Θ</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The Lagrange function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la</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(Θ,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λ</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 Θ</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is sum of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(Θ|Θ</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5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and these constraints,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r>
                            <a:rPr lang="en-US" sz="185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e>
                          <m:sSup>
                            <m:sSup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sub>
                              </m:sSub>
                            </m:e>
                          </m:nary>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18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e>
                              </m:d>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d>
                                    </m:e>
                                  </m:d>
                                </m:e>
                              </m:nary>
                            </m:e>
                          </m:nary>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sub>
                              </m:sSub>
                            </m:e>
                          </m:nary>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oMath>
                  </m:oMathPara>
                </a14:m>
                <a:endParaRPr lang="en-US" sz="185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50" dirty="0">
                    <a:effectLst/>
                    <a:latin typeface="Times New Roman" panose="02020603050405020304" pitchFamily="18" charset="0"/>
                    <a:ea typeface="Calibri" panose="020F0502020204030204" pitchFamily="34" charset="0"/>
                  </a:rPr>
                  <a:t>Note, </a:t>
                </a:r>
                <a:r>
                  <a:rPr lang="en-US" sz="1850" i="1" dirty="0">
                    <a:effectLst/>
                    <a:latin typeface="Times New Roman" panose="02020603050405020304" pitchFamily="18" charset="0"/>
                    <a:ea typeface="Calibri" panose="020F0502020204030204" pitchFamily="34" charset="0"/>
                  </a:rPr>
                  <a:t>λ</a:t>
                </a:r>
                <a:r>
                  <a:rPr lang="en-US" sz="1850" dirty="0">
                    <a:effectLst/>
                    <a:latin typeface="Times New Roman" panose="02020603050405020304" pitchFamily="18" charset="0"/>
                    <a:ea typeface="Calibri" panose="020F0502020204030204" pitchFamily="34" charset="0"/>
                  </a:rPr>
                  <a:t> =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1</a:t>
                </a:r>
                <a:r>
                  <a:rPr lang="en-US" sz="1850" dirty="0">
                    <a:effectLst/>
                    <a:latin typeface="Times New Roman" panose="02020603050405020304" pitchFamily="18" charset="0"/>
                    <a:ea typeface="Calibri" panose="020F0502020204030204" pitchFamily="34" charset="0"/>
                  </a:rPr>
                  <a:t>,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2</a:t>
                </a:r>
                <a:r>
                  <a:rPr lang="en-US" sz="1850" dirty="0">
                    <a:effectLst/>
                    <a:latin typeface="Times New Roman" panose="02020603050405020304" pitchFamily="18" charset="0"/>
                    <a:ea typeface="Calibri" panose="020F0502020204030204" pitchFamily="34" charset="0"/>
                  </a:rPr>
                  <a:t>,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3</a:t>
                </a:r>
                <a:r>
                  <a:rPr lang="en-US" sz="185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dirty="0">
                    <a:effectLst/>
                    <a:latin typeface="Times New Roman" panose="02020603050405020304" pitchFamily="18" charset="0"/>
                    <a:ea typeface="Calibri" panose="020F0502020204030204" pitchFamily="34" charset="0"/>
                  </a:rPr>
                  <a:t> where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1</a:t>
                </a:r>
                <a:r>
                  <a:rPr lang="en-US" sz="1850" dirty="0">
                    <a:effectLst/>
                    <a:latin typeface="Times New Roman" panose="02020603050405020304" pitchFamily="18" charset="0"/>
                    <a:ea typeface="Calibri" panose="020F0502020204030204" pitchFamily="34" charset="0"/>
                  </a:rPr>
                  <a:t>≥0,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2</a:t>
                </a:r>
                <a:r>
                  <a:rPr lang="en-US" sz="1850" dirty="0">
                    <a:effectLst/>
                    <a:latin typeface="Times New Roman" panose="02020603050405020304" pitchFamily="18" charset="0"/>
                    <a:ea typeface="Calibri" panose="020F0502020204030204" pitchFamily="34" charset="0"/>
                  </a:rPr>
                  <a:t>≥0, and </a:t>
                </a:r>
                <a:r>
                  <a:rPr lang="en-US" sz="1850" i="1" dirty="0">
                    <a:effectLst/>
                    <a:latin typeface="Times New Roman" panose="02020603050405020304" pitchFamily="18" charset="0"/>
                    <a:ea typeface="Calibri" panose="020F0502020204030204" pitchFamily="34" charset="0"/>
                  </a:rPr>
                  <a:t>λ</a:t>
                </a:r>
                <a:r>
                  <a:rPr lang="en-US" sz="1850" baseline="-25000" dirty="0">
                    <a:effectLst/>
                    <a:latin typeface="Times New Roman" panose="02020603050405020304" pitchFamily="18" charset="0"/>
                    <a:ea typeface="Calibri" panose="020F0502020204030204" pitchFamily="34" charset="0"/>
                  </a:rPr>
                  <a:t>3</a:t>
                </a:r>
                <a:r>
                  <a:rPr lang="en-US" sz="1850" dirty="0">
                    <a:effectLst/>
                    <a:latin typeface="Times New Roman" panose="02020603050405020304" pitchFamily="18" charset="0"/>
                    <a:ea typeface="Calibri" panose="020F0502020204030204" pitchFamily="34" charset="0"/>
                  </a:rPr>
                  <a:t>≥0 are called Lagrange multipliers. Of course, </a:t>
                </a:r>
                <a:r>
                  <a:rPr lang="en-US" sz="1850" i="1" dirty="0">
                    <a:effectLst/>
                    <a:latin typeface="Times New Roman" panose="02020603050405020304" pitchFamily="18" charset="0"/>
                    <a:ea typeface="Calibri" panose="020F0502020204030204" pitchFamily="34" charset="0"/>
                  </a:rPr>
                  <a:t>la</a:t>
                </a:r>
                <a:r>
                  <a:rPr lang="en-US" sz="1850" dirty="0">
                    <a:effectLst/>
                    <a:latin typeface="Times New Roman" panose="02020603050405020304" pitchFamily="18" charset="0"/>
                    <a:ea typeface="Calibri" panose="020F0502020204030204" pitchFamily="34" charset="0"/>
                  </a:rPr>
                  <a:t>(Θ, </a:t>
                </a:r>
                <a:r>
                  <a:rPr lang="en-US" sz="1850" i="1" dirty="0">
                    <a:effectLst/>
                    <a:latin typeface="Times New Roman" panose="02020603050405020304" pitchFamily="18" charset="0"/>
                    <a:ea typeface="Calibri" panose="020F0502020204030204" pitchFamily="34" charset="0"/>
                  </a:rPr>
                  <a:t>λ</a:t>
                </a:r>
                <a:r>
                  <a:rPr lang="en-US" sz="1850" dirty="0">
                    <a:effectLst/>
                    <a:latin typeface="Times New Roman" panose="02020603050405020304" pitchFamily="18" charset="0"/>
                    <a:ea typeface="Calibri" panose="020F0502020204030204" pitchFamily="34" charset="0"/>
                  </a:rPr>
                  <a:t> | Θ</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is function of Θ and </a:t>
                </a:r>
                <a:r>
                  <a:rPr lang="en-US" sz="1850" i="1" dirty="0">
                    <a:effectLst/>
                    <a:latin typeface="Times New Roman" panose="02020603050405020304" pitchFamily="18" charset="0"/>
                    <a:ea typeface="Calibri" panose="020F0502020204030204" pitchFamily="34" charset="0"/>
                  </a:rPr>
                  <a:t>λ</a:t>
                </a:r>
                <a:r>
                  <a:rPr lang="en-US" sz="1850" dirty="0">
                    <a:effectLst/>
                    <a:latin typeface="Times New Roman" panose="02020603050405020304" pitchFamily="18" charset="0"/>
                    <a:ea typeface="Calibri" panose="020F0502020204030204" pitchFamily="34" charset="0"/>
                  </a:rPr>
                  <a:t>. The next parameters Θ</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+1)</a:t>
                </a:r>
                <a:r>
                  <a:rPr lang="en-US" sz="1850" dirty="0">
                    <a:effectLst/>
                    <a:latin typeface="Times New Roman" panose="02020603050405020304" pitchFamily="18" charset="0"/>
                    <a:ea typeface="Calibri" panose="020F0502020204030204" pitchFamily="34" charset="0"/>
                  </a:rPr>
                  <a:t> that maximizes </a:t>
                </a:r>
                <a:r>
                  <a:rPr lang="en-US" sz="1850" i="1" dirty="0">
                    <a:effectLst/>
                    <a:latin typeface="Times New Roman" panose="02020603050405020304" pitchFamily="18" charset="0"/>
                    <a:ea typeface="Calibri" panose="020F0502020204030204" pitchFamily="34" charset="0"/>
                  </a:rPr>
                  <a:t>Q</a:t>
                </a:r>
                <a:r>
                  <a:rPr lang="en-US" sz="1850" dirty="0">
                    <a:effectLst/>
                    <a:latin typeface="Times New Roman" panose="02020603050405020304" pitchFamily="18" charset="0"/>
                    <a:ea typeface="Calibri" panose="020F0502020204030204" pitchFamily="34" charset="0"/>
                  </a:rPr>
                  <a:t>(Θ|Θ</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at M-step of some </a:t>
                </a:r>
                <a:r>
                  <a:rPr lang="en-US" sz="1850" i="1" dirty="0" err="1">
                    <a:effectLst/>
                    <a:latin typeface="Times New Roman" panose="02020603050405020304" pitchFamily="18" charset="0"/>
                    <a:ea typeface="Calibri" panose="020F0502020204030204" pitchFamily="34" charset="0"/>
                  </a:rPr>
                  <a:t>t</a:t>
                </a:r>
                <a:r>
                  <a:rPr lang="en-US" sz="1850" baseline="30000" dirty="0" err="1">
                    <a:effectLst/>
                    <a:latin typeface="Times New Roman" panose="02020603050405020304" pitchFamily="18" charset="0"/>
                    <a:ea typeface="Calibri" panose="020F0502020204030204" pitchFamily="34" charset="0"/>
                  </a:rPr>
                  <a:t>th</a:t>
                </a:r>
                <a:r>
                  <a:rPr lang="en-US" sz="1850" dirty="0">
                    <a:effectLst/>
                    <a:latin typeface="Times New Roman" panose="02020603050405020304" pitchFamily="18" charset="0"/>
                    <a:ea typeface="Calibri" panose="020F0502020204030204" pitchFamily="34" charset="0"/>
                  </a:rPr>
                  <a:t> iteration is solution of the equation formed by setting the first-order partial derivatives of Lagrange function regarding Θ and </a:t>
                </a:r>
                <a:r>
                  <a:rPr lang="en-US" sz="1850" i="1" dirty="0">
                    <a:effectLst/>
                    <a:latin typeface="Times New Roman" panose="02020603050405020304" pitchFamily="18" charset="0"/>
                    <a:ea typeface="Calibri" panose="020F0502020204030204" pitchFamily="34" charset="0"/>
                  </a:rPr>
                  <a:t>λ</a:t>
                </a:r>
                <a:r>
                  <a:rPr lang="en-US" sz="1850" dirty="0">
                    <a:effectLst/>
                    <a:latin typeface="Times New Roman" panose="02020603050405020304" pitchFamily="18" charset="0"/>
                    <a:ea typeface="Calibri" panose="020F0502020204030204" pitchFamily="34" charset="0"/>
                  </a:rPr>
                  <a:t> to be zero.</a:t>
                </a:r>
                <a:endParaRPr lang="en-US" sz="1850" dirty="0"/>
              </a:p>
            </p:txBody>
          </p:sp>
        </mc:Choice>
        <mc:Fallback xmlns="">
          <p:sp>
            <p:nvSpPr>
              <p:cNvPr id="3" name="Content Placeholder 2">
                <a:extLst>
                  <a:ext uri="{FF2B5EF4-FFF2-40B4-BE49-F238E27FC236}">
                    <a16:creationId xmlns:a16="http://schemas.microsoft.com/office/drawing/2014/main" id="{0C7F6123-A9C9-44CB-93C7-E1A7962C7705}"/>
                  </a:ext>
                </a:extLst>
              </p:cNvPr>
              <p:cNvSpPr>
                <a:spLocks noGrp="1" noRot="1" noChangeAspect="1" noMove="1" noResize="1" noEditPoints="1" noAdjustHandles="1" noChangeArrowheads="1" noChangeShapeType="1" noTextEdit="1"/>
              </p:cNvSpPr>
              <p:nvPr>
                <p:ph idx="1"/>
              </p:nvPr>
            </p:nvSpPr>
            <p:spPr>
              <a:xfrm>
                <a:off x="126609" y="914399"/>
                <a:ext cx="11929403" cy="5176066"/>
              </a:xfrm>
              <a:blipFill>
                <a:blip r:embed="rId4"/>
                <a:stretch>
                  <a:fillRect l="-460" t="-707" r="-460" b="-518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A84A7B6-9037-1D32-C025-9DBCB12CF6CF}"/>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44EF60C0-3D76-2FDB-2B84-9C4118C7B6F8}"/>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89847064-D609-82F4-2BD1-BE3C5C068574}"/>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9718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B542-328D-656D-BE61-A8905D6A18F1}"/>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A103-2EEE-A463-8684-470F33FD9881}"/>
                  </a:ext>
                </a:extLst>
              </p:cNvPr>
              <p:cNvSpPr>
                <a:spLocks noGrp="1"/>
              </p:cNvSpPr>
              <p:nvPr>
                <p:ph idx="1"/>
              </p:nvPr>
            </p:nvSpPr>
            <p:spPr>
              <a:xfrm>
                <a:off x="126609" y="914399"/>
                <a:ext cx="11915336" cy="5176066"/>
              </a:xfrm>
            </p:spPr>
            <p:txBody>
              <a:bodyPr>
                <a:noAutofit/>
              </a:bodyPr>
              <a:lstStyle/>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first-order partial derivative of Lagrange function regarding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r>
                                <a:rPr lang="en-US" sz="205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num>
                        <m:den>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den>
                      </m:f>
                      <m:r>
                        <a:rPr lang="en-US" sz="20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f>
                                <m:f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den>
                              </m:f>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Setting this partial derivative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Summing the equation above over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aspects {1, 2,…,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𝑖</m:t>
                          </m:r>
                          <m:r>
                            <a:rPr lang="en-US" sz="2050" i="1">
                              <a:latin typeface="Cambria Math" panose="02040503050406030204" pitchFamily="18" charset="0"/>
                            </a:rPr>
                            <m:t>=1</m:t>
                          </m:r>
                        </m:sub>
                        <m:sup>
                          <m:d>
                            <m:dPr>
                              <m:begChr m:val="|"/>
                              <m:endChr m:val="|"/>
                              <m:ctrlPr>
                                <a:rPr lang="en-US" sz="2050" i="1">
                                  <a:latin typeface="Cambria Math" panose="02040503050406030204" pitchFamily="18" charset="0"/>
                                </a:rPr>
                              </m:ctrlPr>
                            </m:dPr>
                            <m:e>
                              <m:r>
                                <a:rPr lang="en-US" sz="2050" i="1">
                                  <a:latin typeface="Cambria Math" panose="02040503050406030204" pitchFamily="18" charset="0"/>
                                </a:rPr>
                                <m:t>𝒳</m:t>
                              </m:r>
                            </m:e>
                          </m:d>
                        </m:sup>
                        <m:e>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𝑗</m:t>
                              </m:r>
                              <m:r>
                                <a:rPr lang="en-US" sz="2050" i="1">
                                  <a:latin typeface="Cambria Math" panose="02040503050406030204" pitchFamily="18" charset="0"/>
                                </a:rPr>
                                <m:t>=1</m:t>
                              </m:r>
                            </m:sub>
                            <m:sup>
                              <m:d>
                                <m:dPr>
                                  <m:begChr m:val="|"/>
                                  <m:endChr m:val="|"/>
                                  <m:ctrlPr>
                                    <a:rPr lang="en-US" sz="2050" i="1">
                                      <a:latin typeface="Cambria Math" panose="02040503050406030204" pitchFamily="18" charset="0"/>
                                    </a:rPr>
                                  </m:ctrlPr>
                                </m:dPr>
                                <m:e>
                                  <m:r>
                                    <a:rPr lang="en-US" sz="2050" i="1">
                                      <a:latin typeface="Cambria Math" panose="02040503050406030204" pitchFamily="18" charset="0"/>
                                    </a:rPr>
                                    <m:t>𝒴</m:t>
                                  </m:r>
                                </m:e>
                              </m:d>
                            </m:sup>
                            <m:e>
                              <m:r>
                                <a:rPr lang="en-US" sz="2050" i="1">
                                  <a:latin typeface="Cambria Math" panose="02040503050406030204" pitchFamily="18" charset="0"/>
                                </a:rPr>
                                <m:t>𝑛</m:t>
                              </m:r>
                              <m:d>
                                <m:dPr>
                                  <m:ctrlPr>
                                    <a:rPr lang="en-US" sz="2050" i="1">
                                      <a:latin typeface="Cambria Math" panose="02040503050406030204" pitchFamily="18" charset="0"/>
                                    </a:rPr>
                                  </m:ctrlPr>
                                </m:dPr>
                                <m:e>
                                  <m:sSub>
                                    <m:sSubPr>
                                      <m:ctrlPr>
                                        <a:rPr lang="en-US" sz="2050" i="1">
                                          <a:latin typeface="Cambria Math" panose="02040503050406030204" pitchFamily="18" charset="0"/>
                                        </a:rPr>
                                      </m:ctrlPr>
                                    </m:sSubPr>
                                    <m:e>
                                      <m:r>
                                        <a:rPr lang="en-US" sz="2050" i="1">
                                          <a:latin typeface="Cambria Math" panose="02040503050406030204" pitchFamily="18" charset="0"/>
                                        </a:rPr>
                                        <m:t>𝑥</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𝑗</m:t>
                                      </m:r>
                                    </m:sub>
                                  </m:sSub>
                                </m:e>
                              </m:d>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𝑘</m:t>
                                  </m:r>
                                  <m:r>
                                    <a:rPr lang="en-US" sz="2050" i="1">
                                      <a:latin typeface="Cambria Math" panose="02040503050406030204" pitchFamily="18" charset="0"/>
                                    </a:rPr>
                                    <m:t>=1</m:t>
                                  </m:r>
                                </m:sub>
                                <m:sup>
                                  <m:r>
                                    <a:rPr lang="en-US" sz="2050" i="1">
                                      <a:latin typeface="Cambria Math" panose="02040503050406030204" pitchFamily="18" charset="0"/>
                                    </a:rPr>
                                    <m:t>𝐾</m:t>
                                  </m:r>
                                </m:sup>
                                <m:e>
                                  <m:r>
                                    <a:rPr lang="en-US" sz="2050" i="1">
                                      <a:latin typeface="Cambria Math" panose="02040503050406030204" pitchFamily="18" charset="0"/>
                                    </a:rPr>
                                    <m:t>𝑃</m:t>
                                  </m:r>
                                  <m:d>
                                    <m:dPr>
                                      <m:ctrlPr>
                                        <a:rPr lang="en-US" sz="2050" i="1">
                                          <a:latin typeface="Cambria Math" panose="02040503050406030204" pitchFamily="18" charset="0"/>
                                        </a:rPr>
                                      </m:ctrlPr>
                                    </m:dPr>
                                    <m:e>
                                      <m:r>
                                        <a:rPr lang="en-US" sz="2050" i="1">
                                          <a:latin typeface="Cambria Math" panose="02040503050406030204" pitchFamily="18" charset="0"/>
                                        </a:rPr>
                                        <m:t>𝑘</m:t>
                                      </m:r>
                                    </m:e>
                                    <m:e>
                                      <m:sSub>
                                        <m:sSubPr>
                                          <m:ctrlPr>
                                            <a:rPr lang="en-US" sz="2050" i="1">
                                              <a:latin typeface="Cambria Math" panose="02040503050406030204" pitchFamily="18" charset="0"/>
                                            </a:rPr>
                                          </m:ctrlPr>
                                        </m:sSubPr>
                                        <m:e>
                                          <m:r>
                                            <a:rPr lang="en-US" sz="2050" i="1">
                                              <a:latin typeface="Cambria Math" panose="02040503050406030204" pitchFamily="18" charset="0"/>
                                            </a:rPr>
                                            <m:t>𝑥</m:t>
                                          </m:r>
                                        </m:e>
                                        <m:sub>
                                          <m:r>
                                            <a:rPr lang="en-US" sz="2050" i="1">
                                              <a:latin typeface="Cambria Math" panose="02040503050406030204" pitchFamily="18" charset="0"/>
                                            </a:rPr>
                                            <m:t>𝑖</m:t>
                                          </m:r>
                                        </m:sub>
                                      </m:sSub>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𝑦</m:t>
                                          </m:r>
                                        </m:e>
                                        <m:sub>
                                          <m:r>
                                            <a:rPr lang="en-US" sz="2050" i="1">
                                              <a:latin typeface="Cambria Math" panose="02040503050406030204" pitchFamily="18" charset="0"/>
                                            </a:rPr>
                                            <m:t>𝑗</m:t>
                                          </m:r>
                                        </m:sub>
                                      </m:sSub>
                                      <m:r>
                                        <a:rPr lang="en-US" sz="2050">
                                          <a:latin typeface="Cambria Math" panose="02040503050406030204" pitchFamily="18" charset="0"/>
                                        </a:rPr>
                                        <m:t>,</m:t>
                                      </m:r>
                                      <m:sSup>
                                        <m:sSupPr>
                                          <m:ctrlPr>
                                            <a:rPr lang="en-US" sz="2050" i="1">
                                              <a:latin typeface="Cambria Math" panose="02040503050406030204" pitchFamily="18" charset="0"/>
                                            </a:rPr>
                                          </m:ctrlPr>
                                        </m:sSupPr>
                                        <m:e>
                                          <m:r>
                                            <m:rPr>
                                              <m:sty m:val="p"/>
                                            </m:rPr>
                                            <a:rPr lang="en-US" sz="2050">
                                              <a:latin typeface="Cambria Math" panose="02040503050406030204" pitchFamily="18" charset="0"/>
                                            </a:rPr>
                                            <m:t>Θ</m:t>
                                          </m:r>
                                        </m:e>
                                        <m:sup>
                                          <m:d>
                                            <m:dPr>
                                              <m:ctrlPr>
                                                <a:rPr lang="en-US" sz="2050" i="1">
                                                  <a:latin typeface="Cambria Math" panose="02040503050406030204" pitchFamily="18" charset="0"/>
                                                </a:rPr>
                                              </m:ctrlPr>
                                            </m:dPr>
                                            <m:e>
                                              <m:r>
                                                <a:rPr lang="en-US" sz="2050" i="1">
                                                  <a:latin typeface="Cambria Math" panose="02040503050406030204" pitchFamily="18" charset="0"/>
                                                </a:rPr>
                                                <m:t>𝑡</m:t>
                                              </m:r>
                                            </m:e>
                                          </m:d>
                                        </m:sup>
                                      </m:sSup>
                                    </m:e>
                                  </m:d>
                                </m:e>
                              </m:nary>
                            </m:e>
                          </m:nary>
                        </m:e>
                      </m:nary>
                      <m:r>
                        <a:rPr lang="en-US" sz="2050" i="1">
                          <a:latin typeface="Cambria Math" panose="02040503050406030204" pitchFamily="18" charset="0"/>
                        </a:rPr>
                        <m:t>−</m:t>
                      </m:r>
                      <m:sSub>
                        <m:sSubPr>
                          <m:ctrlPr>
                            <a:rPr lang="en-US" sz="2050" i="1">
                              <a:latin typeface="Cambria Math" panose="02040503050406030204" pitchFamily="18" charset="0"/>
                            </a:rPr>
                          </m:ctrlPr>
                        </m:sSubPr>
                        <m:e>
                          <m:r>
                            <a:rPr lang="en-US" sz="2050" i="1">
                              <a:latin typeface="Cambria Math" panose="02040503050406030204" pitchFamily="18" charset="0"/>
                            </a:rPr>
                            <m:t>𝜆</m:t>
                          </m:r>
                        </m:e>
                        <m:sub>
                          <m:r>
                            <a:rPr lang="en-US" sz="2050" i="1">
                              <a:latin typeface="Cambria Math" panose="02040503050406030204" pitchFamily="18" charset="0"/>
                            </a:rPr>
                            <m:t>1</m:t>
                          </m:r>
                        </m:sub>
                      </m:sSub>
                      <m:nary>
                        <m:naryPr>
                          <m:chr m:val="∑"/>
                          <m:limLoc m:val="undOvr"/>
                          <m:ctrlPr>
                            <a:rPr lang="en-US" sz="2050" i="1">
                              <a:latin typeface="Cambria Math" panose="02040503050406030204" pitchFamily="18" charset="0"/>
                            </a:rPr>
                          </m:ctrlPr>
                        </m:naryPr>
                        <m:sub>
                          <m:r>
                            <a:rPr lang="en-US" sz="2050" i="1">
                              <a:latin typeface="Cambria Math" panose="02040503050406030204" pitchFamily="18" charset="0"/>
                            </a:rPr>
                            <m:t>𝑘</m:t>
                          </m:r>
                          <m:r>
                            <a:rPr lang="en-US" sz="2050" i="1">
                              <a:latin typeface="Cambria Math" panose="02040503050406030204" pitchFamily="18" charset="0"/>
                            </a:rPr>
                            <m:t>=1</m:t>
                          </m:r>
                        </m:sub>
                        <m:sup>
                          <m:r>
                            <a:rPr lang="en-US" sz="2050" i="1">
                              <a:latin typeface="Cambria Math" panose="02040503050406030204" pitchFamily="18" charset="0"/>
                            </a:rPr>
                            <m:t>𝐾</m:t>
                          </m:r>
                        </m:sup>
                        <m:e>
                          <m:sSub>
                            <m:sSubPr>
                              <m:ctrlPr>
                                <a:rPr lang="en-US" sz="2050" i="1">
                                  <a:latin typeface="Cambria Math" panose="02040503050406030204" pitchFamily="18" charset="0"/>
                                </a:rPr>
                              </m:ctrlPr>
                            </m:sSubPr>
                            <m:e>
                              <m:r>
                                <a:rPr lang="en-US" sz="2050" i="1">
                                  <a:latin typeface="Cambria Math" panose="02040503050406030204" pitchFamily="18" charset="0"/>
                                </a:rPr>
                                <m:t>𝛼</m:t>
                              </m:r>
                            </m:e>
                            <m:sub>
                              <m:r>
                                <a:rPr lang="en-US" sz="2050" i="1">
                                  <a:latin typeface="Cambria Math" panose="02040503050406030204" pitchFamily="18" charset="0"/>
                                </a:rPr>
                                <m:t>𝑘</m:t>
                              </m:r>
                            </m:sub>
                          </m:sSub>
                        </m:e>
                      </m:nary>
                      <m:r>
                        <a:rPr lang="en-US" sz="2050" i="1">
                          <a:latin typeface="Cambria Math" panose="02040503050406030204" pitchFamily="18" charset="0"/>
                        </a:rPr>
                        <m:t>=0</m:t>
                      </m:r>
                      <m:r>
                        <a:rPr lang="en-US" sz="2050" i="1">
                          <a:latin typeface="Cambria Math" panose="02040503050406030204" pitchFamily="18" charset="0"/>
                          <a:ea typeface="Calibri" panose="020F0502020204030204" pitchFamily="34" charset="0"/>
                        </a:rPr>
                        <m:t>⇔</m:t>
                      </m:r>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rPr>
                  <a:t>This means the next parameters </a:t>
                </a:r>
                <a:r>
                  <a:rPr lang="en-US" sz="2050" i="1" dirty="0">
                    <a:effectLst/>
                    <a:latin typeface="Times New Roman" panose="02020603050405020304" pitchFamily="18" charset="0"/>
                    <a:ea typeface="Calibri" panose="020F0502020204030204" pitchFamily="34" charset="0"/>
                  </a:rPr>
                  <a:t>α</a:t>
                </a:r>
                <a:r>
                  <a:rPr lang="en-US" sz="2050" i="1" baseline="-25000" dirty="0">
                    <a:effectLst/>
                    <a:latin typeface="Times New Roman" panose="02020603050405020304" pitchFamily="18" charset="0"/>
                    <a:ea typeface="Calibri" panose="020F0502020204030204" pitchFamily="34" charset="0"/>
                  </a:rPr>
                  <a:t>k</a:t>
                </a:r>
                <a:r>
                  <a:rPr lang="en-US" sz="2050" baseline="30000" dirty="0">
                    <a:effectLst/>
                    <a:latin typeface="Times New Roman" panose="02020603050405020304" pitchFamily="18" charset="0"/>
                    <a:ea typeface="Calibri" panose="020F0502020204030204" pitchFamily="34" charset="0"/>
                  </a:rPr>
                  <a:t>(</a:t>
                </a:r>
                <a:r>
                  <a:rPr lang="en-US" sz="2050" i="1" baseline="30000" dirty="0">
                    <a:effectLst/>
                    <a:latin typeface="Times New Roman" panose="02020603050405020304" pitchFamily="18" charset="0"/>
                    <a:ea typeface="Calibri" panose="020F0502020204030204" pitchFamily="34" charset="0"/>
                  </a:rPr>
                  <a:t>t</a:t>
                </a:r>
                <a:r>
                  <a:rPr lang="en-US" sz="2050" baseline="30000" dirty="0">
                    <a:effectLst/>
                    <a:latin typeface="Times New Roman" panose="02020603050405020304" pitchFamily="18" charset="0"/>
                    <a:ea typeface="Calibri" panose="020F0502020204030204" pitchFamily="34" charset="0"/>
                  </a:rPr>
                  <a:t>+1)</a:t>
                </a:r>
                <a:r>
                  <a:rPr lang="en-US" sz="2050" dirty="0">
                    <a:effectLst/>
                    <a:latin typeface="Times New Roman" panose="02020603050405020304" pitchFamily="18" charset="0"/>
                    <a:ea typeface="Calibri" panose="020F0502020204030204" pitchFamily="34" charset="0"/>
                  </a:rPr>
                  <a:t> is:</a:t>
                </a:r>
                <a:endParaRPr lang="en-US" sz="2050" dirty="0">
                  <a:ea typeface="Calibri" panose="020F0502020204030204" pitchFamily="34" charset="0"/>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sSubSup>
                        <m:sSubSupPr>
                          <m:ctrlPr>
                            <a:rPr lang="en-US" sz="2050" i="1" smtClean="0">
                              <a:effectLst/>
                              <a:latin typeface="Cambria Math" panose="02040503050406030204" pitchFamily="18" charset="0"/>
                              <a:cs typeface="Times New Roman" panose="02020603050405020304" pitchFamily="18" charset="0"/>
                            </a:rPr>
                          </m:ctrlPr>
                        </m:sSubSup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sub>
                        <m:sup>
                          <m:d>
                            <m:dPr>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05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50" i="1">
                              <a:effectLst/>
                              <a:latin typeface="Cambria Math" panose="02040503050406030204" pitchFamily="18" charset="0"/>
                              <a:cs typeface="Times New Roman" panose="02020603050405020304" pitchFamily="18" charset="0"/>
                            </a:rPr>
                          </m:ctrlPr>
                        </m:fPr>
                        <m:num>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50" i="1">
                                              <a:effectLst/>
                                              <a:latin typeface="Cambria Math" panose="02040503050406030204" pitchFamily="18" charset="0"/>
                                              <a:cs typeface="Times New Roman" panose="02020603050405020304" pitchFamily="18" charset="0"/>
                                            </a:rPr>
                                          </m:ctrlPr>
                                        </m:sSupPr>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num>
                        <m:den>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den>
                      </m:f>
                      <m:r>
                        <a:rPr lang="en-US" sz="20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50" b="0" i="1" smtClean="0">
                              <a:effectLst/>
                              <a:latin typeface="Cambria Math" panose="02040503050406030204" pitchFamily="18" charset="0"/>
                              <a:cs typeface="Times New Roman" panose="02020603050405020304" pitchFamily="18" charset="0"/>
                            </a:rPr>
                          </m:ctrlPr>
                        </m:dPr>
                        <m:e>
                          <m:r>
                            <a:rPr lang="en-US" sz="2050" b="0" i="1" smtClean="0">
                              <a:effectLst/>
                              <a:latin typeface="Cambria Math" panose="02040503050406030204" pitchFamily="18" charset="0"/>
                              <a:cs typeface="Times New Roman" panose="02020603050405020304" pitchFamily="18" charset="0"/>
                            </a:rPr>
                            <m:t>2.12</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50" dirty="0"/>
              </a:p>
            </p:txBody>
          </p:sp>
        </mc:Choice>
        <mc:Fallback xmlns="">
          <p:sp>
            <p:nvSpPr>
              <p:cNvPr id="3" name="Content Placeholder 2">
                <a:extLst>
                  <a:ext uri="{FF2B5EF4-FFF2-40B4-BE49-F238E27FC236}">
                    <a16:creationId xmlns:a16="http://schemas.microsoft.com/office/drawing/2014/main" id="{5D01A103-2EEE-A463-8684-470F33FD9881}"/>
                  </a:ext>
                </a:extLst>
              </p:cNvPr>
              <p:cNvSpPr>
                <a:spLocks noGrp="1" noRot="1" noChangeAspect="1" noMove="1" noResize="1" noEditPoints="1" noAdjustHandles="1" noChangeArrowheads="1" noChangeShapeType="1" noTextEdit="1"/>
              </p:cNvSpPr>
              <p:nvPr>
                <p:ph idx="1"/>
              </p:nvPr>
            </p:nvSpPr>
            <p:spPr>
              <a:xfrm>
                <a:off x="126609" y="914399"/>
                <a:ext cx="11915336" cy="5176066"/>
              </a:xfrm>
              <a:blipFill>
                <a:blip r:embed="rId4"/>
                <a:stretch>
                  <a:fillRect l="-61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49DFC6-DD6F-B401-74D9-4D0A2ECC5EB8}"/>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FC17A486-3B7B-48EB-22C2-ABDBAF8AD398}"/>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62EB4499-412E-D3DF-9BA5-9FB687C7A18A}"/>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4448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C159-2BCA-27A1-93D8-DAE689D0017E}"/>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D34B60-AD68-EC25-C4B6-ED96E564FBB1}"/>
                  </a:ext>
                </a:extLst>
              </p:cNvPr>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first-order partial derivative of Lagrange function regarding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0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r>
                                <a:rPr lang="en-US"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Sub>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Sub>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Setting this partial derivative to be zero, we obtain: </a:t>
                </a:r>
                <a14:m>
                  <m:oMath xmlns:m="http://schemas.openxmlformats.org/officeDocument/2006/math">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Summing the equation above over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rPr>
                  <a:t>This means the next parameters </a:t>
                </a:r>
                <a:r>
                  <a:rPr lang="en-US" sz="2000" i="1" dirty="0" err="1">
                    <a:effectLst/>
                    <a:latin typeface="Times New Roman" panose="02020603050405020304" pitchFamily="18" charset="0"/>
                    <a:ea typeface="Calibri" panose="020F0502020204030204" pitchFamily="34" charset="0"/>
                  </a:rPr>
                  <a:t>p</a:t>
                </a:r>
                <a:r>
                  <a:rPr lang="en-US" sz="2000" i="1" baseline="-25000" dirty="0" err="1">
                    <a:effectLst/>
                    <a:latin typeface="Times New Roman" panose="02020603050405020304" pitchFamily="18" charset="0"/>
                    <a:ea typeface="Calibri" panose="020F0502020204030204" pitchFamily="34" charset="0"/>
                  </a:rPr>
                  <a:t>i</a:t>
                </a:r>
                <a:r>
                  <a:rPr lang="en-US" sz="2000" baseline="-25000" dirty="0" err="1">
                    <a:effectLst/>
                    <a:latin typeface="Times New Roman" panose="02020603050405020304" pitchFamily="18" charset="0"/>
                    <a:ea typeface="Calibri" panose="020F0502020204030204" pitchFamily="34" charset="0"/>
                  </a:rPr>
                  <a:t>|</a:t>
                </a:r>
                <a:r>
                  <a:rPr lang="en-US" sz="2000" i="1" baseline="-25000" dirty="0" err="1">
                    <a:effectLst/>
                    <a:latin typeface="Times New Roman" panose="02020603050405020304" pitchFamily="18" charset="0"/>
                    <a:ea typeface="Calibri" panose="020F0502020204030204" pitchFamily="34" charset="0"/>
                  </a:rPr>
                  <a:t>k</a:t>
                </a:r>
                <a:r>
                  <a:rPr lang="en-US" sz="2000" baseline="30000" dirty="0">
                    <a:effectLst/>
                    <a:latin typeface="Times New Roman" panose="02020603050405020304" pitchFamily="18" charset="0"/>
                    <a:ea typeface="Calibri" panose="020F0502020204030204" pitchFamily="34" charset="0"/>
                  </a:rPr>
                  <a:t>(</a:t>
                </a:r>
                <a:r>
                  <a:rPr lang="en-US" sz="2000" i="1" baseline="30000" dirty="0">
                    <a:effectLst/>
                    <a:latin typeface="Times New Roman" panose="02020603050405020304" pitchFamily="18" charset="0"/>
                    <a:ea typeface="Calibri" panose="020F0502020204030204" pitchFamily="34" charset="0"/>
                  </a:rPr>
                  <a:t>t</a:t>
                </a:r>
                <a:r>
                  <a:rPr lang="en-US" sz="2000" baseline="30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sSubSup>
                        <m:sSubSupPr>
                          <m:ctrlPr>
                            <a:rPr lang="en-US" sz="2000" i="1" smtClean="0">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b="0" i="1" smtClean="0">
                              <a:effectLst/>
                              <a:latin typeface="Cambria Math" panose="02040503050406030204" pitchFamily="18" charset="0"/>
                              <a:cs typeface="Times New Roman" panose="02020603050405020304" pitchFamily="18" charset="0"/>
                            </a:rPr>
                          </m:ctrlPr>
                        </m:dPr>
                        <m:e>
                          <m:r>
                            <a:rPr lang="en-US" sz="2000" b="0" i="1" smtClean="0">
                              <a:effectLst/>
                              <a:latin typeface="Cambria Math" panose="02040503050406030204" pitchFamily="18" charset="0"/>
                              <a:cs typeface="Times New Roman" panose="02020603050405020304" pitchFamily="18" charset="0"/>
                            </a:rPr>
                            <m:t>2.13</m:t>
                          </m:r>
                        </m:e>
                      </m:d>
                    </m:oMath>
                  </m:oMathPara>
                </a14:m>
                <a:endParaRPr lang="en-US" sz="2000" dirty="0"/>
              </a:p>
              <a:p>
                <a:pPr marL="0" indent="0">
                  <a:buNone/>
                </a:pPr>
                <a:r>
                  <a:rPr lang="en-US" sz="2000" dirty="0">
                    <a:effectLst/>
                    <a:latin typeface="Times New Roman" panose="02020603050405020304" pitchFamily="18" charset="0"/>
                    <a:ea typeface="Calibri" panose="020F0502020204030204" pitchFamily="34" charset="0"/>
                  </a:rPr>
                  <a:t>Similarly, the next parameters </a:t>
                </a:r>
                <a:r>
                  <a:rPr lang="en-US" sz="2000" i="1" dirty="0" err="1">
                    <a:effectLst/>
                    <a:latin typeface="Times New Roman" panose="02020603050405020304" pitchFamily="18" charset="0"/>
                    <a:ea typeface="Calibri" panose="020F0502020204030204" pitchFamily="34" charset="0"/>
                  </a:rPr>
                  <a:t>q</a:t>
                </a:r>
                <a:r>
                  <a:rPr lang="en-US" sz="2000" i="1" baseline="-25000" dirty="0" err="1">
                    <a:effectLst/>
                    <a:latin typeface="Times New Roman" panose="02020603050405020304" pitchFamily="18" charset="0"/>
                    <a:ea typeface="Calibri" panose="020F0502020204030204" pitchFamily="34" charset="0"/>
                  </a:rPr>
                  <a:t>j</a:t>
                </a:r>
                <a:r>
                  <a:rPr lang="en-US" sz="2000" baseline="-25000" dirty="0" err="1">
                    <a:effectLst/>
                    <a:latin typeface="Times New Roman" panose="02020603050405020304" pitchFamily="18" charset="0"/>
                    <a:ea typeface="Calibri" panose="020F0502020204030204" pitchFamily="34" charset="0"/>
                  </a:rPr>
                  <a:t>|</a:t>
                </a:r>
                <a:r>
                  <a:rPr lang="en-US" sz="2000" i="1" baseline="-25000" dirty="0" err="1">
                    <a:effectLst/>
                    <a:latin typeface="Times New Roman" panose="02020603050405020304" pitchFamily="18" charset="0"/>
                    <a:ea typeface="Calibri" panose="020F0502020204030204" pitchFamily="34" charset="0"/>
                  </a:rPr>
                  <a:t>k</a:t>
                </a:r>
                <a:r>
                  <a:rPr lang="en-US" sz="2000" baseline="30000" dirty="0">
                    <a:effectLst/>
                    <a:latin typeface="Times New Roman" panose="02020603050405020304" pitchFamily="18" charset="0"/>
                    <a:ea typeface="Calibri" panose="020F0502020204030204" pitchFamily="34" charset="0"/>
                  </a:rPr>
                  <a:t>(</a:t>
                </a:r>
                <a:r>
                  <a:rPr lang="en-US" sz="2000" i="1" baseline="30000" dirty="0">
                    <a:effectLst/>
                    <a:latin typeface="Times New Roman" panose="02020603050405020304" pitchFamily="18" charset="0"/>
                    <a:ea typeface="Calibri" panose="020F0502020204030204" pitchFamily="34" charset="0"/>
                  </a:rPr>
                  <a:t>t</a:t>
                </a:r>
                <a:r>
                  <a:rPr lang="en-US" sz="2000" baseline="30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sSubSup>
                        <m:sSubSupPr>
                          <m:ctrlPr>
                            <a:rPr lang="en-US" sz="2000" i="1" smtClean="0">
                              <a:effectLst/>
                              <a:latin typeface="Cambria Math" panose="02040503050406030204" pitchFamily="18"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cs typeface="Times New Roman" panose="02020603050405020304" pitchFamily="18" charset="0"/>
                            </a:rPr>
                          </m:ctrlPr>
                        </m:fPr>
                        <m:num>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000" i="1">
                                      <a:effectLst/>
                                      <a:latin typeface="Cambria Math" panose="020405030504060302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000" i="1">
                                          <a:effectLst/>
                                          <a:latin typeface="Cambria Math" panose="02040503050406030204" pitchFamily="18" charset="0"/>
                                          <a:cs typeface="Times New Roman" panose="02020603050405020304" pitchFamily="18" charset="0"/>
                                        </a:rPr>
                                      </m:ctrlPr>
                                    </m:dPr>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effectLst/>
                                              <a:latin typeface="Cambria Math" panose="02040503050406030204" pitchFamily="18" charset="0"/>
                                              <a:cs typeface="Times New Roman" panose="02020603050405020304" pitchFamily="18" charset="0"/>
                                            </a:rPr>
                                          </m:ctrlPr>
                                        </m:sSupPr>
                                        <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000" i="1">
                                                  <a:effectLst/>
                                                  <a:latin typeface="Cambria Math" panose="02040503050406030204" pitchFamily="18"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b="0" i="1" smtClean="0">
                              <a:effectLst/>
                              <a:latin typeface="Cambria Math" panose="02040503050406030204" pitchFamily="18" charset="0"/>
                              <a:cs typeface="Times New Roman" panose="02020603050405020304" pitchFamily="18" charset="0"/>
                            </a:rPr>
                          </m:ctrlPr>
                        </m:dPr>
                        <m:e>
                          <m:r>
                            <a:rPr lang="en-US" sz="2000" b="0" i="1" smtClean="0">
                              <a:effectLst/>
                              <a:latin typeface="Cambria Math" panose="02040503050406030204" pitchFamily="18" charset="0"/>
                              <a:cs typeface="Times New Roman" panose="02020603050405020304" pitchFamily="18" charset="0"/>
                            </a:rPr>
                            <m:t>2.14</m:t>
                          </m:r>
                        </m:e>
                      </m:d>
                    </m:oMath>
                  </m:oMathPara>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DCD34B60-AD68-EC25-C4B6-ED96E564FBB1}"/>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510" t="-589" r="-561" b="-200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D01816F-51EA-EF80-941A-9FB56220BBD8}"/>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A98E7AF2-CE85-2DAB-EAAA-F312B3F05E67}"/>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8778E2EC-BBF9-79B8-07B9-41FC548A0BC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266341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C2A5-3C5C-8C9F-A707-B20D024056BB}"/>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01FD6-3F03-C412-F69D-B80F92CAF8C3}"/>
                  </a:ext>
                </a:extLst>
              </p:cNvPr>
              <p:cNvSpPr>
                <a:spLocks noGrp="1"/>
              </p:cNvSpPr>
              <p:nvPr>
                <p:ph idx="1"/>
              </p:nvPr>
            </p:nvSpPr>
            <p:spPr>
              <a:xfrm>
                <a:off x="98474" y="858127"/>
                <a:ext cx="11971606" cy="4220309"/>
              </a:xfrm>
              <a:ln>
                <a:solidFill>
                  <a:schemeClr val="tx1"/>
                </a:solidFill>
              </a:ln>
            </p:spPr>
            <p:txBody>
              <a:bodyPr>
                <a:noAutofit/>
              </a:bodyPr>
              <a:lstStyle/>
              <a:p>
                <a:pPr marL="0" marR="0" indent="0" algn="just">
                  <a:spcBef>
                    <a:spcPts val="0"/>
                  </a:spcBef>
                  <a:spcAft>
                    <a:spcPts val="0"/>
                  </a:spcAft>
                  <a:buNone/>
                </a:pP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E-step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conditional probability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is calculated based on current parameter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according to Eq. 2.11.</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num>
                        <m:den>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p>
                            <m:e>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e>
                          </m:nary>
                        </m:den>
                      </m:f>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M-step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next parameter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p</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which is a maximizer of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(Θ |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with subject to Θ, is calculated by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Eqs</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2.12, 2.13, and 2.14.</a:t>
                </a:r>
              </a:p>
              <a:p>
                <a:pPr marL="0" indent="0">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m:rPr>
                          <m:aln/>
                        </m:rP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den>
                      </m:f>
                    </m:oMath>
                    <m:oMath xmlns:m="http://schemas.openxmlformats.org/officeDocument/2006/math">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m:rPr>
                          <m:aln/>
                        </m:rP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m:rPr>
                          <m:aln/>
                        </m:rP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oMath>
                  </m:oMathPara>
                </a14:m>
                <a:endParaRPr lang="en-US" sz="2100" dirty="0"/>
              </a:p>
            </p:txBody>
          </p:sp>
        </mc:Choice>
        <mc:Fallback xmlns="">
          <p:sp>
            <p:nvSpPr>
              <p:cNvPr id="3" name="Content Placeholder 2">
                <a:extLst>
                  <a:ext uri="{FF2B5EF4-FFF2-40B4-BE49-F238E27FC236}">
                    <a16:creationId xmlns:a16="http://schemas.microsoft.com/office/drawing/2014/main" id="{55C01FD6-3F03-C412-F69D-B80F92CAF8C3}"/>
                  </a:ext>
                </a:extLst>
              </p:cNvPr>
              <p:cNvSpPr>
                <a:spLocks noGrp="1" noRot="1" noChangeAspect="1" noMove="1" noResize="1" noEditPoints="1" noAdjustHandles="1" noChangeArrowheads="1" noChangeShapeType="1" noTextEdit="1"/>
              </p:cNvSpPr>
              <p:nvPr>
                <p:ph idx="1"/>
              </p:nvPr>
            </p:nvSpPr>
            <p:spPr>
              <a:xfrm>
                <a:off x="98474" y="858127"/>
                <a:ext cx="11971606" cy="4220309"/>
              </a:xfrm>
              <a:blipFill>
                <a:blip r:embed="rId4"/>
                <a:stretch>
                  <a:fillRect l="-560" t="-720" r="-560"/>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7993939-8474-027C-D8DA-6A3A7693CF67}"/>
              </a:ext>
            </a:extLst>
          </p:cNvPr>
          <p:cNvSpPr>
            <a:spLocks noGrp="1"/>
          </p:cNvSpPr>
          <p:nvPr>
            <p:ph type="dt" sz="half" idx="10"/>
          </p:nvPr>
        </p:nvSpPr>
        <p:spPr/>
        <p:txBody>
          <a:bodyPr/>
          <a:lstStyle/>
          <a:p>
            <a:r>
              <a:rPr lang="en-US"/>
              <a:t>07/06/2023</a:t>
            </a:r>
            <a:endParaRPr lang="en-US" dirty="0"/>
          </a:p>
        </p:txBody>
      </p:sp>
      <p:sp>
        <p:nvSpPr>
          <p:cNvPr id="5" name="Footer Placeholder 4">
            <a:extLst>
              <a:ext uri="{FF2B5EF4-FFF2-40B4-BE49-F238E27FC236}">
                <a16:creationId xmlns:a16="http://schemas.microsoft.com/office/drawing/2014/main" id="{FA74A354-E533-C7DA-288A-E6BBFDB3F9A4}"/>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D5A29257-CFE2-38DB-BFCC-66896E8A770E}"/>
              </a:ext>
            </a:extLst>
          </p:cNvPr>
          <p:cNvSpPr>
            <a:spLocks noGrp="1"/>
          </p:cNvSpPr>
          <p:nvPr>
            <p:ph type="sldNum" sz="quarter" idx="12"/>
          </p:nvPr>
        </p:nvSpPr>
        <p:spPr/>
        <p:txBody>
          <a:bodyPr/>
          <a:lstStyle/>
          <a:p>
            <a:fld id="{5DB5036F-1FF2-46C4-8D2B-59C7E3B91952}" type="slidenum">
              <a:rPr lang="en-US" smtClean="0"/>
              <a:pPr/>
              <a:t>17</a:t>
            </a:fld>
            <a:endParaRPr lang="en-US"/>
          </a:p>
        </p:txBody>
      </p:sp>
      <p:sp>
        <p:nvSpPr>
          <p:cNvPr id="10" name="TextBox 9">
            <a:extLst>
              <a:ext uri="{FF2B5EF4-FFF2-40B4-BE49-F238E27FC236}">
                <a16:creationId xmlns:a16="http://schemas.microsoft.com/office/drawing/2014/main" id="{28EFD76D-0B62-CE8E-03FD-4D7F33F8400F}"/>
              </a:ext>
            </a:extLst>
          </p:cNvPr>
          <p:cNvSpPr txBox="1"/>
          <p:nvPr/>
        </p:nvSpPr>
        <p:spPr>
          <a:xfrm>
            <a:off x="98474" y="5094740"/>
            <a:ext cx="11971606" cy="1323439"/>
          </a:xfrm>
          <a:prstGeom prst="rect">
            <a:avLst/>
          </a:prstGeom>
          <a:noFill/>
        </p:spPr>
        <p:txBody>
          <a:bodyPr wrap="square">
            <a:spAutoFit/>
          </a:bodyPr>
          <a:lstStyle/>
          <a:p>
            <a:pPr algn="ctr"/>
            <a:r>
              <a:rPr lang="en-US" sz="2000" b="1" dirty="0">
                <a:effectLst/>
                <a:latin typeface="Times New Roman" panose="02020603050405020304" pitchFamily="18" charset="0"/>
                <a:ea typeface="Calibri" panose="020F0502020204030204" pitchFamily="34" charset="0"/>
              </a:rPr>
              <a:t>Table 2.1.</a:t>
            </a:r>
            <a:r>
              <a:rPr lang="en-US" sz="2000" dirty="0">
                <a:effectLst/>
                <a:latin typeface="Times New Roman" panose="02020603050405020304" pitchFamily="18" charset="0"/>
                <a:ea typeface="Calibri" panose="020F0502020204030204" pitchFamily="34" charset="0"/>
              </a:rPr>
              <a:t> E-step and M-step of GEM algorithm for SMM</a:t>
            </a:r>
          </a:p>
          <a:p>
            <a:r>
              <a:rPr lang="en-US" sz="2000" dirty="0">
                <a:effectLst/>
                <a:latin typeface="Times New Roman" panose="02020603050405020304" pitchFamily="18" charset="0"/>
                <a:ea typeface="Calibri" panose="020F0502020204030204" pitchFamily="34" charset="0"/>
              </a:rPr>
              <a:t>GEM algorithm converges at some </a:t>
            </a:r>
            <a:r>
              <a:rPr lang="en-US" sz="2000" i="1" dirty="0" err="1">
                <a:effectLst/>
                <a:latin typeface="Times New Roman" panose="02020603050405020304" pitchFamily="18" charset="0"/>
                <a:ea typeface="Calibri" panose="020F0502020204030204" pitchFamily="34" charset="0"/>
              </a:rPr>
              <a:t>t</a:t>
            </a:r>
            <a:r>
              <a:rPr lang="en-US" sz="2000" baseline="30000" dirty="0" err="1">
                <a:effectLst/>
                <a:latin typeface="Times New Roman" panose="02020603050405020304" pitchFamily="18" charset="0"/>
                <a:ea typeface="Calibri" panose="020F0502020204030204" pitchFamily="34" charset="0"/>
              </a:rPr>
              <a:t>th</a:t>
            </a:r>
            <a:r>
              <a:rPr lang="en-US" sz="2000" dirty="0">
                <a:effectLst/>
                <a:latin typeface="Times New Roman" panose="02020603050405020304" pitchFamily="18" charset="0"/>
                <a:ea typeface="Calibri" panose="020F0502020204030204" pitchFamily="34" charset="0"/>
              </a:rPr>
              <a:t> iteration. At that time, Θ</a:t>
            </a:r>
            <a:r>
              <a:rPr lang="en-US" sz="2000" i="1" baseline="30000" dirty="0">
                <a:effectLst/>
                <a:latin typeface="Times New Roman" panose="02020603050405020304" pitchFamily="18" charset="0"/>
                <a:ea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 Θ</a:t>
            </a:r>
            <a:r>
              <a:rPr lang="en-US" sz="2000" baseline="30000" dirty="0">
                <a:effectLst/>
                <a:latin typeface="Times New Roman" panose="02020603050405020304" pitchFamily="18" charset="0"/>
                <a:ea typeface="Calibri" panose="020F0502020204030204" pitchFamily="34" charset="0"/>
              </a:rPr>
              <a:t>(</a:t>
            </a:r>
            <a:r>
              <a:rPr lang="en-US" sz="2000" i="1" baseline="30000" dirty="0">
                <a:effectLst/>
                <a:latin typeface="Times New Roman" panose="02020603050405020304" pitchFamily="18" charset="0"/>
                <a:ea typeface="Calibri" panose="020F0502020204030204" pitchFamily="34" charset="0"/>
              </a:rPr>
              <a:t>t</a:t>
            </a:r>
            <a:r>
              <a:rPr lang="en-US" sz="2000" baseline="30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Θ</a:t>
            </a:r>
            <a:r>
              <a:rPr lang="en-US" sz="2000" baseline="30000" dirty="0">
                <a:effectLst/>
                <a:latin typeface="Times New Roman" panose="02020603050405020304" pitchFamily="18" charset="0"/>
                <a:ea typeface="Calibri" panose="020F0502020204030204" pitchFamily="34" charset="0"/>
              </a:rPr>
              <a:t>(</a:t>
            </a:r>
            <a:r>
              <a:rPr lang="en-US" sz="2000" i="1" baseline="30000" dirty="0">
                <a:effectLst/>
                <a:latin typeface="Times New Roman" panose="02020603050405020304" pitchFamily="18" charset="0"/>
                <a:ea typeface="Calibri" panose="020F0502020204030204" pitchFamily="34" charset="0"/>
              </a:rPr>
              <a:t>t</a:t>
            </a:r>
            <a:r>
              <a:rPr lang="en-US" sz="2000" baseline="30000" dirty="0">
                <a:effectLst/>
                <a:latin typeface="Times New Roman" panose="02020603050405020304" pitchFamily="18" charset="0"/>
                <a:ea typeface="Calibri" panose="020F0502020204030204" pitchFamily="34" charset="0"/>
              </a:rPr>
              <a:t>)</a:t>
            </a:r>
            <a:r>
              <a:rPr lang="en-US" sz="2000" dirty="0">
                <a:effectLst/>
                <a:latin typeface="Times New Roman" panose="02020603050405020304" pitchFamily="18" charset="0"/>
                <a:ea typeface="Calibri" panose="020F0502020204030204" pitchFamily="34" charset="0"/>
              </a:rPr>
              <a:t> is the SMM itself. When SMM is applied into soft clustering, dyadic data is clustered according to blocks and each </a:t>
            </a:r>
            <a:r>
              <a:rPr lang="en-US" sz="2000" i="1" dirty="0">
                <a:effectLst/>
                <a:latin typeface="Times New Roman" panose="02020603050405020304" pitchFamily="18" charset="0"/>
                <a:ea typeface="Calibri" panose="020F0502020204030204" pitchFamily="34" charset="0"/>
              </a:rPr>
              <a:t>α</a:t>
            </a:r>
            <a:r>
              <a:rPr lang="en-US" sz="2000" i="1" baseline="-25000"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is coverage ratio of cluster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(aspect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a:t>
            </a:r>
            <a:endParaRPr lang="en-US" sz="2000" dirty="0"/>
          </a:p>
        </p:txBody>
      </p:sp>
    </p:spTree>
    <p:extLst>
      <p:ext uri="{BB962C8B-B14F-4D97-AF65-F5344CB8AC3E}">
        <p14:creationId xmlns:p14="http://schemas.microsoft.com/office/powerpoint/2010/main" val="40746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A17C-1415-C7A8-8DBE-36378EA6C301}"/>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24FAA-18D1-696F-A889-03DB854795E0}"/>
                  </a:ext>
                </a:extLst>
              </p:cNvPr>
              <p:cNvSpPr>
                <a:spLocks noGrp="1"/>
              </p:cNvSpPr>
              <p:nvPr>
                <p:ph idx="1"/>
              </p:nvPr>
            </p:nvSpPr>
            <p:spPr>
              <a:xfrm>
                <a:off x="126609" y="914399"/>
                <a:ext cx="11929403" cy="5176066"/>
              </a:xfrm>
            </p:spPr>
            <p:txBody>
              <a:bodyPr>
                <a:noAutofit/>
              </a:bodyPr>
              <a:lstStyle/>
              <a:p>
                <a:pPr marL="0" indent="0">
                  <a:buNone/>
                </a:pPr>
                <a:r>
                  <a:rPr lang="en-US" sz="2050" dirty="0">
                    <a:effectLst/>
                    <a:latin typeface="Times New Roman" panose="02020603050405020304" pitchFamily="18" charset="0"/>
                    <a:ea typeface="Calibri" panose="020F0502020204030204" pitchFamily="34" charset="0"/>
                  </a:rPr>
                  <a:t>The mixture model of dyadic data is called asymmetric mixture model (AMM) if </a:t>
                </a:r>
                <a:r>
                  <a:rPr lang="en-US" sz="2050" i="1" dirty="0">
                    <a:effectLst/>
                    <a:latin typeface="Times New Roman" panose="02020603050405020304" pitchFamily="18" charset="0"/>
                    <a:ea typeface="Calibri" panose="020F0502020204030204" pitchFamily="34" charset="0"/>
                  </a:rPr>
                  <a:t>α</a:t>
                </a:r>
                <a:r>
                  <a:rPr lang="en-US" sz="2050" i="1" baseline="-25000" dirty="0">
                    <a:effectLst/>
                    <a:latin typeface="Times New Roman" panose="02020603050405020304" pitchFamily="18" charset="0"/>
                    <a:ea typeface="Calibri" panose="020F0502020204030204" pitchFamily="34" charset="0"/>
                  </a:rPr>
                  <a:t>k</a:t>
                </a:r>
                <a:r>
                  <a:rPr lang="en-US" sz="2050" dirty="0">
                    <a:effectLst/>
                    <a:latin typeface="Times New Roman" panose="02020603050405020304" pitchFamily="18" charset="0"/>
                    <a:ea typeface="Calibri" panose="020F0502020204030204" pitchFamily="34" charset="0"/>
                  </a:rPr>
                  <a:t> (s) are only independent from </a:t>
                </a:r>
                <a:r>
                  <a:rPr lang="en-US" sz="2050" i="1" dirty="0">
                    <a:effectLst/>
                    <a:latin typeface="Times New Roman" panose="02020603050405020304" pitchFamily="18" charset="0"/>
                    <a:ea typeface="Calibri" panose="020F0502020204030204" pitchFamily="34" charset="0"/>
                  </a:rPr>
                  <a:t>x</a:t>
                </a:r>
                <a:r>
                  <a:rPr lang="en-US" sz="2050" i="1" baseline="-25000" dirty="0">
                    <a:effectLst/>
                    <a:latin typeface="Times New Roman" panose="02020603050405020304" pitchFamily="18" charset="0"/>
                    <a:ea typeface="Calibri" panose="020F0502020204030204" pitchFamily="34" charset="0"/>
                  </a:rPr>
                  <a:t>i</a:t>
                </a:r>
                <a:r>
                  <a:rPr lang="en-US" sz="2050" dirty="0">
                    <a:effectLst/>
                    <a:latin typeface="Times New Roman" panose="02020603050405020304" pitchFamily="18" charset="0"/>
                    <a:ea typeface="Calibri" panose="020F0502020204030204" pitchFamily="34" charset="0"/>
                  </a:rPr>
                  <a:t> or from </a:t>
                </a:r>
                <a:r>
                  <a:rPr lang="en-US" sz="2050" i="1" dirty="0" err="1">
                    <a:effectLst/>
                    <a:latin typeface="Times New Roman" panose="02020603050405020304" pitchFamily="18" charset="0"/>
                    <a:ea typeface="Calibri" panose="020F0502020204030204" pitchFamily="34" charset="0"/>
                  </a:rPr>
                  <a:t>y</a:t>
                </a:r>
                <a:r>
                  <a:rPr lang="en-US" sz="2050" i="1" baseline="-25000" dirty="0" err="1">
                    <a:effectLst/>
                    <a:latin typeface="Times New Roman" panose="02020603050405020304" pitchFamily="18" charset="0"/>
                    <a:ea typeface="Calibri" panose="020F0502020204030204" pitchFamily="34" charset="0"/>
                  </a:rPr>
                  <a:t>j</a:t>
                </a:r>
                <a:r>
                  <a:rPr lang="en-US" sz="2050" dirty="0">
                    <a:effectLst/>
                    <a:latin typeface="Times New Roman" panose="02020603050405020304" pitchFamily="18" charset="0"/>
                    <a:ea typeface="Calibri" panose="020F0502020204030204" pitchFamily="34" charset="0"/>
                  </a:rPr>
                  <a:t>. Without loss of generality, given </a:t>
                </a:r>
                <a:r>
                  <a:rPr lang="en-US" sz="2050" i="1" dirty="0">
                    <a:effectLst/>
                    <a:latin typeface="Times New Roman" panose="02020603050405020304" pitchFamily="18" charset="0"/>
                    <a:ea typeface="Calibri" panose="020F0502020204030204" pitchFamily="34" charset="0"/>
                  </a:rPr>
                  <a:t>α</a:t>
                </a:r>
                <a:r>
                  <a:rPr lang="en-US" sz="2050" i="1" baseline="-25000" dirty="0">
                    <a:effectLst/>
                    <a:latin typeface="Times New Roman" panose="02020603050405020304" pitchFamily="18" charset="0"/>
                    <a:ea typeface="Calibri" panose="020F0502020204030204" pitchFamily="34" charset="0"/>
                  </a:rPr>
                  <a:t>k</a:t>
                </a:r>
                <a:r>
                  <a:rPr lang="en-US" sz="2050" dirty="0">
                    <a:effectLst/>
                    <a:latin typeface="Times New Roman" panose="02020603050405020304" pitchFamily="18" charset="0"/>
                    <a:ea typeface="Calibri" panose="020F0502020204030204" pitchFamily="34" charset="0"/>
                  </a:rPr>
                  <a:t> (s) are only independent from </a:t>
                </a:r>
                <a:r>
                  <a:rPr lang="en-US" sz="2050" i="1" dirty="0" err="1">
                    <a:effectLst/>
                    <a:latin typeface="Times New Roman" panose="02020603050405020304" pitchFamily="18" charset="0"/>
                    <a:ea typeface="Calibri" panose="020F0502020204030204" pitchFamily="34" charset="0"/>
                  </a:rPr>
                  <a:t>y</a:t>
                </a:r>
                <a:r>
                  <a:rPr lang="en-US" sz="2050" i="1" baseline="-25000" dirty="0" err="1">
                    <a:effectLst/>
                    <a:latin typeface="Times New Roman" panose="02020603050405020304" pitchFamily="18" charset="0"/>
                    <a:ea typeface="Calibri" panose="020F0502020204030204" pitchFamily="34" charset="0"/>
                  </a:rPr>
                  <a:t>j</a:t>
                </a:r>
                <a:r>
                  <a:rPr lang="en-US" sz="2050" dirty="0">
                    <a:effectLst/>
                    <a:latin typeface="Times New Roman" panose="02020603050405020304" pitchFamily="18" charset="0"/>
                    <a:ea typeface="Calibri" panose="020F0502020204030204" pitchFamily="34" charset="0"/>
                  </a:rPr>
                  <a:t> (of course, it is dependent on </a:t>
                </a:r>
                <a:r>
                  <a:rPr lang="en-US" sz="2050" i="1" dirty="0">
                    <a:effectLst/>
                    <a:latin typeface="Times New Roman" panose="02020603050405020304" pitchFamily="18" charset="0"/>
                    <a:ea typeface="Calibri" panose="020F0502020204030204" pitchFamily="34" charset="0"/>
                  </a:rPr>
                  <a:t>x</a:t>
                </a:r>
                <a:r>
                  <a:rPr lang="en-US" sz="2050" i="1" baseline="-25000" dirty="0">
                    <a:effectLst/>
                    <a:latin typeface="Times New Roman" panose="02020603050405020304" pitchFamily="18" charset="0"/>
                    <a:ea typeface="Calibri" panose="020F0502020204030204" pitchFamily="34" charset="0"/>
                  </a:rPr>
                  <a:t>i</a:t>
                </a:r>
                <a:r>
                  <a:rPr lang="en-US" sz="2050" dirty="0">
                    <a:effectLst/>
                    <a:latin typeface="Times New Roman" panose="02020603050405020304" pitchFamily="18" charset="0"/>
                    <a:ea typeface="Calibri" panose="020F0502020204030204" pitchFamily="34" charset="0"/>
                  </a:rPr>
                  <a:t>), AMM is defined as follows (Hofmann &amp; </a:t>
                </a:r>
                <a:r>
                  <a:rPr lang="en-US" sz="2050" dirty="0" err="1">
                    <a:effectLst/>
                    <a:latin typeface="Times New Roman" panose="02020603050405020304" pitchFamily="18" charset="0"/>
                    <a:ea typeface="Calibri" panose="020F0502020204030204" pitchFamily="34" charset="0"/>
                  </a:rPr>
                  <a:t>Puzicha</a:t>
                </a:r>
                <a:r>
                  <a:rPr lang="en-US" sz="2050" dirty="0">
                    <a:effectLst/>
                    <a:latin typeface="Times New Roman" panose="02020603050405020304" pitchFamily="18" charset="0"/>
                    <a:ea typeface="Calibri" panose="020F0502020204030204" pitchFamily="34" charset="0"/>
                  </a:rPr>
                  <a:t>, Statistical Models for Co-occurrence Data, 1998, p. 3):</a:t>
                </a:r>
              </a:p>
              <a:p>
                <a:pPr marL="0" indent="0">
                  <a:buNone/>
                </a:pPr>
                <a14:m>
                  <m:oMathPara xmlns:m="http://schemas.openxmlformats.org/officeDocument/2006/math">
                    <m:oMathParaPr>
                      <m:jc m:val="right"/>
                    </m:oMathParaPr>
                    <m:oMath xmlns:m="http://schemas.openxmlformats.org/officeDocument/2006/math">
                      <m:r>
                        <a:rPr lang="en-US" sz="205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m:rPr>
                              <m:sty m:val="p"/>
                            </m:rPr>
                            <a:rPr lang="en-US" sz="2050">
                              <a:effectLst/>
                              <a:latin typeface="Cambria Math" panose="02040503050406030204" pitchFamily="18" charset="0"/>
                              <a:ea typeface="Calibri" panose="020F0502020204030204" pitchFamily="34" charset="0"/>
                              <a:cs typeface="Times New Roman" panose="02020603050405020304" pitchFamily="18" charset="0"/>
                            </a:rPr>
                            <m:t>Θ</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20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50" b="0" i="1" smtClean="0">
                              <a:effectLst/>
                              <a:latin typeface="Cambria Math" panose="02040503050406030204" pitchFamily="18" charset="0"/>
                              <a:cs typeface="Times New Roman" panose="02020603050405020304" pitchFamily="18" charset="0"/>
                            </a:rPr>
                          </m:ctrlPr>
                        </m:dPr>
                        <m:e>
                          <m:r>
                            <a:rPr lang="en-US" sz="2050" b="0" i="1" smtClean="0">
                              <a:effectLst/>
                              <a:latin typeface="Cambria Math" panose="02040503050406030204" pitchFamily="18" charset="0"/>
                              <a:cs typeface="Times New Roman" panose="02020603050405020304" pitchFamily="18" charset="0"/>
                            </a:rPr>
                            <m:t>2.15</m:t>
                          </m:r>
                        </m:e>
                      </m:d>
                    </m:oMath>
                  </m:oMathPara>
                </a14:m>
                <a:endParaRPr lang="en-US" sz="2050" dirty="0"/>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0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probability of aspect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probability of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conditional probability of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aspect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Suppose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independent from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20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Note,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is the conditional probability of </a:t>
                </a:r>
                <a:r>
                  <a:rPr lang="en-US" sz="20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given </a:t>
                </a:r>
                <a:r>
                  <a:rPr lang="en-US" sz="20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0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050" dirty="0">
                    <a:effectLst/>
                    <a:latin typeface="Times New Roman" panose="02020603050405020304" pitchFamily="18" charset="0"/>
                    <a:ea typeface="Calibri" panose="020F0502020204030204" pitchFamily="34" charset="0"/>
                    <a:cs typeface="Times New Roman" panose="02020603050405020304" pitchFamily="18" charset="0"/>
                  </a:rPr>
                  <a:t>, which is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e>
                          </m:d>
                        </m:sub>
                      </m:sSub>
                      <m:r>
                        <a:rPr lang="en-US" sz="2050" i="1">
                          <a:effectLst/>
                          <a:latin typeface="Cambria Math" panose="02040503050406030204" pitchFamily="18" charset="0"/>
                          <a:ea typeface="Calibri" panose="020F0502020204030204" pitchFamily="34" charset="0"/>
                          <a:cs typeface="Times New Roman" panose="02020603050405020304" pitchFamily="18" charset="0"/>
                        </a:rPr>
                        <m:t>=</m:t>
                      </m:r>
                      <m:r>
                        <a:rPr lang="en-US" sz="20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050" i="1">
                              <a:effectLst/>
                              <a:latin typeface="Cambria Math" panose="02040503050406030204" pitchFamily="18" charset="0"/>
                              <a:cs typeface="Times New Roman" panose="02020603050405020304" pitchFamily="18" charset="0"/>
                            </a:rPr>
                          </m:ctrlPr>
                        </m:dPr>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sub>
                          </m:sSub>
                        </m:e>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050" i="1">
                              <a:effectLst/>
                              <a:latin typeface="Cambria Math" panose="02040503050406030204" pitchFamily="18" charset="0"/>
                              <a:cs typeface="Times New Roman" panose="02020603050405020304" pitchFamily="18" charset="0"/>
                            </a:rPr>
                          </m:ctrlPr>
                        </m:naryPr>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2050" i="1">
                                  <a:effectLst/>
                                  <a:latin typeface="Cambria Math" panose="02040503050406030204" pitchFamily="18" charset="0"/>
                                  <a:cs typeface="Times New Roman" panose="02020603050405020304" pitchFamily="18" charset="0"/>
                                </a:rPr>
                              </m:ctrlPr>
                            </m:sSub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0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050" i="1">
                                      <a:effectLst/>
                                      <a:latin typeface="Cambria Math" panose="02040503050406030204" pitchFamily="18" charset="0"/>
                                      <a:cs typeface="Times New Roman" panose="02020603050405020304" pitchFamily="18" charset="0"/>
                                    </a:rPr>
                                  </m:ctrlPr>
                                </m:dPr>
                                <m:e>
                                  <m:r>
                                    <a:rPr lang="en-US" sz="20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oMath>
                  </m:oMathPara>
                </a14:m>
                <a:endParaRPr lang="en-US" sz="2050" dirty="0"/>
              </a:p>
            </p:txBody>
          </p:sp>
        </mc:Choice>
        <mc:Fallback xmlns="">
          <p:sp>
            <p:nvSpPr>
              <p:cNvPr id="3" name="Content Placeholder 2">
                <a:extLst>
                  <a:ext uri="{FF2B5EF4-FFF2-40B4-BE49-F238E27FC236}">
                    <a16:creationId xmlns:a16="http://schemas.microsoft.com/office/drawing/2014/main" id="{3DB24FAA-18D1-696F-A889-03DB854795E0}"/>
                  </a:ext>
                </a:extLst>
              </p:cNvPr>
              <p:cNvSpPr>
                <a:spLocks noGrp="1" noRot="1" noChangeAspect="1" noMove="1" noResize="1" noEditPoints="1" noAdjustHandles="1" noChangeArrowheads="1" noChangeShapeType="1" noTextEdit="1"/>
              </p:cNvSpPr>
              <p:nvPr>
                <p:ph idx="1"/>
              </p:nvPr>
            </p:nvSpPr>
            <p:spPr>
              <a:xfrm>
                <a:off x="126609" y="914399"/>
                <a:ext cx="11929403" cy="5176066"/>
              </a:xfrm>
              <a:blipFill>
                <a:blip r:embed="rId4"/>
                <a:stretch>
                  <a:fillRect l="-613" t="-824" r="-562" b="-24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498ACCA-92C2-0B00-8E45-52423A1CE759}"/>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23E157E1-8A44-B9DE-BAB3-A46514DCBF1B}"/>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EB222640-49E1-86C0-B1EB-A9B7D861E696}"/>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1864993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2478-B071-42FD-71FE-71A3F2D6975B}"/>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E60214-0BEC-62C4-E647-A9FF58961956}"/>
                  </a:ext>
                </a:extLst>
              </p:cNvPr>
              <p:cNvSpPr>
                <a:spLocks noGrp="1"/>
              </p:cNvSpPr>
              <p:nvPr>
                <p:ph idx="1"/>
              </p:nvPr>
            </p:nvSpPr>
            <p:spPr>
              <a:xfrm>
                <a:off x="140677" y="914399"/>
                <a:ext cx="11887200" cy="5176066"/>
              </a:xfrm>
            </p:spPr>
            <p:txBody>
              <a:bodyPr>
                <a:noAutofit/>
              </a:bodyPr>
              <a:lstStyle/>
              <a:p>
                <a:pPr marL="0" marR="0" indent="0" algn="just">
                  <a:spcBef>
                    <a:spcPts val="0"/>
                  </a:spcBef>
                  <a:spcAft>
                    <a:spcPts val="0"/>
                  </a:spcAft>
                  <a:buNone/>
                </a:pP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The joint probability of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8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5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e>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oMath>
                  </m:oMathPara>
                </a14:m>
                <a:endParaRPr lang="en-US" sz="18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The parameter of AMM is Θ =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8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18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5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8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in which there are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oMath>
                </a14:m>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oMath>
                </a14:m>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oMath>
                </a14:m>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partial parameters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8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5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185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5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8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18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850" dirty="0">
                    <a:effectLst/>
                    <a:latin typeface="Times New Roman" panose="02020603050405020304" pitchFamily="18" charset="0"/>
                    <a:ea typeface="Calibri" panose="020F0502020204030204" pitchFamily="34" charset="0"/>
                    <a:cs typeface="Times New Roman" panose="02020603050405020304" pitchFamily="18" charset="0"/>
                  </a:rPr>
                  <a:t>. Note,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185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50" dirty="0">
                    <a:effectLst/>
                    <a:latin typeface="Times New Roman" panose="02020603050405020304" pitchFamily="18" charset="0"/>
                    <a:ea typeface="Calibri" panose="020F0502020204030204" pitchFamily="34" charset="0"/>
                  </a:rPr>
                  <a:t>By applying GEM, given dyadic sample </a:t>
                </a:r>
                <a14:m>
                  <m:oMath xmlns:m="http://schemas.openxmlformats.org/officeDocument/2006/math">
                    <m:r>
                      <a:rPr lang="en-US" sz="185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en-US" sz="1850" dirty="0">
                    <a:effectLst/>
                    <a:latin typeface="Times New Roman" panose="02020603050405020304" pitchFamily="18" charset="0"/>
                    <a:ea typeface="Calibri" panose="020F0502020204030204" pitchFamily="34" charset="0"/>
                  </a:rPr>
                  <a:t>, at the </a:t>
                </a:r>
                <a:r>
                  <a:rPr lang="en-US" sz="1850" i="1" dirty="0" err="1">
                    <a:effectLst/>
                    <a:latin typeface="Times New Roman" panose="02020603050405020304" pitchFamily="18" charset="0"/>
                    <a:ea typeface="Calibri" panose="020F0502020204030204" pitchFamily="34" charset="0"/>
                  </a:rPr>
                  <a:t>t</a:t>
                </a:r>
                <a:r>
                  <a:rPr lang="en-US" sz="1850" baseline="30000" dirty="0" err="1">
                    <a:effectLst/>
                    <a:latin typeface="Times New Roman" panose="02020603050405020304" pitchFamily="18" charset="0"/>
                    <a:ea typeface="Calibri" panose="020F0502020204030204" pitchFamily="34" charset="0"/>
                  </a:rPr>
                  <a:t>th</a:t>
                </a:r>
                <a:r>
                  <a:rPr lang="en-US" sz="1850" dirty="0">
                    <a:effectLst/>
                    <a:latin typeface="Times New Roman" panose="02020603050405020304" pitchFamily="18" charset="0"/>
                    <a:ea typeface="Calibri" panose="020F0502020204030204" pitchFamily="34" charset="0"/>
                  </a:rPr>
                  <a:t> iteration of GEM, given current parameter Θ</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 (</a:t>
                </a:r>
                <a:r>
                  <a:rPr lang="en-US" sz="1850" i="1" dirty="0">
                    <a:effectLst/>
                    <a:latin typeface="Times New Roman" panose="02020603050405020304" pitchFamily="18" charset="0"/>
                    <a:ea typeface="Calibri" panose="020F0502020204030204" pitchFamily="34" charset="0"/>
                  </a:rPr>
                  <a:t>α</a:t>
                </a:r>
                <a:r>
                  <a:rPr lang="en-US" sz="1850" i="1" baseline="-25000" dirty="0">
                    <a:effectLst/>
                    <a:latin typeface="Times New Roman" panose="02020603050405020304" pitchFamily="18" charset="0"/>
                    <a:ea typeface="Calibri" panose="020F0502020204030204" pitchFamily="34" charset="0"/>
                  </a:rPr>
                  <a:t>k</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a:t>
                </a:r>
                <a:r>
                  <a:rPr lang="en-US" sz="1850" i="1" dirty="0" err="1">
                    <a:effectLst/>
                    <a:latin typeface="Times New Roman" panose="02020603050405020304" pitchFamily="18" charset="0"/>
                    <a:ea typeface="Calibri" panose="020F0502020204030204" pitchFamily="34" charset="0"/>
                  </a:rPr>
                  <a:t>p</a:t>
                </a:r>
                <a:r>
                  <a:rPr lang="en-US" sz="1850" i="1" baseline="-25000" dirty="0" err="1">
                    <a:effectLst/>
                    <a:latin typeface="Times New Roman" panose="02020603050405020304" pitchFamily="18" charset="0"/>
                    <a:ea typeface="Calibri" panose="020F0502020204030204" pitchFamily="34" charset="0"/>
                  </a:rPr>
                  <a:t>i</a:t>
                </a:r>
                <a:r>
                  <a:rPr lang="en-US" sz="1850" baseline="-25000" dirty="0" err="1">
                    <a:effectLst/>
                    <a:latin typeface="Times New Roman" panose="02020603050405020304" pitchFamily="18" charset="0"/>
                    <a:ea typeface="Calibri" panose="020F0502020204030204" pitchFamily="34" charset="0"/>
                  </a:rPr>
                  <a:t>|</a:t>
                </a:r>
                <a:r>
                  <a:rPr lang="en-US" sz="1850" i="1" baseline="-25000" dirty="0" err="1">
                    <a:effectLst/>
                    <a:latin typeface="Times New Roman" panose="02020603050405020304" pitchFamily="18" charset="0"/>
                    <a:ea typeface="Calibri" panose="020F0502020204030204" pitchFamily="34" charset="0"/>
                  </a:rPr>
                  <a:t>k</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a:t>
                </a:r>
                <a:r>
                  <a:rPr lang="en-US" sz="1850" i="1" dirty="0" err="1">
                    <a:effectLst/>
                    <a:latin typeface="Times New Roman" panose="02020603050405020304" pitchFamily="18" charset="0"/>
                    <a:ea typeface="Calibri" panose="020F0502020204030204" pitchFamily="34" charset="0"/>
                  </a:rPr>
                  <a:t>q</a:t>
                </a:r>
                <a:r>
                  <a:rPr lang="en-US" sz="1850" i="1" baseline="-25000" dirty="0" err="1">
                    <a:effectLst/>
                    <a:latin typeface="Times New Roman" panose="02020603050405020304" pitchFamily="18" charset="0"/>
                    <a:ea typeface="Calibri" panose="020F0502020204030204" pitchFamily="34" charset="0"/>
                  </a:rPr>
                  <a:t>j</a:t>
                </a:r>
                <a:r>
                  <a:rPr lang="en-US" sz="1850" baseline="-25000" dirty="0" err="1">
                    <a:effectLst/>
                    <a:latin typeface="Times New Roman" panose="02020603050405020304" pitchFamily="18" charset="0"/>
                    <a:ea typeface="Calibri" panose="020F0502020204030204" pitchFamily="34" charset="0"/>
                  </a:rPr>
                  <a:t>|</a:t>
                </a:r>
                <a:r>
                  <a:rPr lang="en-US" sz="1850" i="1" baseline="-25000" dirty="0" err="1">
                    <a:effectLst/>
                    <a:latin typeface="Times New Roman" panose="02020603050405020304" pitchFamily="18" charset="0"/>
                    <a:ea typeface="Calibri" panose="020F0502020204030204" pitchFamily="34" charset="0"/>
                  </a:rPr>
                  <a:t>k</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dirty="0">
                    <a:effectLst/>
                    <a:latin typeface="Times New Roman" panose="02020603050405020304" pitchFamily="18" charset="0"/>
                    <a:ea typeface="Calibri" panose="020F0502020204030204" pitchFamily="34" charset="0"/>
                  </a:rPr>
                  <a:t>, the conditional expectation </a:t>
                </a:r>
                <a:r>
                  <a:rPr lang="en-US" sz="1850" i="1" dirty="0">
                    <a:effectLst/>
                    <a:latin typeface="Times New Roman" panose="02020603050405020304" pitchFamily="18" charset="0"/>
                    <a:ea typeface="Calibri" panose="020F0502020204030204" pitchFamily="34" charset="0"/>
                  </a:rPr>
                  <a:t>Q</a:t>
                </a:r>
                <a:r>
                  <a:rPr lang="en-US" sz="1850" dirty="0">
                    <a:effectLst/>
                    <a:latin typeface="Times New Roman" panose="02020603050405020304" pitchFamily="18" charset="0"/>
                    <a:ea typeface="Calibri" panose="020F0502020204030204" pitchFamily="34" charset="0"/>
                  </a:rPr>
                  <a:t>(Θ|Θ</a:t>
                </a:r>
                <a:r>
                  <a:rPr lang="en-US" sz="1850" baseline="30000" dirty="0">
                    <a:effectLst/>
                    <a:latin typeface="Times New Roman" panose="02020603050405020304" pitchFamily="18" charset="0"/>
                    <a:ea typeface="Calibri" panose="020F0502020204030204" pitchFamily="34" charset="0"/>
                  </a:rPr>
                  <a:t>(</a:t>
                </a:r>
                <a:r>
                  <a:rPr lang="en-US" sz="1850" i="1" baseline="30000" dirty="0">
                    <a:effectLst/>
                    <a:latin typeface="Times New Roman" panose="02020603050405020304" pitchFamily="18" charset="0"/>
                    <a:ea typeface="Calibri" panose="020F0502020204030204" pitchFamily="34" charset="0"/>
                  </a:rPr>
                  <a:t>t</a:t>
                </a:r>
                <a:r>
                  <a:rPr lang="en-US" sz="1850" baseline="30000" dirty="0">
                    <a:effectLst/>
                    <a:latin typeface="Times New Roman" panose="02020603050405020304" pitchFamily="18" charset="0"/>
                    <a:ea typeface="Calibri" panose="020F0502020204030204" pitchFamily="34" charset="0"/>
                  </a:rPr>
                  <a:t>)</a:t>
                </a:r>
                <a:r>
                  <a:rPr lang="en-US" sz="1850" dirty="0">
                    <a:effectLst/>
                    <a:latin typeface="Times New Roman" panose="02020603050405020304" pitchFamily="18" charset="0"/>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1850" i="1">
                              <a:effectLst/>
                              <a:latin typeface="Cambria Math" panose="02040503050406030204" pitchFamily="18" charset="0"/>
                              <a:cs typeface="Times New Roman" panose="02020603050405020304" pitchFamily="18" charset="0"/>
                            </a:rPr>
                          </m:ctrlPr>
                        </m:d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e>
                          <m:sSup>
                            <m:sSupPr>
                              <m:ctrlPr>
                                <a:rPr lang="en-US" sz="1850" i="1">
                                  <a:effectLst/>
                                  <a:latin typeface="Cambria Math" panose="02040503050406030204" pitchFamily="18"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𝑟</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𝒮</m:t>
                              </m:r>
                            </m:e>
                          </m:d>
                        </m:sup>
                        <m:e>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8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50" i="1">
                                          <a:effectLst/>
                                          <a:latin typeface="Cambria Math" panose="02040503050406030204" pitchFamily="18"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cs typeface="Times New Roman" panose="02020603050405020304" pitchFamily="18" charset="0"/>
                                    </a:rPr>
                                  </m:ctrlPr>
                                </m:dPr>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d>
                            </m:e>
                          </m:nary>
                        </m:e>
                      </m:nary>
                      <m:r>
                        <a:rPr lang="en-US" sz="18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18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1850" i="1">
                                      <a:effectLst/>
                                      <a:latin typeface="Cambria Math" panose="02040503050406030204" pitchFamily="18" charset="0"/>
                                      <a:cs typeface="Times New Roman" panose="02020603050405020304" pitchFamily="18" charset="0"/>
                                    </a:rPr>
                                  </m:ctrlPr>
                                </m:dPr>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e>
                              </m:d>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8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50" i="1">
                                              <a:effectLst/>
                                              <a:latin typeface="Cambria Math" panose="02040503050406030204" pitchFamily="18"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d>
                                    <m:dPr>
                                      <m:ctrlPr>
                                        <a:rPr lang="en-US" sz="1850" i="1">
                                          <a:effectLst/>
                                          <a:latin typeface="Cambria Math" panose="02040503050406030204" pitchFamily="18" charset="0"/>
                                          <a:cs typeface="Times New Roman" panose="02020603050405020304" pitchFamily="18" charset="0"/>
                                        </a:rPr>
                                      </m:ctrlPr>
                                    </m:d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cs typeface="Times New Roman" panose="02020603050405020304" pitchFamily="18" charset="0"/>
                                            </a:rPr>
                                          </m:ctrlPr>
                                        </m:dPr>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cs typeface="Times New Roman" panose="02020603050405020304" pitchFamily="18" charset="0"/>
                                            </a:rPr>
                                          </m:ctrlPr>
                                        </m:dPr>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50" i="1">
                                              <a:effectLst/>
                                              <a:latin typeface="Cambria Math" panose="02040503050406030204" pitchFamily="18" charset="0"/>
                                              <a:cs typeface="Times New Roman" panose="02020603050405020304" pitchFamily="18" charset="0"/>
                                            </a:rPr>
                                          </m:ctrlPr>
                                        </m:dPr>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d>
                                    </m:e>
                                  </m:d>
                                </m:e>
                              </m:nary>
                            </m:e>
                          </m:nary>
                        </m:e>
                      </m:nary>
                      <m:r>
                        <a:rPr lang="en-US" sz="18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50" b="0" i="1" smtClean="0">
                              <a:effectLst/>
                              <a:latin typeface="Cambria Math" panose="02040503050406030204" pitchFamily="18" charset="0"/>
                              <a:cs typeface="Times New Roman" panose="02020603050405020304" pitchFamily="18" charset="0"/>
                            </a:rPr>
                          </m:ctrlPr>
                        </m:dPr>
                        <m:e>
                          <m:r>
                            <a:rPr lang="en-US" sz="1850" b="0" i="1" smtClean="0">
                              <a:effectLst/>
                              <a:latin typeface="Cambria Math" panose="02040503050406030204" pitchFamily="18" charset="0"/>
                              <a:cs typeface="Times New Roman" panose="02020603050405020304" pitchFamily="18" charset="0"/>
                            </a:rPr>
                            <m:t>2.16</m:t>
                          </m:r>
                        </m:e>
                      </m:d>
                    </m:oMath>
                  </m:oMathPara>
                </a14:m>
                <a:endParaRPr lang="en-US" sz="1850" dirty="0"/>
              </a:p>
              <a:p>
                <a:pPr marL="0" indent="0">
                  <a:buNone/>
                </a:pPr>
                <a:r>
                  <a:rPr lang="en-US" sz="1850" dirty="0">
                    <a:effectLst/>
                    <a:latin typeface="Times New Roman" panose="02020603050405020304" pitchFamily="18" charset="0"/>
                    <a:ea typeface="Calibri" panose="020F0502020204030204" pitchFamily="34" charset="0"/>
                  </a:rPr>
                  <a:t>Where,</a:t>
                </a:r>
              </a:p>
              <a:p>
                <a:pPr marL="0" indent="0">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50" i="1">
                                  <a:effectLst/>
                                  <a:latin typeface="Cambria Math" panose="02040503050406030204" pitchFamily="18" charset="0"/>
                                  <a:cs typeface="Times New Roman" panose="02020603050405020304" pitchFamily="18" charset="0"/>
                                </a:rPr>
                              </m:ctrlPr>
                            </m:sSub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50" i="1">
                                  <a:effectLst/>
                                  <a:latin typeface="Cambria Math" panose="02040503050406030204" pitchFamily="18" charset="0"/>
                                  <a:cs typeface="Times New Roman" panose="02020603050405020304" pitchFamily="18" charset="0"/>
                                </a:rPr>
                              </m:ctrlPr>
                            </m:sSupPr>
                            <m:e>
                              <m:r>
                                <m:rPr>
                                  <m:sty m:val="p"/>
                                </m:rPr>
                                <a:rPr lang="en-US" sz="18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5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50" i="1">
                              <a:effectLst/>
                              <a:latin typeface="Cambria Math" panose="02040503050406030204" pitchFamily="18" charset="0"/>
                              <a:cs typeface="Times New Roman" panose="02020603050405020304" pitchFamily="18" charset="0"/>
                            </a:rPr>
                          </m:ctrlPr>
                        </m:fPr>
                        <m:num>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num>
                        <m:den>
                          <m:nary>
                            <m:naryPr>
                              <m:chr m:val="∑"/>
                              <m:limLoc m:val="undOvr"/>
                              <m:ctrlPr>
                                <a:rPr lang="en-US" sz="1850" i="1">
                                  <a:effectLst/>
                                  <a:latin typeface="Cambria Math" panose="02040503050406030204" pitchFamily="18" charset="0"/>
                                  <a:cs typeface="Times New Roman" panose="02020603050405020304" pitchFamily="18" charset="0"/>
                                </a:rPr>
                              </m:ctrlPr>
                            </m:naryPr>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𝑙</m:t>
                              </m:r>
                              <m:r>
                                <a:rPr lang="en-US" sz="18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50" i="1">
                                  <a:effectLst/>
                                  <a:latin typeface="Cambria Math" panose="02040503050406030204" pitchFamily="18" charset="0"/>
                                  <a:ea typeface="Calibri" panose="020F0502020204030204" pitchFamily="34" charset="0"/>
                                  <a:cs typeface="Times New Roman" panose="02020603050405020304" pitchFamily="18" charset="0"/>
                                </a:rPr>
                                <m:t>𝐾</m:t>
                              </m:r>
                            </m:sup>
                            <m:e>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𝑙</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1850" i="1">
                                      <a:effectLst/>
                                      <a:latin typeface="Cambria Math" panose="02040503050406030204" pitchFamily="18" charset="0"/>
                                      <a:cs typeface="Times New Roman" panose="02020603050405020304" pitchFamily="18" charset="0"/>
                                    </a:rPr>
                                  </m:ctrlPr>
                                </m:sSubSup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5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𝑙</m:t>
                                      </m:r>
                                    </m:e>
                                  </m:d>
                                </m:sub>
                                <m:sup>
                                  <m:d>
                                    <m:dPr>
                                      <m:ctrlPr>
                                        <a:rPr lang="en-US" sz="1850" i="1">
                                          <a:effectLst/>
                                          <a:latin typeface="Cambria Math" panose="02040503050406030204" pitchFamily="18" charset="0"/>
                                          <a:cs typeface="Times New Roman" panose="02020603050405020304" pitchFamily="18" charset="0"/>
                                        </a:rPr>
                                      </m:ctrlPr>
                                    </m:dPr>
                                    <m:e>
                                      <m:r>
                                        <a:rPr lang="en-US" sz="185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e>
                          </m:nary>
                        </m:den>
                      </m:f>
                      <m:r>
                        <a:rPr lang="en-US" sz="18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50" b="0" i="1" smtClean="0">
                              <a:effectLst/>
                              <a:latin typeface="Cambria Math" panose="02040503050406030204" pitchFamily="18" charset="0"/>
                              <a:cs typeface="Times New Roman" panose="02020603050405020304" pitchFamily="18" charset="0"/>
                            </a:rPr>
                          </m:ctrlPr>
                        </m:dPr>
                        <m:e>
                          <m:r>
                            <a:rPr lang="en-US" sz="1850" b="0" i="1" smtClean="0">
                              <a:effectLst/>
                              <a:latin typeface="Cambria Math" panose="02040503050406030204" pitchFamily="18" charset="0"/>
                              <a:cs typeface="Times New Roman" panose="02020603050405020304" pitchFamily="18" charset="0"/>
                            </a:rPr>
                            <m:t>2.17</m:t>
                          </m:r>
                        </m:e>
                      </m:d>
                    </m:oMath>
                  </m:oMathPara>
                </a14:m>
                <a:endParaRPr lang="en-US" sz="1850" dirty="0"/>
              </a:p>
            </p:txBody>
          </p:sp>
        </mc:Choice>
        <mc:Fallback xmlns="">
          <p:sp>
            <p:nvSpPr>
              <p:cNvPr id="3" name="Content Placeholder 2">
                <a:extLst>
                  <a:ext uri="{FF2B5EF4-FFF2-40B4-BE49-F238E27FC236}">
                    <a16:creationId xmlns:a16="http://schemas.microsoft.com/office/drawing/2014/main" id="{10E60214-0BEC-62C4-E647-A9FF58961956}"/>
                  </a:ext>
                </a:extLst>
              </p:cNvPr>
              <p:cNvSpPr>
                <a:spLocks noGrp="1" noRot="1" noChangeAspect="1" noMove="1" noResize="1" noEditPoints="1" noAdjustHandles="1" noChangeArrowheads="1" noChangeShapeType="1" noTextEdit="1"/>
              </p:cNvSpPr>
              <p:nvPr>
                <p:ph idx="1"/>
              </p:nvPr>
            </p:nvSpPr>
            <p:spPr>
              <a:xfrm>
                <a:off x="140677" y="914399"/>
                <a:ext cx="11887200" cy="5176066"/>
              </a:xfrm>
              <a:blipFill>
                <a:blip r:embed="rId4"/>
                <a:stretch>
                  <a:fillRect l="-462" t="-707" r="-46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037CF01-2BAC-1C4C-AB72-3B229132153F}"/>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3CCFA0CA-96F2-FACD-BAF1-2A0CC1B43E02}"/>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DEC1207D-4693-2C91-5BA8-31C078A78772}"/>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10241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500" dirty="0">
                <a:effectLst/>
                <a:latin typeface="Times New Roman" panose="02020603050405020304" pitchFamily="18" charset="0"/>
                <a:ea typeface="Calibri" panose="020F0502020204030204" pitchFamily="34" charset="0"/>
              </a:rPr>
              <a:t>Dyadic data which is also called co-occurrence data (COD) contains co-occurrences of objects. Searching for statistical models to represent dyadic data is necessary. Fortunately, finite mixture model is a solid statistical model to learn and make inference on dyadic data because mixture model is built smoothly and reliably by expectation maximization (EM) algorithm which is suitable to inherent spareness of dyadic data. This research summarizes mixture models for dyadic data. When each co-occurrence in dyadic data is associated with a value, there are many unaccomplished values because a lot of co-occurrences are inexistent. In this research, these unaccomplished values are estimated as mean (expectation) of random variable given partial probabilistic distributions inside dyadic mixture model.</a:t>
            </a:r>
            <a:endParaRPr lang="en-US" sz="25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Date Placeholder 5"/>
          <p:cNvSpPr>
            <a:spLocks noGrp="1"/>
          </p:cNvSpPr>
          <p:nvPr>
            <p:ph type="dt" sz="half" idx="10"/>
          </p:nvPr>
        </p:nvSpPr>
        <p:spPr/>
        <p:txBody>
          <a:bodyPr/>
          <a:lstStyle/>
          <a:p>
            <a:r>
              <a:rPr lang="en-US"/>
              <a:t>07/06/2023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F733-CF1D-F2DE-C803-00E141AFC557}"/>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416FE6-6270-AFA8-D4C7-F36A152C753E}"/>
                  </a:ext>
                </a:extLst>
              </p:cNvPr>
              <p:cNvSpPr>
                <a:spLocks noGrp="1"/>
              </p:cNvSpPr>
              <p:nvPr>
                <p:ph idx="1"/>
              </p:nvPr>
            </p:nvSpPr>
            <p:spPr>
              <a:xfrm>
                <a:off x="112542" y="914399"/>
                <a:ext cx="11943470" cy="5176066"/>
              </a:xfrm>
            </p:spPr>
            <p:txBody>
              <a:bodyPr>
                <a:noAutofit/>
              </a:bodyPr>
              <a:lstStyle/>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Because there are three constraints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use Lagrange duality method to maximize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(Θ|Θ</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Lagrange function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(Θ,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Θ</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sum of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(Θ|Θ</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these constraints,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Θ</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Θ</m:t>
                          </m:r>
                        </m:e>
                        <m:e>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nary>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e>
                              </m:d>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8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d>
                                    </m:e>
                                  </m:d>
                                </m:e>
                              </m:nary>
                            </m:e>
                          </m:nary>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sub>
                              </m:sSub>
                            </m:e>
                          </m:nary>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nary>
                            <m:naryPr>
                              <m:chr m:val="∑"/>
                              <m:limLoc m:val="undOv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e>
                      </m:d>
                    </m:oMath>
                  </m:oMathPara>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Note, </a:t>
                </a:r>
                <a:r>
                  <a:rPr lang="en-US" sz="1800" i="1" dirty="0">
                    <a:effectLst/>
                    <a:latin typeface="Times New Roman" panose="02020603050405020304" pitchFamily="18" charset="0"/>
                    <a:ea typeface="Calibri" panose="020F0502020204030204" pitchFamily="34" charset="0"/>
                  </a:rPr>
                  <a:t>λ</a:t>
                </a:r>
                <a:r>
                  <a:rPr lang="en-US" sz="1800" dirty="0">
                    <a:effectLst/>
                    <a:latin typeface="Times New Roman" panose="02020603050405020304" pitchFamily="18" charset="0"/>
                    <a:ea typeface="Calibri" panose="020F0502020204030204" pitchFamily="34" charset="0"/>
                  </a:rPr>
                  <a:t> =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2</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3</a:t>
                </a:r>
                <a:r>
                  <a:rPr lang="en-US" sz="1800" dirty="0">
                    <a:effectLst/>
                    <a:latin typeface="Times New Roman" panose="02020603050405020304" pitchFamily="18" charset="0"/>
                    <a:ea typeface="Calibri" panose="020F0502020204030204" pitchFamily="34" charset="0"/>
                  </a:rPr>
                  <a:t>)</a:t>
                </a:r>
                <a:r>
                  <a:rPr lang="en-US" sz="1800" i="1" baseline="30000" dirty="0">
                    <a:effectLst/>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 where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Calibri" panose="020F0502020204030204" pitchFamily="34" charset="0"/>
                  </a:rPr>
                  <a:t>≥0,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2</a:t>
                </a:r>
                <a:r>
                  <a:rPr lang="en-US" sz="1800" dirty="0">
                    <a:effectLst/>
                    <a:latin typeface="Times New Roman" panose="02020603050405020304" pitchFamily="18" charset="0"/>
                    <a:ea typeface="Calibri" panose="020F0502020204030204" pitchFamily="34" charset="0"/>
                  </a:rPr>
                  <a:t>≥0, and </a:t>
                </a:r>
                <a:r>
                  <a:rPr lang="en-US" sz="1800" i="1" dirty="0">
                    <a:effectLst/>
                    <a:latin typeface="Times New Roman" panose="02020603050405020304" pitchFamily="18" charset="0"/>
                    <a:ea typeface="Calibri" panose="020F0502020204030204" pitchFamily="34" charset="0"/>
                  </a:rPr>
                  <a:t>λ</a:t>
                </a:r>
                <a:r>
                  <a:rPr lang="en-US" sz="1800" baseline="-25000" dirty="0">
                    <a:effectLst/>
                    <a:latin typeface="Times New Roman" panose="02020603050405020304" pitchFamily="18" charset="0"/>
                    <a:ea typeface="Calibri" panose="020F0502020204030204" pitchFamily="34" charset="0"/>
                  </a:rPr>
                  <a:t>3</a:t>
                </a:r>
                <a:r>
                  <a:rPr lang="en-US" sz="1800" dirty="0">
                    <a:effectLst/>
                    <a:latin typeface="Times New Roman" panose="02020603050405020304" pitchFamily="18" charset="0"/>
                    <a:ea typeface="Calibri" panose="020F0502020204030204" pitchFamily="34" charset="0"/>
                  </a:rPr>
                  <a:t>≥0 are called Lagrange multipliers. Of course, </a:t>
                </a:r>
                <a:r>
                  <a:rPr lang="en-US" sz="1800" i="1" dirty="0">
                    <a:effectLst/>
                    <a:latin typeface="Times New Roman" panose="02020603050405020304" pitchFamily="18" charset="0"/>
                    <a:ea typeface="Calibri" panose="020F0502020204030204" pitchFamily="34" charset="0"/>
                  </a:rPr>
                  <a:t>la</a:t>
                </a:r>
                <a:r>
                  <a:rPr lang="en-US" sz="1800" dirty="0">
                    <a:effectLst/>
                    <a:latin typeface="Times New Roman" panose="02020603050405020304" pitchFamily="18" charset="0"/>
                    <a:ea typeface="Calibri" panose="020F0502020204030204" pitchFamily="34" charset="0"/>
                  </a:rPr>
                  <a:t>(Θ, </a:t>
                </a:r>
                <a:r>
                  <a:rPr lang="en-US" sz="1800" i="1" dirty="0">
                    <a:effectLst/>
                    <a:latin typeface="Times New Roman" panose="02020603050405020304" pitchFamily="18" charset="0"/>
                    <a:ea typeface="Calibri" panose="020F0502020204030204" pitchFamily="34" charset="0"/>
                  </a:rPr>
                  <a:t>λ</a:t>
                </a:r>
                <a:r>
                  <a:rPr lang="en-US" sz="1800" dirty="0">
                    <a:effectLst/>
                    <a:latin typeface="Times New Roman" panose="02020603050405020304" pitchFamily="18" charset="0"/>
                    <a:ea typeface="Calibri" panose="020F0502020204030204" pitchFamily="34" charset="0"/>
                  </a:rPr>
                  <a:t> | Θ</a:t>
                </a:r>
                <a:r>
                  <a:rPr lang="en-US" sz="1800" baseline="30000" dirty="0">
                    <a:effectLst/>
                    <a:latin typeface="Times New Roman" panose="02020603050405020304" pitchFamily="18" charset="0"/>
                    <a:ea typeface="Calibri" panose="020F0502020204030204" pitchFamily="34" charset="0"/>
                  </a:rPr>
                  <a:t>(</a:t>
                </a:r>
                <a:r>
                  <a:rPr lang="en-US" sz="1800" i="1" baseline="30000" dirty="0">
                    <a:effectLst/>
                    <a:latin typeface="Times New Roman" panose="02020603050405020304" pitchFamily="18" charset="0"/>
                    <a:ea typeface="Calibri" panose="020F0502020204030204" pitchFamily="34" charset="0"/>
                  </a:rPr>
                  <a:t>t</a:t>
                </a:r>
                <a:r>
                  <a:rPr lang="en-US" sz="1800" baseline="300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is function of Θ and </a:t>
                </a:r>
                <a:r>
                  <a:rPr lang="en-US" sz="1800" i="1" dirty="0">
                    <a:effectLst/>
                    <a:latin typeface="Times New Roman" panose="02020603050405020304" pitchFamily="18" charset="0"/>
                    <a:ea typeface="Calibri" panose="020F0502020204030204" pitchFamily="34" charset="0"/>
                  </a:rPr>
                  <a:t>λ</a:t>
                </a:r>
                <a:r>
                  <a:rPr lang="en-US" sz="1800" dirty="0">
                    <a:effectLst/>
                    <a:latin typeface="Times New Roman" panose="02020603050405020304" pitchFamily="18" charset="0"/>
                    <a:ea typeface="Calibri" panose="020F0502020204030204" pitchFamily="34" charset="0"/>
                  </a:rPr>
                  <a:t>. The next parameters Θ</a:t>
                </a:r>
                <a:r>
                  <a:rPr lang="en-US" sz="1800" baseline="30000" dirty="0">
                    <a:effectLst/>
                    <a:latin typeface="Times New Roman" panose="02020603050405020304" pitchFamily="18" charset="0"/>
                    <a:ea typeface="Calibri" panose="020F0502020204030204" pitchFamily="34" charset="0"/>
                  </a:rPr>
                  <a:t>(</a:t>
                </a:r>
                <a:r>
                  <a:rPr lang="en-US" sz="1800" i="1" baseline="30000" dirty="0">
                    <a:effectLst/>
                    <a:latin typeface="Times New Roman" panose="02020603050405020304" pitchFamily="18" charset="0"/>
                    <a:ea typeface="Calibri" panose="020F0502020204030204" pitchFamily="34" charset="0"/>
                  </a:rPr>
                  <a:t>t</a:t>
                </a:r>
                <a:r>
                  <a:rPr lang="en-US" sz="1800" baseline="30000" dirty="0">
                    <a:effectLst/>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Calibri" panose="020F0502020204030204" pitchFamily="34" charset="0"/>
                  </a:rPr>
                  <a:t> that maximizes </a:t>
                </a:r>
                <a:r>
                  <a:rPr lang="en-US" sz="1800" i="1" dirty="0">
                    <a:effectLst/>
                    <a:latin typeface="Times New Roman" panose="02020603050405020304" pitchFamily="18" charset="0"/>
                    <a:ea typeface="Calibri" panose="020F0502020204030204" pitchFamily="34" charset="0"/>
                  </a:rPr>
                  <a:t>Q</a:t>
                </a:r>
                <a:r>
                  <a:rPr lang="en-US" sz="1800" dirty="0">
                    <a:effectLst/>
                    <a:latin typeface="Times New Roman" panose="02020603050405020304" pitchFamily="18" charset="0"/>
                    <a:ea typeface="Calibri" panose="020F0502020204030204" pitchFamily="34" charset="0"/>
                  </a:rPr>
                  <a:t>(Θ|Θ</a:t>
                </a:r>
                <a:r>
                  <a:rPr lang="en-US" sz="1800" baseline="30000" dirty="0">
                    <a:effectLst/>
                    <a:latin typeface="Times New Roman" panose="02020603050405020304" pitchFamily="18" charset="0"/>
                    <a:ea typeface="Calibri" panose="020F0502020204030204" pitchFamily="34" charset="0"/>
                  </a:rPr>
                  <a:t>(</a:t>
                </a:r>
                <a:r>
                  <a:rPr lang="en-US" sz="1800" i="1" baseline="30000" dirty="0">
                    <a:effectLst/>
                    <a:latin typeface="Times New Roman" panose="02020603050405020304" pitchFamily="18" charset="0"/>
                    <a:ea typeface="Calibri" panose="020F0502020204030204" pitchFamily="34" charset="0"/>
                  </a:rPr>
                  <a:t>t</a:t>
                </a:r>
                <a:r>
                  <a:rPr lang="en-US" sz="1800" baseline="300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at M-step of some </a:t>
                </a:r>
                <a:r>
                  <a:rPr lang="en-US" sz="1800" i="1" dirty="0" err="1">
                    <a:effectLst/>
                    <a:latin typeface="Times New Roman" panose="02020603050405020304" pitchFamily="18" charset="0"/>
                    <a:ea typeface="Calibri" panose="020F0502020204030204" pitchFamily="34" charset="0"/>
                  </a:rPr>
                  <a:t>t</a:t>
                </a:r>
                <a:r>
                  <a:rPr lang="en-US" sz="1800" baseline="30000" dirty="0" err="1">
                    <a:effectLst/>
                    <a:latin typeface="Times New Roman" panose="02020603050405020304" pitchFamily="18" charset="0"/>
                    <a:ea typeface="Calibri" panose="020F0502020204030204" pitchFamily="34" charset="0"/>
                  </a:rPr>
                  <a:t>th</a:t>
                </a:r>
                <a:r>
                  <a:rPr lang="en-US" sz="1800" dirty="0">
                    <a:effectLst/>
                    <a:latin typeface="Times New Roman" panose="02020603050405020304" pitchFamily="18" charset="0"/>
                    <a:ea typeface="Calibri" panose="020F0502020204030204" pitchFamily="34" charset="0"/>
                  </a:rPr>
                  <a:t> iteration is solution of the equation formed by setting the first-order partial derivatives of Lagrange function regarding Θ and </a:t>
                </a:r>
                <a:r>
                  <a:rPr lang="en-US" sz="1800" i="1" dirty="0">
                    <a:effectLst/>
                    <a:latin typeface="Times New Roman" panose="02020603050405020304" pitchFamily="18" charset="0"/>
                    <a:ea typeface="Calibri" panose="020F0502020204030204" pitchFamily="34" charset="0"/>
                  </a:rPr>
                  <a:t>λ</a:t>
                </a:r>
                <a:r>
                  <a:rPr lang="en-US" sz="1800" dirty="0">
                    <a:effectLst/>
                    <a:latin typeface="Times New Roman" panose="02020603050405020304" pitchFamily="18" charset="0"/>
                    <a:ea typeface="Calibri" panose="020F0502020204030204" pitchFamily="34" charset="0"/>
                  </a:rPr>
                  <a:t> to be zero.</a:t>
                </a:r>
                <a:endParaRPr lang="en-US" sz="1800" dirty="0"/>
              </a:p>
            </p:txBody>
          </p:sp>
        </mc:Choice>
        <mc:Fallback xmlns="">
          <p:sp>
            <p:nvSpPr>
              <p:cNvPr id="3" name="Content Placeholder 2">
                <a:extLst>
                  <a:ext uri="{FF2B5EF4-FFF2-40B4-BE49-F238E27FC236}">
                    <a16:creationId xmlns:a16="http://schemas.microsoft.com/office/drawing/2014/main" id="{D1416FE6-6270-AFA8-D4C7-F36A152C753E}"/>
                  </a:ext>
                </a:extLst>
              </p:cNvPr>
              <p:cNvSpPr>
                <a:spLocks noGrp="1" noRot="1" noChangeAspect="1" noMove="1" noResize="1" noEditPoints="1" noAdjustHandles="1" noChangeArrowheads="1" noChangeShapeType="1" noTextEdit="1"/>
              </p:cNvSpPr>
              <p:nvPr>
                <p:ph idx="1"/>
              </p:nvPr>
            </p:nvSpPr>
            <p:spPr>
              <a:xfrm>
                <a:off x="112542" y="914399"/>
                <a:ext cx="11943470" cy="5176066"/>
              </a:xfrm>
              <a:blipFill>
                <a:blip r:embed="rId4"/>
                <a:stretch>
                  <a:fillRect l="-408" t="-589" r="-408" b="-24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3FD197B-D41F-1960-EABF-7417F61A451B}"/>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4104ED2F-07A5-71A3-910A-02BFF39F8957}"/>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B5D88368-4CD5-EDFF-DC66-57C612729BAD}"/>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312312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4129-A51C-B14B-4C4C-F071882D5B77}"/>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E82330-693B-3589-D2DA-3E1F8FC3B38B}"/>
                  </a:ext>
                </a:extLst>
              </p:cNvPr>
              <p:cNvSpPr>
                <a:spLocks noGrp="1"/>
              </p:cNvSpPr>
              <p:nvPr>
                <p:ph idx="1"/>
              </p:nvPr>
            </p:nvSpPr>
            <p:spPr>
              <a:xfrm>
                <a:off x="126609" y="914399"/>
                <a:ext cx="11943471" cy="5176066"/>
              </a:xfrm>
            </p:spPr>
            <p:txBody>
              <a:bodyPr>
                <a:noAutofit/>
              </a:bodyPr>
              <a:lstStyle/>
              <a:p>
                <a:pPr marL="0" marR="0" indent="0" algn="just">
                  <a:spcBef>
                    <a:spcPts val="0"/>
                  </a:spcBef>
                  <a:spcAft>
                    <a:spcPts val="0"/>
                  </a:spcAft>
                  <a:buNone/>
                </a:pP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The first-order partial derivative of Lagrange function regarding </a:t>
                </a:r>
                <a:r>
                  <a:rPr lang="en-US" sz="215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15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5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5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50" i="1">
                              <a:effectLst/>
                              <a:latin typeface="Cambria Math" panose="02040503050406030204" pitchFamily="18" charset="0"/>
                              <a:ea typeface="Calibri" panose="020F0502020204030204" pitchFamily="34" charset="0"/>
                              <a:cs typeface="Times New Roman" panose="02020603050405020304" pitchFamily="18" charset="0"/>
                            </a:rPr>
                            <m:t>𝜕</m:t>
                          </m:r>
                          <m:r>
                            <a:rPr lang="en-US" sz="215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r>
                                <a:rPr lang="en-US" sz="215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num>
                        <m:den>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e>
                              </m:d>
                            </m:sub>
                          </m:sSub>
                        </m:den>
                      </m:f>
                      <m:r>
                        <a:rPr lang="en-US" sz="21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f>
                            <m:f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e>
                                  </m:d>
                                </m:sub>
                              </m:sSub>
                            </m:den>
                          </m:f>
                          <m:r>
                            <a:rPr lang="en-US" sz="21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2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Setting this partial derivative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Summing the equation above over </a:t>
                </a:r>
                <a:r>
                  <a:rPr lang="en-US" sz="21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 aspects {1, 2,…, </a:t>
                </a:r>
                <a:r>
                  <a:rPr lang="en-US" sz="215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5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nary>
                            <m:naryPr>
                              <m:chr m:val="∑"/>
                              <m:limLoc m:val="undOv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5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Sub>
                      <m:nary>
                        <m:naryPr>
                          <m:chr m:val="∑"/>
                          <m:limLoc m:val="undOv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5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15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sub>
                          </m:sSub>
                        </m:e>
                      </m:nary>
                      <m:r>
                        <a:rPr lang="en-US" sz="2150" i="1">
                          <a:effectLst/>
                          <a:latin typeface="Cambria Math" panose="02040503050406030204" pitchFamily="18" charset="0"/>
                          <a:ea typeface="Calibri" panose="020F0502020204030204" pitchFamily="34" charset="0"/>
                          <a:cs typeface="Times New Roman" panose="02020603050405020304" pitchFamily="18" charset="0"/>
                        </a:rPr>
                        <m:t>=0⇔</m:t>
                      </m:r>
                      <m:nary>
                        <m:naryPr>
                          <m:chr m:val="∑"/>
                          <m:limLoc m:val="undOvr"/>
                          <m:ctrlPr>
                            <a:rPr lang="en-US" sz="2150" i="1">
                              <a:effectLst/>
                              <a:latin typeface="Cambria Math" panose="02040503050406030204" pitchFamily="18"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cs typeface="Times New Roman" panose="02020603050405020304" pitchFamily="18" charset="0"/>
                                </a:rPr>
                              </m:ctrlPr>
                            </m:dPr>
                            <m:e>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50" i="1">
                              <a:effectLst/>
                              <a:latin typeface="Cambria Math" panose="02040503050406030204" pitchFamily="18"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cs typeface="Times New Roman" panose="02020603050405020304" pitchFamily="18" charset="0"/>
                                </a:rPr>
                              </m:ctrlPr>
                            </m:dPr>
                            <m:e>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oMath>
                  </m:oMathPara>
                </a14:m>
                <a:endParaRPr lang="en-US" sz="2150" dirty="0"/>
              </a:p>
              <a:p>
                <a:pPr marL="0" marR="0" indent="0" algn="just">
                  <a:spcBef>
                    <a:spcPts val="0"/>
                  </a:spcBef>
                  <a:spcAft>
                    <a:spcPts val="0"/>
                  </a:spcAft>
                  <a:buNone/>
                </a:pPr>
                <a:r>
                  <a:rPr lang="en-US" sz="2150" dirty="0">
                    <a:effectLst/>
                    <a:latin typeface="Times New Roman" panose="02020603050405020304" pitchFamily="18" charset="0"/>
                    <a:ea typeface="Calibri" panose="020F0502020204030204" pitchFamily="34" charset="0"/>
                  </a:rPr>
                  <a:t>This means the next parameters </a:t>
                </a:r>
                <a:r>
                  <a:rPr lang="en-US" sz="2150" i="1" dirty="0">
                    <a:effectLst/>
                    <a:latin typeface="Times New Roman" panose="02020603050405020304" pitchFamily="18" charset="0"/>
                    <a:ea typeface="Calibri" panose="020F0502020204030204" pitchFamily="34" charset="0"/>
                  </a:rPr>
                  <a:t>α</a:t>
                </a:r>
                <a:r>
                  <a:rPr lang="en-US" sz="2150" i="1" baseline="-25000" dirty="0" err="1">
                    <a:effectLst/>
                    <a:latin typeface="Times New Roman" panose="02020603050405020304" pitchFamily="18" charset="0"/>
                    <a:ea typeface="Calibri" panose="020F0502020204030204" pitchFamily="34" charset="0"/>
                  </a:rPr>
                  <a:t>k</a:t>
                </a:r>
                <a:r>
                  <a:rPr lang="en-US" sz="2150" baseline="-25000" dirty="0" err="1">
                    <a:effectLst/>
                    <a:latin typeface="Times New Roman" panose="02020603050405020304" pitchFamily="18" charset="0"/>
                    <a:ea typeface="Calibri" panose="020F0502020204030204" pitchFamily="34" charset="0"/>
                  </a:rPr>
                  <a:t>|</a:t>
                </a:r>
                <a:r>
                  <a:rPr lang="en-US" sz="2150" i="1" baseline="-25000" dirty="0" err="1">
                    <a:effectLst/>
                    <a:latin typeface="Times New Roman" panose="02020603050405020304" pitchFamily="18" charset="0"/>
                    <a:ea typeface="Calibri" panose="020F0502020204030204" pitchFamily="34" charset="0"/>
                  </a:rPr>
                  <a:t>i</a:t>
                </a:r>
                <a:r>
                  <a:rPr lang="en-US" sz="2150" baseline="30000" dirty="0">
                    <a:effectLst/>
                    <a:latin typeface="Times New Roman" panose="02020603050405020304" pitchFamily="18" charset="0"/>
                    <a:ea typeface="Calibri" panose="020F0502020204030204" pitchFamily="34" charset="0"/>
                  </a:rPr>
                  <a:t>(</a:t>
                </a:r>
                <a:r>
                  <a:rPr lang="en-US" sz="2150" i="1" baseline="30000" dirty="0">
                    <a:effectLst/>
                    <a:latin typeface="Times New Roman" panose="02020603050405020304" pitchFamily="18" charset="0"/>
                    <a:ea typeface="Calibri" panose="020F0502020204030204" pitchFamily="34" charset="0"/>
                  </a:rPr>
                  <a:t>t</a:t>
                </a:r>
                <a:r>
                  <a:rPr lang="en-US" sz="2150" baseline="30000" dirty="0">
                    <a:effectLst/>
                    <a:latin typeface="Times New Roman" panose="02020603050405020304" pitchFamily="18" charset="0"/>
                    <a:ea typeface="Calibri" panose="020F0502020204030204" pitchFamily="34" charset="0"/>
                  </a:rPr>
                  <a:t>+1)</a:t>
                </a:r>
                <a:r>
                  <a:rPr lang="en-US" sz="2150" dirty="0">
                    <a:effectLst/>
                    <a:latin typeface="Times New Roman" panose="02020603050405020304" pitchFamily="18" charset="0"/>
                    <a:ea typeface="Calibri" panose="020F0502020204030204" pitchFamily="34" charset="0"/>
                  </a:rPr>
                  <a:t> is:</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sSubSup>
                        <m:sSubSupPr>
                          <m:ctrlPr>
                            <a:rPr lang="en-US" sz="2150" i="1" smtClean="0">
                              <a:effectLst/>
                              <a:latin typeface="Cambria Math" panose="02040503050406030204" pitchFamily="18" charset="0"/>
                              <a:cs typeface="Times New Roman" panose="02020603050405020304" pitchFamily="18" charset="0"/>
                            </a:rPr>
                          </m:ctrlPr>
                        </m:sSubSupPr>
                        <m:e>
                          <m:r>
                            <a:rPr lang="en-US" sz="215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5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50" i="1">
                              <a:effectLst/>
                              <a:latin typeface="Cambria Math" panose="02040503050406030204" pitchFamily="18" charset="0"/>
                              <a:cs typeface="Times New Roman" panose="02020603050405020304" pitchFamily="18" charset="0"/>
                            </a:rPr>
                          </m:ctrlPr>
                        </m:fPr>
                        <m:num>
                          <m:nary>
                            <m:naryPr>
                              <m:chr m:val="∑"/>
                              <m:limLoc m:val="undOvr"/>
                              <m:ctrlPr>
                                <a:rPr lang="en-US" sz="2150" i="1">
                                  <a:effectLst/>
                                  <a:latin typeface="Cambria Math" panose="02040503050406030204" pitchFamily="18"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cs typeface="Times New Roman" panose="02020603050405020304" pitchFamily="18" charset="0"/>
                                    </a:rPr>
                                  </m:ctrlPr>
                                </m:dPr>
                                <m:e>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5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5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50" i="1">
                                          <a:effectLst/>
                                          <a:latin typeface="Cambria Math" panose="02040503050406030204" pitchFamily="18" charset="0"/>
                                          <a:cs typeface="Times New Roman" panose="02020603050405020304" pitchFamily="18" charset="0"/>
                                        </a:rPr>
                                      </m:ctrlPr>
                                    </m:sSupPr>
                                    <m:e>
                                      <m:r>
                                        <m:rPr>
                                          <m:sty m:val="p"/>
                                        </m:rPr>
                                        <a:rPr lang="en-US" sz="215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50" i="1">
                                  <a:effectLst/>
                                  <a:latin typeface="Cambria Math" panose="02040503050406030204" pitchFamily="18" charset="0"/>
                                  <a:cs typeface="Times New Roman" panose="02020603050405020304" pitchFamily="18" charset="0"/>
                                </a:rPr>
                              </m:ctrlPr>
                            </m:naryPr>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5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50" i="1">
                                      <a:effectLst/>
                                      <a:latin typeface="Cambria Math" panose="02040503050406030204" pitchFamily="18" charset="0"/>
                                      <a:cs typeface="Times New Roman" panose="02020603050405020304" pitchFamily="18" charset="0"/>
                                    </a:rPr>
                                  </m:ctrlPr>
                                </m:dPr>
                                <m:e>
                                  <m:r>
                                    <a:rPr lang="en-US" sz="215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5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50" i="1">
                                      <a:effectLst/>
                                      <a:latin typeface="Cambria Math" panose="02040503050406030204" pitchFamily="18" charset="0"/>
                                      <a:cs typeface="Times New Roman" panose="02020603050405020304" pitchFamily="18" charset="0"/>
                                    </a:rPr>
                                  </m:ctrlPr>
                                </m:dPr>
                                <m:e>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5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50" i="1">
                                          <a:effectLst/>
                                          <a:latin typeface="Cambria Math" panose="02040503050406030204" pitchFamily="18" charset="0"/>
                                          <a:cs typeface="Times New Roman" panose="02020603050405020304" pitchFamily="18" charset="0"/>
                                        </a:rPr>
                                      </m:ctrlPr>
                                    </m:sSubPr>
                                    <m:e>
                                      <m:r>
                                        <a:rPr lang="en-US" sz="215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5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den>
                      </m:f>
                      <m:r>
                        <a:rPr lang="en-US" sz="215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50" b="0" i="1" smtClean="0">
                              <a:effectLst/>
                              <a:latin typeface="Cambria Math" panose="02040503050406030204" pitchFamily="18" charset="0"/>
                              <a:cs typeface="Times New Roman" panose="02020603050405020304" pitchFamily="18" charset="0"/>
                            </a:rPr>
                          </m:ctrlPr>
                        </m:dPr>
                        <m:e>
                          <m:r>
                            <a:rPr lang="en-US" sz="2150" b="0" i="1" smtClean="0">
                              <a:effectLst/>
                              <a:latin typeface="Cambria Math" panose="02040503050406030204" pitchFamily="18" charset="0"/>
                              <a:cs typeface="Times New Roman" panose="02020603050405020304" pitchFamily="18" charset="0"/>
                            </a:rPr>
                            <m:t>2.18</m:t>
                          </m:r>
                        </m:e>
                      </m:d>
                    </m:oMath>
                  </m:oMathPara>
                </a14:m>
                <a:endParaRPr lang="en-US" sz="2150" dirty="0"/>
              </a:p>
            </p:txBody>
          </p:sp>
        </mc:Choice>
        <mc:Fallback xmlns="">
          <p:sp>
            <p:nvSpPr>
              <p:cNvPr id="3" name="Content Placeholder 2">
                <a:extLst>
                  <a:ext uri="{FF2B5EF4-FFF2-40B4-BE49-F238E27FC236}">
                    <a16:creationId xmlns:a16="http://schemas.microsoft.com/office/drawing/2014/main" id="{E6E82330-693B-3589-D2DA-3E1F8FC3B38B}"/>
                  </a:ext>
                </a:extLst>
              </p:cNvPr>
              <p:cNvSpPr>
                <a:spLocks noGrp="1" noRot="1" noChangeAspect="1" noMove="1" noResize="1" noEditPoints="1" noAdjustHandles="1" noChangeArrowheads="1" noChangeShapeType="1" noTextEdit="1"/>
              </p:cNvSpPr>
              <p:nvPr>
                <p:ph idx="1"/>
              </p:nvPr>
            </p:nvSpPr>
            <p:spPr>
              <a:xfrm>
                <a:off x="126609" y="914399"/>
                <a:ext cx="11943471" cy="5176066"/>
              </a:xfrm>
              <a:blipFill>
                <a:blip r:embed="rId4"/>
                <a:stretch>
                  <a:fillRect l="-664" t="-707" b="-18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6857EA9-B433-23F5-9152-A034C901D2D3}"/>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2A4CB76A-6D90-67D4-CDFD-04CC3038DA1F}"/>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3A0C1E74-3A3A-57CB-E3C7-2E1C6C42F62E}"/>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68243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AEA7-9F2A-9EB6-5D93-B2AD71C4B1E8}"/>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0639F3-CFE8-559D-CCED-F32143FE7623}"/>
                  </a:ext>
                </a:extLst>
              </p:cNvPr>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first-order partial derivative of Lagrange function regarding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r>
                                <a:rPr lang="en-US" sz="21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Setting this partial derivative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Summing the equation above over </a:t>
                </a:r>
                <a14:m>
                  <m:oMath xmlns:m="http://schemas.openxmlformats.org/officeDocument/2006/math">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oMath>
                </a14:m>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100" dirty="0">
                    <a:effectLst/>
                    <a:latin typeface="Times New Roman" panose="02020603050405020304" pitchFamily="18" charset="0"/>
                    <a:ea typeface="Calibri" panose="020F0502020204030204" pitchFamily="34" charset="0"/>
                  </a:rPr>
                  <a:t>This means the next parameters </a:t>
                </a:r>
                <a:r>
                  <a:rPr lang="en-US" sz="2100" i="1" dirty="0">
                    <a:effectLst/>
                    <a:latin typeface="Times New Roman" panose="02020603050405020304" pitchFamily="18" charset="0"/>
                    <a:ea typeface="Calibri" panose="020F0502020204030204" pitchFamily="34" charset="0"/>
                  </a:rPr>
                  <a:t>p</a:t>
                </a:r>
                <a:r>
                  <a:rPr lang="en-US" sz="2100" i="1" baseline="-25000" dirty="0">
                    <a:effectLst/>
                    <a:latin typeface="Times New Roman" panose="02020603050405020304" pitchFamily="18" charset="0"/>
                    <a:ea typeface="Calibri" panose="020F0502020204030204" pitchFamily="34" charset="0"/>
                  </a:rPr>
                  <a:t>i</a:t>
                </a:r>
                <a:r>
                  <a:rPr lang="en-US" sz="2100" baseline="30000" dirty="0">
                    <a:effectLst/>
                    <a:latin typeface="Times New Roman" panose="02020603050405020304" pitchFamily="18" charset="0"/>
                    <a:ea typeface="Calibri" panose="020F0502020204030204" pitchFamily="34" charset="0"/>
                  </a:rPr>
                  <a:t>(</a:t>
                </a:r>
                <a:r>
                  <a:rPr lang="en-US" sz="2100" i="1" baseline="30000" dirty="0">
                    <a:effectLst/>
                    <a:latin typeface="Times New Roman" panose="02020603050405020304" pitchFamily="18" charset="0"/>
                    <a:ea typeface="Calibri" panose="020F0502020204030204" pitchFamily="34" charset="0"/>
                  </a:rPr>
                  <a:t>t</a:t>
                </a:r>
                <a:r>
                  <a:rPr lang="en-US" sz="2100" baseline="30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is:</a:t>
                </a:r>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den>
                      </m:f>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00" b="0" i="1" smtClean="0">
                              <a:effectLst/>
                              <a:latin typeface="Cambria Math" panose="02040503050406030204" pitchFamily="18" charset="0"/>
                              <a:cs typeface="Times New Roman" panose="02020603050405020304" pitchFamily="18" charset="0"/>
                            </a:rPr>
                          </m:ctrlPr>
                        </m:dPr>
                        <m:e>
                          <m:r>
                            <a:rPr lang="en-US" sz="2100" b="0" i="1" smtClean="0">
                              <a:effectLst/>
                              <a:latin typeface="Cambria Math" panose="02040503050406030204" pitchFamily="18" charset="0"/>
                              <a:cs typeface="Times New Roman" panose="02020603050405020304" pitchFamily="18" charset="0"/>
                            </a:rPr>
                            <m:t>2.19</m:t>
                          </m:r>
                        </m:e>
                      </m:d>
                    </m:oMath>
                  </m:oMathPara>
                </a14:m>
                <a:endParaRPr lang="en-US" sz="2100" dirty="0"/>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B20639F3-CFE8-559D-CCED-F32143FE7623}"/>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612" t="-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619D0AB-25A4-DE4B-E244-54CE3873DAA4}"/>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E1DA8571-C03E-16BB-5B92-0B97B56FBE9B}"/>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A4FB555D-782A-9160-3912-9ED63E8D3B68}"/>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04384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8F7A-4A75-2F15-A9ED-B9FFA8FC4505}"/>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05818-6DA2-6ACC-D162-C1D5D748ECEF}"/>
                  </a:ext>
                </a:extLst>
              </p:cNvPr>
              <p:cNvSpPr>
                <a:spLocks noGrp="1"/>
              </p:cNvSpPr>
              <p:nvPr>
                <p:ph idx="1"/>
              </p:nvPr>
            </p:nvSpPr>
            <p:spPr>
              <a:xfrm>
                <a:off x="98474" y="914399"/>
                <a:ext cx="11985674" cy="5176066"/>
              </a:xfrm>
            </p:spPr>
            <p:txBody>
              <a:bodyPr>
                <a:noAutofit/>
              </a:bodyPr>
              <a:lstStyle/>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The first-order partial derivative of Lagrange function regarding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𝑙𝑎</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r>
                                <a:rPr lang="en-US" sz="21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λ</m:t>
                              </m:r>
                            </m:e>
                            <m:e>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Sub>
                        </m:den>
                      </m:f>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Sub>
                            </m:den>
                          </m:f>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3</m:t>
                          </m:r>
                        </m:sub>
                      </m:sSub>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Setting this partial derivative to be zero, we obtain: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Summing the equation above over </a:t>
                </a:r>
                <a14:m>
                  <m:oMath xmlns:m="http://schemas.openxmlformats.org/officeDocument/2006/math">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oMath>
                </a14:m>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3</m:t>
                          </m:r>
                        </m:sub>
                      </m:sSub>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rPr>
                  <a:t>This means the next parameters </a:t>
                </a:r>
                <a:r>
                  <a:rPr lang="en-US" sz="2100" i="1" dirty="0" err="1">
                    <a:effectLst/>
                    <a:latin typeface="Times New Roman" panose="02020603050405020304" pitchFamily="18" charset="0"/>
                    <a:ea typeface="Calibri" panose="020F0502020204030204" pitchFamily="34" charset="0"/>
                  </a:rPr>
                  <a:t>q</a:t>
                </a:r>
                <a:r>
                  <a:rPr lang="en-US" sz="2100" i="1" baseline="-25000" dirty="0" err="1">
                    <a:effectLst/>
                    <a:latin typeface="Times New Roman" panose="02020603050405020304" pitchFamily="18" charset="0"/>
                    <a:ea typeface="Calibri" panose="020F0502020204030204" pitchFamily="34" charset="0"/>
                  </a:rPr>
                  <a:t>j</a:t>
                </a:r>
                <a:r>
                  <a:rPr lang="en-US" sz="2100" baseline="-25000" dirty="0" err="1">
                    <a:effectLst/>
                    <a:latin typeface="Times New Roman" panose="02020603050405020304" pitchFamily="18" charset="0"/>
                    <a:ea typeface="Calibri" panose="020F0502020204030204" pitchFamily="34" charset="0"/>
                  </a:rPr>
                  <a:t>|</a:t>
                </a:r>
                <a:r>
                  <a:rPr lang="en-US" sz="2100" i="1" baseline="-25000" dirty="0" err="1">
                    <a:effectLst/>
                    <a:latin typeface="Times New Roman" panose="02020603050405020304" pitchFamily="18" charset="0"/>
                    <a:ea typeface="Calibri" panose="020F0502020204030204" pitchFamily="34" charset="0"/>
                  </a:rPr>
                  <a:t>k</a:t>
                </a:r>
                <a:r>
                  <a:rPr lang="en-US" sz="2100" baseline="30000" dirty="0">
                    <a:effectLst/>
                    <a:latin typeface="Times New Roman" panose="02020603050405020304" pitchFamily="18" charset="0"/>
                    <a:ea typeface="Calibri" panose="020F0502020204030204" pitchFamily="34" charset="0"/>
                  </a:rPr>
                  <a:t>(</a:t>
                </a:r>
                <a:r>
                  <a:rPr lang="en-US" sz="2100" i="1" baseline="30000" dirty="0">
                    <a:effectLst/>
                    <a:latin typeface="Times New Roman" panose="02020603050405020304" pitchFamily="18" charset="0"/>
                    <a:ea typeface="Calibri" panose="020F0502020204030204" pitchFamily="34" charset="0"/>
                  </a:rPr>
                  <a:t>t</a:t>
                </a:r>
                <a:r>
                  <a:rPr lang="en-US" sz="2100" baseline="30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is:</a:t>
                </a:r>
                <a:endParaRPr lang="en-US" sz="2100" dirty="0">
                  <a:ea typeface="Calibri" panose="020F0502020204030204" pitchFamily="34" charset="0"/>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00" b="0" i="1" smtClean="0">
                              <a:effectLst/>
                              <a:latin typeface="Cambria Math" panose="02040503050406030204" pitchFamily="18" charset="0"/>
                              <a:cs typeface="Times New Roman" panose="02020603050405020304" pitchFamily="18" charset="0"/>
                            </a:rPr>
                          </m:ctrlPr>
                        </m:dPr>
                        <m:e>
                          <m:r>
                            <a:rPr lang="en-US" sz="2100" b="0" i="1" smtClean="0">
                              <a:effectLst/>
                              <a:latin typeface="Cambria Math" panose="02040503050406030204" pitchFamily="18" charset="0"/>
                              <a:cs typeface="Times New Roman" panose="02020603050405020304" pitchFamily="18" charset="0"/>
                            </a:rPr>
                            <m:t>2.20</m:t>
                          </m:r>
                        </m:e>
                      </m:d>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dirty="0">
                    <a:effectLst/>
                    <a:latin typeface="Times New Roman" panose="02020603050405020304" pitchFamily="18" charset="0"/>
                    <a:ea typeface="Calibri" panose="020F0502020204030204" pitchFamily="34" charset="0"/>
                  </a:rPr>
                  <a:t>The two steps of GEM algorithm for AMM at some </a:t>
                </a:r>
                <a:r>
                  <a:rPr lang="en-US" sz="2100" i="1" dirty="0" err="1">
                    <a:effectLst/>
                    <a:latin typeface="Times New Roman" panose="02020603050405020304" pitchFamily="18" charset="0"/>
                    <a:ea typeface="Calibri" panose="020F0502020204030204" pitchFamily="34" charset="0"/>
                  </a:rPr>
                  <a:t>t</a:t>
                </a:r>
                <a:r>
                  <a:rPr lang="en-US" sz="2100" baseline="30000" dirty="0" err="1">
                    <a:effectLst/>
                    <a:latin typeface="Times New Roman" panose="02020603050405020304" pitchFamily="18" charset="0"/>
                    <a:ea typeface="Calibri" panose="020F0502020204030204" pitchFamily="34" charset="0"/>
                  </a:rPr>
                  <a:t>th</a:t>
                </a:r>
                <a:r>
                  <a:rPr lang="en-US" sz="2100" dirty="0">
                    <a:effectLst/>
                    <a:latin typeface="Times New Roman" panose="02020603050405020304" pitchFamily="18" charset="0"/>
                    <a:ea typeface="Calibri" panose="020F0502020204030204" pitchFamily="34" charset="0"/>
                  </a:rPr>
                  <a:t> iteration are shown in next slide.</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7DE05818-6DA2-6ACC-D162-C1D5D748ECEF}"/>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4"/>
                <a:stretch>
                  <a:fillRect l="-610" t="-707" b="-65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7D35278-00C1-6B37-2FD3-8149FF9C8B49}"/>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22D665D2-1AF6-9D6D-C094-5378E19BE8C7}"/>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AF953766-6A15-9505-16DF-61B129E8E8C4}"/>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57081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F723-00C2-E609-8DD4-08F7843D21CD}"/>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9310B-5C49-E0EC-C99B-C6D17EDDB887}"/>
                  </a:ext>
                </a:extLst>
              </p:cNvPr>
              <p:cNvSpPr>
                <a:spLocks noGrp="1"/>
              </p:cNvSpPr>
              <p:nvPr>
                <p:ph idx="1"/>
              </p:nvPr>
            </p:nvSpPr>
            <p:spPr>
              <a:xfrm>
                <a:off x="98474" y="745583"/>
                <a:ext cx="11985674" cy="4234380"/>
              </a:xfrm>
              <a:ln>
                <a:solidFill>
                  <a:schemeClr val="tx1"/>
                </a:solidFill>
              </a:ln>
            </p:spPr>
            <p:txBody>
              <a:bodyPr>
                <a:normAutofit/>
              </a:bodyPr>
              <a:lstStyle/>
              <a:p>
                <a:pPr marL="0" marR="0" indent="0" algn="just">
                  <a:spcBef>
                    <a:spcPts val="0"/>
                  </a:spcBef>
                  <a:spcAft>
                    <a:spcPts val="0"/>
                  </a:spcAft>
                  <a:buNone/>
                </a:pP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E-step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conditional probability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is calculated based on current parameter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according to Eq. 2.17.</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num>
                        <m:den>
                          <m:nary>
                            <m:naryPr>
                              <m:chr m:val="∑"/>
                              <m:limLoc m:val="undOv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p>
                            <m:e>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Sup>
                                <m:sSubSup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e>
                                  </m:d>
                                </m:sub>
                                <m:sup>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e>
                          </m:nary>
                        </m:den>
                      </m:f>
                    </m:oMath>
                  </m:oMathPara>
                </a14:m>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M-step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The next parameter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1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i="1" dirty="0" err="1">
                    <a:effectLst/>
                    <a:latin typeface="Times New Roman" panose="02020603050405020304" pitchFamily="18" charset="0"/>
                    <a:ea typeface="Calibri" panose="020F0502020204030204" pitchFamily="34" charset="0"/>
                    <a:cs typeface="Times New Roman" panose="02020603050405020304" pitchFamily="18" charset="0"/>
                  </a:rPr>
                  <a:t>q</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100" baseline="-25000"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which is a maximizer of </a:t>
                </a:r>
                <a:r>
                  <a:rPr lang="en-US" sz="2100" i="1"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(Θ | Θ</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1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with subject to Θ, is calculated by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Eqs</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2.18, 2.19, equation 2.20.</a:t>
                </a:r>
              </a:p>
              <a:p>
                <a:pPr marL="0" indent="0">
                  <a:buNone/>
                </a:pPr>
                <a14:m>
                  <m:oMathPara xmlns:m="http://schemas.openxmlformats.org/officeDocument/2006/math">
                    <m:oMathParaPr>
                      <m:jc m:val="centerGroup"/>
                    </m:oMathParaPr>
                    <m:oMath xmlns:m="http://schemas.openxmlformats.org/officeDocument/2006/math">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e>
                          </m:d>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den>
                      </m:f>
                    </m:oMath>
                    <m:oMath xmlns:m="http://schemas.openxmlformats.org/officeDocument/2006/math">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e>
                          </m:nary>
                        </m:den>
                      </m:f>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d>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e>
                          </m:d>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𝒳</m:t>
                                  </m:r>
                                </m:e>
                              </m:d>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𝒴</m:t>
                                      </m:r>
                                    </m:e>
                                  </m:d>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e>
                              </m:nary>
                            </m:e>
                          </m:nary>
                        </m:den>
                      </m:f>
                    </m:oMath>
                  </m:oMathPara>
                </a14:m>
                <a:endParaRPr lang="en-US" sz="2100" dirty="0"/>
              </a:p>
            </p:txBody>
          </p:sp>
        </mc:Choice>
        <mc:Fallback xmlns="">
          <p:sp>
            <p:nvSpPr>
              <p:cNvPr id="3" name="Content Placeholder 2">
                <a:extLst>
                  <a:ext uri="{FF2B5EF4-FFF2-40B4-BE49-F238E27FC236}">
                    <a16:creationId xmlns:a16="http://schemas.microsoft.com/office/drawing/2014/main" id="{F9D9310B-5C49-E0EC-C99B-C6D17EDDB887}"/>
                  </a:ext>
                </a:extLst>
              </p:cNvPr>
              <p:cNvSpPr>
                <a:spLocks noGrp="1" noRot="1" noChangeAspect="1" noMove="1" noResize="1" noEditPoints="1" noAdjustHandles="1" noChangeArrowheads="1" noChangeShapeType="1" noTextEdit="1"/>
              </p:cNvSpPr>
              <p:nvPr>
                <p:ph idx="1"/>
              </p:nvPr>
            </p:nvSpPr>
            <p:spPr>
              <a:xfrm>
                <a:off x="98474" y="745583"/>
                <a:ext cx="11985674" cy="4234380"/>
              </a:xfrm>
              <a:blipFill>
                <a:blip r:embed="rId4"/>
                <a:stretch>
                  <a:fillRect l="-559" t="-717" r="-559"/>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6D2C7E6-B322-2C53-EC93-ED4DD7855B97}"/>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C8E91A5B-E734-D493-D80F-279CC3A013D4}"/>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0CAE86E6-4F2D-9D78-1295-773562B1989C}"/>
              </a:ext>
            </a:extLst>
          </p:cNvPr>
          <p:cNvSpPr>
            <a:spLocks noGrp="1"/>
          </p:cNvSpPr>
          <p:nvPr>
            <p:ph type="sldNum" sz="quarter" idx="12"/>
          </p:nvPr>
        </p:nvSpPr>
        <p:spPr/>
        <p:txBody>
          <a:bodyPr/>
          <a:lstStyle/>
          <a:p>
            <a:fld id="{5DB5036F-1FF2-46C4-8D2B-59C7E3B91952}" type="slidenum">
              <a:rPr lang="en-US" smtClean="0"/>
              <a:pPr/>
              <a:t>24</a:t>
            </a:fld>
            <a:endParaRPr lang="en-US"/>
          </a:p>
        </p:txBody>
      </p:sp>
      <p:sp>
        <p:nvSpPr>
          <p:cNvPr id="8" name="TextBox 7">
            <a:extLst>
              <a:ext uri="{FF2B5EF4-FFF2-40B4-BE49-F238E27FC236}">
                <a16:creationId xmlns:a16="http://schemas.microsoft.com/office/drawing/2014/main" id="{4A885E93-5A08-9505-7DBC-1239F36268DA}"/>
              </a:ext>
            </a:extLst>
          </p:cNvPr>
          <p:cNvSpPr txBox="1"/>
          <p:nvPr/>
        </p:nvSpPr>
        <p:spPr>
          <a:xfrm>
            <a:off x="98474" y="4976546"/>
            <a:ext cx="11976296" cy="1384995"/>
          </a:xfrm>
          <a:prstGeom prst="rect">
            <a:avLst/>
          </a:prstGeom>
          <a:noFill/>
        </p:spPr>
        <p:txBody>
          <a:bodyPr wrap="square">
            <a:spAutoFit/>
          </a:bodyPr>
          <a:lstStyle/>
          <a:p>
            <a:pPr marL="0" marR="0" algn="ctr">
              <a:spcBef>
                <a:spcPts val="0"/>
              </a:spcBef>
              <a:spcAft>
                <a:spcPts val="0"/>
              </a:spcAft>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Table 2.2.</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E-step and M-step of GEM algorithm for AMM</a:t>
            </a:r>
          </a:p>
          <a:p>
            <a:r>
              <a:rPr lang="en-US" sz="2100" dirty="0">
                <a:effectLst/>
                <a:latin typeface="Times New Roman" panose="02020603050405020304" pitchFamily="18" charset="0"/>
                <a:ea typeface="Calibri" panose="020F0502020204030204" pitchFamily="34" charset="0"/>
              </a:rPr>
              <a:t>GEM algorithm converges at some </a:t>
            </a:r>
            <a:r>
              <a:rPr lang="en-US" sz="2100" i="1" dirty="0" err="1">
                <a:effectLst/>
                <a:latin typeface="Times New Roman" panose="02020603050405020304" pitchFamily="18" charset="0"/>
                <a:ea typeface="Calibri" panose="020F0502020204030204" pitchFamily="34" charset="0"/>
              </a:rPr>
              <a:t>t</a:t>
            </a:r>
            <a:r>
              <a:rPr lang="en-US" sz="2100" baseline="30000" dirty="0" err="1">
                <a:effectLst/>
                <a:latin typeface="Times New Roman" panose="02020603050405020304" pitchFamily="18" charset="0"/>
                <a:ea typeface="Calibri" panose="020F0502020204030204" pitchFamily="34" charset="0"/>
              </a:rPr>
              <a:t>th</a:t>
            </a:r>
            <a:r>
              <a:rPr lang="en-US" sz="2100" dirty="0">
                <a:effectLst/>
                <a:latin typeface="Times New Roman" panose="02020603050405020304" pitchFamily="18" charset="0"/>
                <a:ea typeface="Calibri" panose="020F0502020204030204" pitchFamily="34" charset="0"/>
              </a:rPr>
              <a:t> iteration. At that time, Θ</a:t>
            </a:r>
            <a:r>
              <a:rPr lang="en-US" sz="2100" i="1" baseline="30000" dirty="0">
                <a:effectLst/>
                <a:latin typeface="Times New Roman" panose="02020603050405020304" pitchFamily="18" charset="0"/>
                <a:ea typeface="Calibri" panose="020F0502020204030204" pitchFamily="34" charset="0"/>
              </a:rPr>
              <a:t>*</a:t>
            </a:r>
            <a:r>
              <a:rPr lang="en-US" sz="2100" dirty="0">
                <a:effectLst/>
                <a:latin typeface="Times New Roman" panose="02020603050405020304" pitchFamily="18" charset="0"/>
                <a:ea typeface="Calibri" panose="020F0502020204030204" pitchFamily="34" charset="0"/>
              </a:rPr>
              <a:t> = Θ</a:t>
            </a:r>
            <a:r>
              <a:rPr lang="en-US" sz="2100" baseline="30000" dirty="0">
                <a:effectLst/>
                <a:latin typeface="Times New Roman" panose="02020603050405020304" pitchFamily="18" charset="0"/>
                <a:ea typeface="Calibri" panose="020F0502020204030204" pitchFamily="34" charset="0"/>
              </a:rPr>
              <a:t>(</a:t>
            </a:r>
            <a:r>
              <a:rPr lang="en-US" sz="2100" i="1" baseline="30000" dirty="0">
                <a:effectLst/>
                <a:latin typeface="Times New Roman" panose="02020603050405020304" pitchFamily="18" charset="0"/>
                <a:ea typeface="Calibri" panose="020F0502020204030204" pitchFamily="34" charset="0"/>
              </a:rPr>
              <a:t>t</a:t>
            </a:r>
            <a:r>
              <a:rPr lang="en-US" sz="2100" baseline="30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 Θ</a:t>
            </a:r>
            <a:r>
              <a:rPr lang="en-US" sz="2100" baseline="30000" dirty="0">
                <a:effectLst/>
                <a:latin typeface="Times New Roman" panose="02020603050405020304" pitchFamily="18" charset="0"/>
                <a:ea typeface="Calibri" panose="020F0502020204030204" pitchFamily="34" charset="0"/>
              </a:rPr>
              <a:t>(</a:t>
            </a:r>
            <a:r>
              <a:rPr lang="en-US" sz="2100" i="1" baseline="30000" dirty="0">
                <a:effectLst/>
                <a:latin typeface="Times New Roman" panose="02020603050405020304" pitchFamily="18" charset="0"/>
                <a:ea typeface="Calibri" panose="020F0502020204030204" pitchFamily="34" charset="0"/>
              </a:rPr>
              <a:t>t</a:t>
            </a:r>
            <a:r>
              <a:rPr lang="en-US" sz="2100" baseline="30000" dirty="0">
                <a:effectLst/>
                <a:latin typeface="Times New Roman" panose="02020603050405020304" pitchFamily="18" charset="0"/>
                <a:ea typeface="Calibri" panose="020F0502020204030204" pitchFamily="34" charset="0"/>
              </a:rPr>
              <a:t>)</a:t>
            </a:r>
            <a:r>
              <a:rPr lang="en-US" sz="2100" dirty="0">
                <a:effectLst/>
                <a:latin typeface="Times New Roman" panose="02020603050405020304" pitchFamily="18" charset="0"/>
                <a:ea typeface="Calibri" panose="020F0502020204030204" pitchFamily="34" charset="0"/>
              </a:rPr>
              <a:t> is the AMM itself. When AMM is applied into soft clustering, dyadic data is clustered vertically (horizontally) and each </a:t>
            </a:r>
            <a:r>
              <a:rPr lang="en-US" sz="2100" i="1" dirty="0">
                <a:effectLst/>
                <a:latin typeface="Times New Roman" panose="02020603050405020304" pitchFamily="18" charset="0"/>
                <a:ea typeface="Calibri" panose="020F0502020204030204" pitchFamily="34" charset="0"/>
              </a:rPr>
              <a:t>α</a:t>
            </a:r>
            <a:r>
              <a:rPr lang="en-US" sz="2100" i="1" baseline="-25000" dirty="0" err="1">
                <a:effectLst/>
                <a:latin typeface="Times New Roman" panose="02020603050405020304" pitchFamily="18" charset="0"/>
                <a:ea typeface="Calibri" panose="020F0502020204030204" pitchFamily="34" charset="0"/>
              </a:rPr>
              <a:t>k</a:t>
            </a:r>
            <a:r>
              <a:rPr lang="en-US" sz="2100" baseline="-25000" dirty="0" err="1">
                <a:effectLst/>
                <a:latin typeface="Times New Roman" panose="02020603050405020304" pitchFamily="18" charset="0"/>
                <a:ea typeface="Calibri" panose="020F0502020204030204" pitchFamily="34" charset="0"/>
              </a:rPr>
              <a:t>|</a:t>
            </a:r>
            <a:r>
              <a:rPr lang="en-US" sz="2100" i="1" baseline="-25000" dirty="0" err="1">
                <a:effectLst/>
                <a:latin typeface="Times New Roman" panose="02020603050405020304" pitchFamily="18" charset="0"/>
                <a:ea typeface="Calibri" panose="020F0502020204030204" pitchFamily="34" charset="0"/>
              </a:rPr>
              <a:t>i</a:t>
            </a:r>
            <a:r>
              <a:rPr lang="en-US" sz="2100" dirty="0">
                <a:effectLst/>
                <a:latin typeface="Times New Roman" panose="02020603050405020304" pitchFamily="18" charset="0"/>
                <a:ea typeface="Calibri" panose="020F0502020204030204" pitchFamily="34" charset="0"/>
              </a:rPr>
              <a:t> is coverage ratio of cluster </a:t>
            </a:r>
            <a:r>
              <a:rPr lang="en-US" sz="2100" i="1" dirty="0">
                <a:effectLst/>
                <a:latin typeface="Times New Roman" panose="02020603050405020304" pitchFamily="18" charset="0"/>
                <a:ea typeface="Calibri" panose="020F0502020204030204" pitchFamily="34" charset="0"/>
              </a:rPr>
              <a:t>k</a:t>
            </a:r>
            <a:r>
              <a:rPr lang="en-US" sz="2100" dirty="0">
                <a:effectLst/>
                <a:latin typeface="Times New Roman" panose="02020603050405020304" pitchFamily="18" charset="0"/>
                <a:ea typeface="Calibri" panose="020F0502020204030204" pitchFamily="34" charset="0"/>
              </a:rPr>
              <a:t> (aspect </a:t>
            </a:r>
            <a:r>
              <a:rPr lang="en-US" sz="2100" i="1" dirty="0">
                <a:effectLst/>
                <a:latin typeface="Times New Roman" panose="02020603050405020304" pitchFamily="18" charset="0"/>
                <a:ea typeface="Calibri" panose="020F0502020204030204" pitchFamily="34" charset="0"/>
              </a:rPr>
              <a:t>k</a:t>
            </a:r>
            <a:r>
              <a:rPr lang="en-US" sz="2100" dirty="0">
                <a:effectLst/>
                <a:latin typeface="Times New Roman" panose="02020603050405020304" pitchFamily="18" charset="0"/>
                <a:ea typeface="Calibri" panose="020F0502020204030204" pitchFamily="34" charset="0"/>
              </a:rPr>
              <a:t>) according to </a:t>
            </a:r>
            <a:r>
              <a:rPr lang="en-US" sz="2100" i="1" dirty="0">
                <a:effectLst/>
                <a:latin typeface="Times New Roman" panose="02020603050405020304" pitchFamily="18" charset="0"/>
                <a:ea typeface="Calibri" panose="020F0502020204030204" pitchFamily="34" charset="0"/>
              </a:rPr>
              <a:t>x</a:t>
            </a:r>
            <a:r>
              <a:rPr lang="en-US" sz="2100" i="1" baseline="-25000" dirty="0">
                <a:effectLst/>
                <a:latin typeface="Times New Roman" panose="02020603050405020304" pitchFamily="18" charset="0"/>
                <a:ea typeface="Calibri" panose="020F0502020204030204" pitchFamily="34" charset="0"/>
              </a:rPr>
              <a:t>i</a:t>
            </a:r>
            <a:r>
              <a:rPr lang="en-US" sz="2100" dirty="0">
                <a:effectLst/>
                <a:latin typeface="Times New Roman" panose="02020603050405020304" pitchFamily="18" charset="0"/>
                <a:ea typeface="Calibri" panose="020F0502020204030204" pitchFamily="34" charset="0"/>
              </a:rPr>
              <a:t>. Soft clustering with AMM is also called one-side clustering.</a:t>
            </a:r>
            <a:endParaRPr lang="en-US" sz="2100" dirty="0"/>
          </a:p>
        </p:txBody>
      </p:sp>
    </p:spTree>
    <p:extLst>
      <p:ext uri="{BB962C8B-B14F-4D97-AF65-F5344CB8AC3E}">
        <p14:creationId xmlns:p14="http://schemas.microsoft.com/office/powerpoint/2010/main" val="118765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7435-2037-3994-4BC9-973074097114}"/>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68C08-6F86-9415-92CF-40F2AFA9B1F3}"/>
                  </a:ext>
                </a:extLst>
              </p:cNvPr>
              <p:cNvSpPr>
                <a:spLocks noGrp="1"/>
              </p:cNvSpPr>
              <p:nvPr>
                <p:ph idx="1"/>
              </p:nvPr>
            </p:nvSpPr>
            <p:spPr>
              <a:xfrm>
                <a:off x="112542" y="914399"/>
                <a:ext cx="11943470" cy="5176066"/>
              </a:xfrm>
            </p:spPr>
            <p:txBody>
              <a:bodyPr>
                <a:noAutofit/>
              </a:bodyPr>
              <a:lstStyle/>
              <a:p>
                <a:pPr marL="0" indent="0">
                  <a:buNone/>
                </a:pPr>
                <a:r>
                  <a:rPr lang="en-US" sz="2150" dirty="0">
                    <a:effectLst/>
                    <a:ea typeface="Calibri" panose="020F0502020204030204" pitchFamily="34" charset="0"/>
                  </a:rPr>
                  <a:t>Product-space mixture model (PMM) is derived from SMM with a minor change that the aspect set {1, 2,…, </a:t>
                </a:r>
                <a:r>
                  <a:rPr lang="en-US" sz="2150" i="1" dirty="0">
                    <a:effectLst/>
                    <a:ea typeface="Calibri" panose="020F0502020204030204" pitchFamily="34" charset="0"/>
                  </a:rPr>
                  <a:t>K</a:t>
                </a:r>
                <a:r>
                  <a:rPr lang="en-US" sz="2150" dirty="0">
                    <a:effectLst/>
                    <a:ea typeface="Calibri" panose="020F0502020204030204" pitchFamily="34" charset="0"/>
                  </a:rPr>
                  <a:t>} is Cartesian product of </a:t>
                </a:r>
                <a14:m>
                  <m:oMath xmlns:m="http://schemas.openxmlformats.org/officeDocument/2006/math">
                    <m:r>
                      <a:rPr lang="en-US" sz="2150" i="1">
                        <a:effectLst/>
                        <a:latin typeface="Cambria Math" panose="02040503050406030204" pitchFamily="18" charset="0"/>
                        <a:ea typeface="Calibri" panose="020F0502020204030204" pitchFamily="34" charset="0"/>
                      </a:rPr>
                      <m:t>𝒳</m:t>
                    </m:r>
                  </m:oMath>
                </a14:m>
                <a:r>
                  <a:rPr lang="en-US" sz="2150" dirty="0">
                    <a:effectLst/>
                    <a:ea typeface="Calibri" panose="020F0502020204030204" pitchFamily="34" charset="0"/>
                  </a:rPr>
                  <a:t>-aspect set {1, 2,…,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𝒳</m:t>
                        </m:r>
                      </m:sub>
                    </m:sSub>
                  </m:oMath>
                </a14:m>
                <a:r>
                  <a:rPr lang="en-US" sz="2150" dirty="0">
                    <a:effectLst/>
                    <a:ea typeface="Calibri" panose="020F0502020204030204" pitchFamily="34" charset="0"/>
                  </a:rPr>
                  <a:t>} and </a:t>
                </a:r>
                <a14:m>
                  <m:oMath xmlns:m="http://schemas.openxmlformats.org/officeDocument/2006/math">
                    <m:r>
                      <a:rPr lang="en-US" sz="2150" i="1">
                        <a:effectLst/>
                        <a:latin typeface="Cambria Math" panose="02040503050406030204" pitchFamily="18" charset="0"/>
                        <a:ea typeface="Calibri" panose="020F0502020204030204" pitchFamily="34" charset="0"/>
                      </a:rPr>
                      <m:t>𝒴</m:t>
                    </m:r>
                  </m:oMath>
                </a14:m>
                <a:r>
                  <a:rPr lang="en-US" sz="2150" dirty="0">
                    <a:effectLst/>
                    <a:ea typeface="Calibri" panose="020F0502020204030204" pitchFamily="34" charset="0"/>
                  </a:rPr>
                  <a:t>-aspect set {1, 2,…,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𝒴</m:t>
                        </m:r>
                      </m:sub>
                    </m:sSub>
                  </m:oMath>
                </a14:m>
                <a:r>
                  <a:rPr lang="en-US" sz="2150" dirty="0">
                    <a:effectLst/>
                    <a:ea typeface="Calibri" panose="020F0502020204030204" pitchFamily="34" charset="0"/>
                  </a:rPr>
                  <a:t>}. In other words, the aspect space is still symmetric but is checked (stripped) according to two directions </a:t>
                </a:r>
                <a14:m>
                  <m:oMath xmlns:m="http://schemas.openxmlformats.org/officeDocument/2006/math">
                    <m:r>
                      <a:rPr lang="en-US" sz="2150" i="1">
                        <a:effectLst/>
                        <a:latin typeface="Cambria Math" panose="02040503050406030204" pitchFamily="18" charset="0"/>
                        <a:ea typeface="Calibri" panose="020F0502020204030204" pitchFamily="34" charset="0"/>
                      </a:rPr>
                      <m:t>𝒳</m:t>
                    </m:r>
                  </m:oMath>
                </a14:m>
                <a:r>
                  <a:rPr lang="en-US" sz="2150" dirty="0">
                    <a:effectLst/>
                    <a:ea typeface="Calibri" panose="020F0502020204030204" pitchFamily="34" charset="0"/>
                  </a:rPr>
                  <a:t> and </a:t>
                </a:r>
                <a14:m>
                  <m:oMath xmlns:m="http://schemas.openxmlformats.org/officeDocument/2006/math">
                    <m:r>
                      <a:rPr lang="en-US" sz="2150" i="1">
                        <a:effectLst/>
                        <a:latin typeface="Cambria Math" panose="02040503050406030204" pitchFamily="18" charset="0"/>
                        <a:ea typeface="Calibri" panose="020F0502020204030204" pitchFamily="34" charset="0"/>
                      </a:rPr>
                      <m:t>𝒴</m:t>
                    </m:r>
                  </m:oMath>
                </a14:m>
                <a:r>
                  <a:rPr lang="en-US" sz="2150" dirty="0">
                    <a:effectLst/>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50" i="1" smtClean="0">
                              <a:effectLst/>
                              <a:latin typeface="Cambria Math" panose="02040503050406030204" pitchFamily="18" charset="0"/>
                            </a:rPr>
                          </m:ctrlPr>
                        </m:mPr>
                        <m:mr>
                          <m:e>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1,2,…,</m:t>
                                </m:r>
                                <m:r>
                                  <a:rPr lang="en-US" sz="2150" i="1">
                                    <a:effectLst/>
                                    <a:latin typeface="Cambria Math" panose="02040503050406030204" pitchFamily="18" charset="0"/>
                                    <a:ea typeface="Calibri" panose="020F0502020204030204" pitchFamily="34" charset="0"/>
                                  </a:rPr>
                                  <m:t>𝐾</m:t>
                                </m:r>
                              </m:e>
                            </m:d>
                            <m:r>
                              <a:rPr lang="en-US" sz="2150" i="1">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1,2,…,</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𝒳</m:t>
                                    </m:r>
                                  </m:sub>
                                </m:sSub>
                              </m:e>
                            </m:d>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1,2,…,</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𝒴</m:t>
                                    </m:r>
                                  </m:sub>
                                </m:sSub>
                              </m:e>
                            </m:d>
                          </m:e>
                        </m:mr>
                        <m:mr>
                          <m:e>
                            <m:r>
                              <a:rPr lang="en-US" sz="2150" i="1">
                                <a:effectLst/>
                                <a:latin typeface="Cambria Math" panose="02040503050406030204" pitchFamily="18" charset="0"/>
                                <a:ea typeface="Calibri" panose="020F0502020204030204" pitchFamily="34" charset="0"/>
                              </a:rPr>
                              <m:t>𝐾</m:t>
                            </m:r>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𝒳</m:t>
                                </m:r>
                              </m:sub>
                            </m:sSub>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𝒴</m:t>
                                </m:r>
                              </m:sub>
                            </m:sSub>
                          </m:e>
                        </m:mr>
                      </m:m>
                      <m:r>
                        <a:rPr lang="en-US" sz="2150" b="0" i="1" smtClean="0">
                          <a:effectLst/>
                          <a:latin typeface="Cambria Math" panose="02040503050406030204" pitchFamily="18" charset="0"/>
                          <a:ea typeface="Calibri" panose="020F0502020204030204" pitchFamily="34" charset="0"/>
                        </a:rPr>
                        <m:t>    </m:t>
                      </m:r>
                      <m:d>
                        <m:dPr>
                          <m:ctrlPr>
                            <a:rPr lang="en-US" sz="2150" b="0" i="1" smtClean="0">
                              <a:effectLst/>
                              <a:latin typeface="Cambria Math" panose="02040503050406030204" pitchFamily="18" charset="0"/>
                            </a:rPr>
                          </m:ctrlPr>
                        </m:dPr>
                        <m:e>
                          <m:r>
                            <a:rPr lang="en-US" sz="2150" b="0" i="1" smtClean="0">
                              <a:effectLst/>
                              <a:latin typeface="Cambria Math" panose="02040503050406030204" pitchFamily="18" charset="0"/>
                            </a:rPr>
                            <m:t>2.21</m:t>
                          </m:r>
                        </m:e>
                      </m:d>
                    </m:oMath>
                  </m:oMathPara>
                </a14:m>
                <a:endParaRPr lang="en-US" sz="2150" dirty="0"/>
              </a:p>
              <a:p>
                <a:pPr marL="0" indent="0">
                  <a:buNone/>
                </a:pPr>
                <a:r>
                  <a:rPr lang="en-US" sz="2150" dirty="0">
                    <a:effectLst/>
                    <a:ea typeface="Calibri" panose="020F0502020204030204" pitchFamily="34" charset="0"/>
                  </a:rPr>
                  <a:t>For every </a:t>
                </a:r>
                <a:r>
                  <a:rPr lang="en-US" sz="2150" i="1" dirty="0">
                    <a:effectLst/>
                    <a:ea typeface="Calibri" panose="020F0502020204030204" pitchFamily="34" charset="0"/>
                  </a:rPr>
                  <a:t>k</a:t>
                </a:r>
                <a:r>
                  <a:rPr lang="en-US" sz="2150" dirty="0">
                    <a:effectLst/>
                    <a:ea typeface="Calibri" panose="020F0502020204030204" pitchFamily="34" charset="0"/>
                  </a:rPr>
                  <a:t> belongs to {1, 2,…, </a:t>
                </a:r>
                <a:r>
                  <a:rPr lang="en-US" sz="2150" i="1" dirty="0">
                    <a:effectLst/>
                    <a:ea typeface="Calibri" panose="020F0502020204030204" pitchFamily="34" charset="0"/>
                  </a:rPr>
                  <a:t>K</a:t>
                </a:r>
                <a:r>
                  <a:rPr lang="en-US" sz="2150" dirty="0">
                    <a:effectLst/>
                    <a:ea typeface="Calibri" panose="020F0502020204030204" pitchFamily="34" charset="0"/>
                  </a:rPr>
                  <a:t>}, there always exists a respective pair: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𝒳</m:t>
                        </m:r>
                      </m:sub>
                    </m:sSub>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1,2,…,</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𝒳</m:t>
                            </m:r>
                          </m:sub>
                        </m:sSub>
                      </m:e>
                    </m:d>
                  </m:oMath>
                </a14:m>
                <a:r>
                  <a:rPr lang="en-US" sz="2150" dirty="0">
                    <a:effectLst/>
                    <a:ea typeface="Calibri" panose="020F0502020204030204" pitchFamily="34" charset="0"/>
                  </a:rPr>
                  <a:t> and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𝒴</m:t>
                        </m:r>
                      </m:sub>
                    </m:sSub>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1,2,…,</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𝐾</m:t>
                            </m:r>
                          </m:e>
                          <m:sub>
                            <m:r>
                              <a:rPr lang="en-US" sz="2150" i="1">
                                <a:effectLst/>
                                <a:latin typeface="Cambria Math" panose="02040503050406030204" pitchFamily="18" charset="0"/>
                                <a:ea typeface="Calibri" panose="020F0502020204030204" pitchFamily="34" charset="0"/>
                              </a:rPr>
                              <m:t>𝒴</m:t>
                            </m:r>
                          </m:sub>
                        </m:sSub>
                      </m:e>
                    </m:d>
                  </m:oMath>
                </a14:m>
                <a:r>
                  <a:rPr lang="en-US" sz="2150" dirty="0">
                    <a:effectLst/>
                    <a:ea typeface="Calibri" panose="020F0502020204030204" pitchFamily="34" charset="0"/>
                  </a:rPr>
                  <a:t>. However, for each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𝒳</m:t>
                        </m:r>
                      </m:sub>
                    </m:sSub>
                  </m:oMath>
                </a14:m>
                <a:r>
                  <a:rPr lang="en-US" sz="2150" dirty="0">
                    <a:effectLst/>
                    <a:ea typeface="Calibri" panose="020F0502020204030204" pitchFamily="34" charset="0"/>
                  </a:rPr>
                  <a:t> or each </a:t>
                </a:r>
                <a14:m>
                  <m:oMath xmlns:m="http://schemas.openxmlformats.org/officeDocument/2006/math">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𝒴</m:t>
                        </m:r>
                      </m:sub>
                    </m:sSub>
                  </m:oMath>
                </a14:m>
                <a:r>
                  <a:rPr lang="en-US" sz="2150" dirty="0">
                    <a:effectLst/>
                    <a:ea typeface="Calibri" panose="020F0502020204030204" pitchFamily="34" charset="0"/>
                  </a:rPr>
                  <a:t>, there are many respective </a:t>
                </a:r>
                <a:r>
                  <a:rPr lang="en-US" sz="2150" i="1" dirty="0">
                    <a:effectLst/>
                    <a:ea typeface="Calibri" panose="020F0502020204030204" pitchFamily="34" charset="0"/>
                  </a:rPr>
                  <a:t>k</a:t>
                </a:r>
                <a:r>
                  <a:rPr lang="en-US" sz="2150" dirty="0">
                    <a:effectLst/>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50" i="1" smtClean="0">
                              <a:effectLst/>
                              <a:latin typeface="Cambria Math" panose="02040503050406030204" pitchFamily="18" charset="0"/>
                            </a:rPr>
                          </m:ctrlPr>
                        </m:mPr>
                        <m:mr>
                          <m:e>
                            <m:r>
                              <a:rPr lang="en-US" sz="2150" i="1">
                                <a:effectLst/>
                                <a:latin typeface="Cambria Math" panose="02040503050406030204" pitchFamily="18" charset="0"/>
                                <a:ea typeface="Calibri" panose="020F0502020204030204" pitchFamily="34" charset="0"/>
                              </a:rPr>
                              <m:t>𝑘</m:t>
                            </m:r>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𝒳</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𝒴</m:t>
                                    </m:r>
                                  </m:sub>
                                </m:sSub>
                              </m:e>
                            </m:d>
                          </m:e>
                        </m:mr>
                        <m:m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𝒳</m:t>
                                </m:r>
                              </m:sub>
                            </m:sSub>
                            <m:r>
                              <a:rPr lang="en-US" sz="2150" i="1">
                                <a:effectLst/>
                                <a:latin typeface="Cambria Math" panose="02040503050406030204" pitchFamily="18" charset="0"/>
                                <a:ea typeface="Calibri" panose="020F0502020204030204" pitchFamily="34" charset="0"/>
                              </a:rPr>
                              <m:t>~</m:t>
                            </m:r>
                            <m:r>
                              <m:rPr>
                                <m:sty m:val="p"/>
                              </m:rPr>
                              <a:rPr lang="en-US" sz="2150">
                                <a:effectLst/>
                                <a:latin typeface="Cambria Math" panose="02040503050406030204" pitchFamily="18" charset="0"/>
                                <a:ea typeface="Calibri" panose="020F0502020204030204" pitchFamily="34" charset="0"/>
                              </a:rPr>
                              <m:t>many</m:t>
                            </m:r>
                            <m:r>
                              <a:rPr lang="en-US" sz="2150" i="1">
                                <a:effectLst/>
                                <a:latin typeface="Cambria Math" panose="02040503050406030204" pitchFamily="18" charset="0"/>
                                <a:ea typeface="Calibri" panose="020F0502020204030204" pitchFamily="34" charset="0"/>
                              </a:rPr>
                              <m:t> </m:t>
                            </m:r>
                            <m:r>
                              <a:rPr lang="en-US" sz="2150" i="1">
                                <a:effectLst/>
                                <a:latin typeface="Cambria Math" panose="02040503050406030204" pitchFamily="18" charset="0"/>
                                <a:ea typeface="Calibri" panose="020F0502020204030204" pitchFamily="34" charset="0"/>
                              </a:rPr>
                              <m:t>𝑘</m:t>
                            </m:r>
                          </m:e>
                        </m:mr>
                        <m:m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𝒴</m:t>
                                </m:r>
                              </m:sub>
                            </m:sSub>
                            <m:r>
                              <a:rPr lang="en-US" sz="2150" i="1">
                                <a:effectLst/>
                                <a:latin typeface="Cambria Math" panose="02040503050406030204" pitchFamily="18" charset="0"/>
                                <a:ea typeface="Calibri" panose="020F0502020204030204" pitchFamily="34" charset="0"/>
                              </a:rPr>
                              <m:t>~</m:t>
                            </m:r>
                            <m:r>
                              <m:rPr>
                                <m:sty m:val="p"/>
                              </m:rPr>
                              <a:rPr lang="en-US" sz="2150">
                                <a:effectLst/>
                                <a:latin typeface="Cambria Math" panose="02040503050406030204" pitchFamily="18" charset="0"/>
                                <a:ea typeface="Calibri" panose="020F0502020204030204" pitchFamily="34" charset="0"/>
                              </a:rPr>
                              <m:t>many</m:t>
                            </m:r>
                            <m:r>
                              <a:rPr lang="en-US" sz="2150" i="1">
                                <a:effectLst/>
                                <a:latin typeface="Cambria Math" panose="02040503050406030204" pitchFamily="18" charset="0"/>
                                <a:ea typeface="Calibri" panose="020F0502020204030204" pitchFamily="34" charset="0"/>
                              </a:rPr>
                              <m:t> </m:t>
                            </m:r>
                            <m:r>
                              <a:rPr lang="en-US" sz="2150" i="1">
                                <a:effectLst/>
                                <a:latin typeface="Cambria Math" panose="02040503050406030204" pitchFamily="18" charset="0"/>
                                <a:ea typeface="Calibri" panose="020F0502020204030204" pitchFamily="34" charset="0"/>
                              </a:rPr>
                              <m:t>𝑘</m:t>
                            </m:r>
                          </m:e>
                        </m:mr>
                      </m:m>
                      <m:r>
                        <a:rPr lang="en-US" sz="2150" b="0" i="1" smtClean="0">
                          <a:effectLst/>
                          <a:latin typeface="Cambria Math" panose="02040503050406030204" pitchFamily="18" charset="0"/>
                          <a:ea typeface="Calibri" panose="020F0502020204030204" pitchFamily="34" charset="0"/>
                        </a:rPr>
                        <m:t>    </m:t>
                      </m:r>
                      <m:d>
                        <m:dPr>
                          <m:ctrlPr>
                            <a:rPr lang="en-US" sz="2150" b="0" i="1" smtClean="0">
                              <a:effectLst/>
                              <a:latin typeface="Cambria Math" panose="02040503050406030204" pitchFamily="18" charset="0"/>
                            </a:rPr>
                          </m:ctrlPr>
                        </m:dPr>
                        <m:e>
                          <m:r>
                            <a:rPr lang="en-US" sz="2150" b="0" i="1" smtClean="0">
                              <a:effectLst/>
                              <a:latin typeface="Cambria Math" panose="02040503050406030204" pitchFamily="18" charset="0"/>
                            </a:rPr>
                            <m:t>2.22</m:t>
                          </m:r>
                        </m:e>
                      </m:d>
                    </m:oMath>
                  </m:oMathPara>
                </a14:m>
                <a:endParaRPr lang="en-US" sz="2150" dirty="0"/>
              </a:p>
              <a:p>
                <a:pPr marL="0" indent="0">
                  <a:buNone/>
                </a:pPr>
                <a:r>
                  <a:rPr lang="en-US" sz="2150" dirty="0">
                    <a:effectLst/>
                    <a:ea typeface="Calibri" panose="020F0502020204030204" pitchFamily="34" charset="0"/>
                  </a:rPr>
                  <a:t>The sign “</a:t>
                </a:r>
                <a14:m>
                  <m:oMath xmlns:m="http://schemas.openxmlformats.org/officeDocument/2006/math">
                    <m:r>
                      <a:rPr lang="en-US" sz="2150" i="1">
                        <a:effectLst/>
                        <a:latin typeface="Cambria Math" panose="02040503050406030204" pitchFamily="18" charset="0"/>
                        <a:ea typeface="Calibri" panose="020F0502020204030204" pitchFamily="34" charset="0"/>
                      </a:rPr>
                      <m:t>∼</m:t>
                    </m:r>
                  </m:oMath>
                </a14:m>
                <a:r>
                  <a:rPr lang="en-US" sz="2150" dirty="0">
                    <a:effectLst/>
                    <a:ea typeface="Calibri" panose="020F0502020204030204" pitchFamily="34" charset="0"/>
                  </a:rPr>
                  <a:t>” denotes correspondence. PMM is defined as follows (Hofmann &amp; </a:t>
                </a:r>
                <a:r>
                  <a:rPr lang="en-US" sz="2150" dirty="0" err="1">
                    <a:effectLst/>
                    <a:ea typeface="Calibri" panose="020F0502020204030204" pitchFamily="34" charset="0"/>
                  </a:rPr>
                  <a:t>Puzicha</a:t>
                </a:r>
                <a:r>
                  <a:rPr lang="en-US" sz="2150" dirty="0">
                    <a:effectLst/>
                    <a:ea typeface="Calibri" panose="020F0502020204030204" pitchFamily="34" charset="0"/>
                  </a:rPr>
                  <a:t>, Statistical Models for Co-occurrence Data, 1998, p. 4):</a:t>
                </a:r>
              </a:p>
              <a:p>
                <a:pPr marL="0" indent="0">
                  <a:buNone/>
                </a:pPr>
                <a14:m>
                  <m:oMathPara xmlns:m="http://schemas.openxmlformats.org/officeDocument/2006/math">
                    <m:oMathParaPr>
                      <m:jc m:val="right"/>
                    </m:oMathParaPr>
                    <m:oMath xmlns:m="http://schemas.openxmlformats.org/officeDocument/2006/math">
                      <m:r>
                        <a:rPr lang="en-US" sz="2150" i="1" smtClean="0">
                          <a:effectLst/>
                          <a:latin typeface="Cambria Math" panose="02040503050406030204" pitchFamily="18" charset="0"/>
                          <a:ea typeface="Calibri" panose="020F0502020204030204" pitchFamily="34" charset="0"/>
                        </a:rPr>
                        <m:t>𝑃</m:t>
                      </m:r>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𝑦</m:t>
                              </m:r>
                            </m:e>
                            <m:sub>
                              <m:r>
                                <a:rPr lang="en-US" sz="2150" i="1">
                                  <a:effectLst/>
                                  <a:latin typeface="Cambria Math" panose="02040503050406030204" pitchFamily="18" charset="0"/>
                                  <a:ea typeface="Calibri" panose="020F0502020204030204" pitchFamily="34" charset="0"/>
                                </a:rPr>
                                <m:t>𝑗</m:t>
                              </m:r>
                            </m:sub>
                          </m:sSub>
                        </m:e>
                        <m:e>
                          <m:r>
                            <m:rPr>
                              <m:sty m:val="p"/>
                            </m:rPr>
                            <a:rPr lang="en-US" sz="2150">
                              <a:effectLst/>
                              <a:latin typeface="Cambria Math" panose="02040503050406030204" pitchFamily="18" charset="0"/>
                              <a:ea typeface="Calibri" panose="020F0502020204030204" pitchFamily="34" charset="0"/>
                            </a:rPr>
                            <m:t>Θ</m:t>
                          </m:r>
                        </m:e>
                      </m:d>
                      <m:r>
                        <a:rPr lang="en-US" sz="2150" i="1">
                          <a:effectLst/>
                          <a:latin typeface="Cambria Math" panose="02040503050406030204" pitchFamily="18" charset="0"/>
                          <a:ea typeface="Calibri" panose="020F0502020204030204" pitchFamily="34" charset="0"/>
                        </a:rPr>
                        <m:t>=</m:t>
                      </m:r>
                      <m:nary>
                        <m:naryPr>
                          <m:chr m:val="∑"/>
                          <m:limLoc m:val="undOvr"/>
                          <m:ctrlPr>
                            <a:rPr lang="en-US" sz="2150" i="1">
                              <a:effectLst/>
                              <a:latin typeface="Cambria Math" panose="02040503050406030204" pitchFamily="18" charset="0"/>
                            </a:rPr>
                          </m:ctrlPr>
                        </m:naryPr>
                        <m:sub>
                          <m:r>
                            <a:rPr lang="en-US" sz="2150" i="1">
                              <a:effectLst/>
                              <a:latin typeface="Cambria Math" panose="02040503050406030204" pitchFamily="18" charset="0"/>
                              <a:ea typeface="Calibri" panose="020F0502020204030204" pitchFamily="34" charset="0"/>
                            </a:rPr>
                            <m:t>𝑘</m:t>
                          </m:r>
                          <m:r>
                            <a:rPr lang="en-US" sz="2150" i="1">
                              <a:effectLst/>
                              <a:latin typeface="Cambria Math" panose="02040503050406030204" pitchFamily="18" charset="0"/>
                              <a:ea typeface="Calibri" panose="020F0502020204030204" pitchFamily="34" charset="0"/>
                            </a:rPr>
                            <m:t>=1</m:t>
                          </m:r>
                        </m:sub>
                        <m:sup>
                          <m:r>
                            <a:rPr lang="en-US" sz="2150" i="1">
                              <a:effectLst/>
                              <a:latin typeface="Cambria Math" panose="02040503050406030204" pitchFamily="18" charset="0"/>
                              <a:ea typeface="Calibri" panose="020F0502020204030204" pitchFamily="34" charset="0"/>
                            </a:rPr>
                            <m:t>𝐾</m:t>
                          </m:r>
                        </m:sup>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𝛼</m:t>
                              </m:r>
                            </m:e>
                            <m:sub>
                              <m:r>
                                <a:rPr lang="en-US" sz="2150" i="1">
                                  <a:effectLst/>
                                  <a:latin typeface="Cambria Math" panose="02040503050406030204" pitchFamily="18" charset="0"/>
                                  <a:ea typeface="Calibri" panose="020F0502020204030204" pitchFamily="34" charset="0"/>
                                </a:rPr>
                                <m:t>𝑘</m:t>
                              </m:r>
                            </m:sub>
                          </m:sSub>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𝑝</m:t>
                              </m:r>
                            </m:e>
                            <m:sub>
                              <m:r>
                                <a:rPr lang="en-US" sz="2150" i="1">
                                  <a:effectLst/>
                                  <a:latin typeface="Cambria Math" panose="02040503050406030204" pitchFamily="18" charset="0"/>
                                  <a:ea typeface="Calibri" panose="020F0502020204030204" pitchFamily="34" charset="0"/>
                                </a:rPr>
                                <m:t>𝑖</m:t>
                              </m:r>
                              <m:d>
                                <m:dPr>
                                  <m:begChr m:val="|"/>
                                  <m:endChr m:val=""/>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𝒳</m:t>
                                      </m:r>
                                    </m:sub>
                                  </m:sSub>
                                </m:e>
                              </m:d>
                            </m:sub>
                          </m:sSub>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𝑞</m:t>
                              </m:r>
                            </m:e>
                            <m:sub>
                              <m:r>
                                <a:rPr lang="en-US" sz="2150" i="1">
                                  <a:effectLst/>
                                  <a:latin typeface="Cambria Math" panose="02040503050406030204" pitchFamily="18" charset="0"/>
                                  <a:ea typeface="Calibri" panose="020F0502020204030204" pitchFamily="34" charset="0"/>
                                </a:rPr>
                                <m:t>𝑗</m:t>
                              </m:r>
                              <m:d>
                                <m:dPr>
                                  <m:begChr m:val="|"/>
                                  <m:endChr m:val=""/>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𝑘</m:t>
                                      </m:r>
                                    </m:e>
                                    <m:sub>
                                      <m:r>
                                        <a:rPr lang="en-US" sz="2150" i="1">
                                          <a:effectLst/>
                                          <a:latin typeface="Cambria Math" panose="02040503050406030204" pitchFamily="18" charset="0"/>
                                          <a:ea typeface="Calibri" panose="020F0502020204030204" pitchFamily="34" charset="0"/>
                                        </a:rPr>
                                        <m:t>𝒴</m:t>
                                      </m:r>
                                    </m:sub>
                                  </m:sSub>
                                </m:e>
                              </m:d>
                            </m:sub>
                          </m:sSub>
                        </m:e>
                      </m:nary>
                      <m:r>
                        <a:rPr lang="en-US" sz="2150" b="0" i="1" smtClean="0">
                          <a:effectLst/>
                          <a:latin typeface="Cambria Math" panose="02040503050406030204" pitchFamily="18" charset="0"/>
                          <a:ea typeface="Calibri" panose="020F0502020204030204" pitchFamily="34" charset="0"/>
                        </a:rPr>
                        <m:t>    </m:t>
                      </m:r>
                      <m:d>
                        <m:dPr>
                          <m:ctrlPr>
                            <a:rPr lang="en-US" sz="2150" b="0" i="1" smtClean="0">
                              <a:effectLst/>
                              <a:latin typeface="Cambria Math" panose="02040503050406030204" pitchFamily="18" charset="0"/>
                            </a:rPr>
                          </m:ctrlPr>
                        </m:dPr>
                        <m:e>
                          <m:r>
                            <a:rPr lang="en-US" sz="2150" b="0" i="1" smtClean="0">
                              <a:effectLst/>
                              <a:latin typeface="Cambria Math" panose="02040503050406030204" pitchFamily="18" charset="0"/>
                            </a:rPr>
                            <m:t>2.23</m:t>
                          </m:r>
                        </m:e>
                      </m:d>
                    </m:oMath>
                  </m:oMathPara>
                </a14:m>
                <a:endParaRPr lang="en-US" sz="2150" dirty="0"/>
              </a:p>
            </p:txBody>
          </p:sp>
        </mc:Choice>
        <mc:Fallback xmlns="">
          <p:sp>
            <p:nvSpPr>
              <p:cNvPr id="3" name="Content Placeholder 2">
                <a:extLst>
                  <a:ext uri="{FF2B5EF4-FFF2-40B4-BE49-F238E27FC236}">
                    <a16:creationId xmlns:a16="http://schemas.microsoft.com/office/drawing/2014/main" id="{D1768C08-6F86-9415-92CF-40F2AFA9B1F3}"/>
                  </a:ext>
                </a:extLst>
              </p:cNvPr>
              <p:cNvSpPr>
                <a:spLocks noGrp="1" noRot="1" noChangeAspect="1" noMove="1" noResize="1" noEditPoints="1" noAdjustHandles="1" noChangeArrowheads="1" noChangeShapeType="1" noTextEdit="1"/>
              </p:cNvSpPr>
              <p:nvPr>
                <p:ph idx="1"/>
              </p:nvPr>
            </p:nvSpPr>
            <p:spPr>
              <a:xfrm>
                <a:off x="112542" y="914399"/>
                <a:ext cx="11943470" cy="5176066"/>
              </a:xfrm>
              <a:blipFill>
                <a:blip r:embed="rId4"/>
                <a:stretch>
                  <a:fillRect l="-612" t="-707" r="-612" b="-70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47C251B-35DC-75B8-B27E-4C93AFDC5E41}"/>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26D41438-B1AF-5852-7048-842A56E2CA8B}"/>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FB1EAFB2-B1EF-89DB-A7C3-FF22D5AE0251}"/>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3020088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62EE-211D-B2F8-DEB2-8C6852C3F470}"/>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508C06-0DE1-D9C3-6F72-0B85CFA6E808}"/>
                  </a:ext>
                </a:extLst>
              </p:cNvPr>
              <p:cNvSpPr>
                <a:spLocks noGrp="1"/>
              </p:cNvSpPr>
              <p:nvPr>
                <p:ph idx="1"/>
              </p:nvPr>
            </p:nvSpPr>
            <p:spPr>
              <a:xfrm>
                <a:off x="126609" y="914399"/>
                <a:ext cx="11915336" cy="5176066"/>
              </a:xfrm>
            </p:spPr>
            <p:txBody>
              <a:bodyPr>
                <a:noAutofit/>
              </a:bodyPr>
              <a:lstStyle/>
              <a:p>
                <a:pPr marL="0" marR="0" indent="0" algn="just">
                  <a:spcBef>
                    <a:spcPts val="0"/>
                  </a:spcBef>
                  <a:spcAft>
                    <a:spcPts val="0"/>
                  </a:spcAft>
                  <a:buNone/>
                </a:pPr>
                <a:r>
                  <a:rPr lang="en-US" sz="2100" dirty="0">
                    <a:effectLst/>
                    <a:ea typeface="Calibri" panose="020F0502020204030204" pitchFamily="34" charset="0"/>
                  </a:rPr>
                  <a:t>As usual, </a:t>
                </a:r>
                <a:r>
                  <a:rPr lang="en-US" sz="2100" i="1" dirty="0">
                    <a:effectLst/>
                    <a:ea typeface="Calibri" panose="020F0502020204030204" pitchFamily="34" charset="0"/>
                  </a:rPr>
                  <a:t>α</a:t>
                </a:r>
                <a:r>
                  <a:rPr lang="en-US" sz="2100" i="1" baseline="-25000" dirty="0">
                    <a:effectLst/>
                    <a:ea typeface="Calibri" panose="020F0502020204030204" pitchFamily="34" charset="0"/>
                  </a:rPr>
                  <a:t>k</a:t>
                </a:r>
                <a:r>
                  <a:rPr lang="en-US" sz="2100" dirty="0">
                    <a:effectLst/>
                    <a:ea typeface="Calibri" panose="020F0502020204030204" pitchFamily="34" charset="0"/>
                  </a:rPr>
                  <a:t> is the probability of aspect </a:t>
                </a:r>
                <a:r>
                  <a:rPr lang="en-US" sz="2100" i="1" dirty="0">
                    <a:effectLst/>
                    <a:ea typeface="Calibri" panose="020F0502020204030204" pitchFamily="34" charset="0"/>
                  </a:rPr>
                  <a:t>c</a:t>
                </a:r>
                <a:r>
                  <a:rPr lang="en-US" sz="2100" i="1" baseline="-25000" dirty="0">
                    <a:effectLst/>
                    <a:ea typeface="Calibri" panose="020F0502020204030204" pitchFamily="34" charset="0"/>
                  </a:rPr>
                  <a:t>k</a:t>
                </a:r>
                <a:r>
                  <a:rPr lang="en-US" sz="2100" dirty="0">
                    <a:effectLst/>
                    <a:ea typeface="Calibri" panose="020F0502020204030204" pitchFamily="34" charset="0"/>
                  </a:rPr>
                  <a:t> but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oMath>
                </a14:m>
                <a:r>
                  <a:rPr lang="en-US" sz="2100" dirty="0">
                    <a:effectLst/>
                    <a:ea typeface="Calibri" panose="020F0502020204030204" pitchFamily="34" charset="0"/>
                  </a:rPr>
                  <a:t> is the probability of </a:t>
                </a:r>
                <a:r>
                  <a:rPr lang="en-US" sz="2100" i="1" dirty="0">
                    <a:effectLst/>
                    <a:ea typeface="Calibri" panose="020F0502020204030204" pitchFamily="34" charset="0"/>
                  </a:rPr>
                  <a:t>x</a:t>
                </a:r>
                <a:r>
                  <a:rPr lang="en-US" sz="2100" i="1" baseline="-25000" dirty="0">
                    <a:effectLst/>
                    <a:ea typeface="Calibri" panose="020F0502020204030204" pitchFamily="34" charset="0"/>
                  </a:rPr>
                  <a:t>i</a:t>
                </a:r>
                <a:r>
                  <a:rPr lang="en-US" sz="2100" dirty="0">
                    <a:effectLst/>
                    <a:ea typeface="Calibri" panose="020F0502020204030204" pitchFamily="34" charset="0"/>
                  </a:rPr>
                  <a:t> given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oMath>
                </a14:m>
                <a:r>
                  <a:rPr lang="en-US" sz="2100" dirty="0">
                    <a:effectLst/>
                    <a:ea typeface="Calibri" panose="020F0502020204030204" pitchFamily="34" charset="0"/>
                  </a:rPr>
                  <a:t> of </a:t>
                </a:r>
                <a:r>
                  <a:rPr lang="en-US" sz="2100" i="1" dirty="0">
                    <a:effectLst/>
                    <a:ea typeface="Calibri" panose="020F0502020204030204" pitchFamily="34" charset="0"/>
                  </a:rPr>
                  <a:t>k</a:t>
                </a:r>
                <a:r>
                  <a:rPr lang="en-US" sz="2100" dirty="0">
                    <a:effectLst/>
                    <a:ea typeface="Calibri" panose="020F0502020204030204" pitchFamily="34" charset="0"/>
                  </a:rPr>
                  <a:t> and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oMath>
                </a14:m>
                <a:r>
                  <a:rPr lang="en-US" sz="2100" dirty="0">
                    <a:effectLst/>
                    <a:ea typeface="Calibri" panose="020F0502020204030204" pitchFamily="34" charset="0"/>
                  </a:rPr>
                  <a:t> is the probability of </a:t>
                </a:r>
                <a:r>
                  <a:rPr lang="en-US" sz="2100" i="1" dirty="0" err="1">
                    <a:effectLst/>
                    <a:ea typeface="Calibri" panose="020F0502020204030204" pitchFamily="34" charset="0"/>
                  </a:rPr>
                  <a:t>y</a:t>
                </a:r>
                <a:r>
                  <a:rPr lang="en-US" sz="2100" i="1" baseline="-25000" dirty="0" err="1">
                    <a:effectLst/>
                    <a:ea typeface="Calibri" panose="020F0502020204030204" pitchFamily="34" charset="0"/>
                  </a:rPr>
                  <a:t>j</a:t>
                </a:r>
                <a:r>
                  <a:rPr lang="en-US" sz="2100" dirty="0">
                    <a:effectLst/>
                    <a:ea typeface="Calibri" panose="020F0502020204030204" pitchFamily="34" charset="0"/>
                  </a:rPr>
                  <a:t> given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oMath>
                </a14:m>
                <a:r>
                  <a:rPr lang="en-US" sz="2100" dirty="0">
                    <a:effectLst/>
                    <a:ea typeface="Calibri" panose="020F0502020204030204" pitchFamily="34" charset="0"/>
                  </a:rPr>
                  <a:t> of </a:t>
                </a:r>
                <a:r>
                  <a:rPr lang="en-US" sz="2100" i="1" dirty="0">
                    <a:effectLst/>
                    <a:ea typeface="Calibri" panose="020F0502020204030204" pitchFamily="34" charset="0"/>
                  </a:rPr>
                  <a:t>k</a:t>
                </a:r>
                <a:r>
                  <a:rPr lang="en-US" sz="2100" dirty="0">
                    <a:effectLst/>
                    <a:ea typeface="Calibri" panose="020F0502020204030204" pitchFamily="34"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100" i="1">
                              <a:effectLst/>
                              <a:latin typeface="Cambria Math" panose="02040503050406030204" pitchFamily="18" charset="0"/>
                              <a:ea typeface="Calibri" panose="020F0502020204030204" pitchFamily="34" charset="0"/>
                            </a:rPr>
                          </m:ctrlPr>
                        </m:mPr>
                        <m:m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e>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e>
                        </m:mr>
                        <m:m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e>
                        </m:mr>
                      </m:m>
                    </m:oMath>
                  </m:oMathPara>
                </a14:m>
                <a:endParaRPr lang="en-US" sz="2100" dirty="0">
                  <a:effectLst/>
                  <a:ea typeface="Calibri" panose="020F0502020204030204" pitchFamily="34" charset="0"/>
                </a:endParaRPr>
              </a:p>
              <a:p>
                <a:pPr marL="0" marR="0" indent="0" algn="just">
                  <a:spcBef>
                    <a:spcPts val="0"/>
                  </a:spcBef>
                  <a:spcAft>
                    <a:spcPts val="0"/>
                  </a:spcAft>
                  <a:buNone/>
                </a:pPr>
                <a:r>
                  <a:rPr lang="en-US" sz="2100" dirty="0">
                    <a:effectLst/>
                    <a:ea typeface="Calibri" panose="020F0502020204030204" pitchFamily="34" charset="0"/>
                  </a:rPr>
                  <a:t>The joint probability of </a:t>
                </a:r>
                <a:r>
                  <a:rPr lang="en-US" sz="2100" i="1" dirty="0">
                    <a:effectLst/>
                    <a:ea typeface="Calibri" panose="020F0502020204030204" pitchFamily="34" charset="0"/>
                  </a:rPr>
                  <a:t>x</a:t>
                </a:r>
                <a:r>
                  <a:rPr lang="en-US" sz="2100" i="1" baseline="-25000" dirty="0">
                    <a:effectLst/>
                    <a:ea typeface="Calibri" panose="020F0502020204030204" pitchFamily="34" charset="0"/>
                  </a:rPr>
                  <a:t>i</a:t>
                </a:r>
                <a:r>
                  <a:rPr lang="en-US" sz="2100" dirty="0">
                    <a:effectLst/>
                    <a:ea typeface="Calibri" panose="020F0502020204030204" pitchFamily="34" charset="0"/>
                  </a:rPr>
                  <a:t>, </a:t>
                </a:r>
                <a:r>
                  <a:rPr lang="en-US" sz="2100" i="1" dirty="0" err="1">
                    <a:effectLst/>
                    <a:ea typeface="Calibri" panose="020F0502020204030204" pitchFamily="34" charset="0"/>
                  </a:rPr>
                  <a:t>y</a:t>
                </a:r>
                <a:r>
                  <a:rPr lang="en-US" sz="2100" i="1" baseline="-25000" dirty="0" err="1">
                    <a:effectLst/>
                    <a:ea typeface="Calibri" panose="020F0502020204030204" pitchFamily="34" charset="0"/>
                  </a:rPr>
                  <a:t>j</a:t>
                </a:r>
                <a:r>
                  <a:rPr lang="en-US" sz="2100" dirty="0">
                    <a:effectLst/>
                    <a:ea typeface="Calibri" panose="020F0502020204030204" pitchFamily="34" charset="0"/>
                  </a:rPr>
                  <a:t>, and </a:t>
                </a:r>
                <a:r>
                  <a:rPr lang="en-US" sz="2100" i="1" dirty="0">
                    <a:effectLst/>
                    <a:ea typeface="Calibri" panose="020F0502020204030204" pitchFamily="34" charset="0"/>
                  </a:rPr>
                  <a:t>k</a:t>
                </a:r>
                <a:r>
                  <a:rPr lang="en-US" sz="2100" dirty="0">
                    <a:effectLst/>
                    <a:ea typeface="Calibri" panose="020F0502020204030204" pitchFamily="34"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𝑘</m:t>
                          </m:r>
                        </m:e>
                      </m:d>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r>
                            <a:rPr lang="en-US" sz="2100" i="1">
                              <a:effectLst/>
                              <a:latin typeface="Cambria Math" panose="02040503050406030204" pitchFamily="18" charset="0"/>
                              <a:ea typeface="Calibri" panose="020F0502020204030204" pitchFamily="34" charset="0"/>
                            </a:rPr>
                            <m:t>𝑘</m:t>
                          </m:r>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e>
                          <m:r>
                            <a:rPr lang="en-US" sz="2100" i="1">
                              <a:effectLst/>
                              <a:latin typeface="Cambria Math" panose="02040503050406030204" pitchFamily="18" charset="0"/>
                              <a:ea typeface="Calibri" panose="020F0502020204030204" pitchFamily="34" charset="0"/>
                            </a:rPr>
                            <m:t>𝑘</m:t>
                          </m:r>
                        </m:e>
                      </m:d>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Sub>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e>
                        <m:e>
                          <m:r>
                            <a:rPr lang="en-US" sz="2100" i="1">
                              <a:effectLst/>
                              <a:latin typeface="Cambria Math" panose="02040503050406030204" pitchFamily="18" charset="0"/>
                              <a:ea typeface="Calibri" panose="020F0502020204030204" pitchFamily="34" charset="0"/>
                            </a:rPr>
                            <m:t>𝑘</m:t>
                          </m:r>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e>
                          <m:r>
                            <a:rPr lang="en-US" sz="2100" i="1">
                              <a:effectLst/>
                              <a:latin typeface="Cambria Math" panose="02040503050406030204" pitchFamily="18" charset="0"/>
                              <a:ea typeface="Calibri" panose="020F0502020204030204" pitchFamily="34" charset="0"/>
                            </a:rPr>
                            <m:t>𝑘</m:t>
                          </m:r>
                        </m:e>
                      </m:d>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Sub>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e>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Sub>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oMath>
                  </m:oMathPara>
                </a14:m>
                <a:endParaRPr lang="en-US" sz="2100" dirty="0">
                  <a:effectLst/>
                  <a:ea typeface="Calibri" panose="020F0502020204030204" pitchFamily="34" charset="0"/>
                </a:endParaRPr>
              </a:p>
              <a:p>
                <a:pPr marL="0" marR="0" indent="0" algn="just">
                  <a:spcBef>
                    <a:spcPts val="0"/>
                  </a:spcBef>
                  <a:spcAft>
                    <a:spcPts val="0"/>
                  </a:spcAft>
                  <a:buNone/>
                </a:pPr>
                <a:r>
                  <a:rPr lang="en-US" sz="2100" dirty="0">
                    <a:effectLst/>
                    <a:ea typeface="Calibri" panose="020F0502020204030204" pitchFamily="34" charset="0"/>
                  </a:rPr>
                  <a:t>The parameter of PMM is Θ = (</a:t>
                </a:r>
                <a:r>
                  <a:rPr lang="en-US" sz="2100" i="1" dirty="0">
                    <a:effectLst/>
                    <a:ea typeface="Calibri" panose="020F0502020204030204" pitchFamily="34" charset="0"/>
                  </a:rPr>
                  <a:t>α</a:t>
                </a:r>
                <a:r>
                  <a:rPr lang="en-US" sz="2100" i="1" baseline="-25000" dirty="0">
                    <a:effectLst/>
                    <a:ea typeface="Calibri" panose="020F0502020204030204" pitchFamily="34" charset="0"/>
                  </a:rPr>
                  <a:t>k</a:t>
                </a:r>
                <a:r>
                  <a:rPr lang="en-US" sz="2100" dirty="0">
                    <a:effectLst/>
                    <a:ea typeface="Calibri" panose="020F0502020204030204" pitchFamily="34" charset="0"/>
                  </a:rPr>
                  <a:t>,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oMath>
                </a14:m>
                <a:r>
                  <a:rPr lang="en-US" sz="2100" dirty="0">
                    <a:effectLst/>
                    <a:ea typeface="Calibri" panose="020F0502020204030204" pitchFamily="34" charset="0"/>
                  </a:rPr>
                  <a:t>,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oMath>
                </a14:m>
                <a:r>
                  <a:rPr lang="en-US" sz="2100" dirty="0">
                    <a:effectLst/>
                    <a:ea typeface="Calibri" panose="020F0502020204030204" pitchFamily="34" charset="0"/>
                  </a:rPr>
                  <a:t>)</a:t>
                </a:r>
                <a:r>
                  <a:rPr lang="en-US" sz="2100" i="1" baseline="30000" dirty="0">
                    <a:effectLst/>
                    <a:ea typeface="Calibri" panose="020F0502020204030204" pitchFamily="34" charset="0"/>
                  </a:rPr>
                  <a:t>T</a:t>
                </a:r>
                <a:r>
                  <a:rPr lang="en-US" sz="2100" dirty="0">
                    <a:effectLst/>
                    <a:ea typeface="Calibri" panose="020F0502020204030204" pitchFamily="34" charset="0"/>
                  </a:rPr>
                  <a:t> in which there are </a:t>
                </a:r>
                <a:r>
                  <a:rPr lang="en-US" sz="2100" i="1" dirty="0">
                    <a:effectLst/>
                    <a:ea typeface="Calibri" panose="020F0502020204030204" pitchFamily="34" charset="0"/>
                  </a:rPr>
                  <a:t>K</a:t>
                </a:r>
                <a:r>
                  <a:rPr lang="en-US" sz="2100" dirty="0">
                    <a:effectLst/>
                    <a:ea typeface="Calibri" panose="020F0502020204030204" pitchFamily="34" charset="0"/>
                  </a:rPr>
                  <a:t> +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𝒳</m:t>
                        </m:r>
                      </m:sub>
                    </m:sSub>
                    <m:d>
                      <m:dPr>
                        <m:begChr m:val="|"/>
                        <m:endChr m:val="|"/>
                        <m:ctrlPr>
                          <a:rPr lang="en-US" sz="2100" i="1">
                            <a:effectLst/>
                            <a:latin typeface="Cambria Math" panose="02040503050406030204" pitchFamily="18" charset="0"/>
                            <a:ea typeface="Calibri" panose="020F0502020204030204" pitchFamily="34" charset="0"/>
                          </a:rPr>
                        </m:ctrlPr>
                      </m:dPr>
                      <m:e>
                        <m:r>
                          <a:rPr lang="en-US" sz="2100" i="1">
                            <a:effectLst/>
                            <a:latin typeface="Cambria Math" panose="02040503050406030204" pitchFamily="18" charset="0"/>
                            <a:ea typeface="Calibri" panose="020F0502020204030204" pitchFamily="34" charset="0"/>
                          </a:rPr>
                          <m:t>𝒳</m:t>
                        </m:r>
                      </m:e>
                    </m:d>
                  </m:oMath>
                </a14:m>
                <a:r>
                  <a:rPr lang="en-US" sz="2100" dirty="0">
                    <a:effectLst/>
                    <a:ea typeface="Calibri" panose="020F0502020204030204" pitchFamily="34" charset="0"/>
                  </a:rPr>
                  <a:t> +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𝒴</m:t>
                        </m:r>
                      </m:sub>
                    </m:sSub>
                    <m:d>
                      <m:dPr>
                        <m:begChr m:val="|"/>
                        <m:endChr m:val="|"/>
                        <m:ctrlPr>
                          <a:rPr lang="en-US" sz="2100" i="1">
                            <a:effectLst/>
                            <a:latin typeface="Cambria Math" panose="02040503050406030204" pitchFamily="18" charset="0"/>
                            <a:ea typeface="Calibri" panose="020F0502020204030204" pitchFamily="34" charset="0"/>
                          </a:rPr>
                        </m:ctrlPr>
                      </m:dPr>
                      <m:e>
                        <m:r>
                          <a:rPr lang="en-US" sz="2100" i="1">
                            <a:effectLst/>
                            <a:latin typeface="Cambria Math" panose="02040503050406030204" pitchFamily="18" charset="0"/>
                            <a:ea typeface="Calibri" panose="020F0502020204030204" pitchFamily="34" charset="0"/>
                          </a:rPr>
                          <m:t>𝒴</m:t>
                        </m:r>
                      </m:e>
                    </m:d>
                  </m:oMath>
                </a14:m>
                <a:r>
                  <a:rPr lang="en-US" sz="2100" dirty="0">
                    <a:effectLst/>
                    <a:ea typeface="Calibri" panose="020F0502020204030204" pitchFamily="34" charset="0"/>
                  </a:rPr>
                  <a:t> partial parameters </a:t>
                </a:r>
                <a:r>
                  <a:rPr lang="en-US" sz="2100" i="1" dirty="0">
                    <a:effectLst/>
                    <a:ea typeface="Calibri" panose="020F0502020204030204" pitchFamily="34" charset="0"/>
                  </a:rPr>
                  <a:t>α</a:t>
                </a:r>
                <a:r>
                  <a:rPr lang="en-US" sz="2100" i="1" baseline="-25000" dirty="0">
                    <a:effectLst/>
                    <a:ea typeface="Calibri" panose="020F0502020204030204" pitchFamily="34" charset="0"/>
                  </a:rPr>
                  <a:t>k</a:t>
                </a:r>
                <a:r>
                  <a:rPr lang="en-US" sz="2100" dirty="0">
                    <a:effectLst/>
                    <a:ea typeface="Calibri" panose="020F0502020204030204" pitchFamily="34" charset="0"/>
                  </a:rPr>
                  <a:t>,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oMath>
                </a14:m>
                <a:r>
                  <a:rPr lang="en-US" sz="2100" dirty="0">
                    <a:effectLst/>
                    <a:ea typeface="Calibri" panose="020F0502020204030204" pitchFamily="34" charset="0"/>
                  </a:rPr>
                  <a:t>, and </a:t>
                </a:r>
                <a14:m>
                  <m:oMath xmlns:m="http://schemas.openxmlformats.org/officeDocument/2006/math">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oMath>
                </a14:m>
                <a:r>
                  <a:rPr lang="en-US" sz="2100" dirty="0">
                    <a:effectLst/>
                    <a:ea typeface="Calibri" panose="020F0502020204030204" pitchFamily="34" charset="0"/>
                  </a:rPr>
                  <a:t>. Note,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limLoc m:val="undOvr"/>
                          <m:ctrlPr>
                            <a:rPr lang="en-US" sz="2100" i="1">
                              <a:effectLst/>
                              <a:latin typeface="Cambria Math" panose="02040503050406030204" pitchFamily="18" charset="0"/>
                              <a:ea typeface="Calibri" panose="020F0502020204030204" pitchFamily="34" charset="0"/>
                            </a:rPr>
                          </m:ctrlPr>
                        </m:naryPr>
                        <m:sub>
                          <m:r>
                            <a:rPr lang="en-US" sz="2100" i="1">
                              <a:effectLst/>
                              <a:latin typeface="Cambria Math" panose="02040503050406030204" pitchFamily="18" charset="0"/>
                              <a:ea typeface="Calibri" panose="020F0502020204030204" pitchFamily="34" charset="0"/>
                            </a:rPr>
                            <m:t>𝑘</m:t>
                          </m:r>
                          <m:r>
                            <a:rPr lang="en-US" sz="2100" i="1">
                              <a:effectLst/>
                              <a:latin typeface="Cambria Math" panose="02040503050406030204" pitchFamily="18" charset="0"/>
                              <a:ea typeface="Calibri" panose="020F0502020204030204" pitchFamily="34" charset="0"/>
                            </a:rPr>
                            <m:t>=1</m:t>
                          </m:r>
                        </m:sub>
                        <m:sup>
                          <m:r>
                            <a:rPr lang="en-US" sz="2100" i="1">
                              <a:effectLst/>
                              <a:latin typeface="Cambria Math" panose="02040503050406030204" pitchFamily="18" charset="0"/>
                              <a:ea typeface="Calibri" panose="020F0502020204030204" pitchFamily="34" charset="0"/>
                            </a:rPr>
                            <m:t>𝐾</m:t>
                          </m:r>
                        </m:sup>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Sub>
                        </m:e>
                      </m:nary>
                      <m:r>
                        <a:rPr lang="en-US" sz="2100" i="1">
                          <a:effectLst/>
                          <a:latin typeface="Cambria Math" panose="02040503050406030204" pitchFamily="18" charset="0"/>
                          <a:ea typeface="Calibri" panose="020F0502020204030204" pitchFamily="34" charset="0"/>
                        </a:rPr>
                        <m:t>=1,</m:t>
                      </m:r>
                      <m:nary>
                        <m:naryPr>
                          <m:chr m:val="∑"/>
                          <m:limLoc m:val="undOvr"/>
                          <m:ctrlPr>
                            <a:rPr lang="en-US" sz="2100" i="1">
                              <a:effectLst/>
                              <a:latin typeface="Cambria Math" panose="02040503050406030204" pitchFamily="18" charset="0"/>
                              <a:ea typeface="Calibri" panose="020F0502020204030204" pitchFamily="34" charset="0"/>
                            </a:rPr>
                          </m:ctrlPr>
                        </m:naryPr>
                        <m:sub>
                          <m:r>
                            <a:rPr lang="en-US" sz="2100" i="1">
                              <a:effectLst/>
                              <a:latin typeface="Cambria Math" panose="02040503050406030204" pitchFamily="18" charset="0"/>
                              <a:ea typeface="Calibri" panose="020F0502020204030204" pitchFamily="34" charset="0"/>
                            </a:rPr>
                            <m:t>𝑖</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ea typeface="Calibri" panose="020F0502020204030204" pitchFamily="34" charset="0"/>
                                </a:rPr>
                              </m:ctrlPr>
                            </m:dPr>
                            <m:e>
                              <m:r>
                                <a:rPr lang="en-US" sz="2100" i="1">
                                  <a:effectLst/>
                                  <a:latin typeface="Cambria Math" panose="02040503050406030204" pitchFamily="18" charset="0"/>
                                  <a:ea typeface="Calibri" panose="020F0502020204030204" pitchFamily="34" charset="0"/>
                                </a:rPr>
                                <m:t>𝒳</m:t>
                              </m:r>
                            </m:e>
                          </m:d>
                        </m:sup>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Sub>
                        </m:e>
                      </m:nary>
                      <m:r>
                        <a:rPr lang="en-US" sz="2100" i="1">
                          <a:effectLst/>
                          <a:latin typeface="Cambria Math" panose="02040503050406030204" pitchFamily="18" charset="0"/>
                          <a:ea typeface="Calibri" panose="020F0502020204030204" pitchFamily="34" charset="0"/>
                        </a:rPr>
                        <m:t>=1,</m:t>
                      </m:r>
                      <m:nary>
                        <m:naryPr>
                          <m:chr m:val="∑"/>
                          <m:limLoc m:val="undOvr"/>
                          <m:ctrlPr>
                            <a:rPr lang="en-US" sz="2100" i="1">
                              <a:effectLst/>
                              <a:latin typeface="Cambria Math" panose="02040503050406030204" pitchFamily="18" charset="0"/>
                              <a:ea typeface="Calibri" panose="020F0502020204030204" pitchFamily="34"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ea typeface="Calibri" panose="020F0502020204030204" pitchFamily="34" charset="0"/>
                                </a:rPr>
                              </m:ctrlPr>
                            </m:dPr>
                            <m:e>
                              <m:r>
                                <a:rPr lang="en-US" sz="2100" i="1">
                                  <a:effectLst/>
                                  <a:latin typeface="Cambria Math" panose="02040503050406030204" pitchFamily="18" charset="0"/>
                                  <a:ea typeface="Calibri" panose="020F0502020204030204" pitchFamily="34" charset="0"/>
                                </a:rPr>
                                <m:t>𝒴</m:t>
                              </m:r>
                            </m:e>
                          </m:d>
                        </m:sup>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ea typeface="Calibri" panose="020F0502020204030204" pitchFamily="34" charset="0"/>
                                    </a:rPr>
                                  </m:ctrlPr>
                                </m:dPr>
                                <m:e>
                                  <m:sSub>
                                    <m:sSubPr>
                                      <m:ctrlPr>
                                        <a:rPr lang="en-US" sz="2100" i="1">
                                          <a:effectLst/>
                                          <a:latin typeface="Cambria Math" panose="02040503050406030204" pitchFamily="18" charset="0"/>
                                          <a:ea typeface="Calibri" panose="020F0502020204030204" pitchFamily="34"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Sub>
                        </m:e>
                      </m:nary>
                      <m:r>
                        <a:rPr lang="en-US" sz="2100" i="1">
                          <a:effectLst/>
                          <a:latin typeface="Cambria Math" panose="02040503050406030204" pitchFamily="18" charset="0"/>
                          <a:ea typeface="Calibri" panose="020F0502020204030204" pitchFamily="34" charset="0"/>
                        </a:rPr>
                        <m:t>=1</m:t>
                      </m:r>
                    </m:oMath>
                  </m:oMathPara>
                </a14:m>
                <a:endParaRPr lang="en-US" sz="2100" dirty="0">
                  <a:effectLst/>
                  <a:ea typeface="Calibri" panose="020F0502020204030204" pitchFamily="34" charset="0"/>
                </a:endParaRPr>
              </a:p>
              <a:p>
                <a:pPr marL="0" indent="0">
                  <a:buNone/>
                </a:pPr>
                <a:r>
                  <a:rPr lang="en-US" sz="2100" dirty="0">
                    <a:effectLst/>
                    <a:ea typeface="Calibri" panose="020F0502020204030204" pitchFamily="34" charset="0"/>
                  </a:rPr>
                  <a:t>Learning PMM is like learning SMM and so it is not necessary to duplicate the expansion of </a:t>
                </a:r>
                <a:r>
                  <a:rPr lang="en-US" sz="2100" i="1" dirty="0">
                    <a:effectLst/>
                    <a:ea typeface="Calibri" panose="020F0502020204030204" pitchFamily="34" charset="0"/>
                  </a:rPr>
                  <a:t>Q</a:t>
                </a:r>
                <a:r>
                  <a:rPr lang="en-US" sz="2100" dirty="0">
                    <a:effectLst/>
                    <a:ea typeface="Calibri" panose="020F0502020204030204" pitchFamily="34" charset="0"/>
                  </a:rPr>
                  <a:t>(Θ|Θ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The two steps of GEM algorithm for PMM at some </a:t>
                </a:r>
                <a:r>
                  <a:rPr lang="en-US" sz="2100" i="1" dirty="0" err="1">
                    <a:effectLst/>
                    <a:ea typeface="Calibri" panose="020F0502020204030204" pitchFamily="34" charset="0"/>
                  </a:rPr>
                  <a:t>t</a:t>
                </a:r>
                <a:r>
                  <a:rPr lang="en-US" sz="2100" baseline="30000" dirty="0" err="1">
                    <a:effectLst/>
                    <a:ea typeface="Calibri" panose="020F0502020204030204" pitchFamily="34" charset="0"/>
                  </a:rPr>
                  <a:t>th</a:t>
                </a:r>
                <a:r>
                  <a:rPr lang="en-US" sz="2100" dirty="0">
                    <a:effectLst/>
                    <a:ea typeface="Calibri" panose="020F0502020204030204" pitchFamily="34" charset="0"/>
                  </a:rPr>
                  <a:t> iteration are shown in table 2.3.</a:t>
                </a:r>
                <a:endParaRPr lang="en-US" sz="2100" dirty="0"/>
              </a:p>
            </p:txBody>
          </p:sp>
        </mc:Choice>
        <mc:Fallback xmlns="">
          <p:sp>
            <p:nvSpPr>
              <p:cNvPr id="3" name="Content Placeholder 2">
                <a:extLst>
                  <a:ext uri="{FF2B5EF4-FFF2-40B4-BE49-F238E27FC236}">
                    <a16:creationId xmlns:a16="http://schemas.microsoft.com/office/drawing/2014/main" id="{DF508C06-0DE1-D9C3-6F72-0B85CFA6E808}"/>
                  </a:ext>
                </a:extLst>
              </p:cNvPr>
              <p:cNvSpPr>
                <a:spLocks noGrp="1" noRot="1" noChangeAspect="1" noMove="1" noResize="1" noEditPoints="1" noAdjustHandles="1" noChangeArrowheads="1" noChangeShapeType="1" noTextEdit="1"/>
              </p:cNvSpPr>
              <p:nvPr>
                <p:ph idx="1"/>
              </p:nvPr>
            </p:nvSpPr>
            <p:spPr>
              <a:xfrm>
                <a:off x="126609" y="914399"/>
                <a:ext cx="11915336" cy="5176066"/>
              </a:xfrm>
              <a:blipFill>
                <a:blip r:embed="rId4"/>
                <a:stretch>
                  <a:fillRect l="-614" t="-11425" r="-614" b="-27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B803147-238E-08BA-74DE-E8BCF95AF436}"/>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A5FC498A-9DB8-4388-65DC-D93D930FEFB9}"/>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209E131B-DB42-6B0E-2739-760C0AD11580}"/>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87128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2FD1-E954-9F64-0C10-022A61FFD0BB}"/>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5B1A6-B3A3-60CE-8114-FFD83821B915}"/>
                  </a:ext>
                </a:extLst>
              </p:cNvPr>
              <p:cNvSpPr>
                <a:spLocks noGrp="1"/>
              </p:cNvSpPr>
              <p:nvPr>
                <p:ph idx="1"/>
              </p:nvPr>
            </p:nvSpPr>
            <p:spPr>
              <a:xfrm>
                <a:off x="98474" y="914398"/>
                <a:ext cx="11971606" cy="4895559"/>
              </a:xfrm>
              <a:ln>
                <a:solidFill>
                  <a:schemeClr val="tx1"/>
                </a:solidFill>
              </a:ln>
            </p:spPr>
            <p:txBody>
              <a:bodyPr>
                <a:noAutofit/>
              </a:bodyPr>
              <a:lstStyle/>
              <a:p>
                <a:pPr marL="0" marR="0" indent="0" algn="just">
                  <a:spcBef>
                    <a:spcPts val="0"/>
                  </a:spcBef>
                  <a:spcAft>
                    <a:spcPts val="0"/>
                  </a:spcAft>
                  <a:buNone/>
                </a:pPr>
                <a:r>
                  <a:rPr lang="en-US" sz="2100" i="1" dirty="0">
                    <a:effectLst/>
                    <a:ea typeface="Calibri" panose="020F0502020204030204" pitchFamily="34" charset="0"/>
                  </a:rPr>
                  <a:t>E-step</a:t>
                </a:r>
                <a:r>
                  <a:rPr lang="en-US" sz="2100" dirty="0">
                    <a:effectLst/>
                    <a:ea typeface="Calibri" panose="020F0502020204030204" pitchFamily="34" charset="0"/>
                  </a:rPr>
                  <a:t>: The conditional probabilities </a:t>
                </a:r>
                <a:r>
                  <a:rPr lang="en-US" sz="2100" i="1" dirty="0">
                    <a:effectLst/>
                    <a:ea typeface="Calibri" panose="020F0502020204030204" pitchFamily="34" charset="0"/>
                  </a:rPr>
                  <a:t>P</a:t>
                </a:r>
                <a:r>
                  <a:rPr lang="en-US" sz="2100" dirty="0">
                    <a:effectLst/>
                    <a:ea typeface="Calibri" panose="020F0502020204030204" pitchFamily="34" charset="0"/>
                  </a:rPr>
                  <a:t>(</a:t>
                </a:r>
                <a:r>
                  <a:rPr lang="en-US" sz="2100" i="1" dirty="0">
                    <a:effectLst/>
                    <a:ea typeface="Calibri" panose="020F0502020204030204" pitchFamily="34" charset="0"/>
                  </a:rPr>
                  <a:t>k</a:t>
                </a:r>
                <a:r>
                  <a:rPr lang="en-US" sz="2100" dirty="0">
                    <a:effectLst/>
                    <a:ea typeface="Calibri" panose="020F0502020204030204" pitchFamily="34" charset="0"/>
                  </a:rPr>
                  <a:t> | </a:t>
                </a:r>
                <a:r>
                  <a:rPr lang="en-US" sz="2100" i="1" dirty="0">
                    <a:effectLst/>
                    <a:ea typeface="Calibri" panose="020F0502020204030204" pitchFamily="34" charset="0"/>
                  </a:rPr>
                  <a:t>x</a:t>
                </a:r>
                <a:r>
                  <a:rPr lang="en-US" sz="2100" i="1" baseline="-25000" dirty="0">
                    <a:effectLst/>
                    <a:ea typeface="Calibri" panose="020F0502020204030204" pitchFamily="34" charset="0"/>
                  </a:rPr>
                  <a:t>i</a:t>
                </a:r>
                <a:r>
                  <a:rPr lang="en-US" sz="2100" dirty="0">
                    <a:effectLst/>
                    <a:ea typeface="Calibri" panose="020F0502020204030204" pitchFamily="34" charset="0"/>
                  </a:rPr>
                  <a:t>, </a:t>
                </a:r>
                <a:r>
                  <a:rPr lang="en-US" sz="2100" i="1" dirty="0" err="1">
                    <a:effectLst/>
                    <a:ea typeface="Calibri" panose="020F0502020204030204" pitchFamily="34" charset="0"/>
                  </a:rPr>
                  <a:t>y</a:t>
                </a:r>
                <a:r>
                  <a:rPr lang="en-US" sz="2100" i="1" baseline="-25000" dirty="0" err="1">
                    <a:effectLst/>
                    <a:ea typeface="Calibri" panose="020F0502020204030204" pitchFamily="34" charset="0"/>
                  </a:rPr>
                  <a:t>j</a:t>
                </a:r>
                <a:r>
                  <a:rPr lang="en-US" sz="2100" dirty="0">
                    <a:effectLst/>
                    <a:ea typeface="Calibri" panose="020F0502020204030204" pitchFamily="34" charset="0"/>
                  </a:rPr>
                  <a:t>,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a:t>
                </a:r>
                <a:r>
                  <a:rPr lang="en-US" sz="2100" i="1" dirty="0">
                    <a:effectLst/>
                    <a:ea typeface="Calibri" panose="020F0502020204030204" pitchFamily="34" charset="0"/>
                  </a:rPr>
                  <a:t>P</a:t>
                </a:r>
                <a:r>
                  <a:rPr lang="en-US" sz="2100" dirty="0">
                    <a:effectLst/>
                    <a:ea typeface="Calibri" panose="020F0502020204030204" pitchFamily="34" charset="0"/>
                  </a:rPr>
                  <a:t>(</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oMath>
                </a14:m>
                <a:r>
                  <a:rPr lang="en-US" sz="2100" dirty="0">
                    <a:effectLst/>
                    <a:ea typeface="Calibri" panose="020F0502020204030204" pitchFamily="34" charset="0"/>
                  </a:rPr>
                  <a:t> | </a:t>
                </a:r>
                <a:r>
                  <a:rPr lang="en-US" sz="2100" i="1" dirty="0">
                    <a:effectLst/>
                    <a:ea typeface="Calibri" panose="020F0502020204030204" pitchFamily="34" charset="0"/>
                  </a:rPr>
                  <a:t>x</a:t>
                </a:r>
                <a:r>
                  <a:rPr lang="en-US" sz="2100" i="1" baseline="-25000" dirty="0">
                    <a:effectLst/>
                    <a:ea typeface="Calibri" panose="020F0502020204030204" pitchFamily="34" charset="0"/>
                  </a:rPr>
                  <a:t>i</a:t>
                </a:r>
                <a:r>
                  <a:rPr lang="en-US" sz="2100" dirty="0">
                    <a:effectLst/>
                    <a:ea typeface="Calibri" panose="020F0502020204030204" pitchFamily="34" charset="0"/>
                  </a:rPr>
                  <a:t>, </a:t>
                </a:r>
                <a:r>
                  <a:rPr lang="en-US" sz="2100" i="1" dirty="0" err="1">
                    <a:effectLst/>
                    <a:ea typeface="Calibri" panose="020F0502020204030204" pitchFamily="34" charset="0"/>
                  </a:rPr>
                  <a:t>y</a:t>
                </a:r>
                <a:r>
                  <a:rPr lang="en-US" sz="2100" i="1" baseline="-25000" dirty="0" err="1">
                    <a:effectLst/>
                    <a:ea typeface="Calibri" panose="020F0502020204030204" pitchFamily="34" charset="0"/>
                  </a:rPr>
                  <a:t>j</a:t>
                </a:r>
                <a:r>
                  <a:rPr lang="en-US" sz="2100" dirty="0">
                    <a:effectLst/>
                    <a:ea typeface="Calibri" panose="020F0502020204030204" pitchFamily="34" charset="0"/>
                  </a:rPr>
                  <a:t>,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and </a:t>
                </a:r>
                <a:r>
                  <a:rPr lang="en-US" sz="2100" i="1" dirty="0">
                    <a:effectLst/>
                    <a:ea typeface="Calibri" panose="020F0502020204030204" pitchFamily="34" charset="0"/>
                  </a:rPr>
                  <a:t>P</a:t>
                </a:r>
                <a:r>
                  <a:rPr lang="en-US" sz="2100" dirty="0">
                    <a:effectLst/>
                    <a:ea typeface="Calibri" panose="020F0502020204030204" pitchFamily="34" charset="0"/>
                  </a:rPr>
                  <a:t>(</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oMath>
                </a14:m>
                <a:r>
                  <a:rPr lang="en-US" sz="2100" dirty="0">
                    <a:effectLst/>
                    <a:ea typeface="Calibri" panose="020F0502020204030204" pitchFamily="34" charset="0"/>
                  </a:rPr>
                  <a:t> | </a:t>
                </a:r>
                <a:r>
                  <a:rPr lang="en-US" sz="2100" i="1" dirty="0">
                    <a:effectLst/>
                    <a:ea typeface="Calibri" panose="020F0502020204030204" pitchFamily="34" charset="0"/>
                  </a:rPr>
                  <a:t>x</a:t>
                </a:r>
                <a:r>
                  <a:rPr lang="en-US" sz="2100" i="1" baseline="-25000" dirty="0">
                    <a:effectLst/>
                    <a:ea typeface="Calibri" panose="020F0502020204030204" pitchFamily="34" charset="0"/>
                  </a:rPr>
                  <a:t>i</a:t>
                </a:r>
                <a:r>
                  <a:rPr lang="en-US" sz="2100" dirty="0">
                    <a:effectLst/>
                    <a:ea typeface="Calibri" panose="020F0502020204030204" pitchFamily="34" charset="0"/>
                  </a:rPr>
                  <a:t>, </a:t>
                </a:r>
                <a:r>
                  <a:rPr lang="en-US" sz="2100" i="1" dirty="0" err="1">
                    <a:effectLst/>
                    <a:ea typeface="Calibri" panose="020F0502020204030204" pitchFamily="34" charset="0"/>
                  </a:rPr>
                  <a:t>y</a:t>
                </a:r>
                <a:r>
                  <a:rPr lang="en-US" sz="2100" i="1" baseline="-25000" dirty="0" err="1">
                    <a:effectLst/>
                    <a:ea typeface="Calibri" panose="020F0502020204030204" pitchFamily="34" charset="0"/>
                  </a:rPr>
                  <a:t>j</a:t>
                </a:r>
                <a:r>
                  <a:rPr lang="en-US" sz="2100" dirty="0">
                    <a:effectLst/>
                    <a:ea typeface="Calibri" panose="020F0502020204030204" pitchFamily="34" charset="0"/>
                  </a:rPr>
                  <a:t>,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are calculated based on current parameter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 </a:t>
                </a:r>
                <a14:m>
                  <m:oMath xmlns:m="http://schemas.openxmlformats.org/officeDocument/2006/math">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e>
                        </m:d>
                      </m:e>
                      <m:sup>
                        <m:r>
                          <a:rPr lang="en-US" sz="2100" i="1">
                            <a:effectLst/>
                            <a:latin typeface="Cambria Math" panose="02040503050406030204" pitchFamily="18" charset="0"/>
                            <a:ea typeface="Calibri" panose="020F0502020204030204" pitchFamily="34" charset="0"/>
                          </a:rPr>
                          <m:t>𝑇</m:t>
                        </m:r>
                      </m:sup>
                    </m:sSup>
                  </m:oMath>
                </a14:m>
                <a:r>
                  <a:rPr lang="en-US" sz="2100" dirty="0">
                    <a:effectLst/>
                    <a:ea typeface="Calibri" panose="020F0502020204030204" pitchFamily="34" charset="0"/>
                  </a:rPr>
                  <a:t>, according to </a:t>
                </a:r>
                <a:r>
                  <a:rPr lang="en-US" sz="2100" dirty="0" err="1">
                    <a:effectLst/>
                    <a:ea typeface="Calibri" panose="020F0502020204030204" pitchFamily="34" charset="0"/>
                  </a:rPr>
                  <a:t>Eqs</a:t>
                </a:r>
                <a:r>
                  <a:rPr lang="en-US" sz="2100" dirty="0">
                    <a:effectLst/>
                    <a:ea typeface="Calibri" panose="020F0502020204030204" pitchFamily="34" charset="0"/>
                  </a:rPr>
                  <a:t>. 2.24, 2.25, and 2.26.</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r>
                        <a:rPr lang="en-US" sz="2100" i="1">
                          <a:effectLst/>
                          <a:latin typeface="Cambria Math" panose="02040503050406030204" pitchFamily="18" charset="0"/>
                          <a:ea typeface="Calibri" panose="020F0502020204030204" pitchFamily="34" charset="0"/>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num>
                        <m:den>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𝑙</m:t>
                              </m:r>
                              <m:r>
                                <a:rPr lang="en-US" sz="2100" i="1">
                                  <a:effectLst/>
                                  <a:latin typeface="Cambria Math" panose="02040503050406030204" pitchFamily="18" charset="0"/>
                                  <a:ea typeface="Calibri" panose="020F0502020204030204" pitchFamily="34" charset="0"/>
                                </a:rPr>
                                <m:t>=1</m:t>
                              </m:r>
                            </m:sub>
                            <m:sup>
                              <m:r>
                                <a:rPr lang="en-US" sz="2100" i="1">
                                  <a:effectLst/>
                                  <a:latin typeface="Cambria Math" panose="02040503050406030204" pitchFamily="18" charset="0"/>
                                  <a:ea typeface="Calibri" panose="020F0502020204030204" pitchFamily="34" charset="0"/>
                                </a:rPr>
                                <m:t>𝐾</m:t>
                              </m:r>
                            </m:sup>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𝑙</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𝑙</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𝑙</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e>
                          </m:nary>
                        </m:den>
                      </m:f>
                      <m:r>
                        <a:rPr lang="en-US" sz="2100" b="0" i="1" smtClean="0">
                          <a:effectLst/>
                          <a:latin typeface="Cambria Math" panose="02040503050406030204" pitchFamily="18" charset="0"/>
                          <a:ea typeface="Calibri" panose="020F0502020204030204" pitchFamily="34" charset="0"/>
                        </a:rPr>
                        <m:t>    </m:t>
                      </m:r>
                      <m:d>
                        <m:dPr>
                          <m:ctrlPr>
                            <a:rPr lang="en-US" sz="2100" b="0" i="1" smtClean="0">
                              <a:effectLst/>
                              <a:latin typeface="Cambria Math" panose="02040503050406030204" pitchFamily="18" charset="0"/>
                            </a:rPr>
                          </m:ctrlPr>
                        </m:dPr>
                        <m:e>
                          <m:r>
                            <a:rPr lang="en-US" sz="2100" b="0" i="1" smtClean="0">
                              <a:effectLst/>
                              <a:latin typeface="Cambria Math" panose="02040503050406030204" pitchFamily="18" charset="0"/>
                            </a:rPr>
                            <m:t>2.24</m:t>
                          </m:r>
                        </m:e>
                      </m:d>
                    </m:oMath>
                  </m:oMathPara>
                </a14:m>
                <a:endParaRPr lang="en-US" sz="2100" dirty="0"/>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r>
                        <a:rPr lang="en-US" sz="2100" i="1">
                          <a:effectLst/>
                          <a:latin typeface="Cambria Math" panose="02040503050406030204" pitchFamily="18" charset="0"/>
                          <a:ea typeface="Calibri" panose="020F0502020204030204" pitchFamily="34" charset="0"/>
                        </a:rPr>
                        <m:t>=</m:t>
                      </m:r>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𝑘</m:t>
                          </m:r>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𝑘</m:t>
                          </m:r>
                        </m:sub>
                        <m:sup/>
                        <m:e>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e>
                      </m:nary>
                      <m:r>
                        <a:rPr lang="en-US" sz="2100" b="0" i="1" smtClean="0">
                          <a:effectLst/>
                          <a:latin typeface="Cambria Math" panose="02040503050406030204" pitchFamily="18" charset="0"/>
                          <a:ea typeface="Calibri" panose="020F0502020204030204" pitchFamily="34" charset="0"/>
                        </a:rPr>
                        <m:t>    </m:t>
                      </m:r>
                      <m:d>
                        <m:dPr>
                          <m:ctrlPr>
                            <a:rPr lang="en-US" sz="2100" b="0" i="1" smtClean="0">
                              <a:effectLst/>
                              <a:latin typeface="Cambria Math" panose="02040503050406030204" pitchFamily="18" charset="0"/>
                            </a:rPr>
                          </m:ctrlPr>
                        </m:dPr>
                        <m:e>
                          <m:r>
                            <a:rPr lang="en-US" sz="2100" b="0" i="1" smtClean="0">
                              <a:effectLst/>
                              <a:latin typeface="Cambria Math" panose="02040503050406030204" pitchFamily="18" charset="0"/>
                            </a:rPr>
                            <m:t>2.25</m:t>
                          </m:r>
                        </m:e>
                      </m:d>
                    </m:oMath>
                  </m:oMathPara>
                </a14:m>
                <a:endParaRPr lang="en-US" sz="2100" dirty="0"/>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r>
                        <a:rPr lang="en-US" sz="2100" i="1">
                          <a:effectLst/>
                          <a:latin typeface="Cambria Math" panose="02040503050406030204" pitchFamily="18" charset="0"/>
                          <a:ea typeface="Calibri" panose="020F0502020204030204" pitchFamily="34" charset="0"/>
                        </a:rPr>
                        <m:t>=</m:t>
                      </m:r>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𝑘</m:t>
                          </m:r>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rPr>
                            <m:t>𝑘</m:t>
                          </m:r>
                        </m:sub>
                        <m:sup/>
                        <m:e>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e>
                      </m:nary>
                      <m:r>
                        <a:rPr lang="en-US" sz="2100" b="0" i="1" smtClean="0">
                          <a:effectLst/>
                          <a:latin typeface="Cambria Math" panose="02040503050406030204" pitchFamily="18" charset="0"/>
                          <a:ea typeface="Calibri" panose="020F0502020204030204" pitchFamily="34" charset="0"/>
                        </a:rPr>
                        <m:t>    </m:t>
                      </m:r>
                      <m:d>
                        <m:dPr>
                          <m:ctrlPr>
                            <a:rPr lang="en-US" sz="2100" b="0" i="1" smtClean="0">
                              <a:effectLst/>
                              <a:latin typeface="Cambria Math" panose="02040503050406030204" pitchFamily="18" charset="0"/>
                            </a:rPr>
                          </m:ctrlPr>
                        </m:dPr>
                        <m:e>
                          <m:r>
                            <a:rPr lang="en-US" sz="2100" b="0" i="1" smtClean="0">
                              <a:effectLst/>
                              <a:latin typeface="Cambria Math" panose="02040503050406030204" pitchFamily="18" charset="0"/>
                            </a:rPr>
                            <m:t>2.26</m:t>
                          </m:r>
                        </m:e>
                      </m:d>
                    </m:oMath>
                  </m:oMathPara>
                </a14:m>
                <a:endParaRPr lang="en-US" sz="2100" dirty="0"/>
              </a:p>
              <a:p>
                <a:pPr marL="0" marR="0" indent="0" algn="just">
                  <a:spcBef>
                    <a:spcPts val="0"/>
                  </a:spcBef>
                  <a:spcAft>
                    <a:spcPts val="0"/>
                  </a:spcAft>
                  <a:buNone/>
                </a:pPr>
                <a:r>
                  <a:rPr lang="en-US" sz="2100" i="1" dirty="0">
                    <a:effectLst/>
                    <a:ea typeface="Calibri" panose="020F0502020204030204" pitchFamily="34" charset="0"/>
                  </a:rPr>
                  <a:t>M-step</a:t>
                </a:r>
                <a:r>
                  <a:rPr lang="en-US" sz="2100" dirty="0">
                    <a:effectLst/>
                    <a:ea typeface="Calibri" panose="020F0502020204030204" pitchFamily="34" charset="0"/>
                  </a:rPr>
                  <a:t>: The next parameter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+1)</a:t>
                </a:r>
                <a:r>
                  <a:rPr lang="en-US" sz="2100" dirty="0">
                    <a:effectLst/>
                    <a:ea typeface="Calibri" panose="020F0502020204030204" pitchFamily="34" charset="0"/>
                  </a:rPr>
                  <a:t> = </a:t>
                </a:r>
                <a14:m>
                  <m:oMath xmlns:m="http://schemas.openxmlformats.org/officeDocument/2006/math">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e>
                        </m:d>
                      </m:e>
                      <m:sup>
                        <m:r>
                          <a:rPr lang="en-US" sz="2100" i="1">
                            <a:effectLst/>
                            <a:latin typeface="Cambria Math" panose="02040503050406030204" pitchFamily="18" charset="0"/>
                            <a:ea typeface="Calibri" panose="020F0502020204030204" pitchFamily="34" charset="0"/>
                          </a:rPr>
                          <m:t>𝑇</m:t>
                        </m:r>
                      </m:sup>
                    </m:sSup>
                  </m:oMath>
                </a14:m>
                <a:r>
                  <a:rPr lang="en-US" sz="2100" dirty="0">
                    <a:effectLst/>
                    <a:ea typeface="Calibri" panose="020F0502020204030204" pitchFamily="34" charset="0"/>
                  </a:rPr>
                  <a:t>, which is the maximizer of </a:t>
                </a:r>
                <a:r>
                  <a:rPr lang="en-US" sz="2100" i="1" dirty="0">
                    <a:effectLst/>
                    <a:ea typeface="Calibri" panose="020F0502020204030204" pitchFamily="34" charset="0"/>
                  </a:rPr>
                  <a:t>Q</a:t>
                </a:r>
                <a:r>
                  <a:rPr lang="en-US" sz="2100" dirty="0">
                    <a:effectLst/>
                    <a:ea typeface="Calibri" panose="020F0502020204030204" pitchFamily="34" charset="0"/>
                  </a:rPr>
                  <a:t>(Θ |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with subject to Θ, is calculated by </a:t>
                </a:r>
                <a:r>
                  <a:rPr lang="en-US" sz="2100" dirty="0" err="1">
                    <a:effectLst/>
                    <a:ea typeface="Calibri" panose="020F0502020204030204" pitchFamily="34" charset="0"/>
                  </a:rPr>
                  <a:t>Eqs</a:t>
                </a:r>
                <a:r>
                  <a:rPr lang="en-US" sz="2100" dirty="0">
                    <a:effectLst/>
                    <a:ea typeface="Calibri" panose="020F0502020204030204" pitchFamily="34" charset="0"/>
                  </a:rPr>
                  <a:t>. 2.27, 2.28, and 2.29.</a:t>
                </a:r>
                <a:endParaRPr lang="en-US" sz="2100" dirty="0"/>
              </a:p>
            </p:txBody>
          </p:sp>
        </mc:Choice>
        <mc:Fallback xmlns="">
          <p:sp>
            <p:nvSpPr>
              <p:cNvPr id="3" name="Content Placeholder 2">
                <a:extLst>
                  <a:ext uri="{FF2B5EF4-FFF2-40B4-BE49-F238E27FC236}">
                    <a16:creationId xmlns:a16="http://schemas.microsoft.com/office/drawing/2014/main" id="{99E5B1A6-B3A3-60CE-8114-FFD83821B915}"/>
                  </a:ext>
                </a:extLst>
              </p:cNvPr>
              <p:cNvSpPr>
                <a:spLocks noGrp="1" noRot="1" noChangeAspect="1" noMove="1" noResize="1" noEditPoints="1" noAdjustHandles="1" noChangeArrowheads="1" noChangeShapeType="1" noTextEdit="1"/>
              </p:cNvSpPr>
              <p:nvPr>
                <p:ph idx="1"/>
              </p:nvPr>
            </p:nvSpPr>
            <p:spPr>
              <a:xfrm>
                <a:off x="98474" y="914398"/>
                <a:ext cx="11971606" cy="4895559"/>
              </a:xfrm>
              <a:blipFill>
                <a:blip r:embed="rId4"/>
                <a:stretch>
                  <a:fillRect l="-560" t="-621" r="-560" b="-2733"/>
                </a:stretch>
              </a:blipFill>
              <a:ln>
                <a:solidFill>
                  <a:schemeClr val="tx1"/>
                </a:solidFill>
              </a:ln>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6E48AD8-DA27-1117-BCFC-D451E10BBBBC}"/>
              </a:ext>
            </a:extLst>
          </p:cNvPr>
          <p:cNvSpPr>
            <a:spLocks noGrp="1"/>
          </p:cNvSpPr>
          <p:nvPr>
            <p:ph type="dt" sz="half" idx="10"/>
          </p:nvPr>
        </p:nvSpPr>
        <p:spPr/>
        <p:txBody>
          <a:bodyPr/>
          <a:lstStyle/>
          <a:p>
            <a:r>
              <a:rPr lang="en-US"/>
              <a:t>07/06/2023</a:t>
            </a:r>
            <a:endParaRPr lang="en-US" dirty="0"/>
          </a:p>
        </p:txBody>
      </p:sp>
      <p:sp>
        <p:nvSpPr>
          <p:cNvPr id="5" name="Footer Placeholder 4">
            <a:extLst>
              <a:ext uri="{FF2B5EF4-FFF2-40B4-BE49-F238E27FC236}">
                <a16:creationId xmlns:a16="http://schemas.microsoft.com/office/drawing/2014/main" id="{C9AAE461-22CC-2288-BF02-F2DD0453428E}"/>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8FAE047D-5A38-48FB-0592-28C2072C5A00}"/>
              </a:ext>
            </a:extLst>
          </p:cNvPr>
          <p:cNvSpPr>
            <a:spLocks noGrp="1"/>
          </p:cNvSpPr>
          <p:nvPr>
            <p:ph type="sldNum" sz="quarter" idx="12"/>
          </p:nvPr>
        </p:nvSpPr>
        <p:spPr/>
        <p:txBody>
          <a:bodyPr/>
          <a:lstStyle/>
          <a:p>
            <a:fld id="{5DB5036F-1FF2-46C4-8D2B-59C7E3B91952}" type="slidenum">
              <a:rPr lang="en-US" smtClean="0"/>
              <a:pPr/>
              <a:t>27</a:t>
            </a:fld>
            <a:endParaRPr lang="en-US"/>
          </a:p>
        </p:txBody>
      </p:sp>
      <p:sp>
        <p:nvSpPr>
          <p:cNvPr id="8" name="TextBox 7">
            <a:extLst>
              <a:ext uri="{FF2B5EF4-FFF2-40B4-BE49-F238E27FC236}">
                <a16:creationId xmlns:a16="http://schemas.microsoft.com/office/drawing/2014/main" id="{2C421278-3EFB-4A84-2C02-969D63582796}"/>
              </a:ext>
            </a:extLst>
          </p:cNvPr>
          <p:cNvSpPr txBox="1"/>
          <p:nvPr/>
        </p:nvSpPr>
        <p:spPr>
          <a:xfrm>
            <a:off x="2861017" y="5875404"/>
            <a:ext cx="6446520" cy="415498"/>
          </a:xfrm>
          <a:prstGeom prst="rect">
            <a:avLst/>
          </a:prstGeom>
          <a:noFill/>
        </p:spPr>
        <p:txBody>
          <a:bodyPr wrap="square">
            <a:spAutoFit/>
          </a:bodyPr>
          <a:lstStyle/>
          <a:p>
            <a:r>
              <a:rPr lang="en-US" sz="2100" b="1" dirty="0">
                <a:effectLst/>
                <a:latin typeface="Times New Roman" panose="02020603050405020304" pitchFamily="18" charset="0"/>
                <a:ea typeface="Calibri" panose="020F0502020204030204" pitchFamily="34" charset="0"/>
              </a:rPr>
              <a:t>Table 2.3.</a:t>
            </a:r>
            <a:r>
              <a:rPr lang="en-US" sz="2100" dirty="0">
                <a:effectLst/>
                <a:latin typeface="Times New Roman" panose="02020603050405020304" pitchFamily="18" charset="0"/>
                <a:ea typeface="Calibri" panose="020F0502020204030204" pitchFamily="34" charset="0"/>
              </a:rPr>
              <a:t> E-step and M-step of GEM algorithm for PMM</a:t>
            </a:r>
            <a:endParaRPr lang="en-US" sz="2100" dirty="0"/>
          </a:p>
        </p:txBody>
      </p:sp>
    </p:spTree>
    <p:extLst>
      <p:ext uri="{BB962C8B-B14F-4D97-AF65-F5344CB8AC3E}">
        <p14:creationId xmlns:p14="http://schemas.microsoft.com/office/powerpoint/2010/main" val="403169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F808-2BDB-DD68-091A-6D58E3BBB4EB}"/>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89753C-9021-6445-B421-1539B297C9D8}"/>
                  </a:ext>
                </a:extLst>
              </p:cNvPr>
              <p:cNvSpPr>
                <a:spLocks noGrp="1"/>
              </p:cNvSpPr>
              <p:nvPr>
                <p:ph idx="1"/>
              </p:nvPr>
            </p:nvSpPr>
            <p:spPr>
              <a:xfrm>
                <a:off x="112542" y="914399"/>
                <a:ext cx="11971606" cy="5176066"/>
              </a:xfrm>
            </p:spPr>
            <p:txBody>
              <a:bodyPr>
                <a:noAutofit/>
              </a:bodyPr>
              <a:lstStyle/>
              <a:p>
                <a:pPr marL="0" indent="0">
                  <a:buNone/>
                </a:pPr>
                <a14:m>
                  <m:oMathPara xmlns:m="http://schemas.openxmlformats.org/officeDocument/2006/math">
                    <m:oMathParaPr>
                      <m:jc m:val="right"/>
                    </m:oMathParaPr>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rPr>
                            <m:t>𝛼</m:t>
                          </m:r>
                        </m:e>
                        <m:sub>
                          <m:r>
                            <a:rPr lang="en-US" sz="2400" i="1">
                              <a:effectLst/>
                              <a:latin typeface="Cambria Math" panose="02040503050406030204" pitchFamily="18" charset="0"/>
                              <a:ea typeface="Calibri" panose="020F0502020204030204" pitchFamily="34" charset="0"/>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r>
                                <a:rPr lang="en-US" sz="2400" i="1">
                                  <a:effectLst/>
                                  <a:latin typeface="Cambria Math" panose="02040503050406030204" pitchFamily="18" charset="0"/>
                                  <a:ea typeface="Calibri" panose="020F0502020204030204" pitchFamily="34" charset="0"/>
                                </a:rPr>
                                <m:t>+1</m:t>
                              </m:r>
                            </m:e>
                          </m:d>
                        </m:sup>
                      </m:sSubSup>
                      <m:r>
                        <m:rPr>
                          <m:aln/>
                        </m:rPr>
                        <a:rPr lang="en-US" sz="2400" i="1">
                          <a:effectLst/>
                          <a:latin typeface="Cambria Math" panose="02040503050406030204" pitchFamily="18" charset="0"/>
                          <a:ea typeface="Calibri" panose="020F0502020204030204" pitchFamily="34" charset="0"/>
                        </a:rPr>
                        <m:t>=</m:t>
                      </m:r>
                      <m:f>
                        <m:fPr>
                          <m:ctrlPr>
                            <a:rPr lang="en-US" sz="2400" i="1">
                              <a:effectLst/>
                              <a:latin typeface="Cambria Math" panose="02040503050406030204" pitchFamily="18" charset="0"/>
                            </a:rPr>
                          </m:ctrlPr>
                        </m:fPr>
                        <m:num>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𝑖</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𝒳</m:t>
                                  </m:r>
                                </m:e>
                              </m:d>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𝑗</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𝒴</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r>
                                    <a:rPr lang="en-US" sz="2400" i="1">
                                      <a:effectLst/>
                                      <a:latin typeface="Cambria Math" panose="02040503050406030204" pitchFamily="18" charset="0"/>
                                      <a:ea typeface="Calibri" panose="020F0502020204030204" pitchFamily="34" charset="0"/>
                                    </a:rPr>
                                    <m:t>𝑃</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𝑘</m:t>
                                      </m:r>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r>
                                        <a:rPr lang="en-US" sz="2400">
                                          <a:effectLst/>
                                          <a:latin typeface="Cambria Math" panose="02040503050406030204" pitchFamily="18" charset="0"/>
                                          <a:ea typeface="Calibri" panose="020F0502020204030204" pitchFamily="34"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Calibri" panose="020F0502020204030204" pitchFamily="34"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e>
                                          </m:d>
                                        </m:sup>
                                      </m:sSup>
                                    </m:e>
                                  </m:d>
                                </m:e>
                              </m:nary>
                            </m:e>
                          </m:nary>
                        </m:num>
                        <m:den>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𝑖</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𝒳</m:t>
                                  </m:r>
                                </m:e>
                              </m:d>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𝑗</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𝒴</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e>
                              </m:nary>
                            </m:e>
                          </m:nary>
                        </m:den>
                      </m:f>
                      <m:r>
                        <a:rPr lang="en-US" sz="2400" b="0" i="1" smtClean="0">
                          <a:effectLst/>
                          <a:latin typeface="Cambria Math" panose="02040503050406030204" pitchFamily="18" charset="0"/>
                          <a:ea typeface="Calibri" panose="020F0502020204030204" pitchFamily="34" charset="0"/>
                        </a:rPr>
                        <m:t>    </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2.27</m:t>
                          </m:r>
                        </m:e>
                      </m:d>
                    </m:oMath>
                  </m:oMathPara>
                </a14:m>
                <a:endParaRPr lang="en-US" sz="2400" dirty="0"/>
              </a:p>
              <a:p>
                <a:pPr marL="0" indent="0">
                  <a:buNone/>
                </a:pPr>
                <a14:m>
                  <m:oMathPara xmlns:m="http://schemas.openxmlformats.org/officeDocument/2006/math">
                    <m:oMathParaPr>
                      <m:jc m:val="right"/>
                    </m:oMathParaPr>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rPr>
                            <m:t>𝑝</m:t>
                          </m:r>
                        </m:e>
                        <m:sub>
                          <m:r>
                            <a:rPr lang="en-US" sz="2400" i="1">
                              <a:effectLst/>
                              <a:latin typeface="Cambria Math" panose="02040503050406030204" pitchFamily="18" charset="0"/>
                              <a:ea typeface="Calibri" panose="020F0502020204030204" pitchFamily="34" charset="0"/>
                            </a:rPr>
                            <m:t>𝑖</m:t>
                          </m:r>
                          <m:d>
                            <m:dPr>
                              <m:begChr m:val="|"/>
                              <m:endChr m:val=""/>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𝒳</m:t>
                                  </m:r>
                                </m:sub>
                              </m:sSub>
                            </m:e>
                          </m:d>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r>
                                <a:rPr lang="en-US" sz="2400" i="1">
                                  <a:effectLst/>
                                  <a:latin typeface="Cambria Math" panose="02040503050406030204" pitchFamily="18" charset="0"/>
                                  <a:ea typeface="Calibri" panose="020F0502020204030204" pitchFamily="34" charset="0"/>
                                </a:rPr>
                                <m:t>+1</m:t>
                              </m:r>
                            </m:e>
                          </m:d>
                        </m:sup>
                      </m:sSubSup>
                      <m:r>
                        <m:rPr>
                          <m:aln/>
                        </m:rPr>
                        <a:rPr lang="en-US" sz="2400" i="1">
                          <a:effectLst/>
                          <a:latin typeface="Cambria Math" panose="02040503050406030204" pitchFamily="18" charset="0"/>
                          <a:ea typeface="Calibri" panose="020F0502020204030204" pitchFamily="34" charset="0"/>
                        </a:rPr>
                        <m:t>=</m:t>
                      </m:r>
                      <m:f>
                        <m:fPr>
                          <m:ctrlPr>
                            <a:rPr lang="en-US" sz="2400" i="1">
                              <a:effectLst/>
                              <a:latin typeface="Cambria Math" panose="02040503050406030204" pitchFamily="18" charset="0"/>
                            </a:rPr>
                          </m:ctrlPr>
                        </m:fPr>
                        <m:num>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𝑗</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𝒴</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r>
                                <a:rPr lang="en-US" sz="2400" i="1">
                                  <a:effectLst/>
                                  <a:latin typeface="Cambria Math" panose="02040503050406030204" pitchFamily="18" charset="0"/>
                                  <a:ea typeface="Calibri" panose="020F0502020204030204" pitchFamily="34" charset="0"/>
                                </a:rPr>
                                <m:t>𝑃</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𝒳</m:t>
                                      </m:r>
                                    </m:sub>
                                  </m:sSub>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r>
                                    <a:rPr lang="en-US" sz="2400">
                                      <a:effectLst/>
                                      <a:latin typeface="Cambria Math" panose="02040503050406030204" pitchFamily="18" charset="0"/>
                                      <a:ea typeface="Calibri" panose="020F0502020204030204" pitchFamily="34"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Calibri" panose="020F0502020204030204" pitchFamily="34"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𝑖</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𝒳</m:t>
                                  </m:r>
                                </m:e>
                              </m:d>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𝑗</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𝒴</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r>
                                    <a:rPr lang="en-US" sz="2400" i="1">
                                      <a:effectLst/>
                                      <a:latin typeface="Cambria Math" panose="02040503050406030204" pitchFamily="18" charset="0"/>
                                      <a:ea typeface="Calibri" panose="020F0502020204030204" pitchFamily="34" charset="0"/>
                                    </a:rPr>
                                    <m:t>𝑃</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𝒳</m:t>
                                          </m:r>
                                        </m:sub>
                                      </m:sSub>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r>
                                        <a:rPr lang="en-US" sz="2400">
                                          <a:effectLst/>
                                          <a:latin typeface="Cambria Math" panose="02040503050406030204" pitchFamily="18" charset="0"/>
                                          <a:ea typeface="Calibri" panose="020F0502020204030204" pitchFamily="34"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Calibri" panose="020F0502020204030204" pitchFamily="34"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e>
                                          </m:d>
                                        </m:sup>
                                      </m:sSup>
                                    </m:e>
                                  </m:d>
                                </m:e>
                              </m:nary>
                            </m:e>
                          </m:nary>
                        </m:den>
                      </m:f>
                      <m:r>
                        <a:rPr lang="en-US" sz="2400" b="0" i="1" smtClean="0">
                          <a:effectLst/>
                          <a:latin typeface="Cambria Math" panose="02040503050406030204" pitchFamily="18" charset="0"/>
                          <a:ea typeface="Calibri" panose="020F0502020204030204" pitchFamily="34" charset="0"/>
                        </a:rPr>
                        <m:t>    </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2.28</m:t>
                          </m:r>
                        </m:e>
                      </m:d>
                    </m:oMath>
                  </m:oMathPara>
                </a14:m>
                <a:endParaRPr lang="en-US" sz="2400" dirty="0"/>
              </a:p>
              <a:p>
                <a:pPr marL="0" indent="0">
                  <a:buNone/>
                </a:pPr>
                <a14:m>
                  <m:oMathPara xmlns:m="http://schemas.openxmlformats.org/officeDocument/2006/math">
                    <m:oMathParaPr>
                      <m:jc m:val="right"/>
                    </m:oMathParaPr>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Calibri" panose="020F0502020204030204" pitchFamily="34" charset="0"/>
                            </a:rPr>
                            <m:t>𝑞</m:t>
                          </m:r>
                        </m:e>
                        <m:sub>
                          <m:r>
                            <a:rPr lang="en-US" sz="2400" i="1">
                              <a:effectLst/>
                              <a:latin typeface="Cambria Math" panose="02040503050406030204" pitchFamily="18" charset="0"/>
                              <a:ea typeface="Calibri" panose="020F0502020204030204" pitchFamily="34" charset="0"/>
                            </a:rPr>
                            <m:t>𝑗</m:t>
                          </m:r>
                          <m:d>
                            <m:dPr>
                              <m:begChr m:val="|"/>
                              <m:endChr m:val=""/>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𝒴</m:t>
                                  </m:r>
                                </m:sub>
                              </m:sSub>
                            </m:e>
                          </m:d>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r>
                                <a:rPr lang="en-US" sz="2400" i="1">
                                  <a:effectLst/>
                                  <a:latin typeface="Cambria Math" panose="02040503050406030204" pitchFamily="18" charset="0"/>
                                  <a:ea typeface="Calibri" panose="020F0502020204030204" pitchFamily="34" charset="0"/>
                                </a:rPr>
                                <m:t>+1</m:t>
                              </m:r>
                            </m:e>
                          </m:d>
                        </m:sup>
                      </m:sSubSup>
                      <m:r>
                        <m:rPr>
                          <m:aln/>
                        </m:rPr>
                        <a:rPr lang="en-US" sz="2400" i="1">
                          <a:effectLst/>
                          <a:latin typeface="Cambria Math" panose="02040503050406030204" pitchFamily="18" charset="0"/>
                          <a:ea typeface="Calibri" panose="020F0502020204030204" pitchFamily="34" charset="0"/>
                        </a:rPr>
                        <m:t>=</m:t>
                      </m:r>
                      <m:f>
                        <m:fPr>
                          <m:ctrlPr>
                            <a:rPr lang="en-US" sz="2400" i="1">
                              <a:effectLst/>
                              <a:latin typeface="Cambria Math" panose="02040503050406030204" pitchFamily="18" charset="0"/>
                            </a:rPr>
                          </m:ctrlPr>
                        </m:fPr>
                        <m:num>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𝑖</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𝒳</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r>
                                <a:rPr lang="en-US" sz="2400" i="1">
                                  <a:effectLst/>
                                  <a:latin typeface="Cambria Math" panose="02040503050406030204" pitchFamily="18" charset="0"/>
                                  <a:ea typeface="Calibri" panose="020F0502020204030204" pitchFamily="34" charset="0"/>
                                </a:rPr>
                                <m:t>𝑃</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𝒴</m:t>
                                      </m:r>
                                    </m:sub>
                                  </m:sSub>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r>
                                    <a:rPr lang="en-US" sz="2400">
                                      <a:effectLst/>
                                      <a:latin typeface="Cambria Math" panose="02040503050406030204" pitchFamily="18" charset="0"/>
                                      <a:ea typeface="Calibri" panose="020F0502020204030204" pitchFamily="34"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Calibri" panose="020F0502020204030204" pitchFamily="34"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𝑖</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𝒳</m:t>
                                  </m:r>
                                </m:e>
                              </m:d>
                            </m:sup>
                            <m:e>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Calibri" panose="020F0502020204030204" pitchFamily="34" charset="0"/>
                                    </a:rPr>
                                    <m:t>𝑗</m:t>
                                  </m:r>
                                  <m:r>
                                    <a:rPr lang="en-US" sz="2400" i="1">
                                      <a:effectLst/>
                                      <a:latin typeface="Cambria Math" panose="02040503050406030204" pitchFamily="18" charset="0"/>
                                      <a:ea typeface="Calibri" panose="020F0502020204030204" pitchFamily="34" charset="0"/>
                                    </a:rPr>
                                    <m:t>=1</m:t>
                                  </m:r>
                                </m:sub>
                                <m:sup>
                                  <m:d>
                                    <m:dPr>
                                      <m:begChr m:val="|"/>
                                      <m:endChr m:val="|"/>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𝒴</m:t>
                                      </m:r>
                                    </m:e>
                                  </m:d>
                                </m:sup>
                                <m:e>
                                  <m:r>
                                    <a:rPr lang="en-US" sz="2400" i="1">
                                      <a:effectLst/>
                                      <a:latin typeface="Cambria Math" panose="02040503050406030204" pitchFamily="18" charset="0"/>
                                      <a:ea typeface="Calibri" panose="020F0502020204030204" pitchFamily="34" charset="0"/>
                                    </a:rPr>
                                    <m:t>𝑛</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e>
                                  </m:d>
                                  <m:r>
                                    <a:rPr lang="en-US" sz="2400" i="1">
                                      <a:effectLst/>
                                      <a:latin typeface="Cambria Math" panose="02040503050406030204" pitchFamily="18" charset="0"/>
                                      <a:ea typeface="Calibri" panose="020F0502020204030204" pitchFamily="34" charset="0"/>
                                    </a:rPr>
                                    <m:t>𝑃</m:t>
                                  </m:r>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𝒴</m:t>
                                          </m:r>
                                        </m:sub>
                                      </m:sSub>
                                    </m:e>
                                    <m:e>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𝑥</m:t>
                                          </m:r>
                                        </m:e>
                                        <m:sub>
                                          <m:r>
                                            <a:rPr lang="en-US" sz="2400" i="1">
                                              <a:effectLst/>
                                              <a:latin typeface="Cambria Math" panose="02040503050406030204" pitchFamily="18" charset="0"/>
                                              <a:ea typeface="Calibri" panose="020F0502020204030204" pitchFamily="34" charset="0"/>
                                            </a:rPr>
                                            <m:t>𝑖</m:t>
                                          </m:r>
                                        </m:sub>
                                      </m:sSub>
                                      <m:r>
                                        <a:rPr lang="en-US" sz="2400" i="1">
                                          <a:effectLst/>
                                          <a:latin typeface="Cambria Math" panose="02040503050406030204" pitchFamily="18" charset="0"/>
                                          <a:ea typeface="Calibri" panose="020F0502020204030204" pitchFamily="34" charset="0"/>
                                        </a:rPr>
                                        <m:t>,</m:t>
                                      </m:r>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𝑦</m:t>
                                          </m:r>
                                        </m:e>
                                        <m:sub>
                                          <m:r>
                                            <a:rPr lang="en-US" sz="2400" i="1">
                                              <a:effectLst/>
                                              <a:latin typeface="Cambria Math" panose="02040503050406030204" pitchFamily="18" charset="0"/>
                                              <a:ea typeface="Calibri" panose="020F0502020204030204" pitchFamily="34" charset="0"/>
                                            </a:rPr>
                                            <m:t>𝑗</m:t>
                                          </m:r>
                                        </m:sub>
                                      </m:sSub>
                                      <m:r>
                                        <a:rPr lang="en-US" sz="2400">
                                          <a:effectLst/>
                                          <a:latin typeface="Cambria Math" panose="02040503050406030204" pitchFamily="18" charset="0"/>
                                          <a:ea typeface="Calibri" panose="020F0502020204030204" pitchFamily="34" charset="0"/>
                                        </a:rPr>
                                        <m:t>,</m:t>
                                      </m:r>
                                      <m:sSup>
                                        <m:sSupPr>
                                          <m:ctrlPr>
                                            <a:rPr lang="en-US" sz="2400" i="1">
                                              <a:effectLst/>
                                              <a:latin typeface="Cambria Math" panose="02040503050406030204" pitchFamily="18" charset="0"/>
                                            </a:rPr>
                                          </m:ctrlPr>
                                        </m:sSupPr>
                                        <m:e>
                                          <m:r>
                                            <m:rPr>
                                              <m:sty m:val="p"/>
                                            </m:rPr>
                                            <a:rPr lang="en-US" sz="2400">
                                              <a:effectLst/>
                                              <a:latin typeface="Cambria Math" panose="02040503050406030204" pitchFamily="18" charset="0"/>
                                              <a:ea typeface="Calibri" panose="020F0502020204030204" pitchFamily="34" charset="0"/>
                                            </a:rPr>
                                            <m:t>Θ</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Calibri" panose="020F0502020204030204" pitchFamily="34" charset="0"/>
                                                </a:rPr>
                                                <m:t>𝑡</m:t>
                                              </m:r>
                                            </m:e>
                                          </m:d>
                                        </m:sup>
                                      </m:sSup>
                                    </m:e>
                                  </m:d>
                                </m:e>
                              </m:nary>
                            </m:e>
                          </m:nary>
                        </m:den>
                      </m:f>
                      <m:r>
                        <a:rPr lang="en-US" sz="2400" b="0" i="1" smtClean="0">
                          <a:effectLst/>
                          <a:latin typeface="Cambria Math" panose="02040503050406030204" pitchFamily="18" charset="0"/>
                          <a:ea typeface="Calibri" panose="020F0502020204030204" pitchFamily="34" charset="0"/>
                        </a:rPr>
                        <m:t>    </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2.29</m:t>
                          </m:r>
                        </m:e>
                      </m:d>
                    </m:oMath>
                  </m:oMathPara>
                </a14:m>
                <a:endParaRPr lang="en-US" sz="2400" dirty="0"/>
              </a:p>
              <a:p>
                <a:pPr marL="0" indent="0">
                  <a:buNone/>
                </a:pPr>
                <a:r>
                  <a:rPr lang="en-US" sz="2400" dirty="0">
                    <a:effectLst/>
                    <a:ea typeface="Calibri" panose="020F0502020204030204" pitchFamily="34" charset="0"/>
                  </a:rPr>
                  <a:t>GEM algorithm converges at some </a:t>
                </a:r>
                <a:r>
                  <a:rPr lang="en-US" sz="2400" i="1" dirty="0" err="1">
                    <a:effectLst/>
                    <a:ea typeface="Calibri" panose="020F0502020204030204" pitchFamily="34" charset="0"/>
                  </a:rPr>
                  <a:t>t</a:t>
                </a:r>
                <a:r>
                  <a:rPr lang="en-US" sz="2400" baseline="30000" dirty="0" err="1">
                    <a:effectLst/>
                    <a:ea typeface="Calibri" panose="020F0502020204030204" pitchFamily="34" charset="0"/>
                  </a:rPr>
                  <a:t>th</a:t>
                </a:r>
                <a:r>
                  <a:rPr lang="en-US" sz="2400" dirty="0">
                    <a:effectLst/>
                    <a:ea typeface="Calibri" panose="020F0502020204030204" pitchFamily="34" charset="0"/>
                  </a:rPr>
                  <a:t> iteration. At that time, Θ</a:t>
                </a:r>
                <a:r>
                  <a:rPr lang="en-US" sz="2400" i="1" baseline="30000" dirty="0">
                    <a:effectLst/>
                    <a:ea typeface="Calibri" panose="020F0502020204030204" pitchFamily="34" charset="0"/>
                  </a:rPr>
                  <a:t>*</a:t>
                </a:r>
                <a:r>
                  <a:rPr lang="en-US" sz="2400" dirty="0">
                    <a:effectLst/>
                    <a:ea typeface="Calibri" panose="020F0502020204030204" pitchFamily="34" charset="0"/>
                  </a:rPr>
                  <a:t> = Θ</a:t>
                </a:r>
                <a:r>
                  <a:rPr lang="en-US" sz="2400" baseline="30000" dirty="0">
                    <a:effectLst/>
                    <a:ea typeface="Calibri" panose="020F0502020204030204" pitchFamily="34" charset="0"/>
                  </a:rPr>
                  <a:t>(</a:t>
                </a:r>
                <a:r>
                  <a:rPr lang="en-US" sz="2400" i="1" baseline="30000" dirty="0">
                    <a:effectLst/>
                    <a:ea typeface="Calibri" panose="020F0502020204030204" pitchFamily="34" charset="0"/>
                  </a:rPr>
                  <a:t>t</a:t>
                </a:r>
                <a:r>
                  <a:rPr lang="en-US" sz="2400" baseline="30000" dirty="0">
                    <a:effectLst/>
                    <a:ea typeface="Calibri" panose="020F0502020204030204" pitchFamily="34" charset="0"/>
                  </a:rPr>
                  <a:t>+1)</a:t>
                </a:r>
                <a:r>
                  <a:rPr lang="en-US" sz="2400" dirty="0">
                    <a:effectLst/>
                    <a:ea typeface="Calibri" panose="020F0502020204030204" pitchFamily="34" charset="0"/>
                  </a:rPr>
                  <a:t> = Θ</a:t>
                </a:r>
                <a:r>
                  <a:rPr lang="en-US" sz="2400" baseline="30000" dirty="0">
                    <a:effectLst/>
                    <a:ea typeface="Calibri" panose="020F0502020204030204" pitchFamily="34" charset="0"/>
                  </a:rPr>
                  <a:t>(</a:t>
                </a:r>
                <a:r>
                  <a:rPr lang="en-US" sz="2400" i="1" baseline="30000" dirty="0">
                    <a:effectLst/>
                    <a:ea typeface="Calibri" panose="020F0502020204030204" pitchFamily="34" charset="0"/>
                  </a:rPr>
                  <a:t>t</a:t>
                </a:r>
                <a:r>
                  <a:rPr lang="en-US" sz="2400" baseline="30000" dirty="0">
                    <a:effectLst/>
                    <a:ea typeface="Calibri" panose="020F0502020204030204" pitchFamily="34" charset="0"/>
                  </a:rPr>
                  <a:t>)</a:t>
                </a:r>
                <a:r>
                  <a:rPr lang="en-US" sz="2400" dirty="0">
                    <a:effectLst/>
                    <a:ea typeface="Calibri" panose="020F0502020204030204" pitchFamily="34" charset="0"/>
                  </a:rPr>
                  <a:t> is the PMM itself. When PMM is applied into soft clustering, dyadic data is clustered in checked (stripped) and each </a:t>
                </a:r>
                <a:r>
                  <a:rPr lang="en-US" sz="2400" i="1" dirty="0">
                    <a:effectLst/>
                    <a:ea typeface="Calibri" panose="020F0502020204030204" pitchFamily="34" charset="0"/>
                  </a:rPr>
                  <a:t>α</a:t>
                </a:r>
                <a:r>
                  <a:rPr lang="en-US" sz="2400" i="1" baseline="-25000" dirty="0">
                    <a:effectLst/>
                    <a:ea typeface="Calibri" panose="020F0502020204030204" pitchFamily="34" charset="0"/>
                  </a:rPr>
                  <a:t>k</a:t>
                </a:r>
                <a:r>
                  <a:rPr lang="en-US" sz="2400" dirty="0">
                    <a:effectLst/>
                    <a:ea typeface="Calibri" panose="020F0502020204030204" pitchFamily="34" charset="0"/>
                  </a:rPr>
                  <a:t> is coverage ratio of cluster </a:t>
                </a:r>
                <a:r>
                  <a:rPr lang="en-US" sz="2400" i="1" dirty="0">
                    <a:effectLst/>
                    <a:ea typeface="Calibri" panose="020F0502020204030204" pitchFamily="34" charset="0"/>
                  </a:rPr>
                  <a:t>k</a:t>
                </a:r>
                <a:r>
                  <a:rPr lang="en-US" sz="2400" dirty="0">
                    <a:effectLst/>
                    <a:ea typeface="Calibri" panose="020F0502020204030204" pitchFamily="34" charset="0"/>
                  </a:rPr>
                  <a:t> (aspect </a:t>
                </a:r>
                <a:r>
                  <a:rPr lang="en-US" sz="2400" i="1" dirty="0">
                    <a:effectLst/>
                    <a:ea typeface="Calibri" panose="020F0502020204030204" pitchFamily="34" charset="0"/>
                  </a:rPr>
                  <a:t>k</a:t>
                </a:r>
                <a:r>
                  <a:rPr lang="en-US" sz="2400" dirty="0">
                    <a:effectLst/>
                    <a:ea typeface="Calibri" panose="020F0502020204030204" pitchFamily="34" charset="0"/>
                  </a:rPr>
                  <a:t>) but such cluster </a:t>
                </a:r>
                <a:r>
                  <a:rPr lang="en-US" sz="2400" i="1" dirty="0">
                    <a:effectLst/>
                    <a:ea typeface="Calibri" panose="020F0502020204030204" pitchFamily="34" charset="0"/>
                  </a:rPr>
                  <a:t>k</a:t>
                </a:r>
                <a:r>
                  <a:rPr lang="en-US" sz="2400" dirty="0">
                    <a:effectLst/>
                    <a:ea typeface="Calibri" panose="020F0502020204030204" pitchFamily="34" charset="0"/>
                  </a:rPr>
                  <a:t> corresponds to a pair of cluster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𝒳</m:t>
                        </m:r>
                      </m:sub>
                    </m:sSub>
                  </m:oMath>
                </a14:m>
                <a:r>
                  <a:rPr lang="en-US" sz="2400" dirty="0">
                    <a:effectLst/>
                    <a:ea typeface="Calibri" panose="020F0502020204030204" pitchFamily="34" charset="0"/>
                  </a:rPr>
                  <a:t> and cluster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rPr>
                          <m:t>𝑘</m:t>
                        </m:r>
                      </m:e>
                      <m:sub>
                        <m:r>
                          <a:rPr lang="en-US" sz="2400" i="1">
                            <a:effectLst/>
                            <a:latin typeface="Cambria Math" panose="02040503050406030204" pitchFamily="18" charset="0"/>
                            <a:ea typeface="Calibri" panose="020F0502020204030204" pitchFamily="34" charset="0"/>
                          </a:rPr>
                          <m:t>𝒴</m:t>
                        </m:r>
                      </m:sub>
                    </m:sSub>
                  </m:oMath>
                </a14:m>
                <a:r>
                  <a:rPr lang="en-US" sz="2400" dirty="0">
                    <a:effectLst/>
                    <a:ea typeface="Calibri" panose="020F0502020204030204" pitchFamily="34" charset="0"/>
                  </a:rPr>
                  <a:t>. Soft clustering with PMM is also called two-side clustering.</a:t>
                </a:r>
                <a:endParaRPr lang="en-US" sz="2400" dirty="0"/>
              </a:p>
            </p:txBody>
          </p:sp>
        </mc:Choice>
        <mc:Fallback xmlns="">
          <p:sp>
            <p:nvSpPr>
              <p:cNvPr id="3" name="Content Placeholder 2">
                <a:extLst>
                  <a:ext uri="{FF2B5EF4-FFF2-40B4-BE49-F238E27FC236}">
                    <a16:creationId xmlns:a16="http://schemas.microsoft.com/office/drawing/2014/main" id="{4189753C-9021-6445-B421-1539B297C9D8}"/>
                  </a:ext>
                </a:extLst>
              </p:cNvPr>
              <p:cNvSpPr>
                <a:spLocks noGrp="1" noRot="1" noChangeAspect="1" noMove="1" noResize="1" noEditPoints="1" noAdjustHandles="1" noChangeArrowheads="1" noChangeShapeType="1" noTextEdit="1"/>
              </p:cNvSpPr>
              <p:nvPr>
                <p:ph idx="1"/>
              </p:nvPr>
            </p:nvSpPr>
            <p:spPr>
              <a:xfrm>
                <a:off x="112542" y="914399"/>
                <a:ext cx="11971606" cy="5176066"/>
              </a:xfrm>
              <a:blipFill>
                <a:blip r:embed="rId4"/>
                <a:stretch>
                  <a:fillRect l="-764" r="-8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1178E96-C5E8-6D69-21C0-ABB3C5B504EA}"/>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B47F557B-EF16-1C2F-235E-B592B33ABC7E}"/>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450D69AB-37E3-F93A-034D-1C3B217A606E}"/>
              </a:ext>
            </a:extLst>
          </p:cNvPr>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66345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542" y="914399"/>
                <a:ext cx="11957538" cy="5176066"/>
              </a:xfrm>
            </p:spPr>
            <p:txBody>
              <a:bodyPr>
                <a:noAutofit/>
              </a:bodyPr>
              <a:lstStyle/>
              <a:p>
                <a:pPr marL="0" indent="0">
                  <a:buNone/>
                </a:pPr>
                <a:r>
                  <a:rPr lang="en-US" sz="1850" dirty="0">
                    <a:effectLst/>
                    <a:ea typeface="Calibri" panose="020F0502020204030204" pitchFamily="34" charset="0"/>
                  </a:rPr>
                  <a:t>This section is the main subject of this research in which some extensions of dyadic mixture models are used to predict unaccomplished values in valued dyadic data. When </a:t>
                </a:r>
                <a14:m>
                  <m:oMath xmlns:m="http://schemas.openxmlformats.org/officeDocument/2006/math">
                    <m:r>
                      <a:rPr lang="en-US" sz="1850" i="1">
                        <a:effectLst/>
                        <a:latin typeface="Cambria Math" panose="02040503050406030204" pitchFamily="18" charset="0"/>
                        <a:ea typeface="Calibri" panose="020F0502020204030204" pitchFamily="34" charset="0"/>
                      </a:rPr>
                      <m:t>𝒮</m:t>
                    </m:r>
                  </m:oMath>
                </a14:m>
                <a:r>
                  <a:rPr lang="en-US" sz="1850" dirty="0">
                    <a:effectLst/>
                    <a:ea typeface="Calibri" panose="020F0502020204030204" pitchFamily="34" charset="0"/>
                  </a:rPr>
                  <a:t> is valued dyadic data in which every co-occurrence (</a:t>
                </a:r>
                <a:r>
                  <a:rPr lang="en-US" sz="1850" i="1" dirty="0">
                    <a:effectLst/>
                    <a:ea typeface="Calibri" panose="020F0502020204030204" pitchFamily="34" charset="0"/>
                  </a:rPr>
                  <a:t>x</a:t>
                </a:r>
                <a:r>
                  <a:rPr lang="en-US" sz="1850" i="1" baseline="-25000" dirty="0">
                    <a:effectLst/>
                    <a:ea typeface="Calibri" panose="020F0502020204030204" pitchFamily="34" charset="0"/>
                  </a:rPr>
                  <a:t>i</a:t>
                </a:r>
                <a:r>
                  <a:rPr lang="en-US" sz="1850" dirty="0">
                    <a:effectLst/>
                    <a:ea typeface="Calibri" panose="020F0502020204030204" pitchFamily="34" charset="0"/>
                  </a:rPr>
                  <a:t>, </a:t>
                </a:r>
                <a:r>
                  <a:rPr lang="en-US" sz="1850" i="1" dirty="0" err="1">
                    <a:effectLst/>
                    <a:ea typeface="Calibri" panose="020F0502020204030204" pitchFamily="34" charset="0"/>
                  </a:rPr>
                  <a:t>y</a:t>
                </a:r>
                <a:r>
                  <a:rPr lang="en-US" sz="1850" i="1" baseline="-25000" dirty="0" err="1">
                    <a:effectLst/>
                    <a:ea typeface="Calibri" panose="020F0502020204030204" pitchFamily="34" charset="0"/>
                  </a:rPr>
                  <a:t>j</a:t>
                </a:r>
                <a:r>
                  <a:rPr lang="en-US" sz="1850" dirty="0">
                    <a:effectLst/>
                    <a:ea typeface="Calibri" panose="020F0502020204030204" pitchFamily="34" charset="0"/>
                  </a:rPr>
                  <a:t>) is associated with value </a:t>
                </a:r>
                <a:r>
                  <a:rPr lang="en-US" sz="1850" i="1" dirty="0">
                    <a:effectLst/>
                    <a:ea typeface="Calibri" panose="020F0502020204030204" pitchFamily="34" charset="0"/>
                  </a:rPr>
                  <a:t>z</a:t>
                </a:r>
                <a:r>
                  <a:rPr lang="en-US" sz="1850" dirty="0">
                    <a:effectLst/>
                    <a:ea typeface="Calibri" panose="020F0502020204030204" pitchFamily="34" charset="0"/>
                  </a:rPr>
                  <a:t> from random variable </a:t>
                </a:r>
                <a:r>
                  <a:rPr lang="en-US" sz="1850" i="1" dirty="0">
                    <a:effectLst/>
                    <a:ea typeface="Calibri" panose="020F0502020204030204" pitchFamily="34" charset="0"/>
                  </a:rPr>
                  <a:t>Z</a:t>
                </a:r>
                <a:r>
                  <a:rPr lang="en-US" sz="1850" dirty="0">
                    <a:effectLst/>
                    <a:ea typeface="Calibri" panose="020F0502020204030204" pitchFamily="34" charset="0"/>
                  </a:rPr>
                  <a:t> then, SMM is reformed as follows:</a:t>
                </a:r>
              </a:p>
              <a:p>
                <a:pPr marL="0" indent="0">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𝑥</m:t>
                              </m:r>
                            </m:e>
                            <m:sub>
                              <m:r>
                                <a:rPr lang="en-US" sz="1850" i="1">
                                  <a:effectLst/>
                                  <a:latin typeface="Cambria Math" panose="02040503050406030204" pitchFamily="18" charset="0"/>
                                  <a:ea typeface="Calibri" panose="020F0502020204030204" pitchFamily="34" charset="0"/>
                                </a:rPr>
                                <m:t>𝑖</m:t>
                              </m:r>
                            </m:sub>
                          </m:sSub>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𝑦</m:t>
                              </m:r>
                            </m:e>
                            <m:sub>
                              <m:r>
                                <a:rPr lang="en-US" sz="1850" i="1">
                                  <a:effectLst/>
                                  <a:latin typeface="Cambria Math" panose="02040503050406030204" pitchFamily="18" charset="0"/>
                                  <a:ea typeface="Calibri" panose="020F0502020204030204" pitchFamily="34" charset="0"/>
                                </a:rPr>
                                <m:t>𝑗</m:t>
                              </m:r>
                            </m:sub>
                          </m:sSub>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𝑍</m:t>
                          </m:r>
                        </m:e>
                        <m:e>
                          <m:r>
                            <m:rPr>
                              <m:sty m:val="p"/>
                            </m:rPr>
                            <a:rPr lang="en-US" sz="1850">
                              <a:effectLst/>
                              <a:latin typeface="Cambria Math" panose="02040503050406030204" pitchFamily="18" charset="0"/>
                              <a:ea typeface="Calibri" panose="020F0502020204030204" pitchFamily="34" charset="0"/>
                            </a:rPr>
                            <m:t>Θ</m:t>
                          </m:r>
                        </m:e>
                      </m:d>
                      <m:r>
                        <a:rPr lang="en-US" sz="1850" i="1">
                          <a:effectLst/>
                          <a:latin typeface="Cambria Math" panose="02040503050406030204" pitchFamily="18" charset="0"/>
                          <a:ea typeface="Calibri" panose="020F0502020204030204" pitchFamily="34" charset="0"/>
                        </a:rPr>
                        <m:t>=</m:t>
                      </m:r>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=1</m:t>
                          </m:r>
                        </m:sub>
                        <m:sup>
                          <m:r>
                            <a:rPr lang="en-US" sz="1850" i="1">
                              <a:effectLst/>
                              <a:latin typeface="Cambria Math" panose="02040503050406030204" pitchFamily="18" charset="0"/>
                              <a:ea typeface="Calibri" panose="020F0502020204030204" pitchFamily="34" charset="0"/>
                            </a:rPr>
                            <m:t>𝐾</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𝛼</m:t>
                              </m:r>
                            </m:e>
                            <m:sub>
                              <m:r>
                                <a:rPr lang="en-US" sz="1850" i="1">
                                  <a:effectLst/>
                                  <a:latin typeface="Cambria Math" panose="02040503050406030204" pitchFamily="18" charset="0"/>
                                  <a:ea typeface="Calibri" panose="020F0502020204030204" pitchFamily="34" charset="0"/>
                                </a:rPr>
                                <m:t>𝑘</m:t>
                              </m:r>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𝑝</m:t>
                              </m:r>
                            </m:e>
                            <m:sub>
                              <m:r>
                                <a:rPr lang="en-US" sz="1850" i="1">
                                  <a:effectLst/>
                                  <a:latin typeface="Cambria Math" panose="02040503050406030204" pitchFamily="18" charset="0"/>
                                  <a:ea typeface="Calibri" panose="020F0502020204030204" pitchFamily="34" charset="0"/>
                                </a:rPr>
                                <m:t>𝑖</m:t>
                              </m:r>
                              <m:d>
                                <m:dPr>
                                  <m:begChr m:val="|"/>
                                  <m:endChr m:val=""/>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𝑘</m:t>
                                  </m:r>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𝑞</m:t>
                              </m:r>
                            </m:e>
                            <m:sub>
                              <m:r>
                                <a:rPr lang="en-US" sz="1850" i="1">
                                  <a:effectLst/>
                                  <a:latin typeface="Cambria Math" panose="02040503050406030204" pitchFamily="18" charset="0"/>
                                  <a:ea typeface="Calibri" panose="020F0502020204030204" pitchFamily="34" charset="0"/>
                                </a:rPr>
                                <m:t>𝑗</m:t>
                              </m:r>
                              <m:d>
                                <m:dPr>
                                  <m:begChr m:val="|"/>
                                  <m:endChr m:val=""/>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𝑘</m:t>
                                  </m:r>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𝑓</m:t>
                              </m:r>
                            </m:e>
                            <m:sub>
                              <m:r>
                                <a:rPr lang="en-US" sz="1850" i="1">
                                  <a:effectLst/>
                                  <a:latin typeface="Cambria Math" panose="02040503050406030204" pitchFamily="18" charset="0"/>
                                  <a:ea typeface="Calibri" panose="020F0502020204030204" pitchFamily="34" charset="0"/>
                                </a:rPr>
                                <m:t>𝑘</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e>
                      </m:nary>
                      <m:r>
                        <a:rPr lang="en-US" sz="1850" b="0" i="1" smtClean="0">
                          <a:effectLst/>
                          <a:latin typeface="Cambria Math" panose="02040503050406030204" pitchFamily="18" charset="0"/>
                          <a:ea typeface="Calibri" panose="020F0502020204030204" pitchFamily="34" charset="0"/>
                        </a:rPr>
                        <m:t>    </m:t>
                      </m:r>
                      <m:d>
                        <m:dPr>
                          <m:ctrlPr>
                            <a:rPr lang="en-US" sz="1850" b="0" i="1" smtClean="0">
                              <a:effectLst/>
                              <a:latin typeface="Cambria Math" panose="02040503050406030204" pitchFamily="18" charset="0"/>
                            </a:rPr>
                          </m:ctrlPr>
                        </m:dPr>
                        <m:e>
                          <m:r>
                            <a:rPr lang="en-US" sz="1850" b="0" i="1" smtClean="0">
                              <a:effectLst/>
                              <a:latin typeface="Cambria Math" panose="02040503050406030204" pitchFamily="18" charset="0"/>
                            </a:rPr>
                            <m:t>3.1</m:t>
                          </m:r>
                        </m:e>
                      </m:d>
                    </m:oMath>
                  </m:oMathPara>
                </a14:m>
                <a:endParaRPr lang="en-US" sz="1850" dirty="0"/>
              </a:p>
              <a:p>
                <a:pPr marL="0" indent="0">
                  <a:buNone/>
                </a:pPr>
                <a:r>
                  <a:rPr lang="en-US" sz="1850" dirty="0">
                    <a:effectLst/>
                    <a:ea typeface="Calibri" panose="020F0502020204030204" pitchFamily="34" charset="0"/>
                  </a:rPr>
                  <a:t>AMM is reformed as follows:</a:t>
                </a:r>
              </a:p>
              <a:p>
                <a:pPr marL="0" indent="0">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𝑥</m:t>
                              </m:r>
                            </m:e>
                            <m:sub>
                              <m:r>
                                <a:rPr lang="en-US" sz="1850" i="1">
                                  <a:effectLst/>
                                  <a:latin typeface="Cambria Math" panose="02040503050406030204" pitchFamily="18" charset="0"/>
                                  <a:ea typeface="Calibri" panose="020F0502020204030204" pitchFamily="34" charset="0"/>
                                </a:rPr>
                                <m:t>𝑖</m:t>
                              </m:r>
                            </m:sub>
                          </m:sSub>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𝑦</m:t>
                              </m:r>
                            </m:e>
                            <m:sub>
                              <m:r>
                                <a:rPr lang="en-US" sz="1850" i="1">
                                  <a:effectLst/>
                                  <a:latin typeface="Cambria Math" panose="02040503050406030204" pitchFamily="18" charset="0"/>
                                  <a:ea typeface="Calibri" panose="020F0502020204030204" pitchFamily="34" charset="0"/>
                                </a:rPr>
                                <m:t>𝑗</m:t>
                              </m:r>
                            </m:sub>
                          </m:sSub>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𝑍</m:t>
                          </m:r>
                        </m:e>
                        <m:e>
                          <m:r>
                            <m:rPr>
                              <m:sty m:val="p"/>
                            </m:rPr>
                            <a:rPr lang="en-US" sz="1850">
                              <a:effectLst/>
                              <a:latin typeface="Cambria Math" panose="02040503050406030204" pitchFamily="18" charset="0"/>
                              <a:ea typeface="Calibri" panose="020F0502020204030204" pitchFamily="34" charset="0"/>
                            </a:rPr>
                            <m:t>Θ</m:t>
                          </m:r>
                        </m:e>
                      </m:d>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𝑝</m:t>
                          </m:r>
                        </m:e>
                        <m:sub>
                          <m:r>
                            <a:rPr lang="en-US" sz="1850" i="1">
                              <a:effectLst/>
                              <a:latin typeface="Cambria Math" panose="02040503050406030204" pitchFamily="18" charset="0"/>
                              <a:ea typeface="Calibri" panose="020F0502020204030204" pitchFamily="34" charset="0"/>
                            </a:rPr>
                            <m:t>𝑖</m:t>
                          </m:r>
                        </m:sub>
                      </m:sSub>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=1</m:t>
                          </m:r>
                        </m:sub>
                        <m:sup>
                          <m:r>
                            <a:rPr lang="en-US" sz="1850" i="1">
                              <a:effectLst/>
                              <a:latin typeface="Cambria Math" panose="02040503050406030204" pitchFamily="18" charset="0"/>
                              <a:ea typeface="Calibri" panose="020F0502020204030204" pitchFamily="34" charset="0"/>
                            </a:rPr>
                            <m:t>𝐾</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𝛼</m:t>
                              </m:r>
                            </m:e>
                            <m:sub>
                              <m:r>
                                <a:rPr lang="en-US" sz="1850" i="1">
                                  <a:effectLst/>
                                  <a:latin typeface="Cambria Math" panose="02040503050406030204" pitchFamily="18" charset="0"/>
                                  <a:ea typeface="Calibri" panose="020F0502020204030204" pitchFamily="34" charset="0"/>
                                </a:rPr>
                                <m:t>𝑘</m:t>
                              </m:r>
                              <m:d>
                                <m:dPr>
                                  <m:begChr m:val="|"/>
                                  <m:endChr m:val=""/>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𝑖</m:t>
                                  </m:r>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𝑞</m:t>
                              </m:r>
                            </m:e>
                            <m:sub>
                              <m:r>
                                <a:rPr lang="en-US" sz="1850" i="1">
                                  <a:effectLst/>
                                  <a:latin typeface="Cambria Math" panose="02040503050406030204" pitchFamily="18" charset="0"/>
                                  <a:ea typeface="Calibri" panose="020F0502020204030204" pitchFamily="34" charset="0"/>
                                </a:rPr>
                                <m:t>𝑗</m:t>
                              </m:r>
                              <m:d>
                                <m:dPr>
                                  <m:begChr m:val="|"/>
                                  <m:endChr m:val=""/>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𝑘</m:t>
                                  </m:r>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𝑓</m:t>
                              </m:r>
                            </m:e>
                            <m:sub>
                              <m:r>
                                <a:rPr lang="en-US" sz="1850" i="1">
                                  <a:effectLst/>
                                  <a:latin typeface="Cambria Math" panose="02040503050406030204" pitchFamily="18" charset="0"/>
                                  <a:ea typeface="Calibri" panose="020F0502020204030204" pitchFamily="34" charset="0"/>
                                </a:rPr>
                                <m:t>𝑘</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e>
                      </m:nary>
                      <m:r>
                        <a:rPr lang="en-US" sz="1850" b="0" i="1" smtClean="0">
                          <a:effectLst/>
                          <a:latin typeface="Cambria Math" panose="02040503050406030204" pitchFamily="18" charset="0"/>
                          <a:ea typeface="Calibri" panose="020F0502020204030204" pitchFamily="34" charset="0"/>
                        </a:rPr>
                        <m:t>    </m:t>
                      </m:r>
                      <m:d>
                        <m:dPr>
                          <m:ctrlPr>
                            <a:rPr lang="en-US" sz="1850" b="0" i="1" smtClean="0">
                              <a:effectLst/>
                              <a:latin typeface="Cambria Math" panose="02040503050406030204" pitchFamily="18" charset="0"/>
                            </a:rPr>
                          </m:ctrlPr>
                        </m:dPr>
                        <m:e>
                          <m:r>
                            <a:rPr lang="en-US" sz="1850" b="0" i="1" smtClean="0">
                              <a:effectLst/>
                              <a:latin typeface="Cambria Math" panose="02040503050406030204" pitchFamily="18" charset="0"/>
                            </a:rPr>
                            <m:t>3.2</m:t>
                          </m:r>
                        </m:e>
                      </m:d>
                    </m:oMath>
                  </m:oMathPara>
                </a14:m>
                <a:endParaRPr lang="en-US" sz="1850" dirty="0"/>
              </a:p>
              <a:p>
                <a:pPr marL="0" indent="0">
                  <a:buNone/>
                </a:pPr>
                <a:r>
                  <a:rPr lang="en-US" sz="1850" dirty="0">
                    <a:effectLst/>
                    <a:ea typeface="Calibri" panose="020F0502020204030204" pitchFamily="34" charset="0"/>
                  </a:rPr>
                  <a:t>PMM is reformed as follows:</a:t>
                </a:r>
              </a:p>
              <a:p>
                <a:pPr marL="0" indent="0">
                  <a:buNone/>
                </a:pPr>
                <a14:m>
                  <m:oMathPara xmlns:m="http://schemas.openxmlformats.org/officeDocument/2006/math">
                    <m:oMathParaPr>
                      <m:jc m:val="right"/>
                    </m:oMathParaPr>
                    <m:oMath xmlns:m="http://schemas.openxmlformats.org/officeDocument/2006/math">
                      <m:r>
                        <a:rPr lang="en-US" sz="1850" i="1" smtClean="0">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𝑥</m:t>
                              </m:r>
                            </m:e>
                            <m:sub>
                              <m:r>
                                <a:rPr lang="en-US" sz="1850" i="1">
                                  <a:effectLst/>
                                  <a:latin typeface="Cambria Math" panose="02040503050406030204" pitchFamily="18" charset="0"/>
                                  <a:ea typeface="Calibri" panose="020F0502020204030204" pitchFamily="34" charset="0"/>
                                </a:rPr>
                                <m:t>𝑖</m:t>
                              </m:r>
                            </m:sub>
                          </m:sSub>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𝑦</m:t>
                              </m:r>
                            </m:e>
                            <m:sub>
                              <m:r>
                                <a:rPr lang="en-US" sz="1850" i="1">
                                  <a:effectLst/>
                                  <a:latin typeface="Cambria Math" panose="02040503050406030204" pitchFamily="18" charset="0"/>
                                  <a:ea typeface="Calibri" panose="020F0502020204030204" pitchFamily="34" charset="0"/>
                                </a:rPr>
                                <m:t>𝑗</m:t>
                              </m:r>
                            </m:sub>
                          </m:sSub>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𝑍</m:t>
                          </m:r>
                        </m:e>
                        <m:e>
                          <m:r>
                            <m:rPr>
                              <m:sty m:val="p"/>
                            </m:rPr>
                            <a:rPr lang="en-US" sz="1850">
                              <a:effectLst/>
                              <a:latin typeface="Cambria Math" panose="02040503050406030204" pitchFamily="18" charset="0"/>
                              <a:ea typeface="Calibri" panose="020F0502020204030204" pitchFamily="34" charset="0"/>
                            </a:rPr>
                            <m:t>Θ</m:t>
                          </m:r>
                        </m:e>
                      </m:d>
                      <m:r>
                        <a:rPr lang="en-US" sz="1850" i="1">
                          <a:effectLst/>
                          <a:latin typeface="Cambria Math" panose="02040503050406030204" pitchFamily="18" charset="0"/>
                          <a:ea typeface="Calibri" panose="020F0502020204030204" pitchFamily="34" charset="0"/>
                        </a:rPr>
                        <m:t>=</m:t>
                      </m:r>
                      <m:nary>
                        <m:naryPr>
                          <m:chr m:val="∑"/>
                          <m:limLoc m:val="undOvr"/>
                          <m:ctrlPr>
                            <a:rPr lang="en-US" sz="1850" i="1">
                              <a:effectLst/>
                              <a:latin typeface="Cambria Math" panose="02040503050406030204" pitchFamily="18" charset="0"/>
                            </a:rPr>
                          </m:ctrlPr>
                        </m:naryPr>
                        <m:sub>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=1</m:t>
                          </m:r>
                        </m:sub>
                        <m:sup>
                          <m:r>
                            <a:rPr lang="en-US" sz="1850" i="1">
                              <a:effectLst/>
                              <a:latin typeface="Cambria Math" panose="02040503050406030204" pitchFamily="18" charset="0"/>
                              <a:ea typeface="Calibri" panose="020F0502020204030204" pitchFamily="34" charset="0"/>
                            </a:rPr>
                            <m:t>𝐾</m:t>
                          </m:r>
                        </m:sup>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𝛼</m:t>
                              </m:r>
                            </m:e>
                            <m:sub>
                              <m:r>
                                <a:rPr lang="en-US" sz="1850" i="1">
                                  <a:effectLst/>
                                  <a:latin typeface="Cambria Math" panose="02040503050406030204" pitchFamily="18" charset="0"/>
                                  <a:ea typeface="Calibri" panose="020F0502020204030204" pitchFamily="34" charset="0"/>
                                </a:rPr>
                                <m:t>𝑘</m:t>
                              </m:r>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𝑝</m:t>
                              </m:r>
                            </m:e>
                            <m:sub>
                              <m:r>
                                <a:rPr lang="en-US" sz="1850" i="1">
                                  <a:effectLst/>
                                  <a:latin typeface="Cambria Math" panose="02040503050406030204" pitchFamily="18" charset="0"/>
                                  <a:ea typeface="Calibri" panose="020F0502020204030204" pitchFamily="34" charset="0"/>
                                </a:rPr>
                                <m:t>𝑖</m:t>
                              </m:r>
                              <m:d>
                                <m:dPr>
                                  <m:begChr m:val="|"/>
                                  <m:endChr m:val=""/>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𝑘</m:t>
                                      </m:r>
                                    </m:e>
                                    <m:sub>
                                      <m:r>
                                        <a:rPr lang="en-US" sz="1850" i="1">
                                          <a:effectLst/>
                                          <a:latin typeface="Cambria Math" panose="02040503050406030204" pitchFamily="18" charset="0"/>
                                          <a:ea typeface="Calibri" panose="020F0502020204030204" pitchFamily="34" charset="0"/>
                                        </a:rPr>
                                        <m:t>𝒳</m:t>
                                      </m:r>
                                    </m:sub>
                                  </m:sSub>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𝑞</m:t>
                              </m:r>
                            </m:e>
                            <m:sub>
                              <m:r>
                                <a:rPr lang="en-US" sz="1850" i="1">
                                  <a:effectLst/>
                                  <a:latin typeface="Cambria Math" panose="02040503050406030204" pitchFamily="18" charset="0"/>
                                  <a:ea typeface="Calibri" panose="020F0502020204030204" pitchFamily="34" charset="0"/>
                                </a:rPr>
                                <m:t>𝑗</m:t>
                              </m:r>
                              <m:d>
                                <m:dPr>
                                  <m:begChr m:val="|"/>
                                  <m:endChr m:val=""/>
                                  <m:ctrlPr>
                                    <a:rPr lang="en-US" sz="1850" i="1">
                                      <a:effectLst/>
                                      <a:latin typeface="Cambria Math" panose="02040503050406030204" pitchFamily="18" charset="0"/>
                                    </a:rPr>
                                  </m:ctrlPr>
                                </m:dPr>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𝑘</m:t>
                                      </m:r>
                                    </m:e>
                                    <m:sub>
                                      <m:r>
                                        <a:rPr lang="en-US" sz="1850" i="1">
                                          <a:effectLst/>
                                          <a:latin typeface="Cambria Math" panose="02040503050406030204" pitchFamily="18" charset="0"/>
                                          <a:ea typeface="Calibri" panose="020F0502020204030204" pitchFamily="34" charset="0"/>
                                        </a:rPr>
                                        <m:t>𝒴</m:t>
                                      </m:r>
                                    </m:sub>
                                  </m:sSub>
                                </m:e>
                              </m:d>
                            </m:sub>
                          </m:sSub>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𝑓</m:t>
                              </m:r>
                            </m:e>
                            <m:sub>
                              <m:r>
                                <a:rPr lang="en-US" sz="1850" i="1">
                                  <a:effectLst/>
                                  <a:latin typeface="Cambria Math" panose="02040503050406030204" pitchFamily="18" charset="0"/>
                                  <a:ea typeface="Calibri" panose="020F0502020204030204" pitchFamily="34" charset="0"/>
                                </a:rPr>
                                <m:t>𝑘</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e>
                      </m:nary>
                      <m:r>
                        <a:rPr lang="en-US" sz="1850" b="0" i="1" smtClean="0">
                          <a:effectLst/>
                          <a:latin typeface="Cambria Math" panose="02040503050406030204" pitchFamily="18" charset="0"/>
                          <a:ea typeface="Calibri" panose="020F0502020204030204" pitchFamily="34" charset="0"/>
                        </a:rPr>
                        <m:t>    </m:t>
                      </m:r>
                      <m:d>
                        <m:dPr>
                          <m:ctrlPr>
                            <a:rPr lang="en-US" sz="1850" b="0" i="1" smtClean="0">
                              <a:effectLst/>
                              <a:latin typeface="Cambria Math" panose="02040503050406030204" pitchFamily="18" charset="0"/>
                            </a:rPr>
                          </m:ctrlPr>
                        </m:dPr>
                        <m:e>
                          <m:r>
                            <a:rPr lang="en-US" sz="1850" b="0" i="1" smtClean="0">
                              <a:effectLst/>
                              <a:latin typeface="Cambria Math" panose="02040503050406030204" pitchFamily="18" charset="0"/>
                            </a:rPr>
                            <m:t>3.3</m:t>
                          </m:r>
                        </m:e>
                      </m:d>
                    </m:oMath>
                  </m:oMathPara>
                </a14:m>
                <a:endParaRPr lang="en-US" sz="1850" dirty="0"/>
              </a:p>
              <a:p>
                <a:pPr marL="0" marR="0" indent="0" algn="just">
                  <a:spcBef>
                    <a:spcPts val="0"/>
                  </a:spcBef>
                  <a:spcAft>
                    <a:spcPts val="0"/>
                  </a:spcAft>
                  <a:buNone/>
                </a:pPr>
                <a:r>
                  <a:rPr lang="en-US" sz="1850" dirty="0">
                    <a:effectLst/>
                    <a:ea typeface="Calibri" panose="020F0502020204030204" pitchFamily="34" charset="0"/>
                  </a:rPr>
                  <a:t>Where </a:t>
                </a:r>
                <a:r>
                  <a:rPr lang="en-US" sz="1850" i="1" dirty="0" err="1">
                    <a:effectLst/>
                    <a:ea typeface="Calibri" panose="020F0502020204030204" pitchFamily="34" charset="0"/>
                  </a:rPr>
                  <a:t>f</a:t>
                </a:r>
                <a:r>
                  <a:rPr lang="en-US" sz="1850" i="1" baseline="-25000" dirty="0" err="1">
                    <a:effectLst/>
                    <a:ea typeface="Calibri" panose="020F0502020204030204" pitchFamily="34" charset="0"/>
                  </a:rPr>
                  <a:t>k</a:t>
                </a:r>
                <a:r>
                  <a:rPr lang="en-US" sz="1850" dirty="0">
                    <a:effectLst/>
                    <a:ea typeface="Calibri" panose="020F0502020204030204" pitchFamily="34" charset="0"/>
                  </a:rPr>
                  <a:t>(</a:t>
                </a:r>
                <a:r>
                  <a:rPr lang="en-US" sz="1850" i="1" dirty="0" err="1">
                    <a:effectLst/>
                    <a:ea typeface="Calibri" panose="020F0502020204030204" pitchFamily="34" charset="0"/>
                  </a:rPr>
                  <a:t>Z</a:t>
                </a:r>
                <a:r>
                  <a:rPr lang="en-US" sz="1850" dirty="0" err="1">
                    <a:effectLst/>
                    <a:ea typeface="Calibri" panose="020F0502020204030204" pitchFamily="34" charset="0"/>
                  </a:rPr>
                  <a:t>|</a:t>
                </a:r>
                <a:r>
                  <a:rPr lang="en-US" sz="1850" i="1" dirty="0" err="1">
                    <a:effectLst/>
                    <a:ea typeface="Calibri" panose="020F0502020204030204" pitchFamily="34" charset="0"/>
                  </a:rPr>
                  <a:t>φ</a:t>
                </a:r>
                <a:r>
                  <a:rPr lang="en-US" sz="1850" i="1" baseline="-25000" dirty="0" err="1">
                    <a:effectLst/>
                    <a:ea typeface="Calibri" panose="020F0502020204030204" pitchFamily="34" charset="0"/>
                  </a:rPr>
                  <a:t>k</a:t>
                </a:r>
                <a:r>
                  <a:rPr lang="en-US" sz="1850" dirty="0">
                    <a:effectLst/>
                    <a:ea typeface="Calibri" panose="020F0502020204030204" pitchFamily="34" charset="0"/>
                  </a:rPr>
                  <a:t>) is the </a:t>
                </a:r>
                <a:r>
                  <a:rPr lang="en-US" sz="1850" i="1" dirty="0">
                    <a:effectLst/>
                    <a:ea typeface="Calibri" panose="020F0502020204030204" pitchFamily="34" charset="0"/>
                  </a:rPr>
                  <a:t>k</a:t>
                </a:r>
                <a:r>
                  <a:rPr lang="en-US" sz="1850" baseline="30000" dirty="0">
                    <a:effectLst/>
                    <a:ea typeface="Calibri" panose="020F0502020204030204" pitchFamily="34" charset="0"/>
                  </a:rPr>
                  <a:t>th</a:t>
                </a:r>
                <a:r>
                  <a:rPr lang="en-US" sz="1850" dirty="0">
                    <a:effectLst/>
                    <a:ea typeface="Calibri" panose="020F0502020204030204" pitchFamily="34" charset="0"/>
                  </a:rPr>
                  <a:t> PDF of </a:t>
                </a:r>
                <a:r>
                  <a:rPr lang="en-US" sz="1850" i="1" dirty="0">
                    <a:effectLst/>
                    <a:ea typeface="Calibri" panose="020F0502020204030204" pitchFamily="34" charset="0"/>
                  </a:rPr>
                  <a:t>Z</a:t>
                </a:r>
                <a:r>
                  <a:rPr lang="en-US" sz="1850" dirty="0">
                    <a:effectLst/>
                    <a:ea typeface="Calibri" panose="020F0502020204030204" pitchFamily="34" charset="0"/>
                  </a:rPr>
                  <a:t> corresponding to the aspect </a:t>
                </a:r>
                <a:r>
                  <a:rPr lang="en-US" sz="1850" i="1" dirty="0">
                    <a:effectLst/>
                    <a:ea typeface="Calibri" panose="020F0502020204030204" pitchFamily="34" charset="0"/>
                  </a:rPr>
                  <a:t>k</a:t>
                </a:r>
                <a:r>
                  <a:rPr lang="en-US" sz="1850" dirty="0">
                    <a:effectLst/>
                    <a:ea typeface="Calibri" panose="020F0502020204030204" pitchFamily="34" charset="0"/>
                  </a:rPr>
                  <a:t>, in which </a:t>
                </a:r>
                <a:r>
                  <a:rPr lang="en-US" sz="1850" i="1" dirty="0" err="1">
                    <a:effectLst/>
                    <a:ea typeface="Calibri" panose="020F0502020204030204" pitchFamily="34" charset="0"/>
                  </a:rPr>
                  <a:t>φ</a:t>
                </a:r>
                <a:r>
                  <a:rPr lang="en-US" sz="1850" i="1" baseline="-25000" dirty="0" err="1">
                    <a:effectLst/>
                    <a:ea typeface="Calibri" panose="020F0502020204030204" pitchFamily="34" charset="0"/>
                  </a:rPr>
                  <a:t>k</a:t>
                </a:r>
                <a:r>
                  <a:rPr lang="en-US" sz="1850" dirty="0">
                    <a:effectLst/>
                    <a:ea typeface="Calibri" panose="020F0502020204030204" pitchFamily="34" charset="0"/>
                  </a:rPr>
                  <a:t> is parameter of </a:t>
                </a:r>
                <a:r>
                  <a:rPr lang="en-US" sz="1850" i="1" dirty="0" err="1">
                    <a:effectLst/>
                    <a:ea typeface="Calibri" panose="020F0502020204030204" pitchFamily="34" charset="0"/>
                  </a:rPr>
                  <a:t>f</a:t>
                </a:r>
                <a:r>
                  <a:rPr lang="en-US" sz="1850" i="1" baseline="-25000" dirty="0" err="1">
                    <a:effectLst/>
                    <a:ea typeface="Calibri" panose="020F0502020204030204" pitchFamily="34" charset="0"/>
                  </a:rPr>
                  <a:t>k</a:t>
                </a:r>
                <a:r>
                  <a:rPr lang="en-US" sz="1850" dirty="0">
                    <a:effectLst/>
                    <a:ea typeface="Calibri" panose="020F0502020204030204" pitchFamily="34" charset="0"/>
                  </a:rPr>
                  <a:t>(</a:t>
                </a:r>
                <a:r>
                  <a:rPr lang="en-US" sz="1850" i="1" dirty="0" err="1">
                    <a:effectLst/>
                    <a:ea typeface="Calibri" panose="020F0502020204030204" pitchFamily="34" charset="0"/>
                  </a:rPr>
                  <a:t>Z</a:t>
                </a:r>
                <a:r>
                  <a:rPr lang="en-US" sz="1850" dirty="0" err="1">
                    <a:effectLst/>
                    <a:ea typeface="Calibri" panose="020F0502020204030204" pitchFamily="34" charset="0"/>
                  </a:rPr>
                  <a:t>|</a:t>
                </a:r>
                <a:r>
                  <a:rPr lang="en-US" sz="1850" i="1" dirty="0" err="1">
                    <a:effectLst/>
                    <a:ea typeface="Calibri" panose="020F0502020204030204" pitchFamily="34" charset="0"/>
                  </a:rPr>
                  <a:t>φ</a:t>
                </a:r>
                <a:r>
                  <a:rPr lang="en-US" sz="1850" i="1" baseline="-25000" dirty="0" err="1">
                    <a:effectLst/>
                    <a:ea typeface="Calibri" panose="020F0502020204030204" pitchFamily="34" charset="0"/>
                  </a:rPr>
                  <a:t>k</a:t>
                </a:r>
                <a:r>
                  <a:rPr lang="en-US" sz="1850" dirty="0">
                    <a:effectLst/>
                    <a:ea typeface="Calibri" panose="020F0502020204030204" pitchFamily="34" charset="0"/>
                  </a:rPr>
                  <a:t>). Of course, the parameter Θ now must include all </a:t>
                </a:r>
                <a:r>
                  <a:rPr lang="en-US" sz="1850" i="1" dirty="0" err="1">
                    <a:effectLst/>
                    <a:ea typeface="Calibri" panose="020F0502020204030204" pitchFamily="34" charset="0"/>
                  </a:rPr>
                  <a:t>φ</a:t>
                </a:r>
                <a:r>
                  <a:rPr lang="en-US" sz="1850" i="1" baseline="-25000" dirty="0" err="1">
                    <a:effectLst/>
                    <a:ea typeface="Calibri" panose="020F0502020204030204" pitchFamily="34" charset="0"/>
                  </a:rPr>
                  <a:t>k</a:t>
                </a:r>
                <a:r>
                  <a:rPr lang="en-US" sz="1850" dirty="0">
                    <a:effectLst/>
                    <a:ea typeface="Calibri" panose="020F0502020204030204" pitchFamily="34" charset="0"/>
                  </a:rPr>
                  <a:t>. It is possible to consider that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50" i="1">
                              <a:effectLst/>
                              <a:latin typeface="Cambria Math" panose="02040503050406030204" pitchFamily="18" charset="0"/>
                              <a:ea typeface="Calibri" panose="020F0502020204030204" pitchFamily="34" charset="0"/>
                            </a:rPr>
                          </m:ctrlPr>
                        </m:sSubPr>
                        <m:e>
                          <m:r>
                            <a:rPr lang="en-US" sz="1850" i="1">
                              <a:effectLst/>
                              <a:latin typeface="Cambria Math" panose="02040503050406030204" pitchFamily="18" charset="0"/>
                              <a:ea typeface="Calibri" panose="020F0502020204030204" pitchFamily="34" charset="0"/>
                            </a:rPr>
                            <m:t>𝑓</m:t>
                          </m:r>
                        </m:e>
                        <m:sub>
                          <m:r>
                            <a:rPr lang="en-US" sz="1850" i="1">
                              <a:effectLst/>
                              <a:latin typeface="Cambria Math" panose="02040503050406030204" pitchFamily="18" charset="0"/>
                              <a:ea typeface="Calibri" panose="020F0502020204030204" pitchFamily="34" charset="0"/>
                            </a:rPr>
                            <m:t>𝑘</m:t>
                          </m:r>
                        </m:sub>
                      </m:sSub>
                      <m:d>
                        <m:dPr>
                          <m:ctrlPr>
                            <a:rPr lang="en-US" sz="1850" i="1">
                              <a:effectLst/>
                              <a:latin typeface="Cambria Math" panose="02040503050406030204" pitchFamily="18" charset="0"/>
                              <a:ea typeface="Calibri" panose="020F0502020204030204" pitchFamily="34"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ea typeface="Calibri" panose="020F0502020204030204" pitchFamily="34"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ea typeface="Calibri" panose="020F0502020204030204" pitchFamily="34" charset="0"/>
                            </a:rPr>
                          </m:ctrlPr>
                        </m:dPr>
                        <m:e>
                          <m:r>
                            <a:rPr lang="en-US" sz="1850" i="1">
                              <a:effectLst/>
                              <a:latin typeface="Cambria Math" panose="02040503050406030204" pitchFamily="18" charset="0"/>
                              <a:ea typeface="Calibri" panose="020F0502020204030204" pitchFamily="34" charset="0"/>
                            </a:rPr>
                            <m:t>𝑍</m:t>
                          </m:r>
                        </m:e>
                        <m:e>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ea typeface="Calibri" panose="020F0502020204030204" pitchFamily="34"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oMath>
                  </m:oMathPara>
                </a14:m>
                <a:endParaRPr lang="en-US" sz="1850" dirty="0">
                  <a:effectLst/>
                  <a:ea typeface="Calibri" panose="020F0502020204030204" pitchFamily="34" charset="0"/>
                </a:endParaRPr>
              </a:p>
              <a:p>
                <a:pPr marL="0" marR="0" indent="0" algn="just">
                  <a:spcBef>
                    <a:spcPts val="0"/>
                  </a:spcBef>
                  <a:spcAft>
                    <a:spcPts val="0"/>
                  </a:spcAft>
                  <a:buNone/>
                </a:pPr>
                <a:r>
                  <a:rPr lang="en-US" sz="1850" dirty="0">
                    <a:effectLst/>
                    <a:ea typeface="Calibri" panose="020F0502020204030204" pitchFamily="34" charset="0"/>
                  </a:rPr>
                  <a:t>Moreover, </a:t>
                </a:r>
                <a:r>
                  <a:rPr lang="en-US" sz="1850" i="1" dirty="0">
                    <a:effectLst/>
                    <a:ea typeface="Calibri" panose="020F0502020204030204" pitchFamily="34" charset="0"/>
                  </a:rPr>
                  <a:t>Z</a:t>
                </a:r>
                <a:r>
                  <a:rPr lang="en-US" sz="1850" dirty="0">
                    <a:effectLst/>
                    <a:ea typeface="Calibri" panose="020F0502020204030204" pitchFamily="34" charset="0"/>
                  </a:rPr>
                  <a:t> is only dependent on </a:t>
                </a:r>
                <a:r>
                  <a:rPr lang="en-US" sz="1850" i="1" dirty="0">
                    <a:effectLst/>
                    <a:ea typeface="Calibri" panose="020F0502020204030204" pitchFamily="34" charset="0"/>
                  </a:rPr>
                  <a:t>k</a:t>
                </a:r>
                <a:r>
                  <a:rPr lang="en-US" sz="1850" dirty="0">
                    <a:effectLst/>
                    <a:ea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r>
                        <a:rPr lang="en-US" sz="1850" i="1">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𝑥</m:t>
                              </m:r>
                            </m:e>
                            <m:sub>
                              <m:r>
                                <a:rPr lang="en-US" sz="1850" i="1">
                                  <a:effectLst/>
                                  <a:latin typeface="Cambria Math" panose="02040503050406030204" pitchFamily="18" charset="0"/>
                                  <a:ea typeface="Calibri" panose="020F0502020204030204" pitchFamily="34" charset="0"/>
                                </a:rPr>
                                <m:t>𝑖</m:t>
                              </m:r>
                            </m:sub>
                          </m:sSub>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r>
                        <a:rPr lang="en-US" sz="1850" i="1">
                          <a:effectLst/>
                          <a:latin typeface="Cambria Math" panose="02040503050406030204" pitchFamily="18" charset="0"/>
                          <a:ea typeface="Calibri" panose="020F0502020204030204" pitchFamily="34" charset="0"/>
                        </a:rPr>
                        <m:t>=</m:t>
                      </m:r>
                      <m:r>
                        <a:rPr lang="en-US" sz="1850" i="1">
                          <a:effectLst/>
                          <a:latin typeface="Cambria Math" panose="02040503050406030204" pitchFamily="18" charset="0"/>
                          <a:ea typeface="Calibri" panose="020F0502020204030204" pitchFamily="34" charset="0"/>
                        </a:rPr>
                        <m:t>𝑓</m:t>
                      </m:r>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r>
                            <a:rPr lang="en-US" sz="1850" i="1">
                              <a:effectLst/>
                              <a:latin typeface="Cambria Math" panose="02040503050406030204" pitchFamily="18" charset="0"/>
                              <a:ea typeface="Calibri" panose="020F0502020204030204" pitchFamily="34" charset="0"/>
                            </a:rPr>
                            <m:t>𝑘</m:t>
                          </m:r>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r>
                        <a:rPr lang="en-US" sz="1850" i="1">
                          <a:effectLst/>
                          <a:latin typeface="Cambria Math" panose="02040503050406030204" pitchFamily="18" charset="0"/>
                          <a:ea typeface="Calibri" panose="020F0502020204030204" pitchFamily="34" charset="0"/>
                        </a:rPr>
                        <m:t>=</m:t>
                      </m:r>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𝑓</m:t>
                          </m:r>
                        </m:e>
                        <m:sub>
                          <m:r>
                            <a:rPr lang="en-US" sz="1850" i="1">
                              <a:effectLst/>
                              <a:latin typeface="Cambria Math" panose="02040503050406030204" pitchFamily="18" charset="0"/>
                              <a:ea typeface="Calibri" panose="020F0502020204030204" pitchFamily="34" charset="0"/>
                            </a:rPr>
                            <m:t>𝑘</m:t>
                          </m:r>
                        </m:sub>
                      </m:sSub>
                      <m:d>
                        <m:dPr>
                          <m:ctrlPr>
                            <a:rPr lang="en-US" sz="1850" i="1">
                              <a:effectLst/>
                              <a:latin typeface="Cambria Math" panose="02040503050406030204" pitchFamily="18" charset="0"/>
                            </a:rPr>
                          </m:ctrlPr>
                        </m:dPr>
                        <m:e>
                          <m:r>
                            <a:rPr lang="en-US" sz="1850" i="1">
                              <a:effectLst/>
                              <a:latin typeface="Cambria Math" panose="02040503050406030204" pitchFamily="18" charset="0"/>
                              <a:ea typeface="Calibri" panose="020F0502020204030204" pitchFamily="34" charset="0"/>
                            </a:rPr>
                            <m:t>𝑍</m:t>
                          </m:r>
                        </m:e>
                        <m:e>
                          <m:sSub>
                            <m:sSubPr>
                              <m:ctrlPr>
                                <a:rPr lang="en-US" sz="1850" i="1">
                                  <a:effectLst/>
                                  <a:latin typeface="Cambria Math" panose="02040503050406030204" pitchFamily="18" charset="0"/>
                                </a:rPr>
                              </m:ctrlPr>
                            </m:sSubPr>
                            <m:e>
                              <m:r>
                                <a:rPr lang="en-US" sz="1850" i="1">
                                  <a:effectLst/>
                                  <a:latin typeface="Cambria Math" panose="02040503050406030204" pitchFamily="18" charset="0"/>
                                  <a:ea typeface="Calibri" panose="020F0502020204030204" pitchFamily="34" charset="0"/>
                                </a:rPr>
                                <m:t>𝜑</m:t>
                              </m:r>
                            </m:e>
                            <m:sub>
                              <m:r>
                                <a:rPr lang="en-US" sz="1850" i="1">
                                  <a:effectLst/>
                                  <a:latin typeface="Cambria Math" panose="02040503050406030204" pitchFamily="18" charset="0"/>
                                  <a:ea typeface="Calibri" panose="020F0502020204030204" pitchFamily="34" charset="0"/>
                                </a:rPr>
                                <m:t>𝑘</m:t>
                              </m:r>
                            </m:sub>
                          </m:sSub>
                        </m:e>
                      </m:d>
                    </m:oMath>
                  </m:oMathPara>
                </a14:m>
                <a:endParaRPr lang="en-US" sz="18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459" t="-707" r="-459" b="-32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07/06/2023</a:t>
            </a:r>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342459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Mixture models for dyadic data</a:t>
            </a:r>
          </a:p>
          <a:p>
            <a:pPr marL="457200" indent="-457200">
              <a:buFont typeface="+mj-lt"/>
              <a:buAutoNum type="arabicPeriod"/>
            </a:pPr>
            <a:r>
              <a:rPr lang="en-US" dirty="0"/>
              <a:t>Predicting unaccomplished co-occurrent values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Date Placeholder 5"/>
          <p:cNvSpPr>
            <a:spLocks noGrp="1"/>
          </p:cNvSpPr>
          <p:nvPr>
            <p:ph type="dt" sz="half" idx="10"/>
          </p:nvPr>
        </p:nvSpPr>
        <p:spPr/>
        <p:txBody>
          <a:bodyPr/>
          <a:lstStyle/>
          <a:p>
            <a:r>
              <a:rPr lang="en-US"/>
              <a:t>07/06/2023</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A96C-58C0-5628-3D27-9CF55F3F5C7A}"/>
              </a:ext>
            </a:extLst>
          </p:cNvPr>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555314-BC31-74E7-0807-5C311D9838F6}"/>
                  </a:ext>
                </a:extLst>
              </p:cNvPr>
              <p:cNvSpPr>
                <a:spLocks noGrp="1"/>
              </p:cNvSpPr>
              <p:nvPr>
                <p:ph idx="1"/>
              </p:nvPr>
            </p:nvSpPr>
            <p:spPr>
              <a:xfrm>
                <a:off x="154745" y="914399"/>
                <a:ext cx="11887200" cy="5176066"/>
              </a:xfrm>
            </p:spPr>
            <p:txBody>
              <a:bodyPr>
                <a:noAutofit/>
              </a:bodyPr>
              <a:lstStyle/>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Note, suppose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(as well as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given</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 x</a:t>
                </a:r>
                <a:r>
                  <a:rPr lang="en-US" sz="19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are independent from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given aspect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which is the hint to reform these models.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For example, within SMM, the joint PDF of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𝛼</m:t>
                          </m:r>
                        </m:e>
                        <m:sub>
                          <m:r>
                            <a:rPr lang="en-US" sz="1900" i="1">
                              <a:latin typeface="Cambria Math" panose="02040503050406030204" pitchFamily="18" charset="0"/>
                            </a:rPr>
                            <m:t>𝑘</m:t>
                          </m:r>
                        </m:sub>
                      </m:sSub>
                      <m:r>
                        <a:rPr lang="en-US" sz="1900" i="1">
                          <a:latin typeface="Cambria Math" panose="02040503050406030204" pitchFamily="18" charset="0"/>
                        </a:rPr>
                        <m:t>𝑃</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𝑗</m:t>
                              </m:r>
                            </m:sub>
                          </m:sSub>
                        </m:e>
                        <m:e>
                          <m:r>
                            <a:rPr lang="en-US" sz="1900" i="1">
                              <a:latin typeface="Cambria Math" panose="02040503050406030204" pitchFamily="18" charset="0"/>
                            </a:rPr>
                            <m:t>𝑘</m:t>
                          </m:r>
                          <m:r>
                            <a:rPr lang="en-US" sz="1900" i="1">
                              <a:latin typeface="Cambria Math" panose="02040503050406030204" pitchFamily="18" charset="0"/>
                            </a:rPr>
                            <m:t>,</m:t>
                          </m:r>
                          <m:r>
                            <a:rPr lang="en-US" sz="1900" i="1">
                              <a:latin typeface="Cambria Math" panose="02040503050406030204" pitchFamily="18" charset="0"/>
                            </a:rPr>
                            <m:t>𝑍</m:t>
                          </m:r>
                        </m:e>
                      </m:d>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𝑍</m:t>
                          </m:r>
                        </m:e>
                        <m:e>
                          <m:r>
                            <a:rPr lang="en-US" sz="1900" i="1">
                              <a:latin typeface="Cambria Math" panose="02040503050406030204" pitchFamily="18" charset="0"/>
                            </a:rPr>
                            <m:t>𝑘</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𝜑</m:t>
                              </m:r>
                            </m:e>
                            <m:sub>
                              <m:r>
                                <a:rPr lang="en-US" sz="1900" i="1">
                                  <a:latin typeface="Cambria Math" panose="02040503050406030204" pitchFamily="18" charset="0"/>
                                </a:rPr>
                                <m:t>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Within AMM, the joint PDF of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indent="0">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m:t>
                          </m:r>
                        </m:sub>
                      </m:sSub>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𝑘</m:t>
                          </m:r>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e>
                      </m:d>
                      <m:r>
                        <a:rPr lang="en-US" sz="1900" i="1">
                          <a:latin typeface="Cambria Math" panose="02040503050406030204" pitchFamily="18" charset="0"/>
                        </a:rPr>
                        <m:t>𝑃</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𝑦</m:t>
                              </m:r>
                            </m:e>
                            <m:sub>
                              <m:r>
                                <a:rPr lang="en-US" sz="1900" i="1">
                                  <a:latin typeface="Cambria Math" panose="02040503050406030204" pitchFamily="18" charset="0"/>
                                </a:rPr>
                                <m:t>𝑗</m:t>
                              </m:r>
                            </m:sub>
                          </m:sSub>
                          <m:r>
                            <a:rPr lang="en-US" sz="1900" i="1">
                              <a:latin typeface="Cambria Math" panose="02040503050406030204" pitchFamily="18" charset="0"/>
                            </a:rPr>
                            <m:t>,</m:t>
                          </m:r>
                          <m:r>
                            <a:rPr lang="en-US" sz="1900" i="1">
                              <a:latin typeface="Cambria Math" panose="02040503050406030204" pitchFamily="18" charset="0"/>
                            </a:rPr>
                            <m:t>𝑍</m:t>
                          </m:r>
                        </m:e>
                        <m:e>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Within PMM, the joint PDF of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𝒳</m:t>
                                  </m:r>
                                </m:sub>
                              </m:sSub>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𝒴</m:t>
                                  </m:r>
                                </m:sub>
                              </m:sSub>
                            </m:e>
                          </m:d>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rPr>
                  <a:t>Here it is only necessary to estimate </a:t>
                </a:r>
                <a:r>
                  <a:rPr lang="en-US" sz="1900" i="1" dirty="0" err="1">
                    <a:effectLst/>
                    <a:latin typeface="Times New Roman" panose="02020603050405020304" pitchFamily="18" charset="0"/>
                    <a:ea typeface="Calibri" panose="020F0502020204030204" pitchFamily="34" charset="0"/>
                  </a:rPr>
                  <a:t>φ</a:t>
                </a:r>
                <a:r>
                  <a:rPr lang="en-US" sz="1900" i="1" baseline="-25000" dirty="0" err="1">
                    <a:effectLst/>
                    <a:latin typeface="Times New Roman" panose="02020603050405020304" pitchFamily="18" charset="0"/>
                    <a:ea typeface="Calibri" panose="020F0502020204030204" pitchFamily="34" charset="0"/>
                  </a:rPr>
                  <a:t>k</a:t>
                </a:r>
                <a:r>
                  <a:rPr lang="en-US" sz="1900" dirty="0">
                    <a:effectLst/>
                    <a:latin typeface="Times New Roman" panose="02020603050405020304" pitchFamily="18" charset="0"/>
                    <a:ea typeface="Calibri" panose="020F0502020204030204" pitchFamily="34" charset="0"/>
                  </a:rPr>
                  <a:t> because how to estimate other partial parameters was mentioned in section 2. By reforming the conditional expectation </a:t>
                </a:r>
                <a:r>
                  <a:rPr lang="en-US" sz="1900" i="1" dirty="0">
                    <a:effectLst/>
                    <a:latin typeface="Times New Roman" panose="02020603050405020304" pitchFamily="18" charset="0"/>
                    <a:ea typeface="Calibri" panose="020F0502020204030204" pitchFamily="34" charset="0"/>
                  </a:rPr>
                  <a:t>Q</a:t>
                </a:r>
                <a:r>
                  <a:rPr lang="en-US" sz="1900" dirty="0">
                    <a:effectLst/>
                    <a:latin typeface="Times New Roman" panose="02020603050405020304" pitchFamily="18" charset="0"/>
                    <a:ea typeface="Calibri" panose="020F0502020204030204" pitchFamily="34" charset="0"/>
                  </a:rPr>
                  <a:t>(Θ|Θ</a:t>
                </a:r>
                <a:r>
                  <a:rPr lang="en-US" sz="1900" baseline="30000" dirty="0">
                    <a:effectLst/>
                    <a:latin typeface="Times New Roman" panose="02020603050405020304" pitchFamily="18" charset="0"/>
                    <a:ea typeface="Calibri" panose="020F0502020204030204" pitchFamily="34" charset="0"/>
                  </a:rPr>
                  <a:t>(</a:t>
                </a:r>
                <a:r>
                  <a:rPr lang="en-US" sz="1900" i="1" baseline="30000" dirty="0">
                    <a:effectLst/>
                    <a:latin typeface="Times New Roman" panose="02020603050405020304" pitchFamily="18" charset="0"/>
                    <a:ea typeface="Calibri" panose="020F0502020204030204" pitchFamily="34" charset="0"/>
                  </a:rPr>
                  <a:t>t</a:t>
                </a:r>
                <a:r>
                  <a:rPr lang="en-US" sz="1900" baseline="30000" dirty="0">
                    <a:effectLst/>
                    <a:latin typeface="Times New Roman" panose="02020603050405020304" pitchFamily="18" charset="0"/>
                    <a:ea typeface="Calibri" panose="020F0502020204030204" pitchFamily="34" charset="0"/>
                  </a:rPr>
                  <a:t>)</a:t>
                </a:r>
                <a:r>
                  <a:rPr lang="en-US" sz="1900" dirty="0">
                    <a:effectLst/>
                    <a:latin typeface="Times New Roman" panose="02020603050405020304" pitchFamily="18" charset="0"/>
                    <a:ea typeface="Calibri" panose="020F0502020204030204" pitchFamily="34" charset="0"/>
                  </a:rPr>
                  <a:t>), it is easy to find out that the next parameter </a:t>
                </a:r>
                <a:r>
                  <a:rPr lang="en-US" sz="1900" i="1" dirty="0" err="1">
                    <a:effectLst/>
                    <a:latin typeface="Times New Roman" panose="02020603050405020304" pitchFamily="18" charset="0"/>
                    <a:ea typeface="Calibri" panose="020F0502020204030204" pitchFamily="34" charset="0"/>
                  </a:rPr>
                  <a:t>φ</a:t>
                </a:r>
                <a:r>
                  <a:rPr lang="en-US" sz="1900" i="1" baseline="-25000" dirty="0" err="1">
                    <a:effectLst/>
                    <a:latin typeface="Times New Roman" panose="02020603050405020304" pitchFamily="18" charset="0"/>
                    <a:ea typeface="Calibri" panose="020F0502020204030204" pitchFamily="34" charset="0"/>
                  </a:rPr>
                  <a:t>k</a:t>
                </a:r>
                <a:r>
                  <a:rPr lang="en-US" sz="1900" baseline="30000" dirty="0">
                    <a:effectLst/>
                    <a:latin typeface="Times New Roman" panose="02020603050405020304" pitchFamily="18" charset="0"/>
                    <a:ea typeface="Calibri" panose="020F0502020204030204" pitchFamily="34" charset="0"/>
                  </a:rPr>
                  <a:t>(</a:t>
                </a:r>
                <a:r>
                  <a:rPr lang="en-US" sz="1900" i="1" baseline="30000" dirty="0">
                    <a:effectLst/>
                    <a:latin typeface="Times New Roman" panose="02020603050405020304" pitchFamily="18" charset="0"/>
                    <a:ea typeface="Calibri" panose="020F0502020204030204" pitchFamily="34" charset="0"/>
                  </a:rPr>
                  <a:t>t</a:t>
                </a:r>
                <a:r>
                  <a:rPr lang="en-US" sz="1900" baseline="30000" dirty="0">
                    <a:effectLst/>
                    <a:latin typeface="Times New Roman" panose="02020603050405020304" pitchFamily="18" charset="0"/>
                    <a:ea typeface="Calibri" panose="020F0502020204030204" pitchFamily="34" charset="0"/>
                  </a:rPr>
                  <a:t>+1)</a:t>
                </a:r>
                <a:r>
                  <a:rPr lang="en-US" sz="1900" dirty="0">
                    <a:effectLst/>
                    <a:latin typeface="Times New Roman" panose="02020603050405020304" pitchFamily="18" charset="0"/>
                    <a:ea typeface="Calibri" panose="020F0502020204030204" pitchFamily="34" charset="0"/>
                  </a:rPr>
                  <a:t> is solution of following equation:</a:t>
                </a:r>
                <a:endParaRPr lang="en-US" sz="1900" dirty="0">
                  <a:ea typeface="Calibri" panose="020F0502020204030204" pitchFamily="34" charset="0"/>
                </a:endParaRP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nary>
                        <m:naryPr>
                          <m:chr m:val="∑"/>
                          <m:limLoc m:val="undOvr"/>
                          <m:ctrlPr>
                            <a:rPr lang="en-US" sz="1900" i="1" smtClean="0">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𝑟</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𝒮</m:t>
                              </m:r>
                            </m:e>
                          </m:d>
                        </m:sup>
                        <m:e>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𝑟</m:t>
                                  </m:r>
                                </m:e>
                              </m:d>
                              <m:r>
                                <a:rPr lang="en-US" sz="19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900" i="1">
                                      <a:effectLst/>
                                      <a:latin typeface="Cambria Math" panose="02040503050406030204" pitchFamily="18" charset="0"/>
                                      <a:cs typeface="Times New Roman" panose="02020603050405020304" pitchFamily="18" charset="0"/>
                                    </a:rPr>
                                  </m:ctrlPr>
                                </m:sSupPr>
                                <m:e>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f>
                            <m:fPr>
                              <m:ctrlPr>
                                <a:rPr lang="en-US" sz="1900" i="1">
                                  <a:effectLst/>
                                  <a:latin typeface="Cambria Math" panose="02040503050406030204" pitchFamily="18" charset="0"/>
                                  <a:cs typeface="Times New Roman" panose="02020603050405020304" pitchFamily="18" charset="0"/>
                                </a:rPr>
                              </m:ctrlPr>
                            </m:fPr>
                            <m:num>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dlog</m:t>
                              </m:r>
                              <m:d>
                                <m:dPr>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𝑟</m:t>
                                          </m:r>
                                        </m:e>
                                      </m:d>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d>
                            </m:num>
                            <m:den>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d</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en>
                          </m:f>
                        </m:e>
                      </m:nary>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3.4</m:t>
                          </m:r>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rPr>
                  <a:t>Where</a:t>
                </a:r>
                <a:r>
                  <a:rPr lang="en-US" sz="1900" i="1" dirty="0">
                    <a:effectLst/>
                    <a:latin typeface="Times New Roman" panose="02020603050405020304" pitchFamily="18" charset="0"/>
                    <a:ea typeface="Calibri" panose="020F0502020204030204" pitchFamily="34" charset="0"/>
                  </a:rPr>
                  <a:t> P</a:t>
                </a:r>
                <a:r>
                  <a:rPr lang="en-US" sz="1900" dirty="0">
                    <a:effectLst/>
                    <a:latin typeface="Times New Roman" panose="02020603050405020304" pitchFamily="18" charset="0"/>
                    <a:ea typeface="Calibri" panose="020F0502020204030204" pitchFamily="34" charset="0"/>
                  </a:rPr>
                  <a:t>(</a:t>
                </a:r>
                <a:r>
                  <a:rPr lang="en-US" sz="1900" i="1" dirty="0">
                    <a:effectLst/>
                    <a:latin typeface="Times New Roman" panose="02020603050405020304" pitchFamily="18" charset="0"/>
                    <a:ea typeface="Calibri" panose="020F0502020204030204" pitchFamily="34" charset="0"/>
                  </a:rPr>
                  <a:t>k</a:t>
                </a:r>
                <a:r>
                  <a:rPr lang="en-US" sz="1900" dirty="0">
                    <a:effectLst/>
                    <a:latin typeface="Times New Roman" panose="02020603050405020304" pitchFamily="18" charset="0"/>
                    <a:ea typeface="Calibri" panose="020F0502020204030204" pitchFamily="34" charset="0"/>
                  </a:rPr>
                  <a:t> | </a:t>
                </a:r>
                <a:r>
                  <a:rPr lang="en-US" sz="1900" i="1" dirty="0">
                    <a:effectLst/>
                    <a:latin typeface="Times New Roman" panose="02020603050405020304" pitchFamily="18" charset="0"/>
                    <a:ea typeface="Calibri" panose="020F0502020204030204" pitchFamily="34" charset="0"/>
                  </a:rPr>
                  <a:t>x</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a:t>
                </a:r>
                <a:r>
                  <a:rPr lang="en-US" sz="1900" i="1" dirty="0">
                    <a:effectLst/>
                    <a:latin typeface="Times New Roman" panose="02020603050405020304" pitchFamily="18" charset="0"/>
                    <a:ea typeface="Calibri" panose="020F0502020204030204" pitchFamily="34" charset="0"/>
                  </a:rPr>
                  <a:t>r</a:t>
                </a:r>
                <a:r>
                  <a:rPr lang="en-US" sz="1900" dirty="0">
                    <a:effectLst/>
                    <a:latin typeface="Times New Roman" panose="02020603050405020304" pitchFamily="18" charset="0"/>
                    <a:ea typeface="Calibri" panose="020F0502020204030204" pitchFamily="34" charset="0"/>
                  </a:rPr>
                  <a:t>), </a:t>
                </a:r>
                <a:r>
                  <a:rPr lang="en-US" sz="1900" i="1" dirty="0" err="1">
                    <a:effectLst/>
                    <a:latin typeface="Times New Roman" panose="02020603050405020304" pitchFamily="18" charset="0"/>
                    <a:ea typeface="Calibri" panose="020F0502020204030204" pitchFamily="34" charset="0"/>
                  </a:rPr>
                  <a:t>y</a:t>
                </a:r>
                <a:r>
                  <a:rPr lang="en-US" sz="1900" i="1" baseline="-25000" dirty="0" err="1">
                    <a:effectLst/>
                    <a:latin typeface="Times New Roman" panose="02020603050405020304" pitchFamily="18" charset="0"/>
                    <a:ea typeface="Calibri" panose="020F0502020204030204" pitchFamily="34" charset="0"/>
                  </a:rPr>
                  <a:t>j</a:t>
                </a:r>
                <a:r>
                  <a:rPr lang="en-US" sz="1900" dirty="0">
                    <a:effectLst/>
                    <a:latin typeface="Times New Roman" panose="02020603050405020304" pitchFamily="18" charset="0"/>
                    <a:ea typeface="Calibri" panose="020F0502020204030204" pitchFamily="34" charset="0"/>
                  </a:rPr>
                  <a:t>(</a:t>
                </a:r>
                <a:r>
                  <a:rPr lang="en-US" sz="1900" i="1" dirty="0">
                    <a:effectLst/>
                    <a:latin typeface="Times New Roman" panose="02020603050405020304" pitchFamily="18" charset="0"/>
                    <a:ea typeface="Calibri" panose="020F0502020204030204" pitchFamily="34" charset="0"/>
                  </a:rPr>
                  <a:t>r</a:t>
                </a:r>
                <a:r>
                  <a:rPr lang="en-US" sz="1900" dirty="0">
                    <a:effectLst/>
                    <a:latin typeface="Times New Roman" panose="02020603050405020304" pitchFamily="18" charset="0"/>
                    <a:ea typeface="Calibri" panose="020F0502020204030204" pitchFamily="34" charset="0"/>
                  </a:rPr>
                  <a:t>), Θ</a:t>
                </a:r>
                <a:r>
                  <a:rPr lang="en-US" sz="1900" baseline="30000" dirty="0">
                    <a:effectLst/>
                    <a:latin typeface="Times New Roman" panose="02020603050405020304" pitchFamily="18" charset="0"/>
                    <a:ea typeface="Calibri" panose="020F0502020204030204" pitchFamily="34" charset="0"/>
                  </a:rPr>
                  <a:t>(</a:t>
                </a:r>
                <a:r>
                  <a:rPr lang="en-US" sz="1900" i="1" baseline="30000" dirty="0">
                    <a:effectLst/>
                    <a:latin typeface="Times New Roman" panose="02020603050405020304" pitchFamily="18" charset="0"/>
                    <a:ea typeface="Calibri" panose="020F0502020204030204" pitchFamily="34" charset="0"/>
                  </a:rPr>
                  <a:t>t</a:t>
                </a:r>
                <a:r>
                  <a:rPr lang="en-US" sz="1900" baseline="30000" dirty="0">
                    <a:effectLst/>
                    <a:latin typeface="Times New Roman" panose="02020603050405020304" pitchFamily="18" charset="0"/>
                    <a:ea typeface="Calibri" panose="020F0502020204030204" pitchFamily="34" charset="0"/>
                  </a:rPr>
                  <a:t>)</a:t>
                </a:r>
                <a:r>
                  <a:rPr lang="en-US" sz="1900" dirty="0">
                    <a:effectLst/>
                    <a:latin typeface="Times New Roman" panose="02020603050405020304" pitchFamily="18" charset="0"/>
                    <a:ea typeface="Calibri" panose="020F0502020204030204" pitchFamily="34" charset="0"/>
                  </a:rPr>
                  <a:t>) is specified by </a:t>
                </a:r>
                <a:r>
                  <a:rPr lang="en-US" sz="1900" dirty="0" err="1">
                    <a:effectLst/>
                    <a:latin typeface="Times New Roman" panose="02020603050405020304" pitchFamily="18" charset="0"/>
                    <a:ea typeface="Calibri" panose="020F0502020204030204" pitchFamily="34" charset="0"/>
                  </a:rPr>
                  <a:t>Eqs</a:t>
                </a:r>
                <a:r>
                  <a:rPr lang="en-US" sz="1900" dirty="0">
                    <a:effectLst/>
                    <a:latin typeface="Times New Roman" panose="02020603050405020304" pitchFamily="18" charset="0"/>
                    <a:ea typeface="Calibri" panose="020F0502020204030204" pitchFamily="34" charset="0"/>
                  </a:rPr>
                  <a:t>. 2.11, 2.17, and 2.24 for SMM, AMM, and PMM, respectively.</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3C555314-BC31-74E7-0807-5C311D9838F6}"/>
                  </a:ext>
                </a:extLst>
              </p:cNvPr>
              <p:cNvSpPr>
                <a:spLocks noGrp="1" noRot="1" noChangeAspect="1" noMove="1" noResize="1" noEditPoints="1" noAdjustHandles="1" noChangeArrowheads="1" noChangeShapeType="1" noTextEdit="1"/>
              </p:cNvSpPr>
              <p:nvPr>
                <p:ph idx="1"/>
              </p:nvPr>
            </p:nvSpPr>
            <p:spPr>
              <a:xfrm>
                <a:off x="154745" y="914399"/>
                <a:ext cx="11887200" cy="5176066"/>
              </a:xfrm>
              <a:blipFill>
                <a:blip r:embed="rId4"/>
                <a:stretch>
                  <a:fillRect l="-462" t="-589" r="-513" b="-49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04376D-721E-203B-FC0B-60D5A65E6D50}"/>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14055A95-B2F5-1D9F-7674-68024107F4DF}"/>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BF254AD9-5192-673F-ABA8-03DECE8378ED}"/>
              </a:ext>
            </a:extLst>
          </p:cNvPr>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234636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4969-04B5-7F85-8505-05D0472319E6}"/>
              </a:ext>
            </a:extLst>
          </p:cNvPr>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3484BD-8F28-70F0-D5DE-C93655D10588}"/>
                  </a:ext>
                </a:extLst>
              </p:cNvPr>
              <p:cNvSpPr>
                <a:spLocks noGrp="1"/>
              </p:cNvSpPr>
              <p:nvPr>
                <p:ph idx="1"/>
              </p:nvPr>
            </p:nvSpPr>
            <p:spPr>
              <a:xfrm>
                <a:off x="98474" y="914399"/>
                <a:ext cx="11985674" cy="5176066"/>
              </a:xfrm>
            </p:spPr>
            <p:txBody>
              <a:bodyPr>
                <a:noAutofit/>
              </a:bodyPr>
              <a:lstStyle/>
              <a:p>
                <a:pPr marL="0" indent="0">
                  <a:buNone/>
                </a:pPr>
                <a:r>
                  <a:rPr lang="en-US" sz="2700" dirty="0">
                    <a:effectLst/>
                    <a:latin typeface="Times New Roman" panose="02020603050405020304" pitchFamily="18" charset="0"/>
                    <a:ea typeface="Calibri" panose="020F0502020204030204" pitchFamily="34" charset="0"/>
                  </a:rPr>
                  <a:t>Especially, if </a:t>
                </a:r>
                <a:r>
                  <a:rPr lang="en-US" sz="2700" i="1" dirty="0" err="1">
                    <a:effectLst/>
                    <a:latin typeface="Times New Roman" panose="02020603050405020304" pitchFamily="18" charset="0"/>
                    <a:ea typeface="Calibri" panose="020F0502020204030204" pitchFamily="34" charset="0"/>
                  </a:rPr>
                  <a:t>f</a:t>
                </a:r>
                <a:r>
                  <a:rPr lang="en-US" sz="2700" i="1" baseline="-25000" dirty="0" err="1">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a:t>
                </a:r>
                <a:r>
                  <a:rPr lang="en-US" sz="2700" i="1" dirty="0" err="1">
                    <a:effectLst/>
                    <a:latin typeface="Times New Roman" panose="02020603050405020304" pitchFamily="18" charset="0"/>
                    <a:ea typeface="Calibri" panose="020F0502020204030204" pitchFamily="34" charset="0"/>
                  </a:rPr>
                  <a:t>Z</a:t>
                </a:r>
                <a:r>
                  <a:rPr lang="en-US" sz="2700" dirty="0" err="1">
                    <a:effectLst/>
                    <a:latin typeface="Times New Roman" panose="02020603050405020304" pitchFamily="18" charset="0"/>
                    <a:ea typeface="Calibri" panose="020F0502020204030204" pitchFamily="34" charset="0"/>
                  </a:rPr>
                  <a:t>|</a:t>
                </a:r>
                <a:r>
                  <a:rPr lang="en-US" sz="2700" i="1" dirty="0" err="1">
                    <a:effectLst/>
                    <a:latin typeface="Times New Roman" panose="02020603050405020304" pitchFamily="18" charset="0"/>
                    <a:ea typeface="Calibri" panose="020F0502020204030204" pitchFamily="34" charset="0"/>
                  </a:rPr>
                  <a:t>φ</a:t>
                </a:r>
                <a:r>
                  <a:rPr lang="en-US" sz="2700" i="1" baseline="-25000" dirty="0" err="1">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distributed normally, the next parameter </a:t>
                </a:r>
                <a:r>
                  <a:rPr lang="en-US" sz="2700" i="1" dirty="0" err="1">
                    <a:effectLst/>
                    <a:latin typeface="Times New Roman" panose="02020603050405020304" pitchFamily="18" charset="0"/>
                    <a:ea typeface="Calibri" panose="020F0502020204030204" pitchFamily="34" charset="0"/>
                  </a:rPr>
                  <a:t>φ</a:t>
                </a:r>
                <a:r>
                  <a:rPr lang="en-US" sz="2700" i="1" baseline="-25000" dirty="0" err="1">
                    <a:effectLst/>
                    <a:latin typeface="Times New Roman" panose="02020603050405020304" pitchFamily="18" charset="0"/>
                    <a:ea typeface="Calibri" panose="020F0502020204030204" pitchFamily="34" charset="0"/>
                  </a:rPr>
                  <a:t>k</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+1)</a:t>
                </a:r>
                <a:r>
                  <a:rPr lang="en-US" sz="2700" dirty="0">
                    <a:effectLst/>
                    <a:latin typeface="Times New Roman" panose="02020603050405020304" pitchFamily="18" charset="0"/>
                    <a:ea typeface="Calibri" panose="020F0502020204030204" pitchFamily="34" charset="0"/>
                  </a:rPr>
                  <a:t> = (</a:t>
                </a:r>
                <a:r>
                  <a:rPr lang="en-US" sz="2700" i="1" dirty="0" err="1">
                    <a:effectLst/>
                    <a:latin typeface="Times New Roman" panose="02020603050405020304" pitchFamily="18" charset="0"/>
                    <a:ea typeface="Calibri" panose="020F0502020204030204" pitchFamily="34" charset="0"/>
                  </a:rPr>
                  <a:t>μ</a:t>
                </a:r>
                <a:r>
                  <a:rPr lang="en-US" sz="2700" i="1" baseline="-25000" dirty="0" err="1">
                    <a:effectLst/>
                    <a:latin typeface="Times New Roman" panose="02020603050405020304" pitchFamily="18" charset="0"/>
                    <a:ea typeface="Calibri" panose="020F0502020204030204" pitchFamily="34" charset="0"/>
                  </a:rPr>
                  <a:t>k</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+1)</a:t>
                </a:r>
                <a:r>
                  <a:rPr lang="en-US" sz="2700" dirty="0">
                    <a:effectLst/>
                    <a:latin typeface="Times New Roman" panose="02020603050405020304" pitchFamily="18" charset="0"/>
                    <a:ea typeface="Calibri" panose="020F0502020204030204" pitchFamily="34" charset="0"/>
                  </a:rPr>
                  <a:t>, </a:t>
                </a:r>
                <a:r>
                  <a:rPr lang="en-US" sz="2700" dirty="0" err="1">
                    <a:effectLst/>
                    <a:latin typeface="Times New Roman" panose="02020603050405020304" pitchFamily="18" charset="0"/>
                    <a:ea typeface="Calibri" panose="020F0502020204030204" pitchFamily="34" charset="0"/>
                  </a:rPr>
                  <a:t>Σ</a:t>
                </a:r>
                <a:r>
                  <a:rPr lang="en-US" sz="2700" i="1" baseline="-25000" dirty="0" err="1">
                    <a:effectLst/>
                    <a:latin typeface="Times New Roman" panose="02020603050405020304" pitchFamily="18" charset="0"/>
                    <a:ea typeface="Calibri" panose="020F0502020204030204" pitchFamily="34" charset="0"/>
                  </a:rPr>
                  <a:t>k</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+1)</a:t>
                </a:r>
                <a:r>
                  <a:rPr lang="en-US" sz="27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dirty="0">
                    <a:effectLst/>
                    <a:latin typeface="Times New Roman" panose="02020603050405020304" pitchFamily="18" charset="0"/>
                    <a:ea typeface="Calibri" panose="020F0502020204030204" pitchFamily="34" charset="0"/>
                  </a:rPr>
                  <a:t> containing mean </a:t>
                </a:r>
                <a:r>
                  <a:rPr lang="en-US" sz="2700" i="1" dirty="0" err="1">
                    <a:effectLst/>
                    <a:latin typeface="Times New Roman" panose="02020603050405020304" pitchFamily="18" charset="0"/>
                    <a:ea typeface="Calibri" panose="020F0502020204030204" pitchFamily="34" charset="0"/>
                  </a:rPr>
                  <a:t>μ</a:t>
                </a:r>
                <a:r>
                  <a:rPr lang="en-US" sz="2700" i="1" baseline="-25000" dirty="0" err="1">
                    <a:effectLst/>
                    <a:latin typeface="Times New Roman" panose="02020603050405020304" pitchFamily="18" charset="0"/>
                    <a:ea typeface="Calibri" panose="020F0502020204030204" pitchFamily="34" charset="0"/>
                  </a:rPr>
                  <a:t>k</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+1)</a:t>
                </a:r>
                <a:r>
                  <a:rPr lang="en-US" sz="2700" dirty="0">
                    <a:effectLst/>
                    <a:latin typeface="Times New Roman" panose="02020603050405020304" pitchFamily="18" charset="0"/>
                    <a:ea typeface="Calibri" panose="020F0502020204030204" pitchFamily="34" charset="0"/>
                  </a:rPr>
                  <a:t> and covariance matrix </a:t>
                </a:r>
                <a:r>
                  <a:rPr lang="en-US" sz="2700" dirty="0" err="1">
                    <a:effectLst/>
                    <a:latin typeface="Times New Roman" panose="02020603050405020304" pitchFamily="18" charset="0"/>
                    <a:ea typeface="Calibri" panose="020F0502020204030204" pitchFamily="34" charset="0"/>
                  </a:rPr>
                  <a:t>Σ</a:t>
                </a:r>
                <a:r>
                  <a:rPr lang="en-US" sz="2700" i="1" baseline="-25000" dirty="0" err="1">
                    <a:effectLst/>
                    <a:latin typeface="Times New Roman" panose="02020603050405020304" pitchFamily="18" charset="0"/>
                    <a:ea typeface="Calibri" panose="020F0502020204030204" pitchFamily="34" charset="0"/>
                  </a:rPr>
                  <a:t>k</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+1)</a:t>
                </a:r>
                <a:r>
                  <a:rPr lang="en-US" sz="2700" dirty="0">
                    <a:effectLst/>
                    <a:latin typeface="Times New Roman" panose="02020603050405020304" pitchFamily="18" charset="0"/>
                    <a:ea typeface="Calibri" panose="020F0502020204030204" pitchFamily="34" charset="0"/>
                  </a:rPr>
                  <a:t> is calculated as follows:</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700" i="1" smtClean="0">
                              <a:latin typeface="Cambria Math" panose="02040503050406030204" pitchFamily="18" charset="0"/>
                            </a:rPr>
                          </m:ctrlPr>
                        </m:mPr>
                        <m:mr>
                          <m:e>
                            <m:sSubSup>
                              <m:sSubSupPr>
                                <m:ctrlPr>
                                  <a:rPr lang="en-US" sz="2700" i="1">
                                    <a:latin typeface="Cambria Math" panose="02040503050406030204" pitchFamily="18" charset="0"/>
                                  </a:rPr>
                                </m:ctrlPr>
                              </m:sSubSupPr>
                              <m:e>
                                <m:r>
                                  <a:rPr lang="en-US" sz="2700" i="1">
                                    <a:latin typeface="Cambria Math" panose="02040503050406030204" pitchFamily="18" charset="0"/>
                                  </a:rPr>
                                  <m:t>𝜇</m:t>
                                </m:r>
                              </m:e>
                              <m:sub>
                                <m:r>
                                  <a:rPr lang="en-US" sz="2700" i="1">
                                    <a:latin typeface="Cambria Math" panose="02040503050406030204" pitchFamily="18" charset="0"/>
                                  </a:rPr>
                                  <m:t>𝑘</m:t>
                                </m:r>
                              </m:sub>
                              <m:sup>
                                <m:d>
                                  <m:dPr>
                                    <m:ctrlPr>
                                      <a:rPr lang="en-US" sz="2700" i="1">
                                        <a:latin typeface="Cambria Math" panose="02040503050406030204" pitchFamily="18" charset="0"/>
                                      </a:rPr>
                                    </m:ctrlPr>
                                  </m:dPr>
                                  <m:e>
                                    <m:r>
                                      <a:rPr lang="en-US" sz="2700" i="1">
                                        <a:latin typeface="Cambria Math" panose="02040503050406030204" pitchFamily="18" charset="0"/>
                                      </a:rPr>
                                      <m:t>𝑡</m:t>
                                    </m:r>
                                    <m:r>
                                      <a:rPr lang="en-US" sz="2700" i="1">
                                        <a:latin typeface="Cambria Math" panose="02040503050406030204" pitchFamily="18" charset="0"/>
                                      </a:rPr>
                                      <m:t>+1</m:t>
                                    </m:r>
                                  </m:e>
                                </m:d>
                              </m:sup>
                            </m:sSubSup>
                            <m:r>
                              <m:rPr>
                                <m:aln/>
                              </m:rPr>
                              <a:rPr lang="en-US" sz="2700" i="1">
                                <a:latin typeface="Cambria Math" panose="02040503050406030204" pitchFamily="18" charset="0"/>
                              </a:rPr>
                              <m:t>=</m:t>
                            </m:r>
                            <m:f>
                              <m:fPr>
                                <m:ctrlPr>
                                  <a:rPr lang="en-US" sz="2700" i="1">
                                    <a:latin typeface="Cambria Math" panose="02040503050406030204" pitchFamily="18" charset="0"/>
                                  </a:rPr>
                                </m:ctrlPr>
                              </m:fPr>
                              <m:num>
                                <m:nary>
                                  <m:naryPr>
                                    <m:chr m:val="∑"/>
                                    <m:limLoc m:val="undOvr"/>
                                    <m:ctrlPr>
                                      <a:rPr lang="en-US" sz="2700" i="1">
                                        <a:latin typeface="Cambria Math" panose="02040503050406030204" pitchFamily="18" charset="0"/>
                                      </a:rPr>
                                    </m:ctrlPr>
                                  </m:naryPr>
                                  <m:sub>
                                    <m:r>
                                      <a:rPr lang="en-US" sz="2700" i="1">
                                        <a:latin typeface="Cambria Math" panose="02040503050406030204" pitchFamily="18" charset="0"/>
                                      </a:rPr>
                                      <m:t>𝑟</m:t>
                                    </m:r>
                                    <m:r>
                                      <a:rPr lang="en-US" sz="2700" i="1">
                                        <a:latin typeface="Cambria Math" panose="02040503050406030204" pitchFamily="18" charset="0"/>
                                      </a:rPr>
                                      <m:t>=1</m:t>
                                    </m:r>
                                  </m:sub>
                                  <m:sup>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𝒮</m:t>
                                        </m:r>
                                      </m:e>
                                    </m:d>
                                  </m:sup>
                                  <m:e>
                                    <m:r>
                                      <a:rPr lang="en-US" sz="2700" i="1">
                                        <a:latin typeface="Cambria Math" panose="02040503050406030204" pitchFamily="18" charset="0"/>
                                      </a:rPr>
                                      <m:t>𝑃</m:t>
                                    </m:r>
                                    <m:d>
                                      <m:dPr>
                                        <m:ctrlPr>
                                          <a:rPr lang="en-US" sz="2700" i="1">
                                            <a:latin typeface="Cambria Math" panose="02040503050406030204" pitchFamily="18" charset="0"/>
                                          </a:rPr>
                                        </m:ctrlPr>
                                      </m:dPr>
                                      <m:e>
                                        <m:r>
                                          <a:rPr lang="en-US" sz="2700" i="1">
                                            <a:latin typeface="Cambria Math" panose="02040503050406030204" pitchFamily="18" charset="0"/>
                                          </a:rPr>
                                          <m:t>𝑘</m:t>
                                        </m:r>
                                      </m:e>
                                      <m:e>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𝑖</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𝑗</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a:latin typeface="Cambria Math" panose="02040503050406030204" pitchFamily="18" charset="0"/>
                                          </a:rPr>
                                          <m:t>,</m:t>
                                        </m:r>
                                        <m:sSup>
                                          <m:sSupPr>
                                            <m:ctrlPr>
                                              <a:rPr lang="en-US" sz="2700" i="1">
                                                <a:latin typeface="Cambria Math" panose="02040503050406030204" pitchFamily="18" charset="0"/>
                                              </a:rPr>
                                            </m:ctrlPr>
                                          </m:sSupPr>
                                          <m:e>
                                            <m:r>
                                              <m:rPr>
                                                <m:sty m:val="p"/>
                                              </m:rPr>
                                              <a:rPr lang="en-US" sz="2700">
                                                <a:latin typeface="Cambria Math" panose="02040503050406030204" pitchFamily="18" charset="0"/>
                                              </a:rPr>
                                              <m:t>Θ</m:t>
                                            </m:r>
                                          </m:e>
                                          <m:sup>
                                            <m:d>
                                              <m:dPr>
                                                <m:ctrlPr>
                                                  <a:rPr lang="en-US" sz="2700" i="1">
                                                    <a:latin typeface="Cambria Math" panose="02040503050406030204" pitchFamily="18" charset="0"/>
                                                  </a:rPr>
                                                </m:ctrlPr>
                                              </m:dPr>
                                              <m:e>
                                                <m:r>
                                                  <a:rPr lang="en-US" sz="2700" i="1">
                                                    <a:latin typeface="Cambria Math" panose="02040503050406030204" pitchFamily="18" charset="0"/>
                                                  </a:rPr>
                                                  <m:t>𝑡</m:t>
                                                </m:r>
                                              </m:e>
                                            </m:d>
                                          </m:sup>
                                        </m:sSup>
                                      </m:e>
                                    </m:d>
                                    <m:r>
                                      <a:rPr lang="en-US" sz="2700" i="1">
                                        <a:latin typeface="Cambria Math" panose="02040503050406030204" pitchFamily="18" charset="0"/>
                                      </a:rPr>
                                      <m:t>𝑍</m:t>
                                    </m:r>
                                    <m:d>
                                      <m:dPr>
                                        <m:ctrlPr>
                                          <a:rPr lang="en-US" sz="2700" i="1">
                                            <a:latin typeface="Cambria Math" panose="02040503050406030204" pitchFamily="18" charset="0"/>
                                          </a:rPr>
                                        </m:ctrlPr>
                                      </m:dPr>
                                      <m:e>
                                        <m:r>
                                          <a:rPr lang="en-US" sz="2700" i="1">
                                            <a:latin typeface="Cambria Math" panose="02040503050406030204" pitchFamily="18" charset="0"/>
                                          </a:rPr>
                                          <m:t>𝑟</m:t>
                                        </m:r>
                                      </m:e>
                                    </m:d>
                                  </m:e>
                                </m:nary>
                              </m:num>
                              <m:den>
                                <m:nary>
                                  <m:naryPr>
                                    <m:chr m:val="∑"/>
                                    <m:limLoc m:val="undOvr"/>
                                    <m:ctrlPr>
                                      <a:rPr lang="en-US" sz="2700" i="1">
                                        <a:latin typeface="Cambria Math" panose="02040503050406030204" pitchFamily="18" charset="0"/>
                                      </a:rPr>
                                    </m:ctrlPr>
                                  </m:naryPr>
                                  <m:sub>
                                    <m:r>
                                      <a:rPr lang="en-US" sz="2700" i="1">
                                        <a:latin typeface="Cambria Math" panose="02040503050406030204" pitchFamily="18" charset="0"/>
                                      </a:rPr>
                                      <m:t>𝑖</m:t>
                                    </m:r>
                                    <m:r>
                                      <a:rPr lang="en-US" sz="2700" i="1">
                                        <a:latin typeface="Cambria Math" panose="02040503050406030204" pitchFamily="18" charset="0"/>
                                      </a:rPr>
                                      <m:t>=1</m:t>
                                    </m:r>
                                  </m:sub>
                                  <m:sup>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𝒮</m:t>
                                        </m:r>
                                      </m:e>
                                    </m:d>
                                  </m:sup>
                                  <m:e>
                                    <m:r>
                                      <a:rPr lang="en-US" sz="2700" i="1">
                                        <a:latin typeface="Cambria Math" panose="02040503050406030204" pitchFamily="18" charset="0"/>
                                      </a:rPr>
                                      <m:t>𝑃</m:t>
                                    </m:r>
                                    <m:d>
                                      <m:dPr>
                                        <m:ctrlPr>
                                          <a:rPr lang="en-US" sz="2700" i="1">
                                            <a:latin typeface="Cambria Math" panose="02040503050406030204" pitchFamily="18" charset="0"/>
                                          </a:rPr>
                                        </m:ctrlPr>
                                      </m:dPr>
                                      <m:e>
                                        <m:r>
                                          <a:rPr lang="en-US" sz="2700" i="1">
                                            <a:latin typeface="Cambria Math" panose="02040503050406030204" pitchFamily="18" charset="0"/>
                                          </a:rPr>
                                          <m:t>𝑘</m:t>
                                        </m:r>
                                      </m:e>
                                      <m:e>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𝑖</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𝑗</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a:latin typeface="Cambria Math" panose="02040503050406030204" pitchFamily="18" charset="0"/>
                                          </a:rPr>
                                          <m:t>,</m:t>
                                        </m:r>
                                        <m:sSup>
                                          <m:sSupPr>
                                            <m:ctrlPr>
                                              <a:rPr lang="en-US" sz="2700" i="1">
                                                <a:latin typeface="Cambria Math" panose="02040503050406030204" pitchFamily="18" charset="0"/>
                                              </a:rPr>
                                            </m:ctrlPr>
                                          </m:sSupPr>
                                          <m:e>
                                            <m:r>
                                              <m:rPr>
                                                <m:sty m:val="p"/>
                                              </m:rPr>
                                              <a:rPr lang="en-US" sz="2700">
                                                <a:latin typeface="Cambria Math" panose="02040503050406030204" pitchFamily="18" charset="0"/>
                                              </a:rPr>
                                              <m:t>Θ</m:t>
                                            </m:r>
                                          </m:e>
                                          <m:sup>
                                            <m:d>
                                              <m:dPr>
                                                <m:ctrlPr>
                                                  <a:rPr lang="en-US" sz="2700" i="1">
                                                    <a:latin typeface="Cambria Math" panose="02040503050406030204" pitchFamily="18" charset="0"/>
                                                  </a:rPr>
                                                </m:ctrlPr>
                                              </m:dPr>
                                              <m:e>
                                                <m:r>
                                                  <a:rPr lang="en-US" sz="2700" i="1">
                                                    <a:latin typeface="Cambria Math" panose="02040503050406030204" pitchFamily="18" charset="0"/>
                                                  </a:rPr>
                                                  <m:t>𝑡</m:t>
                                                </m:r>
                                              </m:e>
                                            </m:d>
                                          </m:sup>
                                        </m:sSup>
                                      </m:e>
                                    </m:d>
                                  </m:e>
                                </m:nary>
                              </m:den>
                            </m:f>
                          </m:e>
                        </m:mr>
                        <m:mr>
                          <m:e>
                            <m:sSubSup>
                              <m:sSubSupPr>
                                <m:ctrlPr>
                                  <a:rPr lang="en-US" sz="2700" i="1">
                                    <a:latin typeface="Cambria Math" panose="02040503050406030204" pitchFamily="18" charset="0"/>
                                  </a:rPr>
                                </m:ctrlPr>
                              </m:sSubSupPr>
                              <m:e>
                                <m:r>
                                  <m:rPr>
                                    <m:sty m:val="p"/>
                                  </m:rPr>
                                  <a:rPr lang="en-US" sz="2700">
                                    <a:latin typeface="Cambria Math" panose="02040503050406030204" pitchFamily="18" charset="0"/>
                                  </a:rPr>
                                  <m:t>Σ</m:t>
                                </m:r>
                              </m:e>
                              <m:sub>
                                <m:r>
                                  <a:rPr lang="en-US" sz="2700" i="1">
                                    <a:latin typeface="Cambria Math" panose="02040503050406030204" pitchFamily="18" charset="0"/>
                                  </a:rPr>
                                  <m:t>𝑘</m:t>
                                </m:r>
                              </m:sub>
                              <m:sup>
                                <m:d>
                                  <m:dPr>
                                    <m:ctrlPr>
                                      <a:rPr lang="en-US" sz="2700" i="1">
                                        <a:latin typeface="Cambria Math" panose="02040503050406030204" pitchFamily="18" charset="0"/>
                                      </a:rPr>
                                    </m:ctrlPr>
                                  </m:dPr>
                                  <m:e>
                                    <m:r>
                                      <a:rPr lang="en-US" sz="2700" i="1">
                                        <a:latin typeface="Cambria Math" panose="02040503050406030204" pitchFamily="18" charset="0"/>
                                      </a:rPr>
                                      <m:t>𝑡</m:t>
                                    </m:r>
                                    <m:r>
                                      <a:rPr lang="en-US" sz="2700" i="1">
                                        <a:latin typeface="Cambria Math" panose="02040503050406030204" pitchFamily="18" charset="0"/>
                                      </a:rPr>
                                      <m:t>+1</m:t>
                                    </m:r>
                                  </m:e>
                                </m:d>
                              </m:sup>
                            </m:sSubSup>
                            <m:r>
                              <m:rPr>
                                <m:aln/>
                              </m:rPr>
                              <a:rPr lang="en-US" sz="2700" i="1">
                                <a:latin typeface="Cambria Math" panose="02040503050406030204" pitchFamily="18" charset="0"/>
                              </a:rPr>
                              <m:t>=</m:t>
                            </m:r>
                            <m:f>
                              <m:fPr>
                                <m:ctrlPr>
                                  <a:rPr lang="en-US" sz="2700" i="1">
                                    <a:latin typeface="Cambria Math" panose="02040503050406030204" pitchFamily="18" charset="0"/>
                                  </a:rPr>
                                </m:ctrlPr>
                              </m:fPr>
                              <m:num>
                                <m:nary>
                                  <m:naryPr>
                                    <m:chr m:val="∑"/>
                                    <m:limLoc m:val="undOvr"/>
                                    <m:ctrlPr>
                                      <a:rPr lang="en-US" sz="2700" i="1">
                                        <a:latin typeface="Cambria Math" panose="02040503050406030204" pitchFamily="18" charset="0"/>
                                      </a:rPr>
                                    </m:ctrlPr>
                                  </m:naryPr>
                                  <m:sub>
                                    <m:r>
                                      <a:rPr lang="en-US" sz="2700" i="1">
                                        <a:latin typeface="Cambria Math" panose="02040503050406030204" pitchFamily="18" charset="0"/>
                                      </a:rPr>
                                      <m:t>𝑟</m:t>
                                    </m:r>
                                    <m:r>
                                      <a:rPr lang="en-US" sz="2700" i="1">
                                        <a:latin typeface="Cambria Math" panose="02040503050406030204" pitchFamily="18" charset="0"/>
                                      </a:rPr>
                                      <m:t>=1</m:t>
                                    </m:r>
                                  </m:sub>
                                  <m:sup>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𝒮</m:t>
                                        </m:r>
                                      </m:e>
                                    </m:d>
                                  </m:sup>
                                  <m:e>
                                    <m:r>
                                      <a:rPr lang="en-US" sz="2700" i="1">
                                        <a:latin typeface="Cambria Math" panose="02040503050406030204" pitchFamily="18" charset="0"/>
                                      </a:rPr>
                                      <m:t>𝑃</m:t>
                                    </m:r>
                                    <m:d>
                                      <m:dPr>
                                        <m:ctrlPr>
                                          <a:rPr lang="en-US" sz="2700" i="1">
                                            <a:latin typeface="Cambria Math" panose="02040503050406030204" pitchFamily="18" charset="0"/>
                                          </a:rPr>
                                        </m:ctrlPr>
                                      </m:dPr>
                                      <m:e>
                                        <m:r>
                                          <a:rPr lang="en-US" sz="2700" i="1">
                                            <a:latin typeface="Cambria Math" panose="02040503050406030204" pitchFamily="18" charset="0"/>
                                          </a:rPr>
                                          <m:t>𝑘</m:t>
                                        </m:r>
                                      </m:e>
                                      <m:e>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𝑖</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𝑗</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a:latin typeface="Cambria Math" panose="02040503050406030204" pitchFamily="18" charset="0"/>
                                          </a:rPr>
                                          <m:t>,</m:t>
                                        </m:r>
                                        <m:sSup>
                                          <m:sSupPr>
                                            <m:ctrlPr>
                                              <a:rPr lang="en-US" sz="2700" i="1">
                                                <a:latin typeface="Cambria Math" panose="02040503050406030204" pitchFamily="18" charset="0"/>
                                              </a:rPr>
                                            </m:ctrlPr>
                                          </m:sSupPr>
                                          <m:e>
                                            <m:r>
                                              <m:rPr>
                                                <m:sty m:val="p"/>
                                              </m:rPr>
                                              <a:rPr lang="en-US" sz="2700">
                                                <a:latin typeface="Cambria Math" panose="02040503050406030204" pitchFamily="18" charset="0"/>
                                              </a:rPr>
                                              <m:t>Θ</m:t>
                                            </m:r>
                                          </m:e>
                                          <m:sup>
                                            <m:d>
                                              <m:dPr>
                                                <m:ctrlPr>
                                                  <a:rPr lang="en-US" sz="2700" i="1">
                                                    <a:latin typeface="Cambria Math" panose="02040503050406030204" pitchFamily="18" charset="0"/>
                                                  </a:rPr>
                                                </m:ctrlPr>
                                              </m:dPr>
                                              <m:e>
                                                <m:r>
                                                  <a:rPr lang="en-US" sz="2700" i="1">
                                                    <a:latin typeface="Cambria Math" panose="02040503050406030204" pitchFamily="18" charset="0"/>
                                                  </a:rPr>
                                                  <m:t>𝑡</m:t>
                                                </m:r>
                                              </m:e>
                                            </m:d>
                                          </m:sup>
                                        </m:sSup>
                                      </m:e>
                                    </m:d>
                                    <m:d>
                                      <m:dPr>
                                        <m:ctrlPr>
                                          <a:rPr lang="en-US" sz="2700" i="1">
                                            <a:latin typeface="Cambria Math" panose="02040503050406030204" pitchFamily="18" charset="0"/>
                                          </a:rPr>
                                        </m:ctrlPr>
                                      </m:dPr>
                                      <m:e>
                                        <m:d>
                                          <m:dPr>
                                            <m:ctrlPr>
                                              <a:rPr lang="en-US" sz="2700" i="1">
                                                <a:latin typeface="Cambria Math" panose="02040503050406030204" pitchFamily="18" charset="0"/>
                                              </a:rPr>
                                            </m:ctrlPr>
                                          </m:dPr>
                                          <m:e>
                                            <m:r>
                                              <a:rPr lang="en-US" sz="2700" i="1">
                                                <a:latin typeface="Cambria Math" panose="02040503050406030204" pitchFamily="18" charset="0"/>
                                              </a:rPr>
                                              <m:t>𝑍</m:t>
                                            </m:r>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Sup>
                                              <m:sSubSupPr>
                                                <m:ctrlPr>
                                                  <a:rPr lang="en-US" sz="2700" i="1">
                                                    <a:latin typeface="Cambria Math" panose="02040503050406030204" pitchFamily="18" charset="0"/>
                                                  </a:rPr>
                                                </m:ctrlPr>
                                              </m:sSubSupPr>
                                              <m:e>
                                                <m:r>
                                                  <a:rPr lang="en-US" sz="2700" i="1">
                                                    <a:latin typeface="Cambria Math" panose="02040503050406030204" pitchFamily="18" charset="0"/>
                                                  </a:rPr>
                                                  <m:t>𝜇</m:t>
                                                </m:r>
                                              </m:e>
                                              <m:sub>
                                                <m:r>
                                                  <a:rPr lang="en-US" sz="2700" i="1">
                                                    <a:latin typeface="Cambria Math" panose="02040503050406030204" pitchFamily="18" charset="0"/>
                                                  </a:rPr>
                                                  <m:t>𝑘</m:t>
                                                </m:r>
                                              </m:sub>
                                              <m:sup>
                                                <m:d>
                                                  <m:dPr>
                                                    <m:ctrlPr>
                                                      <a:rPr lang="en-US" sz="2700" i="1">
                                                        <a:latin typeface="Cambria Math" panose="02040503050406030204" pitchFamily="18" charset="0"/>
                                                      </a:rPr>
                                                    </m:ctrlPr>
                                                  </m:dPr>
                                                  <m:e>
                                                    <m:r>
                                                      <a:rPr lang="en-US" sz="2700" i="1">
                                                        <a:latin typeface="Cambria Math" panose="02040503050406030204" pitchFamily="18" charset="0"/>
                                                      </a:rPr>
                                                      <m:t>𝑡</m:t>
                                                    </m:r>
                                                    <m:r>
                                                      <a:rPr lang="en-US" sz="2700" i="1">
                                                        <a:latin typeface="Cambria Math" panose="02040503050406030204" pitchFamily="18" charset="0"/>
                                                      </a:rPr>
                                                      <m:t>+1</m:t>
                                                    </m:r>
                                                  </m:e>
                                                </m:d>
                                              </m:sup>
                                            </m:sSubSup>
                                          </m:e>
                                        </m:d>
                                        <m:sSup>
                                          <m:sSupPr>
                                            <m:ctrlPr>
                                              <a:rPr lang="en-US" sz="2700" i="1">
                                                <a:latin typeface="Cambria Math" panose="02040503050406030204" pitchFamily="18" charset="0"/>
                                              </a:rPr>
                                            </m:ctrlPr>
                                          </m:sSupPr>
                                          <m:e>
                                            <m:d>
                                              <m:dPr>
                                                <m:ctrlPr>
                                                  <a:rPr lang="en-US" sz="2700" i="1">
                                                    <a:latin typeface="Cambria Math" panose="02040503050406030204" pitchFamily="18" charset="0"/>
                                                  </a:rPr>
                                                </m:ctrlPr>
                                              </m:dPr>
                                              <m:e>
                                                <m:r>
                                                  <a:rPr lang="en-US" sz="2700" i="1">
                                                    <a:latin typeface="Cambria Math" panose="02040503050406030204" pitchFamily="18" charset="0"/>
                                                  </a:rPr>
                                                  <m:t>𝑍</m:t>
                                                </m:r>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Sup>
                                                  <m:sSubSupPr>
                                                    <m:ctrlPr>
                                                      <a:rPr lang="en-US" sz="2700" i="1">
                                                        <a:latin typeface="Cambria Math" panose="02040503050406030204" pitchFamily="18" charset="0"/>
                                                      </a:rPr>
                                                    </m:ctrlPr>
                                                  </m:sSubSupPr>
                                                  <m:e>
                                                    <m:r>
                                                      <a:rPr lang="en-US" sz="2700" i="1">
                                                        <a:latin typeface="Cambria Math" panose="02040503050406030204" pitchFamily="18" charset="0"/>
                                                      </a:rPr>
                                                      <m:t>𝜇</m:t>
                                                    </m:r>
                                                  </m:e>
                                                  <m:sub>
                                                    <m:r>
                                                      <a:rPr lang="en-US" sz="2700" i="1">
                                                        <a:latin typeface="Cambria Math" panose="02040503050406030204" pitchFamily="18" charset="0"/>
                                                      </a:rPr>
                                                      <m:t>𝑘</m:t>
                                                    </m:r>
                                                  </m:sub>
                                                  <m:sup>
                                                    <m:d>
                                                      <m:dPr>
                                                        <m:ctrlPr>
                                                          <a:rPr lang="en-US" sz="2700" i="1">
                                                            <a:latin typeface="Cambria Math" panose="02040503050406030204" pitchFamily="18" charset="0"/>
                                                          </a:rPr>
                                                        </m:ctrlPr>
                                                      </m:dPr>
                                                      <m:e>
                                                        <m:r>
                                                          <a:rPr lang="en-US" sz="2700" i="1">
                                                            <a:latin typeface="Cambria Math" panose="02040503050406030204" pitchFamily="18" charset="0"/>
                                                          </a:rPr>
                                                          <m:t>𝑡</m:t>
                                                        </m:r>
                                                        <m:r>
                                                          <a:rPr lang="en-US" sz="2700" i="1">
                                                            <a:latin typeface="Cambria Math" panose="02040503050406030204" pitchFamily="18" charset="0"/>
                                                          </a:rPr>
                                                          <m:t>+1</m:t>
                                                        </m:r>
                                                      </m:e>
                                                    </m:d>
                                                  </m:sup>
                                                </m:sSubSup>
                                              </m:e>
                                            </m:d>
                                          </m:e>
                                          <m:sup>
                                            <m:r>
                                              <a:rPr lang="en-US" sz="2700" i="1">
                                                <a:latin typeface="Cambria Math" panose="02040503050406030204" pitchFamily="18" charset="0"/>
                                              </a:rPr>
                                              <m:t>𝑇</m:t>
                                            </m:r>
                                          </m:sup>
                                        </m:sSup>
                                      </m:e>
                                    </m:d>
                                  </m:e>
                                </m:nary>
                              </m:num>
                              <m:den>
                                <m:nary>
                                  <m:naryPr>
                                    <m:chr m:val="∑"/>
                                    <m:limLoc m:val="undOvr"/>
                                    <m:ctrlPr>
                                      <a:rPr lang="en-US" sz="2700" i="1">
                                        <a:latin typeface="Cambria Math" panose="02040503050406030204" pitchFamily="18" charset="0"/>
                                      </a:rPr>
                                    </m:ctrlPr>
                                  </m:naryPr>
                                  <m:sub>
                                    <m:r>
                                      <a:rPr lang="en-US" sz="2700" i="1">
                                        <a:latin typeface="Cambria Math" panose="02040503050406030204" pitchFamily="18" charset="0"/>
                                      </a:rPr>
                                      <m:t>𝑟</m:t>
                                    </m:r>
                                    <m:r>
                                      <a:rPr lang="en-US" sz="2700" i="1">
                                        <a:latin typeface="Cambria Math" panose="02040503050406030204" pitchFamily="18" charset="0"/>
                                      </a:rPr>
                                      <m:t>=1</m:t>
                                    </m:r>
                                  </m:sub>
                                  <m:sup>
                                    <m:d>
                                      <m:dPr>
                                        <m:begChr m:val="|"/>
                                        <m:endChr m:val="|"/>
                                        <m:ctrlPr>
                                          <a:rPr lang="en-US" sz="2700" i="1">
                                            <a:latin typeface="Cambria Math" panose="02040503050406030204" pitchFamily="18" charset="0"/>
                                          </a:rPr>
                                        </m:ctrlPr>
                                      </m:dPr>
                                      <m:e>
                                        <m:r>
                                          <a:rPr lang="en-US" sz="2700" i="1">
                                            <a:latin typeface="Cambria Math" panose="02040503050406030204" pitchFamily="18" charset="0"/>
                                          </a:rPr>
                                          <m:t>𝒮</m:t>
                                        </m:r>
                                      </m:e>
                                    </m:d>
                                  </m:sup>
                                  <m:e>
                                    <m:r>
                                      <a:rPr lang="en-US" sz="2700" i="1">
                                        <a:latin typeface="Cambria Math" panose="02040503050406030204" pitchFamily="18" charset="0"/>
                                      </a:rPr>
                                      <m:t>𝑃</m:t>
                                    </m:r>
                                    <m:d>
                                      <m:dPr>
                                        <m:ctrlPr>
                                          <a:rPr lang="en-US" sz="2700" i="1">
                                            <a:latin typeface="Cambria Math" panose="02040503050406030204" pitchFamily="18" charset="0"/>
                                          </a:rPr>
                                        </m:ctrlPr>
                                      </m:dPr>
                                      <m:e>
                                        <m:r>
                                          <a:rPr lang="en-US" sz="2700" i="1">
                                            <a:latin typeface="Cambria Math" panose="02040503050406030204" pitchFamily="18" charset="0"/>
                                          </a:rPr>
                                          <m:t>𝑘</m:t>
                                        </m:r>
                                      </m:e>
                                      <m:e>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𝑖</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𝑗</m:t>
                                            </m:r>
                                          </m:sub>
                                        </m:sSub>
                                        <m:d>
                                          <m:dPr>
                                            <m:ctrlPr>
                                              <a:rPr lang="en-US" sz="2700" i="1">
                                                <a:latin typeface="Cambria Math" panose="02040503050406030204" pitchFamily="18" charset="0"/>
                                              </a:rPr>
                                            </m:ctrlPr>
                                          </m:dPr>
                                          <m:e>
                                            <m:r>
                                              <a:rPr lang="en-US" sz="2700" i="1">
                                                <a:latin typeface="Cambria Math" panose="02040503050406030204" pitchFamily="18" charset="0"/>
                                              </a:rPr>
                                              <m:t>𝑟</m:t>
                                            </m:r>
                                          </m:e>
                                        </m:d>
                                        <m:r>
                                          <a:rPr lang="en-US" sz="2700">
                                            <a:latin typeface="Cambria Math" panose="02040503050406030204" pitchFamily="18" charset="0"/>
                                          </a:rPr>
                                          <m:t>,</m:t>
                                        </m:r>
                                        <m:sSup>
                                          <m:sSupPr>
                                            <m:ctrlPr>
                                              <a:rPr lang="en-US" sz="2700" i="1">
                                                <a:latin typeface="Cambria Math" panose="02040503050406030204" pitchFamily="18" charset="0"/>
                                              </a:rPr>
                                            </m:ctrlPr>
                                          </m:sSupPr>
                                          <m:e>
                                            <m:r>
                                              <m:rPr>
                                                <m:sty m:val="p"/>
                                              </m:rPr>
                                              <a:rPr lang="en-US" sz="2700">
                                                <a:latin typeface="Cambria Math" panose="02040503050406030204" pitchFamily="18" charset="0"/>
                                              </a:rPr>
                                              <m:t>Θ</m:t>
                                            </m:r>
                                          </m:e>
                                          <m:sup>
                                            <m:d>
                                              <m:dPr>
                                                <m:ctrlPr>
                                                  <a:rPr lang="en-US" sz="2700" i="1">
                                                    <a:latin typeface="Cambria Math" panose="02040503050406030204" pitchFamily="18" charset="0"/>
                                                  </a:rPr>
                                                </m:ctrlPr>
                                              </m:dPr>
                                              <m:e>
                                                <m:r>
                                                  <a:rPr lang="en-US" sz="2700" i="1">
                                                    <a:latin typeface="Cambria Math" panose="02040503050406030204" pitchFamily="18" charset="0"/>
                                                  </a:rPr>
                                                  <m:t>𝑡</m:t>
                                                </m:r>
                                              </m:e>
                                            </m:d>
                                          </m:sup>
                                        </m:sSup>
                                      </m:e>
                                    </m:d>
                                  </m:e>
                                </m:nary>
                              </m:den>
                            </m:f>
                          </m:e>
                        </m:mr>
                      </m:m>
                      <m:r>
                        <a:rPr lang="en-US" sz="2700" b="0" i="1" smtClean="0">
                          <a:latin typeface="Cambria Math" panose="02040503050406030204" pitchFamily="18" charset="0"/>
                        </a:rPr>
                        <m:t>    </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3.5</m:t>
                          </m:r>
                        </m:e>
                      </m:d>
                    </m:oMath>
                  </m:oMathPara>
                </a14:m>
                <a:endParaRPr lang="en-US" sz="2700" dirty="0"/>
              </a:p>
              <a:p>
                <a:pPr marL="0" indent="0">
                  <a:buNone/>
                </a:pPr>
                <a:r>
                  <a:rPr lang="en-US" sz="2700" dirty="0">
                    <a:effectLst/>
                    <a:latin typeface="Times New Roman" panose="02020603050405020304" pitchFamily="18" charset="0"/>
                    <a:ea typeface="Calibri" panose="020F0502020204030204" pitchFamily="34" charset="0"/>
                  </a:rPr>
                  <a:t>Where</a:t>
                </a:r>
                <a:r>
                  <a:rPr lang="en-US" sz="2700" i="1" dirty="0">
                    <a:effectLst/>
                    <a:latin typeface="Times New Roman" panose="02020603050405020304" pitchFamily="18" charset="0"/>
                    <a:ea typeface="Calibri" panose="020F0502020204030204" pitchFamily="34" charset="0"/>
                  </a:rPr>
                  <a:t> P</a:t>
                </a:r>
                <a:r>
                  <a:rPr lang="en-US" sz="2700" dirty="0">
                    <a:effectLst/>
                    <a:latin typeface="Times New Roman" panose="02020603050405020304" pitchFamily="18" charset="0"/>
                    <a:ea typeface="Calibri" panose="020F0502020204030204" pitchFamily="34" charset="0"/>
                  </a:rPr>
                  <a:t>(</a:t>
                </a:r>
                <a:r>
                  <a:rPr lang="en-US" sz="2700" i="1" dirty="0">
                    <a:effectLst/>
                    <a:latin typeface="Times New Roman" panose="02020603050405020304" pitchFamily="18" charset="0"/>
                    <a:ea typeface="Calibri" panose="020F0502020204030204" pitchFamily="34" charset="0"/>
                  </a:rPr>
                  <a:t>k</a:t>
                </a:r>
                <a:r>
                  <a:rPr lang="en-US" sz="2700" dirty="0">
                    <a:effectLst/>
                    <a:latin typeface="Times New Roman" panose="02020603050405020304" pitchFamily="18" charset="0"/>
                    <a:ea typeface="Calibri" panose="020F0502020204030204" pitchFamily="34" charset="0"/>
                  </a:rPr>
                  <a:t> | </a:t>
                </a:r>
                <a:r>
                  <a:rPr lang="en-US" sz="2700" i="1" dirty="0">
                    <a:effectLst/>
                    <a:latin typeface="Times New Roman" panose="02020603050405020304" pitchFamily="18" charset="0"/>
                    <a:ea typeface="Calibri" panose="020F0502020204030204" pitchFamily="34" charset="0"/>
                  </a:rPr>
                  <a:t>x</a:t>
                </a:r>
                <a:r>
                  <a:rPr lang="en-US" sz="2700" i="1" baseline="-25000" dirty="0">
                    <a:effectLst/>
                    <a:latin typeface="Times New Roman" panose="02020603050405020304" pitchFamily="18" charset="0"/>
                    <a:ea typeface="Calibri" panose="020F0502020204030204" pitchFamily="34" charset="0"/>
                  </a:rPr>
                  <a:t>i</a:t>
                </a:r>
                <a:r>
                  <a:rPr lang="en-US" sz="2700" dirty="0">
                    <a:effectLst/>
                    <a:latin typeface="Times New Roman" panose="02020603050405020304" pitchFamily="18" charset="0"/>
                    <a:ea typeface="Calibri" panose="020F0502020204030204" pitchFamily="34" charset="0"/>
                  </a:rPr>
                  <a:t>(</a:t>
                </a:r>
                <a:r>
                  <a:rPr lang="en-US" sz="2700" i="1" dirty="0">
                    <a:effectLst/>
                    <a:latin typeface="Times New Roman" panose="02020603050405020304" pitchFamily="18" charset="0"/>
                    <a:ea typeface="Calibri" panose="020F0502020204030204" pitchFamily="34" charset="0"/>
                  </a:rPr>
                  <a:t>r</a:t>
                </a:r>
                <a:r>
                  <a:rPr lang="en-US" sz="2700" dirty="0">
                    <a:effectLst/>
                    <a:latin typeface="Times New Roman" panose="02020603050405020304" pitchFamily="18" charset="0"/>
                    <a:ea typeface="Calibri" panose="020F0502020204030204" pitchFamily="34" charset="0"/>
                  </a:rPr>
                  <a:t>), </a:t>
                </a:r>
                <a:r>
                  <a:rPr lang="en-US" sz="2700" i="1" dirty="0" err="1">
                    <a:effectLst/>
                    <a:latin typeface="Times New Roman" panose="02020603050405020304" pitchFamily="18" charset="0"/>
                    <a:ea typeface="Calibri" panose="020F0502020204030204" pitchFamily="34" charset="0"/>
                  </a:rPr>
                  <a:t>y</a:t>
                </a:r>
                <a:r>
                  <a:rPr lang="en-US" sz="2700" i="1" baseline="-25000" dirty="0" err="1">
                    <a:effectLst/>
                    <a:latin typeface="Times New Roman" panose="02020603050405020304" pitchFamily="18" charset="0"/>
                    <a:ea typeface="Calibri" panose="020F0502020204030204" pitchFamily="34" charset="0"/>
                  </a:rPr>
                  <a:t>j</a:t>
                </a:r>
                <a:r>
                  <a:rPr lang="en-US" sz="2700" dirty="0">
                    <a:effectLst/>
                    <a:latin typeface="Times New Roman" panose="02020603050405020304" pitchFamily="18" charset="0"/>
                    <a:ea typeface="Calibri" panose="020F0502020204030204" pitchFamily="34" charset="0"/>
                  </a:rPr>
                  <a:t>(</a:t>
                </a:r>
                <a:r>
                  <a:rPr lang="en-US" sz="2700" i="1" dirty="0">
                    <a:effectLst/>
                    <a:latin typeface="Times New Roman" panose="02020603050405020304" pitchFamily="18" charset="0"/>
                    <a:ea typeface="Calibri" panose="020F0502020204030204" pitchFamily="34" charset="0"/>
                  </a:rPr>
                  <a:t>r</a:t>
                </a:r>
                <a:r>
                  <a:rPr lang="en-US" sz="2700" dirty="0">
                    <a:effectLst/>
                    <a:latin typeface="Times New Roman" panose="02020603050405020304" pitchFamily="18" charset="0"/>
                    <a:ea typeface="Calibri" panose="020F0502020204030204" pitchFamily="34" charset="0"/>
                  </a:rPr>
                  <a:t>), Θ</a:t>
                </a:r>
                <a:r>
                  <a:rPr lang="en-US" sz="2700" baseline="30000" dirty="0">
                    <a:effectLst/>
                    <a:latin typeface="Times New Roman" panose="02020603050405020304" pitchFamily="18" charset="0"/>
                    <a:ea typeface="Calibri" panose="020F0502020204030204" pitchFamily="34" charset="0"/>
                  </a:rPr>
                  <a:t>(</a:t>
                </a:r>
                <a:r>
                  <a:rPr lang="en-US" sz="2700" i="1" baseline="30000" dirty="0">
                    <a:effectLst/>
                    <a:latin typeface="Times New Roman" panose="02020603050405020304" pitchFamily="18" charset="0"/>
                    <a:ea typeface="Calibri" panose="020F0502020204030204" pitchFamily="34" charset="0"/>
                  </a:rPr>
                  <a:t>t</a:t>
                </a:r>
                <a:r>
                  <a:rPr lang="en-US" sz="2700" baseline="30000" dirty="0">
                    <a:effectLst/>
                    <a:latin typeface="Times New Roman" panose="02020603050405020304" pitchFamily="18" charset="0"/>
                    <a:ea typeface="Calibri" panose="020F0502020204030204" pitchFamily="34" charset="0"/>
                  </a:rPr>
                  <a:t>)</a:t>
                </a:r>
                <a:r>
                  <a:rPr lang="en-US" sz="2700" dirty="0">
                    <a:effectLst/>
                    <a:latin typeface="Times New Roman" panose="02020603050405020304" pitchFamily="18" charset="0"/>
                    <a:ea typeface="Calibri" panose="020F0502020204030204" pitchFamily="34" charset="0"/>
                  </a:rPr>
                  <a:t>) is specified by equation 2.11, equation 2.17, and equation 2.24 for SMM, AMM, and PMM, respectively. Please refer to (Nguyen, 2020, pp. 83-84) to comprehend equation 3.5.</a:t>
                </a:r>
                <a:endParaRPr lang="en-US" sz="2700" dirty="0"/>
              </a:p>
            </p:txBody>
          </p:sp>
        </mc:Choice>
        <mc:Fallback xmlns="">
          <p:sp>
            <p:nvSpPr>
              <p:cNvPr id="3" name="Content Placeholder 2">
                <a:extLst>
                  <a:ext uri="{FF2B5EF4-FFF2-40B4-BE49-F238E27FC236}">
                    <a16:creationId xmlns:a16="http://schemas.microsoft.com/office/drawing/2014/main" id="{053484BD-8F28-70F0-D5DE-C93655D10588}"/>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4"/>
                <a:stretch>
                  <a:fillRect l="-966" t="-1178" r="-9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0434FD2-083F-1D8E-7F92-579C585C6AFF}"/>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86F91A37-C513-C54B-E931-62BBE89104CD}"/>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74ECFC9D-42CD-6A91-3D8D-A4297224F699}"/>
              </a:ext>
            </a:extLst>
          </p:cNvPr>
          <p:cNvSpPr>
            <a:spLocks noGrp="1"/>
          </p:cNvSpPr>
          <p:nvPr>
            <p:ph type="sldNum" sz="quarter" idx="12"/>
          </p:nvPr>
        </p:nvSpPr>
        <p:spPr/>
        <p:txBody>
          <a:bodyPr/>
          <a:lstStyle/>
          <a:p>
            <a:fld id="{5DB5036F-1FF2-46C4-8D2B-59C7E3B91952}" type="slidenum">
              <a:rPr lang="en-US" smtClean="0"/>
              <a:pPr/>
              <a:t>31</a:t>
            </a:fld>
            <a:endParaRPr lang="en-US"/>
          </a:p>
        </p:txBody>
      </p:sp>
    </p:spTree>
    <p:extLst>
      <p:ext uri="{BB962C8B-B14F-4D97-AF65-F5344CB8AC3E}">
        <p14:creationId xmlns:p14="http://schemas.microsoft.com/office/powerpoint/2010/main" val="279007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3AEB-B677-012B-91A5-E8D36CE24EE3}"/>
              </a:ext>
            </a:extLst>
          </p:cNvPr>
          <p:cNvSpPr>
            <a:spLocks noGrp="1"/>
          </p:cNvSpPr>
          <p:nvPr>
            <p:ph type="title"/>
          </p:nvPr>
        </p:nvSpPr>
        <p:spPr>
          <a:xfrm>
            <a:off x="838200" y="47646"/>
            <a:ext cx="10515600" cy="660486"/>
          </a:xfrm>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2BADD5-6DED-B5BC-5219-49DDCE6B2954}"/>
                  </a:ext>
                </a:extLst>
              </p:cNvPr>
              <p:cNvSpPr>
                <a:spLocks noGrp="1"/>
              </p:cNvSpPr>
              <p:nvPr>
                <p:ph idx="1"/>
              </p:nvPr>
            </p:nvSpPr>
            <p:spPr>
              <a:xfrm>
                <a:off x="140677" y="778472"/>
                <a:ext cx="11915335" cy="5577877"/>
              </a:xfrm>
            </p:spPr>
            <p:txBody>
              <a:bodyPr>
                <a:noAutofit/>
              </a:bodyPr>
              <a:lstStyle/>
              <a:p>
                <a:pPr marL="0" indent="0">
                  <a:buNone/>
                </a:pPr>
                <a:r>
                  <a:rPr lang="en-US" sz="1900" dirty="0">
                    <a:effectLst/>
                    <a:ea typeface="Calibri" panose="020F0502020204030204" pitchFamily="34" charset="0"/>
                  </a:rPr>
                  <a:t>In valued dyadic sample </a:t>
                </a:r>
                <a14:m>
                  <m:oMath xmlns:m="http://schemas.openxmlformats.org/officeDocument/2006/math">
                    <m:r>
                      <a:rPr lang="en-US" sz="1900" i="1">
                        <a:effectLst/>
                        <a:latin typeface="Cambria Math" panose="02040503050406030204" pitchFamily="18" charset="0"/>
                        <a:ea typeface="Calibri" panose="020F0502020204030204" pitchFamily="34" charset="0"/>
                      </a:rPr>
                      <m:t>𝒮</m:t>
                    </m:r>
                  </m:oMath>
                </a14:m>
                <a:r>
                  <a:rPr lang="en-US" sz="1900" dirty="0">
                    <a:effectLst/>
                    <a:ea typeface="Calibri" panose="020F0502020204030204" pitchFamily="34" charset="0"/>
                  </a:rPr>
                  <a:t>, many co-occurrences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are not existent and thus, it is required to predict or estimate </a:t>
                </a:r>
                <a:r>
                  <a:rPr lang="en-US" sz="1900" i="1" dirty="0">
                    <a:effectLst/>
                    <a:ea typeface="Calibri" panose="020F0502020204030204" pitchFamily="34" charset="0"/>
                  </a:rPr>
                  <a:t>Z</a:t>
                </a:r>
                <a:r>
                  <a:rPr lang="en-US" sz="1900" dirty="0">
                    <a:effectLst/>
                    <a:ea typeface="Calibri" panose="020F0502020204030204" pitchFamily="34" charset="0"/>
                  </a:rPr>
                  <a:t> value of inexistent co-occurrence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This </a:t>
                </a:r>
                <a:r>
                  <a:rPr lang="en-US" sz="1900" i="1" dirty="0">
                    <a:effectLst/>
                    <a:ea typeface="Calibri" panose="020F0502020204030204" pitchFamily="34" charset="0"/>
                  </a:rPr>
                  <a:t>Z</a:t>
                </a:r>
                <a:r>
                  <a:rPr lang="en-US" sz="1900" dirty="0">
                    <a:effectLst/>
                    <a:ea typeface="Calibri" panose="020F0502020204030204" pitchFamily="34" charset="0"/>
                  </a:rPr>
                  <a:t> value is called unaccomplished co-occurrent value or unaccomplished associative value. A so-called expected co-occurrent (EC) method is used to estimate </a:t>
                </a:r>
                <a:r>
                  <a:rPr lang="en-US" sz="1900" i="1" dirty="0">
                    <a:effectLst/>
                    <a:ea typeface="Calibri" panose="020F0502020204030204" pitchFamily="34" charset="0"/>
                  </a:rPr>
                  <a:t>Z</a:t>
                </a:r>
                <a:r>
                  <a:rPr lang="en-US" sz="1900" dirty="0">
                    <a:effectLst/>
                    <a:ea typeface="Calibri" panose="020F0502020204030204" pitchFamily="34" charset="0"/>
                  </a:rPr>
                  <a:t>. Firstly, it is necessary to define the conditional PDF of </a:t>
                </a:r>
                <a:r>
                  <a:rPr lang="en-US" sz="1900" i="1" dirty="0">
                    <a:effectLst/>
                    <a:ea typeface="Calibri" panose="020F0502020204030204" pitchFamily="34" charset="0"/>
                  </a:rPr>
                  <a:t>Z</a:t>
                </a:r>
                <a:r>
                  <a:rPr lang="en-US" sz="1900" dirty="0">
                    <a:effectLst/>
                    <a:ea typeface="Calibri" panose="020F0502020204030204" pitchFamily="34" charset="0"/>
                  </a:rPr>
                  <a:t> given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and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According to Bayes’ rule, we have:</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Θ</m:t>
                          </m:r>
                        </m:e>
                      </m:d>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a:rPr lang="en-US" sz="1900" i="1">
                                  <a:effectLst/>
                                  <a:latin typeface="Cambria Math" panose="02040503050406030204" pitchFamily="18" charset="0"/>
                                  <a:ea typeface="Calibri" panose="020F0502020204030204" pitchFamily="34" charset="0"/>
                                </a:rPr>
                                <m:t>𝑍</m:t>
                              </m:r>
                            </m:e>
                          </m:d>
                        </m:num>
                        <m:den>
                          <m:nary>
                            <m:naryPr>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𝑍</m:t>
                              </m:r>
                            </m:sub>
                            <m:sup/>
                            <m:e>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a:rPr lang="en-US" sz="1900" i="1">
                                      <a:effectLst/>
                                      <a:latin typeface="Cambria Math" panose="02040503050406030204" pitchFamily="18" charset="0"/>
                                      <a:ea typeface="Calibri" panose="020F0502020204030204" pitchFamily="34" charset="0"/>
                                    </a:rPr>
                                    <m:t>𝑍</m:t>
                                  </m:r>
                                </m:e>
                                <m:e>
                                  <m:r>
                                    <m:rPr>
                                      <m:sty m:val="p"/>
                                    </m:rPr>
                                    <a:rPr lang="en-US" sz="1900">
                                      <a:effectLst/>
                                      <a:latin typeface="Cambria Math" panose="02040503050406030204" pitchFamily="18" charset="0"/>
                                      <a:ea typeface="Calibri" panose="020F0502020204030204" pitchFamily="34" charset="0"/>
                                    </a:rPr>
                                    <m:t>Θ</m:t>
                                  </m:r>
                                </m:e>
                              </m:d>
                              <m:r>
                                <m:rPr>
                                  <m:sty m:val="p"/>
                                </m:rPr>
                                <a:rPr lang="en-US" sz="1900">
                                  <a:effectLst/>
                                  <a:latin typeface="Cambria Math" panose="02040503050406030204" pitchFamily="18" charset="0"/>
                                  <a:ea typeface="Calibri" panose="020F0502020204030204" pitchFamily="34" charset="0"/>
                                </a:rPr>
                                <m:t>d</m:t>
                              </m:r>
                              <m:r>
                                <a:rPr lang="en-US" sz="1900" i="1">
                                  <a:effectLst/>
                                  <a:latin typeface="Cambria Math" panose="02040503050406030204" pitchFamily="18" charset="0"/>
                                  <a:ea typeface="Calibri" panose="020F0502020204030204" pitchFamily="34" charset="0"/>
                                </a:rPr>
                                <m:t>𝑍</m:t>
                              </m:r>
                            </m:e>
                          </m:nary>
                        </m:den>
                      </m:f>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a:rPr lang="en-US" sz="1900" i="1">
                                  <a:effectLst/>
                                  <a:latin typeface="Cambria Math" panose="02040503050406030204" pitchFamily="18" charset="0"/>
                                  <a:ea typeface="Calibri" panose="020F0502020204030204" pitchFamily="34" charset="0"/>
                                </a:rPr>
                                <m:t>𝑍</m:t>
                              </m:r>
                            </m:e>
                            <m:e>
                              <m:r>
                                <m:rPr>
                                  <m:sty m:val="p"/>
                                </m:rPr>
                                <a:rPr lang="en-US" sz="1900">
                                  <a:effectLst/>
                                  <a:latin typeface="Cambria Math" panose="02040503050406030204" pitchFamily="18" charset="0"/>
                                  <a:ea typeface="Calibri" panose="020F0502020204030204" pitchFamily="34" charset="0"/>
                                </a:rPr>
                                <m:t>Θ</m:t>
                              </m:r>
                            </m:e>
                          </m:d>
                        </m:num>
                        <m:den>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e>
                              <m:r>
                                <m:rPr>
                                  <m:sty m:val="p"/>
                                </m:rPr>
                                <a:rPr lang="en-US" sz="1900">
                                  <a:effectLst/>
                                  <a:latin typeface="Cambria Math" panose="02040503050406030204" pitchFamily="18" charset="0"/>
                                  <a:ea typeface="Calibri" panose="020F0502020204030204" pitchFamily="34" charset="0"/>
                                </a:rPr>
                                <m:t>Θ</m:t>
                              </m:r>
                            </m:e>
                          </m:d>
                        </m:den>
                      </m:f>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3.6</m:t>
                          </m:r>
                        </m:e>
                      </m:d>
                    </m:oMath>
                  </m:oMathPara>
                </a14:m>
                <a:endParaRPr lang="en-US" sz="1900" dirty="0"/>
              </a:p>
              <a:p>
                <a:pPr marL="0" indent="0">
                  <a:buNone/>
                </a:pPr>
                <a:r>
                  <a:rPr lang="en-US" sz="1900" dirty="0">
                    <a:effectLst/>
                    <a:ea typeface="Calibri" panose="020F0502020204030204" pitchFamily="34" charset="0"/>
                  </a:rPr>
                  <a:t>Then, </a:t>
                </a:r>
                <a:r>
                  <a:rPr lang="en-US" sz="1900" i="1" dirty="0">
                    <a:effectLst/>
                    <a:ea typeface="Calibri" panose="020F0502020204030204" pitchFamily="34" charset="0"/>
                  </a:rPr>
                  <a:t>Z</a:t>
                </a:r>
                <a:r>
                  <a:rPr lang="en-US" sz="1900" dirty="0">
                    <a:effectLst/>
                    <a:ea typeface="Calibri" panose="020F0502020204030204" pitchFamily="34" charset="0"/>
                  </a:rPr>
                  <a:t> value of inexistent co-occurrence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is estimated by an estimate </a:t>
                </a:r>
                <a14:m>
                  <m:oMath xmlns:m="http://schemas.openxmlformats.org/officeDocument/2006/math">
                    <m:acc>
                      <m:accPr>
                        <m:chr m:val="̂"/>
                        <m:ctrlPr>
                          <a:rPr lang="en-US" sz="1900" i="1">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rPr>
                          <m:t>𝑍</m:t>
                        </m:r>
                      </m:e>
                    </m:acc>
                  </m:oMath>
                </a14:m>
                <a:r>
                  <a:rPr lang="en-US" sz="1900" dirty="0">
                    <a:effectLst/>
                    <a:ea typeface="SimSun" panose="02010600030101010101" pitchFamily="2" charset="-122"/>
                  </a:rPr>
                  <a:t> which is the expectation of </a:t>
                </a:r>
                <a:r>
                  <a:rPr lang="en-US" sz="1900" i="1" dirty="0">
                    <a:effectLst/>
                    <a:ea typeface="SimSun" panose="02010600030101010101" pitchFamily="2" charset="-122"/>
                  </a:rPr>
                  <a:t>Z</a:t>
                </a:r>
                <a:r>
                  <a:rPr lang="en-US" sz="1900" dirty="0">
                    <a:effectLst/>
                    <a:ea typeface="SimSun" panose="02010600030101010101" pitchFamily="2" charset="-122"/>
                  </a:rPr>
                  <a:t> given the conditional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Z</a:t>
                </a:r>
                <a:r>
                  <a:rPr lang="en-US" sz="1900" dirty="0">
                    <a:effectLst/>
                    <a:ea typeface="SimSun" panose="02010600030101010101" pitchFamily="2" charset="-122"/>
                  </a:rPr>
                  <a:t> |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j</a:t>
                </a:r>
                <a:r>
                  <a:rPr lang="en-US" sz="1900" dirty="0">
                    <a:effectLst/>
                    <a:ea typeface="SimSun" panose="02010600030101010101" pitchFamily="2" charset="-122"/>
                  </a:rPr>
                  <a:t>, Θ), </a:t>
                </a:r>
                <a:r>
                  <a:rPr lang="en-US" sz="1900" dirty="0">
                    <a:effectLst/>
                    <a:ea typeface="Calibri" panose="020F0502020204030204" pitchFamily="34" charset="0"/>
                  </a:rPr>
                  <a:t>as follows:</a:t>
                </a:r>
              </a:p>
              <a:p>
                <a:pPr marL="0" indent="0">
                  <a:buNone/>
                </a:pPr>
                <a14:m>
                  <m:oMathPara xmlns:m="http://schemas.openxmlformats.org/officeDocument/2006/math">
                    <m:oMathParaPr>
                      <m:jc m:val="right"/>
                    </m:oMathParaPr>
                    <m:oMath xmlns:m="http://schemas.openxmlformats.org/officeDocument/2006/math">
                      <m:acc>
                        <m:accPr>
                          <m:chr m:val="̂"/>
                          <m:ctrlPr>
                            <a:rPr lang="en-US" sz="1900" i="1" smtClean="0">
                              <a:effectLst/>
                              <a:latin typeface="Cambria Math" panose="02040503050406030204" pitchFamily="18" charset="0"/>
                            </a:rPr>
                          </m:ctrlPr>
                        </m:accPr>
                        <m:e>
                          <m:r>
                            <a:rPr lang="en-US" sz="1900" i="1">
                              <a:effectLst/>
                              <a:latin typeface="Cambria Math" panose="02040503050406030204" pitchFamily="18" charset="0"/>
                              <a:ea typeface="Calibri" panose="020F0502020204030204" pitchFamily="34" charset="0"/>
                            </a:rPr>
                            <m:t>𝑍</m:t>
                          </m:r>
                        </m:e>
                      </m:acc>
                      <m:r>
                        <a:rPr lang="en-US" sz="1900" i="1">
                          <a:effectLst/>
                          <a:latin typeface="Cambria Math" panose="02040503050406030204" pitchFamily="18" charset="0"/>
                          <a:ea typeface="Calibri" panose="020F0502020204030204" pitchFamily="34" charset="0"/>
                        </a:rPr>
                        <m:t>=</m:t>
                      </m:r>
                      <m:r>
                        <a:rPr lang="en-US" sz="1900" i="1">
                          <a:effectLst/>
                          <a:latin typeface="Cambria Math" panose="02040503050406030204" pitchFamily="18" charset="0"/>
                          <a:ea typeface="Calibri" panose="020F0502020204030204" pitchFamily="34" charset="0"/>
                        </a:rPr>
                        <m:t>𝐸</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r>
                            <m:rPr>
                              <m:sty m:val="p"/>
                            </m:rPr>
                            <a:rPr lang="en-US" sz="1900">
                              <a:effectLst/>
                              <a:latin typeface="Cambria Math" panose="02040503050406030204" pitchFamily="18" charset="0"/>
                              <a:ea typeface="Calibri" panose="020F0502020204030204" pitchFamily="34" charset="0"/>
                            </a:rPr>
                            <m:t>Θ</m:t>
                          </m:r>
                        </m:e>
                      </m:d>
                      <m:r>
                        <a:rPr lang="en-US" sz="1900" i="1">
                          <a:effectLst/>
                          <a:latin typeface="Cambria Math" panose="02040503050406030204" pitchFamily="18" charset="0"/>
                          <a:ea typeface="Calibri" panose="020F0502020204030204" pitchFamily="34" charset="0"/>
                        </a:rPr>
                        <m:t>=</m:t>
                      </m:r>
                      <m:nary>
                        <m:naryPr>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𝑍</m:t>
                          </m:r>
                        </m:sub>
                        <m:sup/>
                        <m:e>
                          <m:r>
                            <a:rPr lang="en-US" sz="1900" i="1">
                              <a:effectLst/>
                              <a:latin typeface="Cambria Math" panose="02040503050406030204" pitchFamily="18" charset="0"/>
                              <a:ea typeface="Calibri" panose="020F0502020204030204" pitchFamily="34" charset="0"/>
                            </a:rPr>
                            <m:t>𝑍𝑓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Θ</m:t>
                              </m:r>
                            </m:e>
                          </m:d>
                          <m:r>
                            <m:rPr>
                              <m:sty m:val="p"/>
                            </m:rPr>
                            <a:rPr lang="en-US" sz="1900">
                              <a:effectLst/>
                              <a:latin typeface="Cambria Math" panose="02040503050406030204" pitchFamily="18" charset="0"/>
                              <a:ea typeface="Calibri" panose="020F0502020204030204" pitchFamily="34" charset="0"/>
                            </a:rPr>
                            <m:t>d</m:t>
                          </m:r>
                          <m:r>
                            <a:rPr lang="en-US" sz="1900" i="1">
                              <a:effectLst/>
                              <a:latin typeface="Cambria Math" panose="02040503050406030204" pitchFamily="18" charset="0"/>
                              <a:ea typeface="Calibri" panose="020F0502020204030204" pitchFamily="34" charset="0"/>
                            </a:rPr>
                            <m:t>𝑍</m:t>
                          </m:r>
                        </m:e>
                      </m:nary>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3.7</m:t>
                          </m:r>
                        </m:e>
                      </m:d>
                    </m:oMath>
                  </m:oMathPara>
                </a14:m>
                <a:endParaRPr lang="en-US" sz="1900" dirty="0"/>
              </a:p>
              <a:p>
                <a:pPr marL="0" indent="0">
                  <a:buNone/>
                </a:pPr>
                <a:r>
                  <a:rPr lang="en-US" sz="1900" dirty="0">
                    <a:effectLst/>
                    <a:ea typeface="Calibri" panose="020F0502020204030204" pitchFamily="34" charset="0"/>
                  </a:rPr>
                  <a:t>In short, EC method is specified by equation 3.6 and equation 3.7. Now we expend the two equations for SMM, AMM, and PMM. The conditional PDF </a:t>
                </a:r>
                <a:r>
                  <a:rPr lang="en-US" sz="1900" i="1" dirty="0">
                    <a:effectLst/>
                    <a:ea typeface="SimSun" panose="02010600030101010101" pitchFamily="2" charset="-122"/>
                  </a:rPr>
                  <a:t>f</a:t>
                </a:r>
                <a:r>
                  <a:rPr lang="en-US" sz="1900" dirty="0">
                    <a:effectLst/>
                    <a:ea typeface="SimSun" panose="02010600030101010101" pitchFamily="2" charset="-122"/>
                  </a:rPr>
                  <a:t>(</a:t>
                </a:r>
                <a:r>
                  <a:rPr lang="en-US" sz="1900" i="1" dirty="0">
                    <a:effectLst/>
                    <a:ea typeface="SimSun" panose="02010600030101010101" pitchFamily="2" charset="-122"/>
                  </a:rPr>
                  <a:t>Z</a:t>
                </a:r>
                <a:r>
                  <a:rPr lang="en-US" sz="1900" dirty="0">
                    <a:effectLst/>
                    <a:ea typeface="SimSun" panose="02010600030101010101" pitchFamily="2" charset="-122"/>
                  </a:rPr>
                  <a:t> | </a:t>
                </a:r>
                <a:r>
                  <a:rPr lang="en-US" sz="1900" i="1" dirty="0">
                    <a:effectLst/>
                    <a:ea typeface="SimSun" panose="02010600030101010101" pitchFamily="2" charset="-122"/>
                  </a:rPr>
                  <a:t>x</a:t>
                </a:r>
                <a:r>
                  <a:rPr lang="en-US" sz="1900" i="1" baseline="-25000" dirty="0">
                    <a:effectLst/>
                    <a:ea typeface="SimSun" panose="02010600030101010101" pitchFamily="2" charset="-122"/>
                  </a:rPr>
                  <a:t>i</a:t>
                </a:r>
                <a:r>
                  <a:rPr lang="en-US" sz="1900" dirty="0">
                    <a:effectLst/>
                    <a:ea typeface="SimSun" panose="02010600030101010101" pitchFamily="2" charset="-122"/>
                  </a:rPr>
                  <a:t>, </a:t>
                </a:r>
                <a:r>
                  <a:rPr lang="en-US" sz="1900" i="1" dirty="0" err="1">
                    <a:effectLst/>
                    <a:ea typeface="SimSun" panose="02010600030101010101" pitchFamily="2" charset="-122"/>
                  </a:rPr>
                  <a:t>y</a:t>
                </a:r>
                <a:r>
                  <a:rPr lang="en-US" sz="1900" i="1" baseline="-25000" dirty="0" err="1">
                    <a:effectLst/>
                    <a:ea typeface="SimSun" panose="02010600030101010101" pitchFamily="2" charset="-122"/>
                  </a:rPr>
                  <a:t>j</a:t>
                </a:r>
                <a:r>
                  <a:rPr lang="en-US" sz="1900" dirty="0">
                    <a:effectLst/>
                    <a:ea typeface="SimSun" panose="02010600030101010101" pitchFamily="2" charset="-122"/>
                  </a:rPr>
                  <a:t>, Θ)</a:t>
                </a:r>
                <a:r>
                  <a:rPr lang="en-US" sz="1900" dirty="0">
                    <a:effectLst/>
                    <a:ea typeface="Calibri" panose="020F0502020204030204" pitchFamily="34" charset="0"/>
                  </a:rPr>
                  <a:t> of SMM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Θ</m:t>
                          </m:r>
                        </m:e>
                      </m:d>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e>
                          </m:nary>
                        </m:den>
                      </m:f>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3.8</m:t>
                          </m:r>
                        </m:e>
                      </m:d>
                    </m:oMath>
                  </m:oMathPara>
                </a14:m>
                <a:endParaRPr lang="en-US" sz="1900" dirty="0"/>
              </a:p>
              <a:p>
                <a:pPr marL="0" indent="0">
                  <a:buNone/>
                </a:pPr>
                <a:r>
                  <a:rPr lang="en-US" sz="1900" dirty="0">
                    <a:effectLst/>
                    <a:ea typeface="SimSun" panose="02010600030101010101" pitchFamily="2" charset="-122"/>
                  </a:rPr>
                  <a:t>Following is the proof of equation 3.8.</a:t>
                </a:r>
              </a:p>
              <a:p>
                <a:pPr marL="0" indent="0">
                  <a:buNone/>
                </a:pPr>
                <a14:m>
                  <m:oMathPara xmlns:m="http://schemas.openxmlformats.org/officeDocument/2006/math">
                    <m:oMathParaPr>
                      <m:jc m:val="centerGroup"/>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Θ</m:t>
                          </m:r>
                        </m:e>
                      </m:d>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num>
                        <m:den>
                          <m:nary>
                            <m:naryPr>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𝑍</m:t>
                              </m:r>
                            </m:sub>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e>
                          </m:nary>
                        </m:den>
                      </m:f>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nary>
                                <m:naryPr>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𝑍</m:t>
                                  </m:r>
                                </m:sub>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e>
                          </m:nary>
                        </m:den>
                      </m:f>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𝑓</m:t>
                                  </m:r>
                                </m:e>
                                <m:sub>
                                  <m:r>
                                    <a:rPr lang="en-US" sz="1900" i="1">
                                      <a:effectLst/>
                                      <a:latin typeface="Cambria Math" panose="02040503050406030204" pitchFamily="18" charset="0"/>
                                      <a:ea typeface="Calibri" panose="020F0502020204030204" pitchFamily="34" charset="0"/>
                                    </a:rPr>
                                    <m:t>𝑘</m:t>
                                  </m:r>
                                </m:sub>
                              </m:sSub>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𝑍</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𝜑</m:t>
                                      </m:r>
                                    </m:e>
                                    <m:sub>
                                      <m:r>
                                        <a:rPr lang="en-US" sz="1900" i="1">
                                          <a:effectLst/>
                                          <a:latin typeface="Cambria Math" panose="02040503050406030204" pitchFamily="18" charset="0"/>
                                          <a:ea typeface="Calibri" panose="020F0502020204030204" pitchFamily="34" charset="0"/>
                                        </a:rPr>
                                        <m:t>𝑘</m:t>
                                      </m:r>
                                    </m:sub>
                                  </m:sSub>
                                </m:e>
                              </m:d>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sub>
                              </m:sSub>
                            </m:e>
                          </m:nary>
                        </m:den>
                      </m:f>
                      <m:r>
                        <a:rPr lang="en-US" sz="1900" i="1">
                          <a:effectLst/>
                          <a:latin typeface="Cambria Math" panose="02040503050406030204" pitchFamily="18" charset="0"/>
                          <a:ea typeface="Calibri" panose="020F0502020204030204" pitchFamily="34" charset="0"/>
                        </a:rPr>
                        <m:t>∎</m:t>
                      </m:r>
                    </m:oMath>
                  </m:oMathPara>
                </a14:m>
                <a:endParaRPr lang="en-US" sz="1900" dirty="0"/>
              </a:p>
            </p:txBody>
          </p:sp>
        </mc:Choice>
        <mc:Fallback xmlns="">
          <p:sp>
            <p:nvSpPr>
              <p:cNvPr id="3" name="Content Placeholder 2">
                <a:extLst>
                  <a:ext uri="{FF2B5EF4-FFF2-40B4-BE49-F238E27FC236}">
                    <a16:creationId xmlns:a16="http://schemas.microsoft.com/office/drawing/2014/main" id="{622BADD5-6DED-B5BC-5219-49DDCE6B2954}"/>
                  </a:ext>
                </a:extLst>
              </p:cNvPr>
              <p:cNvSpPr>
                <a:spLocks noGrp="1" noRot="1" noChangeAspect="1" noMove="1" noResize="1" noEditPoints="1" noAdjustHandles="1" noChangeArrowheads="1" noChangeShapeType="1" noTextEdit="1"/>
              </p:cNvSpPr>
              <p:nvPr>
                <p:ph idx="1"/>
              </p:nvPr>
            </p:nvSpPr>
            <p:spPr>
              <a:xfrm>
                <a:off x="140677" y="778472"/>
                <a:ext cx="11915335" cy="5577877"/>
              </a:xfrm>
              <a:blipFill>
                <a:blip r:embed="rId4"/>
                <a:stretch>
                  <a:fillRect l="-460" t="-546" r="-4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D466167-B5FC-524E-E1B0-DF2278424FE5}"/>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FCBD9A8E-9BE2-E88B-8B6E-FF6C9391E6C5}"/>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E99399BB-DC29-312D-40F7-0C9F97822B46}"/>
              </a:ext>
            </a:extLst>
          </p:cNvPr>
          <p:cNvSpPr>
            <a:spLocks noGrp="1"/>
          </p:cNvSpPr>
          <p:nvPr>
            <p:ph type="sldNum" sz="quarter" idx="12"/>
          </p:nvPr>
        </p:nvSpPr>
        <p:spPr/>
        <p:txBody>
          <a:bodyPr/>
          <a:lstStyle/>
          <a:p>
            <a:fld id="{5DB5036F-1FF2-46C4-8D2B-59C7E3B91952}" type="slidenum">
              <a:rPr lang="en-US" smtClean="0"/>
              <a:pPr/>
              <a:t>32</a:t>
            </a:fld>
            <a:endParaRPr lang="en-US"/>
          </a:p>
        </p:txBody>
      </p:sp>
    </p:spTree>
    <p:extLst>
      <p:ext uri="{BB962C8B-B14F-4D97-AF65-F5344CB8AC3E}">
        <p14:creationId xmlns:p14="http://schemas.microsoft.com/office/powerpoint/2010/main" val="180402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37F8-E3EE-72F6-13F4-E9F471B9E272}"/>
              </a:ext>
            </a:extLst>
          </p:cNvPr>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E20A79-D4E3-4B2D-BA6F-E4B70245A123}"/>
                  </a:ext>
                </a:extLst>
              </p:cNvPr>
              <p:cNvSpPr>
                <a:spLocks noGrp="1"/>
              </p:cNvSpPr>
              <p:nvPr>
                <p:ph idx="1"/>
              </p:nvPr>
            </p:nvSpPr>
            <p:spPr>
              <a:xfrm>
                <a:off x="112542" y="914399"/>
                <a:ext cx="11971606" cy="5441951"/>
              </a:xfrm>
            </p:spPr>
            <p:txBody>
              <a:bodyPr>
                <a:noAutofit/>
              </a:bodyPr>
              <a:lstStyle/>
              <a:p>
                <a:pPr marL="0" indent="0">
                  <a:buNone/>
                </a:pPr>
                <a:r>
                  <a:rPr lang="en-US" sz="1900" dirty="0">
                    <a:effectLst/>
                    <a:latin typeface="Times New Roman" panose="02020603050405020304" pitchFamily="18" charset="0"/>
                    <a:ea typeface="Calibri" panose="020F0502020204030204" pitchFamily="34" charset="0"/>
                  </a:rPr>
                  <a:t>Similarly, the conditional PDF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x</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y</a:t>
                </a:r>
                <a:r>
                  <a:rPr lang="en-US" sz="1900" i="1" baseline="-25000" dirty="0" err="1">
                    <a:effectLst/>
                    <a:latin typeface="Times New Roman" panose="02020603050405020304" pitchFamily="18" charset="0"/>
                    <a:ea typeface="SimSun" panose="02010600030101010101" pitchFamily="2" charset="-122"/>
                  </a:rPr>
                  <a:t>j</a:t>
                </a:r>
                <a:r>
                  <a:rPr lang="en-US" sz="1900" dirty="0">
                    <a:effectLst/>
                    <a:latin typeface="Times New Roman" panose="02020603050405020304" pitchFamily="18" charset="0"/>
                    <a:ea typeface="SimSun" panose="02010600030101010101" pitchFamily="2" charset="-122"/>
                  </a:rPr>
                  <a:t>, Θ)</a:t>
                </a:r>
                <a:r>
                  <a:rPr lang="en-US" sz="1900" dirty="0">
                    <a:effectLst/>
                    <a:latin typeface="Times New Roman" panose="02020603050405020304" pitchFamily="18" charset="0"/>
                    <a:ea typeface="Calibri" panose="020F0502020204030204" pitchFamily="34" charset="0"/>
                  </a:rPr>
                  <a:t> of AMM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Θ</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den>
                      </m:f>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3.9</m:t>
                          </m:r>
                        </m:e>
                      </m:d>
                    </m:oMath>
                  </m:oMathPara>
                </a14:m>
                <a:endParaRPr lang="en-US" sz="1900" dirty="0"/>
              </a:p>
              <a:p>
                <a:pPr marL="0" indent="0">
                  <a:buNone/>
                </a:pPr>
                <a:r>
                  <a:rPr lang="en-US" sz="1900" dirty="0">
                    <a:effectLst/>
                    <a:latin typeface="Times New Roman" panose="02020603050405020304" pitchFamily="18" charset="0"/>
                    <a:ea typeface="Calibri" panose="020F0502020204030204" pitchFamily="34" charset="0"/>
                  </a:rPr>
                  <a:t>The conditional PDF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x</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y</a:t>
                </a:r>
                <a:r>
                  <a:rPr lang="en-US" sz="1900" i="1" baseline="-25000" dirty="0" err="1">
                    <a:effectLst/>
                    <a:latin typeface="Times New Roman" panose="02020603050405020304" pitchFamily="18" charset="0"/>
                    <a:ea typeface="SimSun" panose="02010600030101010101" pitchFamily="2" charset="-122"/>
                  </a:rPr>
                  <a:t>j</a:t>
                </a:r>
                <a:r>
                  <a:rPr lang="en-US" sz="1900" dirty="0">
                    <a:effectLst/>
                    <a:latin typeface="Times New Roman" panose="02020603050405020304" pitchFamily="18" charset="0"/>
                    <a:ea typeface="SimSun" panose="02010600030101010101" pitchFamily="2" charset="-122"/>
                  </a:rPr>
                  <a:t>, Θ)</a:t>
                </a:r>
                <a:r>
                  <a:rPr lang="en-US" sz="1900" dirty="0">
                    <a:effectLst/>
                    <a:latin typeface="Times New Roman" panose="02020603050405020304" pitchFamily="18" charset="0"/>
                    <a:ea typeface="Calibri" panose="020F0502020204030204" pitchFamily="34" charset="0"/>
                  </a:rPr>
                  <a:t> of PMM is: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Θ</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𝒳</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𝒴</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𝒳</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𝒴</m:t>
                                          </m:r>
                                        </m:sub>
                                      </m:sSub>
                                    </m:e>
                                  </m:d>
                                </m:sub>
                              </m:sSub>
                            </m:e>
                          </m:nary>
                        </m:den>
                      </m:f>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3.10</m:t>
                          </m:r>
                        </m:e>
                      </m:d>
                    </m:oMath>
                  </m:oMathPara>
                </a14:m>
                <a:endParaRPr lang="en-US" sz="1900" dirty="0"/>
              </a:p>
              <a:p>
                <a:pPr marL="0" indent="0">
                  <a:buNone/>
                </a:pPr>
                <a:r>
                  <a:rPr lang="en-US" sz="1900" dirty="0">
                    <a:effectLst/>
                    <a:latin typeface="Times New Roman" panose="02020603050405020304" pitchFamily="18" charset="0"/>
                    <a:ea typeface="Calibri" panose="020F0502020204030204" pitchFamily="34" charset="0"/>
                  </a:rPr>
                  <a:t>Obviously, </a:t>
                </a:r>
                <a:r>
                  <a:rPr lang="en-US" sz="1900" dirty="0" err="1">
                    <a:effectLst/>
                    <a:latin typeface="Times New Roman" panose="02020603050405020304" pitchFamily="18" charset="0"/>
                    <a:ea typeface="Calibri" panose="020F0502020204030204" pitchFamily="34" charset="0"/>
                  </a:rPr>
                  <a:t>Eqs</a:t>
                </a:r>
                <a:r>
                  <a:rPr lang="en-US" sz="1900" dirty="0">
                    <a:effectLst/>
                    <a:latin typeface="Times New Roman" panose="02020603050405020304" pitchFamily="18" charset="0"/>
                    <a:ea typeface="Calibri" panose="020F0502020204030204" pitchFamily="34" charset="0"/>
                  </a:rPr>
                  <a:t>. 3.8, 3.9, and 3.10 are extensions of equation 3.6. The estimate </a:t>
                </a:r>
                <a14:m>
                  <m:oMath xmlns:m="http://schemas.openxmlformats.org/officeDocument/2006/math">
                    <m:acc>
                      <m:accPr>
                        <m:chr m:val="̂"/>
                        <m:ctrlPr>
                          <a:rPr lang="en-US" sz="1900" i="1">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oMath>
                </a14:m>
                <a:r>
                  <a:rPr lang="en-US" sz="1900" dirty="0">
                    <a:effectLst/>
                    <a:latin typeface="Times New Roman" panose="02020603050405020304" pitchFamily="18" charset="0"/>
                    <a:ea typeface="SimSun" panose="02010600030101010101" pitchFamily="2" charset="-122"/>
                  </a:rPr>
                  <a:t> for SMM is:</a:t>
                </a:r>
              </a:p>
              <a:p>
                <a:pPr marL="0" indent="0">
                  <a:buNone/>
                </a:pPr>
                <a14:m>
                  <m:oMathPara xmlns:m="http://schemas.openxmlformats.org/officeDocument/2006/math">
                    <m:oMathParaPr>
                      <m:jc m:val="right"/>
                    </m:oMathParaPr>
                    <m:oMath xmlns:m="http://schemas.openxmlformats.org/officeDocument/2006/math">
                      <m:acc>
                        <m:accPr>
                          <m:chr m:val="̂"/>
                          <m:ctrlPr>
                            <a:rPr lang="en-US" sz="1900" i="1" smtClean="0">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den>
                      </m:f>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3.11</m:t>
                          </m:r>
                        </m:e>
                      </m:d>
                    </m:oMath>
                  </m:oMathPara>
                </a14:m>
                <a:endParaRPr lang="en-US" sz="1900" dirty="0"/>
              </a:p>
              <a:p>
                <a:pPr marL="0" indent="0">
                  <a:buNone/>
                </a:pPr>
                <a:r>
                  <a:rPr lang="en-US" sz="1900" dirty="0">
                    <a:effectLst/>
                    <a:latin typeface="Times New Roman" panose="02020603050405020304" pitchFamily="18" charset="0"/>
                    <a:ea typeface="Calibri" panose="020F0502020204030204" pitchFamily="34" charset="0"/>
                  </a:rPr>
                  <a:t>The estimate </a:t>
                </a:r>
                <a14:m>
                  <m:oMath xmlns:m="http://schemas.openxmlformats.org/officeDocument/2006/math">
                    <m:acc>
                      <m:accPr>
                        <m:chr m:val="̂"/>
                        <m:ctrlPr>
                          <a:rPr lang="en-US" sz="1900" i="1">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oMath>
                </a14:m>
                <a:r>
                  <a:rPr lang="en-US" sz="1900" dirty="0">
                    <a:effectLst/>
                    <a:latin typeface="Times New Roman" panose="02020603050405020304" pitchFamily="18" charset="0"/>
                    <a:ea typeface="SimSun" panose="02010600030101010101" pitchFamily="2" charset="-122"/>
                  </a:rPr>
                  <a:t> for AMM is:</a:t>
                </a:r>
              </a:p>
              <a:p>
                <a:pPr marL="0" indent="0">
                  <a:buNone/>
                </a:pPr>
                <a14:m>
                  <m:oMathPara xmlns:m="http://schemas.openxmlformats.org/officeDocument/2006/math">
                    <m:oMathParaPr>
                      <m:jc m:val="right"/>
                    </m:oMathParaPr>
                    <m:oMath xmlns:m="http://schemas.openxmlformats.org/officeDocument/2006/math">
                      <m:acc>
                        <m:accPr>
                          <m:chr m:val="̂"/>
                          <m:ctrlPr>
                            <a:rPr lang="en-US" sz="1900" i="1" smtClean="0">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den>
                      </m:f>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3.12</m:t>
                          </m:r>
                        </m:e>
                      </m:d>
                    </m:oMath>
                  </m:oMathPara>
                </a14:m>
                <a:endParaRPr lang="en-US" sz="1900" dirty="0">
                  <a:effectLst/>
                  <a:latin typeface="Times New Roman" panose="02020603050405020304" pitchFamily="18" charset="0"/>
                  <a:ea typeface="SimSun" panose="02010600030101010101" pitchFamily="2" charset="-122"/>
                </a:endParaRPr>
              </a:p>
              <a:p>
                <a:pPr marL="0" indent="0">
                  <a:buNone/>
                </a:pPr>
                <a:r>
                  <a:rPr lang="en-US" sz="1900" dirty="0">
                    <a:effectLst/>
                    <a:latin typeface="Times New Roman" panose="02020603050405020304" pitchFamily="18" charset="0"/>
                    <a:ea typeface="Calibri" panose="020F0502020204030204" pitchFamily="34" charset="0"/>
                  </a:rPr>
                  <a:t>The estimate </a:t>
                </a:r>
                <a14:m>
                  <m:oMath xmlns:m="http://schemas.openxmlformats.org/officeDocument/2006/math">
                    <m:acc>
                      <m:accPr>
                        <m:chr m:val="̂"/>
                        <m:ctrlPr>
                          <a:rPr lang="en-US" sz="1900" i="1">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oMath>
                </a14:m>
                <a:r>
                  <a:rPr lang="en-US" sz="1900" dirty="0">
                    <a:effectLst/>
                    <a:latin typeface="Times New Roman" panose="02020603050405020304" pitchFamily="18" charset="0"/>
                    <a:ea typeface="SimSun" panose="02010600030101010101" pitchFamily="2" charset="-122"/>
                  </a:rPr>
                  <a:t> for PMM is:</a:t>
                </a:r>
              </a:p>
              <a:p>
                <a:pPr marL="0" indent="0">
                  <a:buNone/>
                </a:pPr>
                <a14:m>
                  <m:oMathPara xmlns:m="http://schemas.openxmlformats.org/officeDocument/2006/math">
                    <m:oMathParaPr>
                      <m:jc m:val="right"/>
                    </m:oMathParaPr>
                    <m:oMath xmlns:m="http://schemas.openxmlformats.org/officeDocument/2006/math">
                      <m:acc>
                        <m:accPr>
                          <m:chr m:val="̂"/>
                          <m:ctrlPr>
                            <a:rPr lang="en-US" sz="1900" i="1" smtClean="0">
                              <a:effectLst/>
                              <a:latin typeface="Cambria Math" panose="02040503050406030204" pitchFamily="18" charset="0"/>
                              <a:cs typeface="Times New Roman" panose="02020603050405020304" pitchFamily="18" charset="0"/>
                            </a:rPr>
                          </m:ctrlPr>
                        </m:acc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acc>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cs typeface="Times New Roman" panose="02020603050405020304" pitchFamily="18" charset="0"/>
                            </a:rPr>
                          </m:ctrlPr>
                        </m:fPr>
                        <m:num>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𝒳</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𝒴</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num>
                        <m:den>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𝒳</m:t>
                                          </m:r>
                                        </m:sub>
                                      </m:sSub>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𝒴</m:t>
                                          </m:r>
                                        </m:sub>
                                      </m:sSub>
                                    </m:e>
                                  </m:d>
                                </m:sub>
                              </m:sSub>
                            </m:e>
                          </m:nary>
                        </m:den>
                      </m:f>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3.13</m:t>
                          </m:r>
                        </m:e>
                      </m:d>
                    </m:oMath>
                  </m:oMathPara>
                </a14:m>
                <a:endParaRPr lang="en-US" sz="1900" dirty="0">
                  <a:effectLst/>
                  <a:latin typeface="Times New Roman" panose="02020603050405020304" pitchFamily="18" charset="0"/>
                  <a:ea typeface="SimSun" panose="02010600030101010101" pitchFamily="2" charset="-122"/>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2FE20A79-D4E3-4B2D-BA6F-E4B70245A123}"/>
                  </a:ext>
                </a:extLst>
              </p:cNvPr>
              <p:cNvSpPr>
                <a:spLocks noGrp="1" noRot="1" noChangeAspect="1" noMove="1" noResize="1" noEditPoints="1" noAdjustHandles="1" noChangeArrowheads="1" noChangeShapeType="1" noTextEdit="1"/>
              </p:cNvSpPr>
              <p:nvPr>
                <p:ph idx="1"/>
              </p:nvPr>
            </p:nvSpPr>
            <p:spPr>
              <a:xfrm>
                <a:off x="112542" y="914399"/>
                <a:ext cx="11971606" cy="5441951"/>
              </a:xfrm>
              <a:blipFill>
                <a:blip r:embed="rId4"/>
                <a:stretch>
                  <a:fillRect l="-458" t="-5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16DCAF7-1C95-671F-C577-7F7298A856AE}"/>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06C21A3A-03D7-0BE3-2CFF-CC45514A9997}"/>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EE5B4388-400B-EFDF-CE2E-CC2E98287500}"/>
              </a:ext>
            </a:extLst>
          </p:cNvPr>
          <p:cNvSpPr>
            <a:spLocks noGrp="1"/>
          </p:cNvSpPr>
          <p:nvPr>
            <p:ph type="sldNum" sz="quarter" idx="12"/>
          </p:nvPr>
        </p:nvSpPr>
        <p:spPr/>
        <p:txBody>
          <a:bodyPr/>
          <a:lstStyle/>
          <a:p>
            <a:fld id="{5DB5036F-1FF2-46C4-8D2B-59C7E3B91952}" type="slidenum">
              <a:rPr lang="en-US" smtClean="0"/>
              <a:pPr/>
              <a:t>33</a:t>
            </a:fld>
            <a:endParaRPr lang="en-US"/>
          </a:p>
        </p:txBody>
      </p:sp>
    </p:spTree>
    <p:extLst>
      <p:ext uri="{BB962C8B-B14F-4D97-AF65-F5344CB8AC3E}">
        <p14:creationId xmlns:p14="http://schemas.microsoft.com/office/powerpoint/2010/main" val="3283239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82D9-35FF-F345-06C1-9396A9D7477E}"/>
              </a:ext>
            </a:extLst>
          </p:cNvPr>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77BB48-C4EF-C06E-6847-31D968AFCFAF}"/>
                  </a:ext>
                </a:extLst>
              </p:cNvPr>
              <p:cNvSpPr>
                <a:spLocks noGrp="1"/>
              </p:cNvSpPr>
              <p:nvPr>
                <p:ph idx="1"/>
              </p:nvPr>
            </p:nvSpPr>
            <p:spPr>
              <a:xfrm>
                <a:off x="112541" y="914399"/>
                <a:ext cx="11901267" cy="5176066"/>
              </a:xfrm>
            </p:spPr>
            <p:txBody>
              <a:bodyPr>
                <a:noAutofit/>
              </a:bodyPr>
              <a:lstStyle/>
              <a:p>
                <a:pPr marL="0" indent="0">
                  <a:buNone/>
                </a:pPr>
                <a:r>
                  <a:rPr lang="en-US" sz="1900" dirty="0">
                    <a:effectLst/>
                    <a:latin typeface="Times New Roman" panose="02020603050405020304" pitchFamily="18" charset="0"/>
                    <a:ea typeface="SimSun" panose="02010600030101010101" pitchFamily="2" charset="-122"/>
                  </a:rPr>
                  <a:t>Where </a:t>
                </a:r>
                <a:r>
                  <a:rPr lang="en-US" sz="1900" i="1" dirty="0">
                    <a:effectLst/>
                    <a:latin typeface="Times New Roman" panose="02020603050405020304" pitchFamily="18" charset="0"/>
                    <a:ea typeface="SimSun" panose="02010600030101010101" pitchFamily="2" charset="-122"/>
                  </a:rPr>
                  <a:t>E</a:t>
                </a:r>
                <a:r>
                  <a:rPr lang="en-US" sz="1900" i="1" baseline="-25000" dirty="0">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a:t>
                </a:r>
                <a:r>
                  <a:rPr lang="en-US" sz="1900" i="1" dirty="0" err="1">
                    <a:effectLst/>
                    <a:latin typeface="Times New Roman" panose="02020603050405020304" pitchFamily="18" charset="0"/>
                    <a:ea typeface="SimSun" panose="02010600030101010101" pitchFamily="2" charset="-122"/>
                  </a:rPr>
                  <a:t>Z</a:t>
                </a:r>
                <a:r>
                  <a:rPr lang="en-US" sz="1900" dirty="0" err="1">
                    <a:effectLst/>
                    <a:latin typeface="Times New Roman" panose="02020603050405020304" pitchFamily="18" charset="0"/>
                    <a:ea typeface="SimSun" panose="02010600030101010101" pitchFamily="2" charset="-122"/>
                  </a:rPr>
                  <a:t>|</a:t>
                </a:r>
                <a:r>
                  <a:rPr lang="en-US" sz="1900" i="1" dirty="0" err="1">
                    <a:effectLst/>
                    <a:latin typeface="Times New Roman" panose="02020603050405020304" pitchFamily="18" charset="0"/>
                    <a:ea typeface="SimSun" panose="02010600030101010101" pitchFamily="2" charset="-122"/>
                  </a:rPr>
                  <a:t>φ</a:t>
                </a:r>
                <a:r>
                  <a:rPr lang="en-US" sz="1900" i="1" baseline="-25000" dirty="0" err="1">
                    <a:effectLst/>
                    <a:latin typeface="Times New Roman" panose="02020603050405020304" pitchFamily="18" charset="0"/>
                    <a:ea typeface="SimSun" panose="02010600030101010101" pitchFamily="2" charset="-122"/>
                  </a:rPr>
                  <a:t>k</a:t>
                </a:r>
                <a:r>
                  <a:rPr lang="en-US" sz="1900" dirty="0">
                    <a:effectLst/>
                    <a:latin typeface="Times New Roman" panose="02020603050405020304" pitchFamily="18" charset="0"/>
                    <a:ea typeface="SimSun" panose="02010600030101010101" pitchFamily="2" charset="-122"/>
                  </a:rPr>
                  <a:t>) is expectation of </a:t>
                </a:r>
                <a:r>
                  <a:rPr lang="en-US" sz="1900"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given </a:t>
                </a:r>
                <a:r>
                  <a:rPr lang="en-US" sz="1900" dirty="0">
                    <a:effectLst/>
                    <a:latin typeface="Times New Roman" panose="02020603050405020304" pitchFamily="18" charset="0"/>
                    <a:ea typeface="Calibri" panose="020F0502020204030204" pitchFamily="34" charset="0"/>
                  </a:rPr>
                  <a:t>the </a:t>
                </a:r>
                <a:r>
                  <a:rPr lang="en-US" sz="1900" i="1" dirty="0">
                    <a:effectLst/>
                    <a:latin typeface="Times New Roman" panose="02020603050405020304" pitchFamily="18" charset="0"/>
                    <a:ea typeface="Calibri" panose="020F0502020204030204" pitchFamily="34" charset="0"/>
                  </a:rPr>
                  <a:t>k</a:t>
                </a:r>
                <a:r>
                  <a:rPr lang="en-US" sz="1900" baseline="30000" dirty="0">
                    <a:effectLst/>
                    <a:latin typeface="Times New Roman" panose="02020603050405020304" pitchFamily="18" charset="0"/>
                    <a:ea typeface="Calibri" panose="020F0502020204030204" pitchFamily="34" charset="0"/>
                  </a:rPr>
                  <a:t>th</a:t>
                </a:r>
                <a:r>
                  <a:rPr lang="en-US" sz="1900" dirty="0">
                    <a:effectLst/>
                    <a:latin typeface="Times New Roman" panose="02020603050405020304" pitchFamily="18" charset="0"/>
                    <a:ea typeface="Calibri" panose="020F0502020204030204" pitchFamily="34" charset="0"/>
                  </a:rPr>
                  <a:t> PDF of </a:t>
                </a:r>
                <a:r>
                  <a:rPr lang="en-US" sz="1900" i="1" dirty="0">
                    <a:effectLst/>
                    <a:latin typeface="Times New Roman" panose="02020603050405020304" pitchFamily="18" charset="0"/>
                    <a:ea typeface="Calibri" panose="020F0502020204030204" pitchFamily="34" charset="0"/>
                  </a:rPr>
                  <a:t>Z</a:t>
                </a:r>
                <a:r>
                  <a:rPr lang="en-US" sz="19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supHide m:val="on"/>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sub>
                        <m:sup/>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d</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nary>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3.14</m:t>
                          </m:r>
                        </m:e>
                      </m:d>
                    </m:oMath>
                  </m:oMathPara>
                </a14:m>
                <a:endParaRPr lang="en-US" sz="1900" dirty="0"/>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f</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φ</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is multinormal PDF with mean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μ</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covariance matrix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Σ</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then, we have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E</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φ</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i="1" dirty="0" err="1">
                    <a:effectLst/>
                    <a:latin typeface="Times New Roman" panose="02020603050405020304" pitchFamily="18" charset="0"/>
                    <a:ea typeface="Calibri" panose="020F0502020204030204" pitchFamily="34" charset="0"/>
                    <a:cs typeface="Times New Roman" panose="02020603050405020304" pitchFamily="18" charset="0"/>
                  </a:rPr>
                  <a:t>μ</a:t>
                </a:r>
                <a:r>
                  <a:rPr lang="en-US" sz="1900" i="1" baseline="-25000" dirty="0" err="1">
                    <a:effectLst/>
                    <a:latin typeface="Times New Roman" panose="02020603050405020304" pitchFamily="18" charset="0"/>
                    <a:ea typeface="Calibri" panose="020F0502020204030204" pitchFamily="34" charset="0"/>
                    <a:cs typeface="Times New Roman" panose="02020603050405020304" pitchFamily="18" charset="0"/>
                  </a:rPr>
                  <a:t>k</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Note, equation 3.11, equation 3.12, and equation 3.13 are extensions of equation 3.7.</a:t>
                </a:r>
              </a:p>
              <a:p>
                <a:pPr marL="0" marR="0" indent="22860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Hofmann’s research (Hofmann, Latent Semantic Models for Collaborative Filtering, 2004) is different from EC method when Hofmann assumed that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f</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φ</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dependent on both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19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so that </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f</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Z</a:t>
                </a:r>
                <a:r>
                  <a:rPr lang="en-US" sz="19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1900" i="1" dirty="0" err="1">
                    <a:effectLst/>
                    <a:latin typeface="Times New Roman" panose="02020603050405020304" pitchFamily="18" charset="0"/>
                    <a:ea typeface="SimSun" panose="02010600030101010101" pitchFamily="2" charset="-122"/>
                    <a:cs typeface="Times New Roman" panose="02020603050405020304" pitchFamily="18" charset="0"/>
                  </a:rPr>
                  <a:t>φ</a:t>
                </a:r>
                <a:r>
                  <a:rPr lang="en-US" sz="19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1900" dirty="0">
                    <a:effectLst/>
                    <a:latin typeface="Times New Roman" panose="02020603050405020304" pitchFamily="18" charset="0"/>
                    <a:ea typeface="SimSun" panose="02010600030101010101" pitchFamily="2" charset="-122"/>
                    <a:cs typeface="Times New Roman" panose="02020603050405020304" pitchFamily="18" charset="0"/>
                  </a:rPr>
                  <a:t>) is replaced by </a:t>
                </a:r>
                <a14:m>
                  <m:oMath xmlns:m="http://schemas.openxmlformats.org/officeDocument/2006/math">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oMath>
                </a14:m>
                <a:r>
                  <a:rPr lang="en-US" sz="19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Hofmann also assumed that (Hofmann &amp;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Puzieha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Latent Class Models for Collaborative Filtering, 1999, p. 690)</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num>
                        <m:den>
                          <m:nary>
                            <m:naryPr>
                              <m:chr m:val="∑"/>
                              <m:limLoc m:val="undOv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e>
                          </m:nary>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num>
                        <m:den>
                          <m:nary>
                            <m:naryPr>
                              <m:chr m:val="∑"/>
                              <m:limLoc m:val="undOv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e>
                          </m:nary>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oMath>
                  </m:oMathPara>
                </a14:m>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900" dirty="0">
                    <a:effectLst/>
                    <a:latin typeface="Times New Roman" panose="02020603050405020304" pitchFamily="18" charset="0"/>
                    <a:ea typeface="Calibri" panose="020F0502020204030204" pitchFamily="34" charset="0"/>
                  </a:rPr>
                  <a:t>The sign “</a:t>
                </a:r>
                <a14:m>
                  <m:oMath xmlns:m="http://schemas.openxmlformats.org/officeDocument/2006/math">
                    <m:r>
                      <a:rPr lang="en-US" sz="19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900" dirty="0">
                    <a:effectLst/>
                    <a:latin typeface="Times New Roman" panose="02020603050405020304" pitchFamily="18" charset="0"/>
                    <a:ea typeface="Calibri" panose="020F0502020204030204" pitchFamily="34" charset="0"/>
                  </a:rPr>
                  <a:t>” indicates the proportion. Therefore, according to Hofmann, </a:t>
                </a:r>
                <a:r>
                  <a:rPr lang="en-US" sz="1900" dirty="0">
                    <a:effectLst/>
                    <a:latin typeface="Times New Roman" panose="02020603050405020304" pitchFamily="18" charset="0"/>
                    <a:ea typeface="SimSun" panose="02010600030101010101" pitchFamily="2" charset="-122"/>
                  </a:rPr>
                  <a:t>the conditional PDF </a:t>
                </a:r>
                <a:r>
                  <a:rPr lang="en-US" sz="1900" i="1" dirty="0">
                    <a:effectLst/>
                    <a:latin typeface="Times New Roman" panose="02020603050405020304" pitchFamily="18" charset="0"/>
                    <a:ea typeface="SimSun" panose="02010600030101010101" pitchFamily="2" charset="-122"/>
                  </a:rPr>
                  <a:t>f</a:t>
                </a:r>
                <a:r>
                  <a:rPr lang="en-US" sz="1900" dirty="0">
                    <a:effectLst/>
                    <a:latin typeface="Times New Roman" panose="02020603050405020304" pitchFamily="18" charset="0"/>
                    <a:ea typeface="SimSun" panose="02010600030101010101" pitchFamily="2" charset="-122"/>
                  </a:rPr>
                  <a:t>(</a:t>
                </a:r>
                <a:r>
                  <a:rPr lang="en-US" sz="1900" i="1" dirty="0">
                    <a:effectLst/>
                    <a:latin typeface="Times New Roman" panose="02020603050405020304" pitchFamily="18" charset="0"/>
                    <a:ea typeface="SimSun" panose="02010600030101010101" pitchFamily="2" charset="-122"/>
                  </a:rPr>
                  <a:t>Z</a:t>
                </a:r>
                <a:r>
                  <a:rPr lang="en-US" sz="1900" dirty="0">
                    <a:effectLst/>
                    <a:latin typeface="Times New Roman" panose="02020603050405020304" pitchFamily="18" charset="0"/>
                    <a:ea typeface="SimSun" panose="02010600030101010101" pitchFamily="2" charset="-122"/>
                  </a:rPr>
                  <a:t> | </a:t>
                </a:r>
                <a:r>
                  <a:rPr lang="en-US" sz="1900" i="1" dirty="0">
                    <a:effectLst/>
                    <a:latin typeface="Times New Roman" panose="02020603050405020304" pitchFamily="18" charset="0"/>
                    <a:ea typeface="SimSun" panose="02010600030101010101" pitchFamily="2" charset="-122"/>
                  </a:rPr>
                  <a:t>x</a:t>
                </a:r>
                <a:r>
                  <a:rPr lang="en-US" sz="1900" i="1" baseline="-25000" dirty="0">
                    <a:effectLst/>
                    <a:latin typeface="Times New Roman" panose="02020603050405020304" pitchFamily="18" charset="0"/>
                    <a:ea typeface="SimSun" panose="02010600030101010101" pitchFamily="2" charset="-122"/>
                  </a:rPr>
                  <a:t>i</a:t>
                </a:r>
                <a:r>
                  <a:rPr lang="en-US" sz="1900" dirty="0">
                    <a:effectLst/>
                    <a:latin typeface="Times New Roman" panose="02020603050405020304" pitchFamily="18" charset="0"/>
                    <a:ea typeface="SimSun" panose="02010600030101010101" pitchFamily="2" charset="-122"/>
                  </a:rPr>
                  <a:t>, </a:t>
                </a:r>
                <a:r>
                  <a:rPr lang="en-US" sz="1900" i="1" dirty="0" err="1">
                    <a:effectLst/>
                    <a:latin typeface="Times New Roman" panose="02020603050405020304" pitchFamily="18" charset="0"/>
                    <a:ea typeface="SimSun" panose="02010600030101010101" pitchFamily="2" charset="-122"/>
                  </a:rPr>
                  <a:t>y</a:t>
                </a:r>
                <a:r>
                  <a:rPr lang="en-US" sz="1900" i="1" baseline="-25000" dirty="0" err="1">
                    <a:effectLst/>
                    <a:latin typeface="Times New Roman" panose="02020603050405020304" pitchFamily="18" charset="0"/>
                    <a:ea typeface="SimSun" panose="02010600030101010101" pitchFamily="2" charset="-122"/>
                  </a:rPr>
                  <a:t>j</a:t>
                </a:r>
                <a:r>
                  <a:rPr lang="en-US" sz="1900" dirty="0">
                    <a:effectLst/>
                    <a:latin typeface="Times New Roman" panose="02020603050405020304" pitchFamily="18" charset="0"/>
                    <a:ea typeface="SimSun" panose="02010600030101010101" pitchFamily="2" charset="-122"/>
                  </a:rPr>
                  <a:t>, Θ) was defined as follows: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Θ</m:t>
                          </m:r>
                        </m:e>
                      </m:d>
                      <m:r>
                        <a:rPr lang="en-US" sz="19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19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e>
                      </m:nary>
                      <m:r>
                        <a:rPr lang="en-US" sz="19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1900" i="1">
                              <a:effectLst/>
                              <a:latin typeface="Cambria Math" panose="02040503050406030204" pitchFamily="18" charset="0"/>
                              <a:cs typeface="Times New Roman" panose="02020603050405020304" pitchFamily="18" charset="0"/>
                            </a:rPr>
                          </m:ctrlPr>
                        </m:naryPr>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9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𝑗</m:t>
                              </m:r>
                              <m:d>
                                <m:dPr>
                                  <m:begChr m:val="|"/>
                                  <m:endChr m:val=""/>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𝑘</m:t>
                                  </m:r>
                                </m:e>
                              </m:d>
                            </m:sub>
                          </m:sSub>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d>
                            <m:dPr>
                              <m:ctrlPr>
                                <a:rPr lang="en-US" sz="1900" i="1">
                                  <a:effectLst/>
                                  <a:latin typeface="Cambria Math" panose="02040503050406030204" pitchFamily="18" charset="0"/>
                                  <a:cs typeface="Times New Roman" panose="020206030504050203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𝑍</m:t>
                              </m:r>
                            </m:e>
                            <m:e>
                              <m:sSub>
                                <m:sSubPr>
                                  <m:ctrlPr>
                                    <a:rPr lang="en-US" sz="1900" i="1">
                                      <a:effectLst/>
                                      <a:latin typeface="Cambria Math" panose="02040503050406030204" pitchFamily="18" charset="0"/>
                                      <a:cs typeface="Times New Roman" panose="02020603050405020304" pitchFamily="18" charset="0"/>
                                    </a:rPr>
                                  </m:ctrlPr>
                                </m:sSubPr>
                                <m:e>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𝑖𝑘</m:t>
                                  </m:r>
                                </m:sub>
                              </m:sSub>
                            </m:e>
                          </m:d>
                        </m:e>
                      </m:nary>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900" b="0" i="1" smtClean="0">
                              <a:effectLst/>
                              <a:latin typeface="Cambria Math" panose="02040503050406030204" pitchFamily="18" charset="0"/>
                              <a:cs typeface="Times New Roman" panose="02020603050405020304" pitchFamily="18" charset="0"/>
                            </a:rPr>
                          </m:ctrlPr>
                        </m:dPr>
                        <m:e>
                          <m:r>
                            <a:rPr lang="en-US" sz="1900" b="0" i="1" smtClean="0">
                              <a:effectLst/>
                              <a:latin typeface="Cambria Math" panose="02040503050406030204" pitchFamily="18" charset="0"/>
                              <a:cs typeface="Times New Roman" panose="02020603050405020304" pitchFamily="18" charset="0"/>
                            </a:rPr>
                            <m:t>3.15</m:t>
                          </m:r>
                        </m:e>
                      </m:d>
                    </m:oMath>
                  </m:oMathPara>
                </a14:m>
                <a:endParaRPr lang="en-US" sz="1900" dirty="0"/>
              </a:p>
            </p:txBody>
          </p:sp>
        </mc:Choice>
        <mc:Fallback xmlns="">
          <p:sp>
            <p:nvSpPr>
              <p:cNvPr id="3" name="Content Placeholder 2">
                <a:extLst>
                  <a:ext uri="{FF2B5EF4-FFF2-40B4-BE49-F238E27FC236}">
                    <a16:creationId xmlns:a16="http://schemas.microsoft.com/office/drawing/2014/main" id="{E077BB48-C4EF-C06E-6847-31D968AFCFAF}"/>
                  </a:ext>
                </a:extLst>
              </p:cNvPr>
              <p:cNvSpPr>
                <a:spLocks noGrp="1" noRot="1" noChangeAspect="1" noMove="1" noResize="1" noEditPoints="1" noAdjustHandles="1" noChangeArrowheads="1" noChangeShapeType="1" noTextEdit="1"/>
              </p:cNvSpPr>
              <p:nvPr>
                <p:ph idx="1"/>
              </p:nvPr>
            </p:nvSpPr>
            <p:spPr>
              <a:xfrm>
                <a:off x="112541" y="914399"/>
                <a:ext cx="11901267" cy="5176066"/>
              </a:xfrm>
              <a:blipFill>
                <a:blip r:embed="rId4"/>
                <a:stretch>
                  <a:fillRect l="-461" t="-589" r="-46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11D002-8D4B-900E-24FF-A6B447ABB47A}"/>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D683F3CC-CF2B-6B63-9C43-893491EB74A2}"/>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6FD00D1D-F657-446A-BA27-CBF6C0D962F1}"/>
              </a:ext>
            </a:extLst>
          </p:cNvPr>
          <p:cNvSpPr>
            <a:spLocks noGrp="1"/>
          </p:cNvSpPr>
          <p:nvPr>
            <p:ph type="sldNum" sz="quarter" idx="12"/>
          </p:nvPr>
        </p:nvSpPr>
        <p:spPr/>
        <p:txBody>
          <a:bodyPr/>
          <a:lstStyle/>
          <a:p>
            <a:fld id="{5DB5036F-1FF2-46C4-8D2B-59C7E3B91952}" type="slidenum">
              <a:rPr lang="en-US" smtClean="0"/>
              <a:pPr/>
              <a:t>34</a:t>
            </a:fld>
            <a:endParaRPr lang="en-US"/>
          </a:p>
        </p:txBody>
      </p:sp>
    </p:spTree>
    <p:extLst>
      <p:ext uri="{BB962C8B-B14F-4D97-AF65-F5344CB8AC3E}">
        <p14:creationId xmlns:p14="http://schemas.microsoft.com/office/powerpoint/2010/main" val="1450330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0AC0-4A4F-B107-84B7-AD26170ACEAC}"/>
              </a:ext>
            </a:extLst>
          </p:cNvPr>
          <p:cNvSpPr>
            <a:spLocks noGrp="1"/>
          </p:cNvSpPr>
          <p:nvPr>
            <p:ph type="title"/>
          </p:nvPr>
        </p:nvSpPr>
        <p:spPr/>
        <p:txBody>
          <a:bodyPr/>
          <a:lstStyle/>
          <a:p>
            <a:r>
              <a:rPr lang="en-US" dirty="0"/>
              <a:t>3. Predicting unaccomplished co-occurrent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A1458-B8D6-9A23-BD4C-DA3A3C4B56F4}"/>
                  </a:ext>
                </a:extLst>
              </p:cNvPr>
              <p:cNvSpPr>
                <a:spLocks noGrp="1"/>
              </p:cNvSpPr>
              <p:nvPr>
                <p:ph idx="1"/>
              </p:nvPr>
            </p:nvSpPr>
            <p:spPr/>
            <p:txBody>
              <a:bodyPr>
                <a:normAutofit/>
              </a:bodyPr>
              <a:lstStyle/>
              <a:p>
                <a:pPr marL="0" marR="0" indent="0" algn="just">
                  <a:spcBef>
                    <a:spcPts val="0"/>
                  </a:spcBef>
                  <a:spcAft>
                    <a:spcPts val="0"/>
                  </a:spcAft>
                  <a:buNone/>
                </a:pPr>
                <a:r>
                  <a:rPr lang="en-US" sz="3000" dirty="0">
                    <a:effectLst/>
                    <a:ea typeface="SimSun" panose="02010600030101010101" pitchFamily="2" charset="-122"/>
                  </a:rPr>
                  <a:t>The estimate </a:t>
                </a:r>
                <a14:m>
                  <m:oMath xmlns:m="http://schemas.openxmlformats.org/officeDocument/2006/math">
                    <m:acc>
                      <m:accPr>
                        <m:chr m:val="̂"/>
                        <m:ctrlPr>
                          <a:rPr lang="en-US" sz="3000" i="1">
                            <a:effectLst/>
                            <a:latin typeface="Cambria Math" panose="02040503050406030204" pitchFamily="18" charset="0"/>
                            <a:ea typeface="Calibri" panose="020F0502020204030204" pitchFamily="34" charset="0"/>
                          </a:rPr>
                        </m:ctrlPr>
                      </m:accPr>
                      <m:e>
                        <m:r>
                          <a:rPr lang="en-US" sz="3000" i="1">
                            <a:effectLst/>
                            <a:latin typeface="Cambria Math" panose="02040503050406030204" pitchFamily="18" charset="0"/>
                            <a:ea typeface="Calibri" panose="020F0502020204030204" pitchFamily="34" charset="0"/>
                          </a:rPr>
                          <m:t>𝑍</m:t>
                        </m:r>
                      </m:e>
                    </m:acc>
                  </m:oMath>
                </a14:m>
                <a:r>
                  <a:rPr lang="en-US" sz="3000" dirty="0">
                    <a:effectLst/>
                    <a:ea typeface="SimSun" panose="02010600030101010101" pitchFamily="2" charset="-122"/>
                  </a:rPr>
                  <a:t> is still calculated by equation 3.7 except that </a:t>
                </a:r>
                <a:r>
                  <a:rPr lang="en-US" sz="3000" i="1" dirty="0">
                    <a:effectLst/>
                    <a:ea typeface="SimSun" panose="02010600030101010101" pitchFamily="2" charset="-122"/>
                  </a:rPr>
                  <a:t>f</a:t>
                </a:r>
                <a:r>
                  <a:rPr lang="en-US" sz="3000" dirty="0">
                    <a:effectLst/>
                    <a:ea typeface="SimSun" panose="02010600030101010101" pitchFamily="2" charset="-122"/>
                  </a:rPr>
                  <a:t>(</a:t>
                </a:r>
                <a:r>
                  <a:rPr lang="en-US" sz="3000" i="1" dirty="0">
                    <a:effectLst/>
                    <a:ea typeface="SimSun" panose="02010600030101010101" pitchFamily="2" charset="-122"/>
                  </a:rPr>
                  <a:t>Z</a:t>
                </a:r>
                <a:r>
                  <a:rPr lang="en-US" sz="3000" dirty="0">
                    <a:effectLst/>
                    <a:ea typeface="SimSun" panose="02010600030101010101" pitchFamily="2" charset="-122"/>
                  </a:rPr>
                  <a:t> | </a:t>
                </a:r>
                <a:r>
                  <a:rPr lang="en-US" sz="3000" i="1" dirty="0">
                    <a:effectLst/>
                    <a:ea typeface="SimSun" panose="02010600030101010101" pitchFamily="2" charset="-122"/>
                  </a:rPr>
                  <a:t>x</a:t>
                </a:r>
                <a:r>
                  <a:rPr lang="en-US" sz="3000" i="1" baseline="-25000" dirty="0">
                    <a:effectLst/>
                    <a:ea typeface="SimSun" panose="02010600030101010101" pitchFamily="2" charset="-122"/>
                  </a:rPr>
                  <a:t>i</a:t>
                </a:r>
                <a:r>
                  <a:rPr lang="en-US" sz="3000" dirty="0">
                    <a:effectLst/>
                    <a:ea typeface="SimSun" panose="02010600030101010101" pitchFamily="2" charset="-122"/>
                  </a:rPr>
                  <a:t>, </a:t>
                </a:r>
                <a:r>
                  <a:rPr lang="en-US" sz="3000" i="1" dirty="0" err="1">
                    <a:effectLst/>
                    <a:ea typeface="SimSun" panose="02010600030101010101" pitchFamily="2" charset="-122"/>
                  </a:rPr>
                  <a:t>y</a:t>
                </a:r>
                <a:r>
                  <a:rPr lang="en-US" sz="3000" i="1" baseline="-25000" dirty="0" err="1">
                    <a:effectLst/>
                    <a:ea typeface="SimSun" panose="02010600030101010101" pitchFamily="2" charset="-122"/>
                  </a:rPr>
                  <a:t>j</a:t>
                </a:r>
                <a:r>
                  <a:rPr lang="en-US" sz="3000" dirty="0">
                    <a:effectLst/>
                    <a:ea typeface="SimSun" panose="02010600030101010101" pitchFamily="2" charset="-122"/>
                  </a:rPr>
                  <a:t>, Θ) was defined by equation 3.15. As a result, equation 3.15 is the real mixture model of </a:t>
                </a:r>
                <a:r>
                  <a:rPr lang="en-US" sz="3000" dirty="0">
                    <a:effectLst/>
                    <a:ea typeface="Calibri" panose="020F0502020204030204" pitchFamily="34" charset="0"/>
                  </a:rPr>
                  <a:t>Hofmann in (Hofmann, Latent Semantic Models for Collaborative Filtering, 2004) and then Hofmann applied EM algorithm to learn parameters </a:t>
                </a:r>
                <a:r>
                  <a:rPr lang="en-US" sz="3000" i="1" dirty="0">
                    <a:effectLst/>
                    <a:ea typeface="Calibri" panose="020F0502020204030204" pitchFamily="34" charset="0"/>
                  </a:rPr>
                  <a:t>α</a:t>
                </a:r>
                <a:r>
                  <a:rPr lang="en-US" sz="3000" i="1" baseline="-25000" dirty="0">
                    <a:effectLst/>
                    <a:ea typeface="Calibri" panose="020F0502020204030204" pitchFamily="34" charset="0"/>
                  </a:rPr>
                  <a:t>k</a:t>
                </a:r>
                <a:r>
                  <a:rPr lang="en-US" sz="3000" dirty="0">
                    <a:effectLst/>
                    <a:ea typeface="Calibri" panose="020F0502020204030204" pitchFamily="34" charset="0"/>
                  </a:rPr>
                  <a:t>, </a:t>
                </a:r>
                <a:r>
                  <a:rPr lang="en-US" sz="3000" i="1" dirty="0" err="1">
                    <a:effectLst/>
                    <a:ea typeface="Calibri" panose="020F0502020204030204" pitchFamily="34" charset="0"/>
                  </a:rPr>
                  <a:t>q</a:t>
                </a:r>
                <a:r>
                  <a:rPr lang="en-US" sz="3000" i="1" baseline="-25000" dirty="0" err="1">
                    <a:effectLst/>
                    <a:ea typeface="Calibri" panose="020F0502020204030204" pitchFamily="34" charset="0"/>
                  </a:rPr>
                  <a:t>j</a:t>
                </a:r>
                <a:r>
                  <a:rPr lang="en-US" sz="3000" baseline="-25000" dirty="0" err="1">
                    <a:effectLst/>
                    <a:ea typeface="Calibri" panose="020F0502020204030204" pitchFamily="34" charset="0"/>
                  </a:rPr>
                  <a:t>|</a:t>
                </a:r>
                <a:r>
                  <a:rPr lang="en-US" sz="3000" i="1" baseline="-25000" dirty="0" err="1">
                    <a:effectLst/>
                    <a:ea typeface="Calibri" panose="020F0502020204030204" pitchFamily="34" charset="0"/>
                  </a:rPr>
                  <a:t>k</a:t>
                </a:r>
                <a:r>
                  <a:rPr lang="en-US" sz="3000" dirty="0">
                    <a:effectLst/>
                    <a:ea typeface="Calibri" panose="020F0502020204030204" pitchFamily="34" charset="0"/>
                  </a:rPr>
                  <a:t>, and </a:t>
                </a:r>
                <a:r>
                  <a:rPr lang="en-US" sz="3000" i="1" dirty="0" err="1">
                    <a:effectLst/>
                    <a:ea typeface="Calibri" panose="020F0502020204030204" pitchFamily="34" charset="0"/>
                  </a:rPr>
                  <a:t>φ</a:t>
                </a:r>
                <a:r>
                  <a:rPr lang="en-US" sz="3000" i="1" baseline="-25000" dirty="0" err="1">
                    <a:effectLst/>
                    <a:ea typeface="Calibri" panose="020F0502020204030204" pitchFamily="34" charset="0"/>
                  </a:rPr>
                  <a:t>ik</a:t>
                </a:r>
                <a:r>
                  <a:rPr lang="en-US" sz="3000" dirty="0">
                    <a:effectLst/>
                    <a:ea typeface="Calibri" panose="020F0502020204030204" pitchFamily="34" charset="0"/>
                  </a:rPr>
                  <a:t>. Therefore, Hofmann’s mixture model in (Hofmann, Latent Semantic Models for Collaborative Filtering, 2004) is not mixture models of co-occurrences (</a:t>
                </a:r>
                <a:r>
                  <a:rPr lang="en-US" sz="3000" i="1" dirty="0">
                    <a:effectLst/>
                    <a:ea typeface="Calibri" panose="020F0502020204030204" pitchFamily="34" charset="0"/>
                  </a:rPr>
                  <a:t>x</a:t>
                </a:r>
                <a:r>
                  <a:rPr lang="en-US" sz="3000" i="1" baseline="-25000" dirty="0">
                    <a:effectLst/>
                    <a:ea typeface="Calibri" panose="020F0502020204030204" pitchFamily="34" charset="0"/>
                  </a:rPr>
                  <a:t>i</a:t>
                </a:r>
                <a:r>
                  <a:rPr lang="en-US" sz="3000" dirty="0">
                    <a:effectLst/>
                    <a:ea typeface="Calibri" panose="020F0502020204030204" pitchFamily="34" charset="0"/>
                  </a:rPr>
                  <a:t>, </a:t>
                </a:r>
                <a:r>
                  <a:rPr lang="en-US" sz="3000" i="1" dirty="0" err="1">
                    <a:effectLst/>
                    <a:ea typeface="Calibri" panose="020F0502020204030204" pitchFamily="34" charset="0"/>
                  </a:rPr>
                  <a:t>y</a:t>
                </a:r>
                <a:r>
                  <a:rPr lang="en-US" sz="3000" i="1" baseline="-25000" dirty="0" err="1">
                    <a:effectLst/>
                    <a:ea typeface="Calibri" panose="020F0502020204030204" pitchFamily="34" charset="0"/>
                  </a:rPr>
                  <a:t>j</a:t>
                </a:r>
                <a:r>
                  <a:rPr lang="en-US" sz="3000" dirty="0">
                    <a:effectLst/>
                    <a:ea typeface="Calibri" panose="020F0502020204030204" pitchFamily="34" charset="0"/>
                  </a:rPr>
                  <a:t>) specified by equation 2.9 (SMM), equation 2.15 (AMM), and 2.23 (PMM). Hofmann’s mixture model is appropriate to collaborative filtering.</a:t>
                </a:r>
              </a:p>
              <a:p>
                <a:pPr marL="0" marR="0" indent="0" algn="just">
                  <a:spcBef>
                    <a:spcPts val="0"/>
                  </a:spcBef>
                  <a:spcAft>
                    <a:spcPts val="0"/>
                  </a:spcAft>
                  <a:buNone/>
                </a:pPr>
                <a:endParaRPr lang="en-US" sz="3000" dirty="0">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FB4A1458-B8D6-9A23-BD4C-DA3A3C4B56F4}"/>
                  </a:ext>
                </a:extLst>
              </p:cNvPr>
              <p:cNvSpPr>
                <a:spLocks noGrp="1" noRot="1" noChangeAspect="1" noMove="1" noResize="1" noEditPoints="1" noAdjustHandles="1" noChangeArrowheads="1" noChangeShapeType="1" noTextEdit="1"/>
              </p:cNvSpPr>
              <p:nvPr>
                <p:ph idx="1"/>
              </p:nvPr>
            </p:nvSpPr>
            <p:spPr>
              <a:blipFill>
                <a:blip r:embed="rId4"/>
                <a:stretch>
                  <a:fillRect l="-1391" t="-1178" r="-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D63620-D878-9D9A-60EB-189595CAD0FC}"/>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AE52EE70-99D5-1AEA-1939-0423030DB906}"/>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7097EDB7-C657-D403-D945-38CCF7AF9ACB}"/>
              </a:ext>
            </a:extLst>
          </p:cNvPr>
          <p:cNvSpPr>
            <a:spLocks noGrp="1"/>
          </p:cNvSpPr>
          <p:nvPr>
            <p:ph type="sldNum" sz="quarter" idx="12"/>
          </p:nvPr>
        </p:nvSpPr>
        <p:spPr/>
        <p:txBody>
          <a:bodyPr/>
          <a:lstStyle/>
          <a:p>
            <a:fld id="{5DB5036F-1FF2-46C4-8D2B-59C7E3B91952}" type="slidenum">
              <a:rPr lang="en-US" smtClean="0"/>
              <a:pPr/>
              <a:t>35</a:t>
            </a:fld>
            <a:endParaRPr lang="en-US"/>
          </a:p>
        </p:txBody>
      </p:sp>
    </p:spTree>
    <p:extLst>
      <p:ext uri="{BB962C8B-B14F-4D97-AF65-F5344CB8AC3E}">
        <p14:creationId xmlns:p14="http://schemas.microsoft.com/office/powerpoint/2010/main" val="37271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900" dirty="0">
                    <a:effectLst/>
                    <a:ea typeface="Calibri" panose="020F0502020204030204" pitchFamily="34" charset="0"/>
                  </a:rPr>
                  <a:t>Essentially, learning dyadic data with models such as SMM, AMM, and PMM is unsupervised learning and it is easy to apply these models into soft clustering. Predicting or estimating unaccomplished values is essential to make a weighted sum of centroids over all clusters. Currently, an unaccomplished value is estimated based on pre-knowledge of an existent pair of two objects (</a:t>
                </a:r>
                <a14:m>
                  <m:oMath xmlns:m="http://schemas.openxmlformats.org/officeDocument/2006/math">
                    <m:r>
                      <a:rPr lang="en-US" sz="2900" i="1">
                        <a:effectLst/>
                        <a:latin typeface="Cambria Math" panose="02040503050406030204" pitchFamily="18" charset="0"/>
                        <a:ea typeface="Calibri" panose="020F0502020204030204" pitchFamily="34" charset="0"/>
                      </a:rPr>
                      <m:t>𝒳</m:t>
                    </m:r>
                  </m:oMath>
                </a14:m>
                <a:r>
                  <a:rPr lang="en-US" sz="2900" dirty="0">
                    <a:effectLst/>
                    <a:ea typeface="SimSun" panose="02010600030101010101" pitchFamily="2" charset="-122"/>
                  </a:rPr>
                  <a:t>-object and </a:t>
                </a:r>
                <a14:m>
                  <m:oMath xmlns:m="http://schemas.openxmlformats.org/officeDocument/2006/math">
                    <m:r>
                      <a:rPr lang="en-US" sz="2900" i="1">
                        <a:effectLst/>
                        <a:latin typeface="Cambria Math" panose="02040503050406030204" pitchFamily="18" charset="0"/>
                        <a:ea typeface="Calibri" panose="020F0502020204030204" pitchFamily="34" charset="0"/>
                      </a:rPr>
                      <m:t>𝒴</m:t>
                    </m:r>
                  </m:oMath>
                </a14:m>
                <a:r>
                  <a:rPr lang="en-US" sz="2900" dirty="0">
                    <a:effectLst/>
                    <a:ea typeface="SimSun" panose="02010600030101010101" pitchFamily="2" charset="-122"/>
                  </a:rPr>
                  <a:t>-object). As a result, an estimate </a:t>
                </a:r>
                <a14:m>
                  <m:oMath xmlns:m="http://schemas.openxmlformats.org/officeDocument/2006/math">
                    <m:acc>
                      <m:accPr>
                        <m:chr m:val="̂"/>
                        <m:ctrlPr>
                          <a:rPr lang="en-US" sz="2900" i="1">
                            <a:effectLst/>
                            <a:latin typeface="Cambria Math" panose="02040503050406030204" pitchFamily="18" charset="0"/>
                          </a:rPr>
                        </m:ctrlPr>
                      </m:accPr>
                      <m:e>
                        <m:r>
                          <a:rPr lang="en-US" sz="2900" i="1">
                            <a:effectLst/>
                            <a:latin typeface="Cambria Math" panose="02040503050406030204" pitchFamily="18" charset="0"/>
                            <a:ea typeface="Calibri" panose="020F0502020204030204" pitchFamily="34" charset="0"/>
                          </a:rPr>
                          <m:t>𝑍</m:t>
                        </m:r>
                      </m:e>
                    </m:acc>
                  </m:oMath>
                </a14:m>
                <a:r>
                  <a:rPr lang="en-US" sz="2900" dirty="0">
                    <a:effectLst/>
                    <a:ea typeface="SimSun" panose="02010600030101010101" pitchFamily="2" charset="-122"/>
                  </a:rPr>
                  <a:t> is fixed if the two objects are fixed. In future, we try to find out another method to take advantages of more than two existent objects with a set of values. Combination of dyadic mixture model and regression model is a candidate method but how to prove and explain it is still fuzzy problem.</a:t>
                </a:r>
                <a:endParaRPr lang="en-US" sz="2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275" t="-1296" r="-12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07/06/2023</a:t>
            </a:r>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36</a:t>
            </a:fld>
            <a:endParaRPr lang="en-US"/>
          </a:p>
        </p:txBody>
      </p:sp>
    </p:spTree>
    <p:extLst>
      <p:ext uri="{BB962C8B-B14F-4D97-AF65-F5344CB8AC3E}">
        <p14:creationId xmlns:p14="http://schemas.microsoft.com/office/powerpoint/2010/main" val="3414256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100" dirty="0"/>
              <a:t>Hofmann, T. (2004, January). Latent Semantic Models for Collaborative Filtering. ACM Transactions on Information Systems (TOIS), 22(1), 89-115. doi:10.1145/963770.963774</a:t>
            </a:r>
          </a:p>
          <a:p>
            <a:pPr marL="457200" indent="-457200">
              <a:buFont typeface="+mj-lt"/>
              <a:buAutoNum type="arabicPeriod"/>
            </a:pPr>
            <a:r>
              <a:rPr lang="en-US" sz="2100" dirty="0"/>
              <a:t>Hofmann, T., &amp; </a:t>
            </a:r>
            <a:r>
              <a:rPr lang="en-US" sz="2100" dirty="0" err="1"/>
              <a:t>Puzicha</a:t>
            </a:r>
            <a:r>
              <a:rPr lang="en-US" sz="2100" dirty="0"/>
              <a:t>, J. (1998). Statistical Models for Co-occurrence Data. Massachusetts Institute of Technology, Artificial Intelligence Laboratory. MIT Publisher. Retrieved from https://dspace.mit.edu/bitstream/handle/1721.1/7253/AIM-1625.pdf?sequence=2</a:t>
            </a:r>
          </a:p>
          <a:p>
            <a:pPr marL="457200" indent="-457200">
              <a:buFont typeface="+mj-lt"/>
              <a:buAutoNum type="arabicPeriod"/>
            </a:pPr>
            <a:r>
              <a:rPr lang="en-US" sz="2100" dirty="0"/>
              <a:t>Hofmann, T., &amp; </a:t>
            </a:r>
            <a:r>
              <a:rPr lang="en-US" sz="2100" dirty="0" err="1"/>
              <a:t>Puzieha</a:t>
            </a:r>
            <a:r>
              <a:rPr lang="en-US" sz="2100" dirty="0"/>
              <a:t>, J. (1999). Latent Class Models for Collaborative Filtering. In T. Dean (Ed.), Proceedings of the Sixteenth International Joint Conference on Artificial Intelligence (IJCAI '99) (pp. 688-693). San Francisco, CA, USA: Morgan Kaufmann. Retrieved from https://dl.acm.org/citation.cfm?id=687583</a:t>
            </a:r>
          </a:p>
          <a:p>
            <a:pPr marL="457200" indent="-457200">
              <a:buFont typeface="+mj-lt"/>
              <a:buAutoNum type="arabicPeriod"/>
            </a:pPr>
            <a:r>
              <a:rPr lang="en-US" sz="2100" dirty="0"/>
              <a:t>Hofmann, T., </a:t>
            </a:r>
            <a:r>
              <a:rPr lang="en-US" sz="2100" dirty="0" err="1"/>
              <a:t>Puzicha</a:t>
            </a:r>
            <a:r>
              <a:rPr lang="en-US" sz="2100" dirty="0"/>
              <a:t>, J., &amp; Jordan, M. I. (1998). Learning from Dyadic Data. In M. J. Kearns, S. A. </a:t>
            </a:r>
            <a:r>
              <a:rPr lang="en-US" sz="2100" dirty="0" err="1"/>
              <a:t>Solla</a:t>
            </a:r>
            <a:r>
              <a:rPr lang="en-US" sz="2100" dirty="0"/>
              <a:t>, &amp; D. A. Cohn (Ed.), Advances in Neural Information Processing Systems 11 (NIPS 1998). 11, pp. 466-472. Denver: MIT Press. Retrieved from https://papers.nips.cc/paper/1503-learning-from-dyadic-data</a:t>
            </a:r>
          </a:p>
          <a:p>
            <a:pPr marL="457200" indent="-457200">
              <a:buFont typeface="+mj-lt"/>
              <a:buAutoNum type="arabicPeriod"/>
            </a:pPr>
            <a:r>
              <a:rPr lang="en-US" sz="2100" dirty="0"/>
              <a:t>Nguyen, L. (2020). Tutorial on EM algorithm. MDPI. Preprints. doi:10.20944/preprints201802.0131.v8</a:t>
            </a:r>
          </a:p>
        </p:txBody>
      </p:sp>
      <p:sp>
        <p:nvSpPr>
          <p:cNvPr id="4" name="Date Placeholder 3"/>
          <p:cNvSpPr>
            <a:spLocks noGrp="1"/>
          </p:cNvSpPr>
          <p:nvPr>
            <p:ph type="dt" sz="half" idx="10"/>
          </p:nvPr>
        </p:nvSpPr>
        <p:spPr/>
        <p:txBody>
          <a:bodyPr/>
          <a:lstStyle/>
          <a:p>
            <a:r>
              <a:rPr lang="en-US"/>
              <a:t>07/06/2023</a:t>
            </a:r>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37</a:t>
            </a:fld>
            <a:endParaRPr lang="en-US"/>
          </a:p>
        </p:txBody>
      </p:sp>
    </p:spTree>
    <p:extLst>
      <p:ext uri="{BB962C8B-B14F-4D97-AF65-F5344CB8AC3E}">
        <p14:creationId xmlns:p14="http://schemas.microsoft.com/office/powerpoint/2010/main" val="1065549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38</a:t>
            </a:fld>
            <a:endParaRPr lang="en-US"/>
          </a:p>
        </p:txBody>
      </p:sp>
      <p:sp>
        <p:nvSpPr>
          <p:cNvPr id="3" name="Footer Placeholder 2"/>
          <p:cNvSpPr>
            <a:spLocks noGrp="1"/>
          </p:cNvSpPr>
          <p:nvPr>
            <p:ph type="ftr" sz="quarter" idx="11"/>
          </p:nvPr>
        </p:nvSpPr>
        <p:spPr/>
        <p:txBody>
          <a:bodyPr/>
          <a:lstStyle/>
          <a:p>
            <a:r>
              <a:rPr lang="en-US"/>
              <a:t>Dyadic mixture model - FOE2023 - Nguyen &amp; Lanuza</a:t>
            </a:r>
          </a:p>
        </p:txBody>
      </p:sp>
      <p:sp>
        <p:nvSpPr>
          <p:cNvPr id="5" name="Date Placeholder 4"/>
          <p:cNvSpPr>
            <a:spLocks noGrp="1"/>
          </p:cNvSpPr>
          <p:nvPr>
            <p:ph type="dt" sz="half" idx="10"/>
          </p:nvPr>
        </p:nvSpPr>
        <p:spPr/>
        <p:txBody>
          <a:bodyPr/>
          <a:lstStyle/>
          <a:p>
            <a:r>
              <a:rPr lang="en-US"/>
              <a:t>07/06/2023</a:t>
            </a:r>
          </a:p>
        </p:txBody>
      </p:sp>
    </p:spTree>
    <p:extLst>
      <p:ext uri="{BB962C8B-B14F-4D97-AF65-F5344CB8AC3E}">
        <p14:creationId xmlns:p14="http://schemas.microsoft.com/office/powerpoint/2010/main" val="132660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474" y="914399"/>
                <a:ext cx="11957538" cy="5176066"/>
              </a:xfrm>
            </p:spPr>
            <p:txBody>
              <a:bodyPr>
                <a:noAutofit/>
              </a:bodyPr>
              <a:lstStyle/>
              <a:p>
                <a:pPr marL="0" indent="0">
                  <a:buNone/>
                </a:pPr>
                <a:r>
                  <a:rPr lang="en-US" sz="1900" dirty="0">
                    <a:effectLst/>
                    <a:ea typeface="Calibri" panose="020F0502020204030204" pitchFamily="34" charset="0"/>
                  </a:rPr>
                  <a:t>Suppose data has two parts such as hidden part </a:t>
                </a:r>
                <a:r>
                  <a:rPr lang="en-US" sz="1900" i="1" dirty="0">
                    <a:effectLst/>
                    <a:ea typeface="Calibri" panose="020F0502020204030204" pitchFamily="34" charset="0"/>
                  </a:rPr>
                  <a:t>X</a:t>
                </a:r>
                <a:r>
                  <a:rPr lang="en-US" sz="1900" dirty="0">
                    <a:effectLst/>
                    <a:ea typeface="Calibri" panose="020F0502020204030204" pitchFamily="34" charset="0"/>
                  </a:rPr>
                  <a:t> and observed part </a:t>
                </a:r>
                <a:r>
                  <a:rPr lang="en-US" sz="1900" i="1" dirty="0">
                    <a:effectLst/>
                    <a:ea typeface="Calibri" panose="020F0502020204030204" pitchFamily="34" charset="0"/>
                  </a:rPr>
                  <a:t>Y</a:t>
                </a:r>
                <a:r>
                  <a:rPr lang="en-US" sz="1900" dirty="0">
                    <a:effectLst/>
                    <a:ea typeface="Calibri" panose="020F0502020204030204" pitchFamily="34" charset="0"/>
                  </a:rPr>
                  <a:t> and we only know </a:t>
                </a:r>
                <a:r>
                  <a:rPr lang="en-US" sz="1900" i="1" dirty="0">
                    <a:effectLst/>
                    <a:ea typeface="Calibri" panose="020F0502020204030204" pitchFamily="34" charset="0"/>
                  </a:rPr>
                  <a:t>Y</a:t>
                </a:r>
                <a:r>
                  <a:rPr lang="en-US" sz="1900" dirty="0">
                    <a:effectLst/>
                    <a:ea typeface="Calibri" panose="020F0502020204030204" pitchFamily="34" charset="0"/>
                  </a:rPr>
                  <a:t>. A relationship between random variable </a:t>
                </a:r>
                <a:r>
                  <a:rPr lang="en-US" sz="1900" i="1" dirty="0">
                    <a:effectLst/>
                    <a:ea typeface="Calibri" panose="020F0502020204030204" pitchFamily="34" charset="0"/>
                  </a:rPr>
                  <a:t>X</a:t>
                </a:r>
                <a:r>
                  <a:rPr lang="en-US" sz="1900" dirty="0">
                    <a:effectLst/>
                    <a:ea typeface="Calibri" panose="020F0502020204030204" pitchFamily="34" charset="0"/>
                  </a:rPr>
                  <a:t> and random variable </a:t>
                </a:r>
                <a:r>
                  <a:rPr lang="en-US" sz="1900" i="1" dirty="0">
                    <a:effectLst/>
                    <a:ea typeface="Calibri" panose="020F0502020204030204" pitchFamily="34" charset="0"/>
                  </a:rPr>
                  <a:t>Y</a:t>
                </a:r>
                <a:r>
                  <a:rPr lang="en-US" sz="1900" dirty="0">
                    <a:effectLst/>
                    <a:ea typeface="Calibri" panose="020F0502020204030204" pitchFamily="34" charset="0"/>
                  </a:rPr>
                  <a:t> is specified by the joint probabilistic density function (PDF) denoted </a:t>
                </a:r>
                <a:r>
                  <a:rPr lang="en-US" sz="1900" i="1" dirty="0">
                    <a:effectLst/>
                    <a:ea typeface="Calibri" panose="020F0502020204030204" pitchFamily="34" charset="0"/>
                  </a:rPr>
                  <a:t>f</a:t>
                </a:r>
                <a:r>
                  <a:rPr lang="en-US" sz="1900" dirty="0">
                    <a:effectLst/>
                    <a:ea typeface="Calibri" panose="020F0502020204030204" pitchFamily="34" charset="0"/>
                  </a:rPr>
                  <a:t>(</a:t>
                </a:r>
                <a:r>
                  <a:rPr lang="en-US" sz="1900" i="1" dirty="0">
                    <a:effectLst/>
                    <a:ea typeface="Calibri" panose="020F0502020204030204" pitchFamily="34" charset="0"/>
                  </a:rPr>
                  <a:t>X</a:t>
                </a:r>
                <a:r>
                  <a:rPr lang="en-US" sz="1900" dirty="0">
                    <a:effectLst/>
                    <a:ea typeface="Calibri" panose="020F0502020204030204" pitchFamily="34" charset="0"/>
                  </a:rPr>
                  <a:t>, </a:t>
                </a:r>
                <a:r>
                  <a:rPr lang="en-US" sz="1900" i="1" dirty="0">
                    <a:effectLst/>
                    <a:ea typeface="Calibri" panose="020F0502020204030204" pitchFamily="34" charset="0"/>
                  </a:rPr>
                  <a:t>Y</a:t>
                </a:r>
                <a:r>
                  <a:rPr lang="en-US" sz="1900" dirty="0">
                    <a:effectLst/>
                    <a:ea typeface="Calibri" panose="020F0502020204030204" pitchFamily="34" charset="0"/>
                  </a:rPr>
                  <a:t> | Θ) where Θ is parameter. Given sample </a:t>
                </a:r>
                <a14:m>
                  <m:oMath xmlns:m="http://schemas.openxmlformats.org/officeDocument/2006/math">
                    <m:r>
                      <a:rPr lang="en-US" sz="1900" i="1">
                        <a:effectLst/>
                        <a:latin typeface="Cambria Math" panose="02040503050406030204" pitchFamily="18" charset="0"/>
                        <a:ea typeface="Calibri" panose="020F0502020204030204" pitchFamily="34" charset="0"/>
                      </a:rPr>
                      <m:t>𝒴</m:t>
                    </m:r>
                  </m:oMath>
                </a14:m>
                <a:r>
                  <a:rPr lang="en-US" sz="1900" dirty="0">
                    <a:effectLst/>
                    <a:ea typeface="SimSun" panose="02010600030101010101" pitchFamily="2" charset="-122"/>
                  </a:rPr>
                  <a:t> = {</a:t>
                </a:r>
                <a:r>
                  <a:rPr lang="en-US" sz="1900" i="1" dirty="0">
                    <a:effectLst/>
                    <a:ea typeface="SimSun" panose="02010600030101010101" pitchFamily="2" charset="-122"/>
                  </a:rPr>
                  <a:t>Y</a:t>
                </a:r>
                <a:r>
                  <a:rPr lang="en-US" sz="1900" baseline="-25000" dirty="0">
                    <a:effectLst/>
                    <a:ea typeface="SimSun" panose="02010600030101010101" pitchFamily="2" charset="-122"/>
                  </a:rPr>
                  <a:t>1</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baseline="-25000" dirty="0">
                    <a:effectLst/>
                    <a:ea typeface="SimSun" panose="02010600030101010101" pitchFamily="2" charset="-122"/>
                  </a:rPr>
                  <a:t>2</a:t>
                </a:r>
                <a:r>
                  <a:rPr lang="en-US" sz="1900" dirty="0">
                    <a:effectLst/>
                    <a:ea typeface="SimSun" panose="02010600030101010101" pitchFamily="2" charset="-122"/>
                  </a:rPr>
                  <a:t>,…, </a:t>
                </a:r>
                <a:r>
                  <a:rPr lang="en-US" sz="1900" i="1" dirty="0">
                    <a:effectLst/>
                    <a:ea typeface="SimSun" panose="02010600030101010101" pitchFamily="2" charset="-122"/>
                  </a:rPr>
                  <a:t>Y</a:t>
                </a:r>
                <a:r>
                  <a:rPr lang="en-US" sz="1900" i="1" baseline="-25000" dirty="0">
                    <a:effectLst/>
                    <a:ea typeface="SimSun" panose="02010600030101010101" pitchFamily="2" charset="-122"/>
                  </a:rPr>
                  <a:t>N</a:t>
                </a:r>
                <a:r>
                  <a:rPr lang="en-US" sz="1900" dirty="0">
                    <a:effectLst/>
                    <a:ea typeface="SimSun" panose="02010600030101010101" pitchFamily="2" charset="-122"/>
                  </a:rPr>
                  <a:t>} whose all </a:t>
                </a:r>
                <a:r>
                  <a:rPr lang="en-US" sz="1900" i="1" dirty="0">
                    <a:effectLst/>
                    <a:ea typeface="SimSun" panose="02010600030101010101" pitchFamily="2" charset="-122"/>
                  </a:rPr>
                  <a:t>Y</a:t>
                </a:r>
                <a:r>
                  <a:rPr lang="en-US" sz="1900" i="1" baseline="-25000" dirty="0">
                    <a:effectLst/>
                    <a:ea typeface="SimSun" panose="02010600030101010101" pitchFamily="2" charset="-122"/>
                  </a:rPr>
                  <a:t>i</a:t>
                </a:r>
                <a:r>
                  <a:rPr lang="en-US" sz="1900" dirty="0">
                    <a:effectLst/>
                    <a:ea typeface="SimSun" panose="02010600030101010101" pitchFamily="2" charset="-122"/>
                  </a:rPr>
                  <a:t> (s) are mutually independent and identically distributed (</a:t>
                </a:r>
                <a:r>
                  <a:rPr lang="en-US" sz="1900" dirty="0" err="1">
                    <a:effectLst/>
                    <a:ea typeface="SimSun" panose="02010600030101010101" pitchFamily="2" charset="-122"/>
                  </a:rPr>
                  <a:t>iid</a:t>
                </a:r>
                <a:r>
                  <a:rPr lang="en-US" sz="1900" dirty="0">
                    <a:effectLst/>
                    <a:ea typeface="SimSun" panose="02010600030101010101" pitchFamily="2" charset="-122"/>
                  </a:rPr>
                  <a:t>), it is required to estimate </a:t>
                </a:r>
                <a:r>
                  <a:rPr lang="en-US" sz="1900" dirty="0">
                    <a:effectLst/>
                    <a:ea typeface="Calibri" panose="020F0502020204030204" pitchFamily="34" charset="0"/>
                  </a:rPr>
                  <a:t>Θ based on </a:t>
                </a:r>
                <a14:m>
                  <m:oMath xmlns:m="http://schemas.openxmlformats.org/officeDocument/2006/math">
                    <m:r>
                      <a:rPr lang="en-US" sz="1900" i="1">
                        <a:effectLst/>
                        <a:latin typeface="Cambria Math" panose="02040503050406030204" pitchFamily="18" charset="0"/>
                        <a:ea typeface="Calibri" panose="020F0502020204030204" pitchFamily="34" charset="0"/>
                      </a:rPr>
                      <m:t>𝒴</m:t>
                    </m:r>
                  </m:oMath>
                </a14:m>
                <a:r>
                  <a:rPr lang="en-US" sz="1900" dirty="0">
                    <a:effectLst/>
                    <a:ea typeface="SimSun" panose="02010600030101010101" pitchFamily="2" charset="-122"/>
                  </a:rPr>
                  <a:t> whereas </a:t>
                </a:r>
                <a:r>
                  <a:rPr lang="en-US" sz="1900" i="1" dirty="0">
                    <a:effectLst/>
                    <a:ea typeface="SimSun" panose="02010600030101010101" pitchFamily="2" charset="-122"/>
                  </a:rPr>
                  <a:t>X</a:t>
                </a:r>
                <a:r>
                  <a:rPr lang="en-US" sz="1900" dirty="0">
                    <a:effectLst/>
                    <a:ea typeface="SimSun" panose="02010600030101010101" pitchFamily="2" charset="-122"/>
                  </a:rPr>
                  <a:t> is unknown. Expectation maximization (EM) algorithm is applied to solve this problem when only </a:t>
                </a:r>
                <a14:m>
                  <m:oMath xmlns:m="http://schemas.openxmlformats.org/officeDocument/2006/math">
                    <m:r>
                      <a:rPr lang="en-US" sz="1900" i="1">
                        <a:effectLst/>
                        <a:latin typeface="Cambria Math" panose="02040503050406030204" pitchFamily="18" charset="0"/>
                        <a:ea typeface="Calibri" panose="020F0502020204030204" pitchFamily="34" charset="0"/>
                      </a:rPr>
                      <m:t>𝒴</m:t>
                    </m:r>
                  </m:oMath>
                </a14:m>
                <a:r>
                  <a:rPr lang="en-US" sz="1900" dirty="0">
                    <a:effectLst/>
                    <a:ea typeface="SimSun" panose="02010600030101010101" pitchFamily="2" charset="-122"/>
                  </a:rPr>
                  <a:t> is observed. EM </a:t>
                </a:r>
                <a:r>
                  <a:rPr lang="en-US" sz="1900" dirty="0">
                    <a:effectLst/>
                    <a:ea typeface="Calibri" panose="020F0502020204030204" pitchFamily="34" charset="0"/>
                  </a:rPr>
                  <a:t>has many iterations and each iteration has two steps such as expectation step (E-step) and maximization step (M-step). At some </a:t>
                </a:r>
                <a:r>
                  <a:rPr lang="en-US" sz="1900" i="1" dirty="0" err="1">
                    <a:effectLst/>
                    <a:ea typeface="Calibri" panose="020F0502020204030204" pitchFamily="34" charset="0"/>
                  </a:rPr>
                  <a:t>t</a:t>
                </a:r>
                <a:r>
                  <a:rPr lang="en-US" sz="1900" baseline="30000" dirty="0" err="1">
                    <a:effectLst/>
                    <a:ea typeface="Calibri" panose="020F0502020204030204" pitchFamily="34" charset="0"/>
                  </a:rPr>
                  <a:t>th</a:t>
                </a:r>
                <a:r>
                  <a:rPr lang="en-US" sz="1900" dirty="0">
                    <a:effectLst/>
                    <a:ea typeface="Calibri" panose="020F0502020204030204" pitchFamily="34" charset="0"/>
                  </a:rPr>
                  <a:t> iteration, given current parameter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the two steps are described as follows:</a:t>
                </a:r>
              </a:p>
              <a:p>
                <a:pPr marL="0" marR="0" indent="0" algn="just">
                  <a:spcBef>
                    <a:spcPts val="0"/>
                  </a:spcBef>
                  <a:spcAft>
                    <a:spcPts val="0"/>
                  </a:spcAft>
                  <a:buNone/>
                </a:pPr>
                <a:r>
                  <a:rPr lang="en-US" sz="1900" i="1" dirty="0">
                    <a:effectLst/>
                    <a:ea typeface="Calibri" panose="020F0502020204030204" pitchFamily="34" charset="0"/>
                  </a:rPr>
                  <a:t>E-step</a:t>
                </a:r>
                <a:r>
                  <a:rPr lang="en-US" sz="1900" dirty="0">
                    <a:effectLst/>
                    <a:ea typeface="Calibri" panose="020F0502020204030204" pitchFamily="34" charset="0"/>
                  </a:rPr>
                  <a:t>:</a:t>
                </a:r>
              </a:p>
              <a:p>
                <a:pPr indent="0">
                  <a:buNone/>
                </a:pPr>
                <a:r>
                  <a:rPr lang="en-US" sz="1900" dirty="0">
                    <a:effectLst/>
                    <a:ea typeface="Calibri" panose="020F0502020204030204" pitchFamily="34" charset="0"/>
                  </a:rPr>
                  <a:t>The expectation </a:t>
                </a:r>
                <a:r>
                  <a:rPr lang="en-US" sz="1900" i="1" dirty="0">
                    <a:effectLst/>
                    <a:ea typeface="Calibri" panose="020F0502020204030204" pitchFamily="34" charset="0"/>
                  </a:rPr>
                  <a:t>Q</a:t>
                </a:r>
                <a:r>
                  <a:rPr lang="en-US" sz="1900" dirty="0">
                    <a:effectLst/>
                    <a:ea typeface="Calibri" panose="020F0502020204030204" pitchFamily="34" charset="0"/>
                  </a:rPr>
                  <a:t>(Θ |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is determined based on current parameter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according to Eq. 1.1 (Nguyen, 2020, p. 50).</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a:effectLst/>
                          <a:latin typeface="Cambria Math" panose="02040503050406030204" pitchFamily="18" charset="0"/>
                          <a:ea typeface="Calibri" panose="020F0502020204030204" pitchFamily="34"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𝑁</m:t>
                          </m:r>
                        </m:sup>
                        <m:e>
                          <m:nary>
                            <m:naryPr>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𝑋</m:t>
                              </m:r>
                            </m:sub>
                            <m:sup/>
                            <m:e>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𝑋</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𝑌</m:t>
                                      </m:r>
                                    </m:e>
                                    <m:sub>
                                      <m:r>
                                        <a:rPr lang="en-US" sz="1900" i="1">
                                          <a:effectLst/>
                                          <a:latin typeface="Cambria Math" panose="02040503050406030204" pitchFamily="18" charset="0"/>
                                          <a:ea typeface="Calibri" panose="020F0502020204030204" pitchFamily="34" charset="0"/>
                                        </a:rPr>
                                        <m:t>𝑖</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𝑓</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𝑋</m:t>
                                      </m:r>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𝑌</m:t>
                                          </m:r>
                                        </m:e>
                                        <m:sub>
                                          <m:r>
                                            <a:rPr lang="en-US" sz="1900" i="1">
                                              <a:effectLst/>
                                              <a:latin typeface="Cambria Math" panose="02040503050406030204" pitchFamily="18" charset="0"/>
                                              <a:ea typeface="Calibri" panose="020F0502020204030204" pitchFamily="34" charset="0"/>
                                            </a:rPr>
                                            <m:t>𝑖</m:t>
                                          </m:r>
                                        </m:sub>
                                      </m:sSub>
                                    </m:e>
                                    <m:e>
                                      <m:r>
                                        <m:rPr>
                                          <m:sty m:val="p"/>
                                        </m:rPr>
                                        <a:rPr lang="en-US" sz="1900">
                                          <a:effectLst/>
                                          <a:latin typeface="Cambria Math" panose="02040503050406030204" pitchFamily="18" charset="0"/>
                                          <a:ea typeface="Calibri" panose="020F0502020204030204" pitchFamily="34" charset="0"/>
                                        </a:rPr>
                                        <m:t>Θ</m:t>
                                      </m:r>
                                    </m:e>
                                  </m:d>
                                </m:e>
                              </m:d>
                              <m:r>
                                <m:rPr>
                                  <m:sty m:val="p"/>
                                </m:rPr>
                                <a:rPr lang="en-US" sz="1900">
                                  <a:effectLst/>
                                  <a:latin typeface="Cambria Math" panose="02040503050406030204" pitchFamily="18" charset="0"/>
                                  <a:ea typeface="Calibri" panose="020F0502020204030204" pitchFamily="34" charset="0"/>
                                </a:rPr>
                                <m:t>d</m:t>
                              </m:r>
                              <m:r>
                                <a:rPr lang="en-US" sz="1900" i="1">
                                  <a:effectLst/>
                                  <a:latin typeface="Cambria Math" panose="02040503050406030204" pitchFamily="18" charset="0"/>
                                  <a:ea typeface="Calibri" panose="020F0502020204030204" pitchFamily="34" charset="0"/>
                                </a:rPr>
                                <m:t>𝑋</m:t>
                              </m:r>
                            </m:e>
                          </m:nary>
                        </m:e>
                      </m:nary>
                      <m:r>
                        <a:rPr lang="en-US" sz="1900" b="0" i="1" smtClean="0">
                          <a:effectLst/>
                          <a:latin typeface="Cambria Math" panose="02040503050406030204" pitchFamily="18" charset="0"/>
                          <a:ea typeface="Calibri" panose="020F0502020204030204" pitchFamily="34" charset="0"/>
                        </a:rPr>
                        <m:t>    </m:t>
                      </m:r>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1.1</m:t>
                          </m:r>
                        </m:e>
                      </m:d>
                    </m:oMath>
                  </m:oMathPara>
                </a14:m>
                <a:endParaRPr lang="en-US" sz="1900" dirty="0">
                  <a:effectLst/>
                  <a:ea typeface="Calibri" panose="020F0502020204030204" pitchFamily="34" charset="0"/>
                </a:endParaRPr>
              </a:p>
              <a:p>
                <a:pPr marL="0" marR="0" indent="0" algn="just">
                  <a:spcBef>
                    <a:spcPts val="0"/>
                  </a:spcBef>
                  <a:spcAft>
                    <a:spcPts val="0"/>
                  </a:spcAft>
                  <a:buNone/>
                </a:pPr>
                <a:r>
                  <a:rPr lang="en-US" sz="1900" i="1" dirty="0">
                    <a:effectLst/>
                    <a:ea typeface="Calibri" panose="020F0502020204030204" pitchFamily="34" charset="0"/>
                  </a:rPr>
                  <a:t>M-step</a:t>
                </a:r>
                <a:r>
                  <a:rPr lang="en-US" sz="1900" dirty="0">
                    <a:effectLst/>
                    <a:ea typeface="Calibri" panose="020F0502020204030204" pitchFamily="34" charset="0"/>
                  </a:rPr>
                  <a:t>:</a:t>
                </a:r>
              </a:p>
              <a:p>
                <a:pPr indent="0">
                  <a:buNone/>
                </a:pPr>
                <a:r>
                  <a:rPr lang="en-US" sz="1900" dirty="0">
                    <a:effectLst/>
                    <a:ea typeface="Calibri" panose="020F0502020204030204" pitchFamily="34" charset="0"/>
                  </a:rPr>
                  <a:t>The next parameter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+1)</a:t>
                </a:r>
                <a:r>
                  <a:rPr lang="en-US" sz="1900" dirty="0">
                    <a:effectLst/>
                    <a:ea typeface="Calibri" panose="020F0502020204030204" pitchFamily="34" charset="0"/>
                  </a:rPr>
                  <a:t> is a maximizer of </a:t>
                </a:r>
                <a:r>
                  <a:rPr lang="en-US" sz="1900" i="1" dirty="0">
                    <a:effectLst/>
                    <a:ea typeface="Calibri" panose="020F0502020204030204" pitchFamily="34" charset="0"/>
                  </a:rPr>
                  <a:t>Q</a:t>
                </a:r>
                <a:r>
                  <a:rPr lang="en-US" sz="1900" dirty="0">
                    <a:effectLst/>
                    <a:ea typeface="Calibri" panose="020F0502020204030204" pitchFamily="34" charset="0"/>
                  </a:rPr>
                  <a:t>(Θ |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with subject to Θ. Note that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+1)</a:t>
                </a:r>
                <a:r>
                  <a:rPr lang="en-US" sz="1900" dirty="0">
                    <a:effectLst/>
                    <a:ea typeface="Calibri" panose="020F0502020204030204" pitchFamily="34" charset="0"/>
                  </a:rPr>
                  <a:t> will become current parameter at the next iteration (the (</a:t>
                </a:r>
                <a:r>
                  <a:rPr lang="en-US" sz="1900" i="1" dirty="0">
                    <a:effectLst/>
                    <a:ea typeface="Calibri" panose="020F0502020204030204" pitchFamily="34" charset="0"/>
                  </a:rPr>
                  <a:t>t</a:t>
                </a:r>
                <a:r>
                  <a:rPr lang="en-US" sz="1900" dirty="0">
                    <a:effectLst/>
                    <a:ea typeface="Calibri" panose="020F0502020204030204" pitchFamily="34" charset="0"/>
                  </a:rPr>
                  <a:t>+1)</a:t>
                </a:r>
                <a:r>
                  <a:rPr lang="en-US" sz="1900" baseline="30000" dirty="0" err="1">
                    <a:effectLst/>
                    <a:ea typeface="Calibri" panose="020F0502020204030204" pitchFamily="34" charset="0"/>
                  </a:rPr>
                  <a:t>th</a:t>
                </a:r>
                <a:r>
                  <a:rPr lang="en-US" sz="1900" dirty="0">
                    <a:effectLst/>
                    <a:ea typeface="Calibri" panose="020F0502020204030204" pitchFamily="34" charset="0"/>
                  </a:rPr>
                  <a:t> iteration).</a:t>
                </a:r>
              </a:p>
              <a:p>
                <a:pPr marL="0" indent="0" algn="ctr">
                  <a:buNone/>
                </a:pPr>
                <a:r>
                  <a:rPr lang="en-US" sz="1900" b="1" dirty="0">
                    <a:effectLst/>
                    <a:ea typeface="Calibri" panose="020F0502020204030204" pitchFamily="34" charset="0"/>
                  </a:rPr>
                  <a:t>Table 1.1.</a:t>
                </a:r>
                <a:r>
                  <a:rPr lang="en-US" sz="1900" dirty="0">
                    <a:effectLst/>
                    <a:ea typeface="Calibri" panose="020F0502020204030204" pitchFamily="34" charset="0"/>
                  </a:rPr>
                  <a:t> E-step and M-step of EM algorithm</a:t>
                </a:r>
                <a:endParaRPr lang="en-US" sz="1900" dirty="0">
                  <a:ea typeface="Calibri" panose="020F0502020204030204" pitchFamily="34" charset="0"/>
                </a:endParaRPr>
              </a:p>
              <a:p>
                <a:pPr marL="0" indent="0">
                  <a:buNone/>
                </a:pPr>
                <a:r>
                  <a:rPr lang="en-US" sz="1900" dirty="0">
                    <a:effectLst/>
                    <a:ea typeface="Calibri" panose="020F0502020204030204" pitchFamily="34" charset="0"/>
                  </a:rPr>
                  <a:t>EM algorithm will converge after some iterations, at that time we have the estimate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+1)</a:t>
                </a:r>
                <a:r>
                  <a:rPr lang="en-US" sz="1900" dirty="0">
                    <a:effectLst/>
                    <a:ea typeface="Calibri" panose="020F0502020204030204" pitchFamily="34" charset="0"/>
                  </a:rPr>
                  <a:t> = Θ</a:t>
                </a:r>
                <a:r>
                  <a:rPr lang="en-US" sz="1900" baseline="30000" dirty="0">
                    <a:effectLst/>
                    <a:ea typeface="Calibri" panose="020F0502020204030204" pitchFamily="34" charset="0"/>
                  </a:rPr>
                  <a:t>*</a:t>
                </a:r>
                <a:r>
                  <a:rPr lang="en-US" sz="1900" dirty="0">
                    <a:effectLst/>
                    <a:ea typeface="Calibri" panose="020F0502020204030204" pitchFamily="34" charset="0"/>
                  </a:rPr>
                  <a:t>. Note, the estimate Θ</a:t>
                </a:r>
                <a:r>
                  <a:rPr lang="en-US" sz="1900" baseline="30000" dirty="0">
                    <a:effectLst/>
                    <a:ea typeface="Calibri" panose="020F0502020204030204" pitchFamily="34" charset="0"/>
                  </a:rPr>
                  <a:t>*</a:t>
                </a:r>
                <a:r>
                  <a:rPr lang="en-US" sz="1900" dirty="0">
                    <a:effectLst/>
                    <a:ea typeface="Calibri" panose="020F0502020204030204" pitchFamily="34" charset="0"/>
                  </a:rPr>
                  <a:t> is result of EM. The EM algorithm shown in table 1.1 is also called general EM or GEM.</a:t>
                </a:r>
              </a:p>
              <a:p>
                <a:pPr marL="0" indent="0">
                  <a:buNone/>
                </a:pPr>
                <a:endParaRPr lang="en-US" sz="19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474" y="914399"/>
                <a:ext cx="11957538" cy="5176066"/>
              </a:xfrm>
              <a:blipFill>
                <a:blip r:embed="rId4"/>
                <a:stretch>
                  <a:fillRect l="-459" t="-589" r="-510" b="-40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07/06/2023</a:t>
            </a:r>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8BE-6C33-320E-9977-872CA2915CCE}"/>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973E2-1FCB-B9D8-CA56-24CB69B05B1E}"/>
                  </a:ext>
                </a:extLst>
              </p:cNvPr>
              <p:cNvSpPr>
                <a:spLocks noGrp="1"/>
              </p:cNvSpPr>
              <p:nvPr>
                <p:ph idx="1"/>
              </p:nvPr>
            </p:nvSpPr>
            <p:spPr>
              <a:xfrm>
                <a:off x="168813" y="914399"/>
                <a:ext cx="11816862" cy="5176066"/>
              </a:xfrm>
            </p:spPr>
            <p:txBody>
              <a:bodyPr>
                <a:noAutofit/>
              </a:bodyPr>
              <a:lstStyle/>
              <a:p>
                <a:pPr marL="0" indent="0">
                  <a:buNone/>
                </a:pPr>
                <a:r>
                  <a:rPr lang="en-US" sz="2100" dirty="0">
                    <a:effectLst/>
                    <a:latin typeface="Times New Roman" panose="02020603050405020304" pitchFamily="18" charset="0"/>
                    <a:ea typeface="Calibri" panose="020F0502020204030204" pitchFamily="34" charset="0"/>
                  </a:rPr>
                  <a:t>Especially, the random variable </a:t>
                </a:r>
                <a:r>
                  <a:rPr lang="en-US" sz="2100" i="1" dirty="0">
                    <a:effectLst/>
                    <a:latin typeface="Times New Roman" panose="02020603050405020304" pitchFamily="18" charset="0"/>
                    <a:ea typeface="Calibri" panose="020F0502020204030204" pitchFamily="34" charset="0"/>
                  </a:rPr>
                  <a:t>X</a:t>
                </a:r>
                <a:r>
                  <a:rPr lang="en-US" sz="2100" dirty="0">
                    <a:effectLst/>
                    <a:latin typeface="Times New Roman" panose="02020603050405020304" pitchFamily="18" charset="0"/>
                    <a:ea typeface="Calibri" panose="020F0502020204030204" pitchFamily="34" charset="0"/>
                  </a:rPr>
                  <a:t> represents latent class or latent component of random variable </a:t>
                </a:r>
                <a:r>
                  <a:rPr lang="en-US" sz="2100" i="1" dirty="0">
                    <a:effectLst/>
                    <a:latin typeface="Times New Roman" panose="02020603050405020304" pitchFamily="18" charset="0"/>
                    <a:ea typeface="Calibri" panose="020F0502020204030204" pitchFamily="34" charset="0"/>
                  </a:rPr>
                  <a:t>Y</a:t>
                </a:r>
                <a:r>
                  <a:rPr lang="en-US" sz="2100" dirty="0">
                    <a:effectLst/>
                    <a:latin typeface="Times New Roman" panose="02020603050405020304" pitchFamily="18" charset="0"/>
                    <a:ea typeface="Calibri" panose="020F0502020204030204" pitchFamily="34" charset="0"/>
                  </a:rPr>
                  <a:t>. Suppose </a:t>
                </a:r>
                <a:r>
                  <a:rPr lang="en-US" sz="2100" i="1" dirty="0">
                    <a:effectLst/>
                    <a:latin typeface="Times New Roman" panose="02020603050405020304" pitchFamily="18" charset="0"/>
                    <a:ea typeface="Calibri" panose="020F0502020204030204" pitchFamily="34" charset="0"/>
                  </a:rPr>
                  <a:t>X</a:t>
                </a:r>
                <a:r>
                  <a:rPr lang="en-US" sz="2100" dirty="0">
                    <a:effectLst/>
                    <a:latin typeface="Times New Roman" panose="02020603050405020304" pitchFamily="18" charset="0"/>
                    <a:ea typeface="Calibri" panose="020F0502020204030204" pitchFamily="34" charset="0"/>
                  </a:rPr>
                  <a:t> is discrete and ranges in {1, 2,…, </a:t>
                </a:r>
                <a:r>
                  <a:rPr lang="en-US" sz="2100" i="1" dirty="0">
                    <a:effectLst/>
                    <a:latin typeface="Times New Roman" panose="02020603050405020304" pitchFamily="18" charset="0"/>
                    <a:ea typeface="Calibri" panose="020F0502020204030204" pitchFamily="34" charset="0"/>
                  </a:rPr>
                  <a:t>K</a:t>
                </a:r>
                <a:r>
                  <a:rPr lang="en-US" sz="2100" dirty="0">
                    <a:effectLst/>
                    <a:latin typeface="Times New Roman" panose="02020603050405020304" pitchFamily="18" charset="0"/>
                    <a:ea typeface="Calibri" panose="020F0502020204030204" pitchFamily="34" charset="0"/>
                  </a:rPr>
                  <a:t>}. As a convention, let </a:t>
                </a:r>
                <a:r>
                  <a:rPr lang="en-US" sz="2100" i="1" dirty="0">
                    <a:effectLst/>
                    <a:latin typeface="Times New Roman" panose="02020603050405020304" pitchFamily="18" charset="0"/>
                    <a:ea typeface="Calibri" panose="020F0502020204030204" pitchFamily="34" charset="0"/>
                  </a:rPr>
                  <a:t>k</a:t>
                </a:r>
                <a:r>
                  <a:rPr lang="en-US" sz="2100" dirty="0">
                    <a:effectLst/>
                    <a:latin typeface="Times New Roman" panose="02020603050405020304" pitchFamily="18" charset="0"/>
                    <a:ea typeface="Calibri" panose="020F0502020204030204" pitchFamily="34" charset="0"/>
                  </a:rPr>
                  <a:t>=</a:t>
                </a:r>
                <a:r>
                  <a:rPr lang="en-US" sz="2100" i="1" dirty="0">
                    <a:effectLst/>
                    <a:latin typeface="Times New Roman" panose="02020603050405020304" pitchFamily="18" charset="0"/>
                    <a:ea typeface="Calibri" panose="020F0502020204030204" pitchFamily="34" charset="0"/>
                  </a:rPr>
                  <a:t>X</a:t>
                </a:r>
                <a:r>
                  <a:rPr lang="en-US" sz="2100" dirty="0">
                    <a:effectLst/>
                    <a:latin typeface="Times New Roman" panose="02020603050405020304" pitchFamily="18" charset="0"/>
                    <a:ea typeface="Calibri" panose="020F0502020204030204" pitchFamily="34" charset="0"/>
                  </a:rPr>
                  <a:t>. Note, because all </a:t>
                </a:r>
                <a:r>
                  <a:rPr lang="en-US" sz="2100" i="1" dirty="0">
                    <a:effectLst/>
                    <a:latin typeface="Times New Roman" panose="02020603050405020304" pitchFamily="18" charset="0"/>
                    <a:ea typeface="SimSun" panose="02010600030101010101" pitchFamily="2" charset="-122"/>
                  </a:rPr>
                  <a:t>Y</a:t>
                </a:r>
                <a:r>
                  <a:rPr lang="en-US" sz="2100" i="1" baseline="-25000" dirty="0">
                    <a:effectLst/>
                    <a:latin typeface="Times New Roman" panose="02020603050405020304" pitchFamily="18" charset="0"/>
                    <a:ea typeface="SimSun" panose="02010600030101010101" pitchFamily="2" charset="-122"/>
                  </a:rPr>
                  <a:t>i</a:t>
                </a:r>
                <a:r>
                  <a:rPr lang="en-US" sz="2100" dirty="0">
                    <a:effectLst/>
                    <a:latin typeface="Times New Roman" panose="02020603050405020304" pitchFamily="18" charset="0"/>
                    <a:ea typeface="SimSun" panose="02010600030101010101" pitchFamily="2" charset="-122"/>
                  </a:rPr>
                  <a:t> (s) </a:t>
                </a:r>
                <a:r>
                  <a:rPr lang="en-US" sz="2100" dirty="0">
                    <a:effectLst/>
                    <a:latin typeface="Times New Roman" panose="02020603050405020304" pitchFamily="18" charset="0"/>
                    <a:ea typeface="Calibri" panose="020F0502020204030204" pitchFamily="34" charset="0"/>
                  </a:rPr>
                  <a:t>are </a:t>
                </a:r>
                <a:r>
                  <a:rPr lang="en-US" sz="2100" dirty="0" err="1">
                    <a:effectLst/>
                    <a:latin typeface="Times New Roman" panose="02020603050405020304" pitchFamily="18" charset="0"/>
                    <a:ea typeface="Calibri" panose="020F0502020204030204" pitchFamily="34" charset="0"/>
                  </a:rPr>
                  <a:t>iid</a:t>
                </a:r>
                <a:r>
                  <a:rPr lang="en-US" sz="2100" dirty="0">
                    <a:effectLst/>
                    <a:latin typeface="Times New Roman" panose="02020603050405020304" pitchFamily="18" charset="0"/>
                    <a:ea typeface="Calibri" panose="020F0502020204030204" pitchFamily="34" charset="0"/>
                  </a:rPr>
                  <a:t>, let random variable </a:t>
                </a:r>
                <a:r>
                  <a:rPr lang="en-US" sz="2100" i="1" dirty="0">
                    <a:effectLst/>
                    <a:latin typeface="Times New Roman" panose="02020603050405020304" pitchFamily="18" charset="0"/>
                    <a:ea typeface="Calibri" panose="020F0502020204030204" pitchFamily="34" charset="0"/>
                  </a:rPr>
                  <a:t>Y</a:t>
                </a:r>
                <a:r>
                  <a:rPr lang="en-US" sz="2100" dirty="0">
                    <a:effectLst/>
                    <a:latin typeface="Times New Roman" panose="02020603050405020304" pitchFamily="18" charset="0"/>
                    <a:ea typeface="Calibri" panose="020F0502020204030204" pitchFamily="34" charset="0"/>
                  </a:rPr>
                  <a:t> represent every </a:t>
                </a:r>
                <a:r>
                  <a:rPr lang="en-US" sz="2100" i="1" dirty="0">
                    <a:effectLst/>
                    <a:latin typeface="Times New Roman" panose="02020603050405020304" pitchFamily="18" charset="0"/>
                    <a:ea typeface="SimSun" panose="02010600030101010101" pitchFamily="2" charset="-122"/>
                  </a:rPr>
                  <a:t>Y</a:t>
                </a:r>
                <a:r>
                  <a:rPr lang="en-US" sz="2100" i="1" baseline="-25000" dirty="0">
                    <a:effectLst/>
                    <a:latin typeface="Times New Roman" panose="02020603050405020304" pitchFamily="18" charset="0"/>
                    <a:ea typeface="SimSun" panose="02010600030101010101" pitchFamily="2" charset="-122"/>
                  </a:rPr>
                  <a:t>i</a:t>
                </a:r>
                <a:r>
                  <a:rPr lang="en-US" sz="2100" dirty="0">
                    <a:effectLst/>
                    <a:latin typeface="Times New Roman" panose="02020603050405020304" pitchFamily="18" charset="0"/>
                    <a:ea typeface="Calibri" panose="020F0502020204030204" pitchFamily="34" charset="0"/>
                  </a:rPr>
                  <a:t>. The so-called probabilistic</a:t>
                </a:r>
                <a:r>
                  <a:rPr lang="en-US" sz="2100" i="1" dirty="0">
                    <a:effectLst/>
                    <a:latin typeface="Times New Roman" panose="02020603050405020304" pitchFamily="18" charset="0"/>
                    <a:ea typeface="Calibri" panose="020F0502020204030204" pitchFamily="34" charset="0"/>
                  </a:rPr>
                  <a:t> </a:t>
                </a:r>
                <a:r>
                  <a:rPr lang="en-US" sz="2100" dirty="0">
                    <a:effectLst/>
                    <a:latin typeface="Times New Roman" panose="02020603050405020304" pitchFamily="18" charset="0"/>
                    <a:ea typeface="Calibri" panose="020F0502020204030204" pitchFamily="34" charset="0"/>
                  </a:rPr>
                  <a:t>finite</a:t>
                </a:r>
                <a:r>
                  <a:rPr lang="en-US" sz="2100" i="1" dirty="0">
                    <a:effectLst/>
                    <a:latin typeface="Times New Roman" panose="02020603050405020304" pitchFamily="18" charset="0"/>
                    <a:ea typeface="Calibri" panose="020F0502020204030204" pitchFamily="34" charset="0"/>
                  </a:rPr>
                  <a:t> </a:t>
                </a:r>
                <a:r>
                  <a:rPr lang="en-US" sz="2100" dirty="0">
                    <a:effectLst/>
                    <a:latin typeface="Times New Roman" panose="02020603050405020304" pitchFamily="18" charset="0"/>
                    <a:ea typeface="Calibri" panose="020F0502020204030204" pitchFamily="34" charset="0"/>
                  </a:rPr>
                  <a:t>mixture model is represented by the PDF of </a:t>
                </a:r>
                <a:r>
                  <a:rPr lang="en-US" sz="2100" i="1" dirty="0">
                    <a:effectLst/>
                    <a:latin typeface="Times New Roman" panose="02020603050405020304" pitchFamily="18" charset="0"/>
                    <a:ea typeface="Calibri" panose="020F0502020204030204" pitchFamily="34" charset="0"/>
                  </a:rPr>
                  <a:t>Y</a:t>
                </a:r>
                <a:r>
                  <a:rPr lang="en-US" sz="2100" dirty="0">
                    <a:effectLst/>
                    <a:latin typeface="Times New Roman" panose="02020603050405020304" pitchFamily="18" charset="0"/>
                    <a:ea typeface="Calibri" panose="020F0502020204030204" pitchFamily="34" charset="0"/>
                  </a:rPr>
                  <a:t>, as follows:</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p>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nary>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00" b="0" i="1" smtClean="0">
                              <a:effectLst/>
                              <a:latin typeface="Cambria Math" panose="02040503050406030204" pitchFamily="18" charset="0"/>
                              <a:cs typeface="Times New Roman" panose="02020603050405020304" pitchFamily="18" charset="0"/>
                            </a:rPr>
                          </m:ctrlPr>
                        </m:dPr>
                        <m:e>
                          <m:r>
                            <a:rPr lang="en-US" sz="2100" b="0" i="1" smtClean="0">
                              <a:effectLst/>
                              <a:latin typeface="Cambria Math" panose="02040503050406030204" pitchFamily="18" charset="0"/>
                              <a:cs typeface="Times New Roman" panose="02020603050405020304" pitchFamily="18" charset="0"/>
                            </a:rPr>
                            <m:t>1.2</m:t>
                          </m:r>
                        </m:e>
                      </m:d>
                    </m:oMath>
                  </m:oMathPara>
                </a14:m>
                <a:endParaRPr lang="en-US" sz="2100" dirty="0"/>
              </a:p>
              <a:p>
                <a:pPr marL="0" indent="0">
                  <a:buNone/>
                </a:pPr>
                <a:r>
                  <a:rPr lang="en-US" sz="2100" dirty="0"/>
                  <a:t>Where, </a:t>
                </a:r>
                <a14:m>
                  <m:oMath xmlns:m="http://schemas.openxmlformats.org/officeDocument/2006/math">
                    <m:r>
                      <m:rPr>
                        <m:sty m:val="p"/>
                      </m:rPr>
                      <a:rPr lang="en-US" sz="2100" smtClean="0">
                        <a:effectLst/>
                        <a:latin typeface="Cambria Math" panose="02040503050406030204" pitchFamily="18" charset="0"/>
                        <a:ea typeface="Calibri" panose="020F0502020204030204" pitchFamily="34" charset="0"/>
                        <a:cs typeface="Times New Roman" panose="02020603050405020304" pitchFamily="18" charset="0"/>
                      </a:rPr>
                      <m:t>Θ</m:t>
                    </m:r>
                    <m:r>
                      <a:rPr lang="en-US" sz="2100"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𝑇</m:t>
                        </m:r>
                      </m:sup>
                    </m:sSup>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latin typeface="Cambria Math" panose="02040503050406030204" pitchFamily="18" charset="0"/>
                          </a:rPr>
                        </m:ctrlPr>
                      </m:naryPr>
                      <m:sub>
                        <m:r>
                          <a:rPr lang="en-US" sz="2100" i="1">
                            <a:latin typeface="Cambria Math" panose="02040503050406030204" pitchFamily="18" charset="0"/>
                          </a:rPr>
                          <m:t>𝑘</m:t>
                        </m:r>
                        <m:r>
                          <a:rPr lang="en-US" sz="2100" i="1">
                            <a:latin typeface="Cambria Math" panose="02040503050406030204" pitchFamily="18" charset="0"/>
                          </a:rPr>
                          <m:t>=1</m:t>
                        </m:r>
                      </m:sub>
                      <m:sup>
                        <m:r>
                          <a:rPr lang="en-US" sz="2100" i="1">
                            <a:latin typeface="Cambria Math" panose="02040503050406030204" pitchFamily="18" charset="0"/>
                          </a:rPr>
                          <m:t>𝐾</m:t>
                        </m:r>
                      </m:sup>
                      <m:e>
                        <m:sSub>
                          <m:sSubPr>
                            <m:ctrlPr>
                              <a:rPr lang="en-US" sz="2100" i="1">
                                <a:latin typeface="Cambria Math" panose="02040503050406030204" pitchFamily="18" charset="0"/>
                              </a:rPr>
                            </m:ctrlPr>
                          </m:sSubPr>
                          <m:e>
                            <m:r>
                              <a:rPr lang="en-US" sz="2100" i="1">
                                <a:latin typeface="Cambria Math" panose="02040503050406030204" pitchFamily="18" charset="0"/>
                              </a:rPr>
                              <m:t>𝛼</m:t>
                            </m:r>
                          </m:e>
                          <m:sub>
                            <m:r>
                              <a:rPr lang="en-US" sz="2100" i="1">
                                <a:latin typeface="Cambria Math" panose="02040503050406030204" pitchFamily="18" charset="0"/>
                              </a:rPr>
                              <m:t>𝑘</m:t>
                            </m:r>
                          </m:sub>
                        </m:sSub>
                      </m:e>
                    </m:nary>
                    <m:r>
                      <a:rPr lang="en-US" sz="2100" i="1">
                        <a:latin typeface="Cambria Math" panose="02040503050406030204" pitchFamily="18" charset="0"/>
                      </a:rPr>
                      <m:t>=1</m:t>
                    </m:r>
                  </m:oMath>
                </a14:m>
                <a:r>
                  <a:rPr lang="en-US" sz="2100" dirty="0"/>
                  <a:t>. </a:t>
                </a:r>
                <a:r>
                  <a:rPr lang="en-US" sz="2100" dirty="0">
                    <a:effectLst/>
                    <a:latin typeface="Times New Roman" panose="02020603050405020304" pitchFamily="18" charset="0"/>
                    <a:ea typeface="Calibri" panose="020F0502020204030204" pitchFamily="34" charset="0"/>
                  </a:rPr>
                  <a:t>The </a:t>
                </a:r>
                <a:r>
                  <a:rPr lang="en-US" sz="2100" i="1" dirty="0">
                    <a:effectLst/>
                    <a:latin typeface="Times New Roman" panose="02020603050405020304" pitchFamily="18" charset="0"/>
                    <a:ea typeface="Calibri" panose="020F0502020204030204" pitchFamily="34" charset="0"/>
                  </a:rPr>
                  <a:t>Q</a:t>
                </a:r>
                <a:r>
                  <a:rPr lang="en-US" sz="2100" dirty="0">
                    <a:effectLst/>
                    <a:latin typeface="Times New Roman" panose="02020603050405020304" pitchFamily="18" charset="0"/>
                    <a:ea typeface="Calibri" panose="020F0502020204030204" pitchFamily="34" charset="0"/>
                  </a:rPr>
                  <a:t>(Θ | Θ</a:t>
                </a:r>
                <a:r>
                  <a:rPr lang="en-US" sz="2100" baseline="30000" dirty="0">
                    <a:effectLst/>
                    <a:latin typeface="Times New Roman" panose="02020603050405020304" pitchFamily="18" charset="0"/>
                    <a:ea typeface="Calibri" panose="020F0502020204030204" pitchFamily="34" charset="0"/>
                  </a:rPr>
                  <a:t>(</a:t>
                </a:r>
                <a:r>
                  <a:rPr lang="en-US" sz="2100" i="1" baseline="30000" dirty="0">
                    <a:effectLst/>
                    <a:latin typeface="Times New Roman" panose="02020603050405020304" pitchFamily="18" charset="0"/>
                    <a:ea typeface="Calibri" panose="020F0502020204030204" pitchFamily="34" charset="0"/>
                  </a:rPr>
                  <a:t>t</a:t>
                </a:r>
                <a:r>
                  <a:rPr lang="en-US" sz="2100" baseline="30000" dirty="0">
                    <a:effectLst/>
                    <a:latin typeface="Times New Roman" panose="02020603050405020304" pitchFamily="18" charset="0"/>
                    <a:ea typeface="Calibri" panose="020F0502020204030204" pitchFamily="34" charset="0"/>
                  </a:rPr>
                  <a:t>)</a:t>
                </a:r>
                <a:r>
                  <a:rPr lang="en-US" sz="2100" dirty="0">
                    <a:effectLst/>
                    <a:latin typeface="Times New Roman" panose="02020603050405020304" pitchFamily="18" charset="0"/>
                    <a:ea typeface="Calibri" panose="020F0502020204030204" pitchFamily="34" charset="0"/>
                  </a:rPr>
                  <a:t>) is re-defined for finite mixture model as follows (Nguyen, 2020, p. 79):</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2100" i="1">
                              <a:effectLst/>
                              <a:latin typeface="Cambria Math" panose="02040503050406030204" pitchFamily="18" charset="0"/>
                              <a:cs typeface="Times New Roman" panose="02020603050405020304" pitchFamily="18" charset="0"/>
                            </a:rPr>
                          </m:ctrlPr>
                        </m:d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e>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𝑁</m:t>
                          </m:r>
                        </m:sup>
                        <m:e>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d>
                            </m:e>
                          </m:nary>
                        </m:e>
                      </m:nary>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00" b="0" i="1" smtClean="0">
                              <a:effectLst/>
                              <a:latin typeface="Cambria Math" panose="02040503050406030204" pitchFamily="18" charset="0"/>
                              <a:cs typeface="Times New Roman" panose="02020603050405020304" pitchFamily="18" charset="0"/>
                            </a:rPr>
                          </m:ctrlPr>
                        </m:dPr>
                        <m:e>
                          <m:r>
                            <a:rPr lang="en-US" sz="2100" b="0" i="1" smtClean="0">
                              <a:effectLst/>
                              <a:latin typeface="Cambria Math" panose="02040503050406030204" pitchFamily="18" charset="0"/>
                              <a:cs typeface="Times New Roman" panose="02020603050405020304" pitchFamily="18" charset="0"/>
                            </a:rPr>
                            <m:t>1.3</m:t>
                          </m:r>
                        </m:e>
                      </m:d>
                    </m:oMath>
                  </m:oMathPara>
                </a14:m>
                <a:endParaRPr lang="en-US" sz="2100" dirty="0"/>
              </a:p>
              <a:p>
                <a:pPr marL="0" indent="0">
                  <a:buNone/>
                </a:pPr>
                <a:r>
                  <a:rPr lang="en-US" sz="2100" dirty="0">
                    <a:effectLst/>
                    <a:latin typeface="Times New Roman" panose="02020603050405020304" pitchFamily="18" charset="0"/>
                    <a:ea typeface="Calibri" panose="020F0502020204030204" pitchFamily="34" charset="0"/>
                  </a:rPr>
                  <a:t>Where,</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e>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e>
                          </m:d>
                        </m:num>
                        <m:den>
                          <m:nary>
                            <m:naryPr>
                              <m:chr m:val="∑"/>
                              <m:limLoc m:val="undOvr"/>
                              <m:ctrlPr>
                                <a:rPr lang="en-US" sz="2100" i="1">
                                  <a:effectLst/>
                                  <a:latin typeface="Cambria Math" panose="02040503050406030204" pitchFamily="18" charset="0"/>
                                  <a:cs typeface="Times New Roman" panose="02020603050405020304" pitchFamily="18" charset="0"/>
                                </a:rPr>
                              </m:ctrlPr>
                            </m:naryPr>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100" i="1">
                                  <a:effectLst/>
                                  <a:latin typeface="Cambria Math" panose="02040503050406030204" pitchFamily="18" charset="0"/>
                                  <a:ea typeface="Calibri" panose="020F0502020204030204" pitchFamily="34" charset="0"/>
                                  <a:cs typeface="Times New Roman" panose="02020603050405020304" pitchFamily="18" charset="0"/>
                                </a:rPr>
                                <m:t>𝐾</m:t>
                              </m:r>
                            </m:sup>
                            <m:e>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sub>
                              </m:sSub>
                              <m:d>
                                <m:dPr>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𝑖</m:t>
                                      </m:r>
                                    </m:sub>
                                  </m:sSub>
                                </m:e>
                                <m:e>
                                  <m:sSubSup>
                                    <m:sSubSupPr>
                                      <m:ctrlPr>
                                        <a:rPr lang="en-US" sz="2100" i="1">
                                          <a:effectLst/>
                                          <a:latin typeface="Cambria Math" panose="02040503050406030204" pitchFamily="18" charset="0"/>
                                          <a:cs typeface="Times New Roman" panose="02020603050405020304" pitchFamily="18" charset="0"/>
                                        </a:rPr>
                                      </m:ctrlPr>
                                    </m:sSubSup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𝑙</m:t>
                                      </m:r>
                                    </m:sub>
                                    <m:sup>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𝑡</m:t>
                                          </m:r>
                                        </m:e>
                                      </m:d>
                                    </m:sup>
                                  </m:sSubSup>
                                </m:e>
                              </m:d>
                            </m:e>
                          </m:nary>
                        </m:den>
                      </m:f>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100" b="0" i="1" smtClean="0">
                              <a:effectLst/>
                              <a:latin typeface="Cambria Math" panose="02040503050406030204" pitchFamily="18" charset="0"/>
                              <a:cs typeface="Times New Roman" panose="02020603050405020304" pitchFamily="18" charset="0"/>
                            </a:rPr>
                          </m:ctrlPr>
                        </m:dPr>
                        <m:e>
                          <m:r>
                            <a:rPr lang="en-US" sz="2100" b="0" i="1" smtClean="0">
                              <a:effectLst/>
                              <a:latin typeface="Cambria Math" panose="02040503050406030204" pitchFamily="18" charset="0"/>
                              <a:cs typeface="Times New Roman" panose="02020603050405020304" pitchFamily="18" charset="0"/>
                            </a:rPr>
                            <m:t>1.4</m:t>
                          </m:r>
                        </m:e>
                      </m:d>
                    </m:oMath>
                  </m:oMathPara>
                </a14:m>
                <a:endParaRPr lang="en-US" sz="2100" dirty="0"/>
              </a:p>
            </p:txBody>
          </p:sp>
        </mc:Choice>
        <mc:Fallback xmlns="">
          <p:sp>
            <p:nvSpPr>
              <p:cNvPr id="3" name="Content Placeholder 2">
                <a:extLst>
                  <a:ext uri="{FF2B5EF4-FFF2-40B4-BE49-F238E27FC236}">
                    <a16:creationId xmlns:a16="http://schemas.microsoft.com/office/drawing/2014/main" id="{323973E2-1FCB-B9D8-CA56-24CB69B05B1E}"/>
                  </a:ext>
                </a:extLst>
              </p:cNvPr>
              <p:cNvSpPr>
                <a:spLocks noGrp="1" noRot="1" noChangeAspect="1" noMove="1" noResize="1" noEditPoints="1" noAdjustHandles="1" noChangeArrowheads="1" noChangeShapeType="1" noTextEdit="1"/>
              </p:cNvSpPr>
              <p:nvPr>
                <p:ph idx="1"/>
              </p:nvPr>
            </p:nvSpPr>
            <p:spPr>
              <a:xfrm>
                <a:off x="168813" y="914399"/>
                <a:ext cx="11816862" cy="5176066"/>
              </a:xfrm>
              <a:blipFill>
                <a:blip r:embed="rId4"/>
                <a:stretch>
                  <a:fillRect l="-619" t="-707" r="-61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FC23B7C-7CB1-3626-41BF-4D4AAA1F983E}"/>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8BF8BD74-1028-60FB-AB5D-5EA38942AF44}"/>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5DE4854F-0154-2D01-35C9-422951F76753}"/>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70248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B8B3-B1B6-6B5C-C7F2-6C76EDE0E5F2}"/>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34DFAB37-3471-EA77-6A85-177CA2500131}"/>
              </a:ext>
            </a:extLst>
          </p:cNvPr>
          <p:cNvSpPr>
            <a:spLocks noGrp="1"/>
          </p:cNvSpPr>
          <p:nvPr>
            <p:ph idx="1"/>
          </p:nvPr>
        </p:nvSpPr>
        <p:spPr/>
        <p:txBody>
          <a:bodyPr>
            <a:noAutofit/>
          </a:bodyPr>
          <a:lstStyle/>
          <a:p>
            <a:pPr marL="0"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interesting application of finite mixture model is soft clustering. Traditional clustering methods assign a fixed cluster to every data point in sample, which means that every data point belongs exactly to one cluster. Soft clustering is more flexible when every data point belongs to more than one cluster and the degree of assignment is represented by a probability. It is easy to recognize that when mixture model is applied into soft clustering, latent class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represents a cluster.</a:t>
            </a:r>
          </a:p>
          <a:p>
            <a:pPr marL="0" indent="228600">
              <a:buNone/>
            </a:pPr>
            <a:r>
              <a:rPr lang="en-US" sz="2400" dirty="0">
                <a:effectLst/>
                <a:latin typeface="Times New Roman" panose="02020603050405020304" pitchFamily="18" charset="0"/>
                <a:ea typeface="Calibri" panose="020F0502020204030204" pitchFamily="34" charset="0"/>
              </a:rPr>
              <a:t>Every observation in ordinary sample is univariate or multivariate but there is a case that ordinary sample becomes dyadic sample related to two sets of objects, which causes some modifications of mixture model. </a:t>
            </a:r>
            <a:r>
              <a:rPr lang="en-US" sz="2400" i="1" dirty="0">
                <a:effectLst/>
                <a:latin typeface="Times New Roman" panose="02020603050405020304" pitchFamily="18" charset="0"/>
                <a:ea typeface="Calibri" panose="020F0502020204030204" pitchFamily="34" charset="0"/>
              </a:rPr>
              <a:t>Dyadic data</a:t>
            </a:r>
            <a:r>
              <a:rPr lang="en-US" sz="2400" dirty="0">
                <a:effectLst/>
                <a:latin typeface="Times New Roman" panose="02020603050405020304" pitchFamily="18" charset="0"/>
                <a:ea typeface="Calibri" panose="020F0502020204030204" pitchFamily="34" charset="0"/>
              </a:rPr>
              <a:t> which is also called co-occurrence data (COD) contains co-occurrent events of objects. It is necessary to obtain statistical models to represent dyadic data and fortunately, finite mixture model is the one. Recall that EM is applied to learn mixture model. The next section focuses on mixture model for dyadic data.</a:t>
            </a:r>
            <a:endParaRPr lang="en-US" sz="2400" dirty="0"/>
          </a:p>
        </p:txBody>
      </p:sp>
      <p:sp>
        <p:nvSpPr>
          <p:cNvPr id="4" name="Date Placeholder 3">
            <a:extLst>
              <a:ext uri="{FF2B5EF4-FFF2-40B4-BE49-F238E27FC236}">
                <a16:creationId xmlns:a16="http://schemas.microsoft.com/office/drawing/2014/main" id="{8207F644-2EF8-F6A1-6066-8E9CB6644F67}"/>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A4B7AF81-CD13-1A3F-0EC9-20850B38A7E7}"/>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0A43A8F0-C110-7EC5-54E6-F4A3E4E7E0E0}"/>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36369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79" y="914399"/>
                <a:ext cx="11830929" cy="5176066"/>
              </a:xfrm>
            </p:spPr>
            <p:txBody>
              <a:bodyPr>
                <a:noAutofit/>
              </a:bodyPr>
              <a:lstStyle/>
              <a:p>
                <a:pPr marL="0" indent="0">
                  <a:buNone/>
                </a:pPr>
                <a:r>
                  <a:rPr lang="en-US" sz="1950" dirty="0">
                    <a:effectLst/>
                    <a:ea typeface="Calibri" panose="020F0502020204030204" pitchFamily="34" charset="0"/>
                  </a:rPr>
                  <a:t>Given two finite sets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 =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x</a:t>
                </a:r>
                <a:r>
                  <a:rPr lang="en-US" sz="1950" baseline="-25000" dirty="0">
                    <a:effectLst/>
                    <a:ea typeface="Calibri" panose="020F0502020204030204" pitchFamily="34" charset="0"/>
                  </a:rPr>
                  <a:t>2</a:t>
                </a:r>
                <a:r>
                  <a:rPr lang="en-US" sz="1950" dirty="0">
                    <a:effectLst/>
                    <a:ea typeface="Calibri" panose="020F0502020204030204" pitchFamily="34" charset="0"/>
                  </a:rPr>
                  <a:t>,…, </a:t>
                </a:r>
                <a:r>
                  <a:rPr lang="en-US" sz="1950" i="1" dirty="0" err="1">
                    <a:effectLst/>
                    <a:ea typeface="Calibri" panose="020F0502020204030204" pitchFamily="34" charset="0"/>
                  </a:rPr>
                  <a:t>x</a:t>
                </a:r>
                <a:r>
                  <a:rPr lang="en-US" sz="1950" i="1" baseline="-25000" dirty="0" err="1">
                    <a:effectLst/>
                    <a:ea typeface="Calibri" panose="020F0502020204030204" pitchFamily="34" charset="0"/>
                  </a:rPr>
                  <a:t>N</a:t>
                </a:r>
                <a:r>
                  <a:rPr lang="en-US" sz="1950" dirty="0">
                    <a:effectLst/>
                    <a:ea typeface="Calibri" panose="020F0502020204030204" pitchFamily="34" charset="0"/>
                  </a:rPr>
                  <a:t>) and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 =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M</a:t>
                </a:r>
                <a:r>
                  <a:rPr lang="en-US" sz="1950" dirty="0">
                    <a:effectLst/>
                    <a:ea typeface="Calibri" panose="020F0502020204030204" pitchFamily="34" charset="0"/>
                  </a:rPr>
                  <a:t>) with note that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(s)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(s) represent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-objects and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-objects, respectively; exactly, they are names of objects. The numbers of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-objects and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-objects are </a:t>
                </a:r>
                <a14:m>
                  <m:oMath xmlns:m="http://schemas.openxmlformats.org/officeDocument/2006/math">
                    <m:d>
                      <m:dPr>
                        <m:begChr m:val="|"/>
                        <m:endChr m:val="|"/>
                        <m:ctrlPr>
                          <a:rPr lang="en-US" sz="1950" i="1">
                            <a:effectLst/>
                            <a:latin typeface="Cambria Math" panose="02040503050406030204" pitchFamily="18" charset="0"/>
                          </a:rPr>
                        </m:ctrlPr>
                      </m:dPr>
                      <m:e>
                        <m:r>
                          <a:rPr lang="en-US" sz="1950" i="1">
                            <a:effectLst/>
                            <a:latin typeface="Cambria Math" panose="02040503050406030204" pitchFamily="18" charset="0"/>
                            <a:ea typeface="Calibri" panose="020F0502020204030204" pitchFamily="34" charset="0"/>
                          </a:rPr>
                          <m:t>𝒳</m:t>
                        </m:r>
                      </m:e>
                    </m:d>
                  </m:oMath>
                </a14:m>
                <a:r>
                  <a:rPr lang="en-US" sz="1950" dirty="0">
                    <a:effectLst/>
                    <a:ea typeface="Calibri" panose="020F0502020204030204" pitchFamily="34" charset="0"/>
                  </a:rPr>
                  <a:t>=</a:t>
                </a:r>
                <a:r>
                  <a:rPr lang="en-US" sz="1950" i="1" dirty="0">
                    <a:effectLst/>
                    <a:ea typeface="Calibri" panose="020F0502020204030204" pitchFamily="34" charset="0"/>
                  </a:rPr>
                  <a:t>N</a:t>
                </a:r>
                <a:r>
                  <a:rPr lang="en-US" sz="1950" dirty="0">
                    <a:effectLst/>
                    <a:ea typeface="Calibri" panose="020F0502020204030204" pitchFamily="34" charset="0"/>
                  </a:rPr>
                  <a:t> and </a:t>
                </a:r>
                <a14:m>
                  <m:oMath xmlns:m="http://schemas.openxmlformats.org/officeDocument/2006/math">
                    <m:d>
                      <m:dPr>
                        <m:begChr m:val="|"/>
                        <m:endChr m:val="|"/>
                        <m:ctrlPr>
                          <a:rPr lang="en-US" sz="1950" i="1">
                            <a:effectLst/>
                            <a:latin typeface="Cambria Math" panose="02040503050406030204" pitchFamily="18" charset="0"/>
                          </a:rPr>
                        </m:ctrlPr>
                      </m:dPr>
                      <m:e>
                        <m:r>
                          <a:rPr lang="en-US" sz="1950" i="1">
                            <a:effectLst/>
                            <a:latin typeface="Cambria Math" panose="02040503050406030204" pitchFamily="18" charset="0"/>
                            <a:ea typeface="Calibri" panose="020F0502020204030204" pitchFamily="34" charset="0"/>
                          </a:rPr>
                          <m:t>𝒴</m:t>
                        </m:r>
                      </m:e>
                    </m:d>
                  </m:oMath>
                </a14:m>
                <a:r>
                  <a:rPr lang="en-US" sz="1950" dirty="0">
                    <a:effectLst/>
                    <a:ea typeface="Calibri" panose="020F0502020204030204" pitchFamily="34" charset="0"/>
                  </a:rPr>
                  <a:t>=</a:t>
                </a:r>
                <a:r>
                  <a:rPr lang="en-US" sz="1950" i="1" dirty="0">
                    <a:effectLst/>
                    <a:ea typeface="Calibri" panose="020F0502020204030204" pitchFamily="34" charset="0"/>
                  </a:rPr>
                  <a:t>M</a:t>
                </a:r>
                <a:r>
                  <a:rPr lang="en-US" sz="1950" dirty="0">
                    <a:effectLst/>
                    <a:ea typeface="Calibri" panose="020F0502020204030204" pitchFamily="34" charset="0"/>
                  </a:rPr>
                  <a:t>, respectively. For example, in information retrieval,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(s) are documents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(s) are keywords. Hence,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are not evaluated as numbers. An observational pair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a:t>
                </a:r>
                <a14:m>
                  <m:oMath xmlns:m="http://schemas.openxmlformats.org/officeDocument/2006/math">
                    <m:r>
                      <a:rPr lang="en-US" sz="1950" i="1">
                        <a:effectLst/>
                        <a:latin typeface="Cambria Math" panose="02040503050406030204" pitchFamily="18" charset="0"/>
                        <a:ea typeface="Calibri" panose="020F0502020204030204" pitchFamily="34" charset="0"/>
                      </a:rPr>
                      <m:t>∈</m:t>
                    </m:r>
                  </m:oMath>
                </a14:m>
                <a:r>
                  <a:rPr lang="en-US" sz="1950" dirty="0">
                    <a:effectLst/>
                    <a:ea typeface="Calibri" panose="020F0502020204030204" pitchFamily="34" charset="0"/>
                  </a:rPr>
                  <a:t>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r>
                      <a:rPr lang="en-US" sz="1950" i="1">
                        <a:effectLst/>
                        <a:latin typeface="Cambria Math" panose="02040503050406030204" pitchFamily="18" charset="0"/>
                        <a:ea typeface="Calibri" panose="020F0502020204030204" pitchFamily="34" charset="0"/>
                      </a:rPr>
                      <m:t>×</m:t>
                    </m:r>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 is called a </a:t>
                </a:r>
                <a:r>
                  <a:rPr lang="en-US" sz="1950" i="1" dirty="0">
                    <a:effectLst/>
                    <a:ea typeface="Calibri" panose="020F0502020204030204" pitchFamily="34" charset="0"/>
                  </a:rPr>
                  <a:t>co-occurrence</a:t>
                </a:r>
                <a:r>
                  <a:rPr lang="en-US" sz="1950" dirty="0">
                    <a:effectLst/>
                    <a:ea typeface="Calibri" panose="020F0502020204030204" pitchFamily="34" charset="0"/>
                  </a:rPr>
                  <a:t> of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Dyadic data or COD </a:t>
                </a:r>
                <a14:m>
                  <m:oMath xmlns:m="http://schemas.openxmlformats.org/officeDocument/2006/math">
                    <m:r>
                      <a:rPr lang="en-US" sz="1950" i="1">
                        <a:effectLst/>
                        <a:latin typeface="Cambria Math" panose="02040503050406030204" pitchFamily="18" charset="0"/>
                        <a:ea typeface="Calibri" panose="020F0502020204030204" pitchFamily="34" charset="0"/>
                      </a:rPr>
                      <m:t>𝒮</m:t>
                    </m:r>
                  </m:oMath>
                </a14:m>
                <a:r>
                  <a:rPr lang="en-US" sz="1950" dirty="0">
                    <a:effectLst/>
                    <a:ea typeface="Calibri" panose="020F0502020204030204" pitchFamily="34" charset="0"/>
                  </a:rPr>
                  <a:t> contains these co-occurrences with note that a co-occurrence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can exist more than one time. So, each co-occurrence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is indexed by an index </a:t>
                </a:r>
                <a:r>
                  <a:rPr lang="en-US" sz="1950" i="1" dirty="0">
                    <a:effectLst/>
                    <a:ea typeface="Calibri" panose="020F0502020204030204" pitchFamily="34" charset="0"/>
                  </a:rPr>
                  <a:t>r</a:t>
                </a:r>
                <a:r>
                  <a:rPr lang="en-US" sz="1950" dirty="0">
                    <a:effectLst/>
                    <a:ea typeface="Calibri" panose="020F0502020204030204" pitchFamily="34" charset="0"/>
                  </a:rPr>
                  <a:t>. As a result, each co-occurrence is denoted by the triple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a:t>
                </a:r>
                <a:r>
                  <a:rPr lang="en-US" sz="1950" i="1" dirty="0">
                    <a:effectLst/>
                    <a:ea typeface="Calibri" panose="020F0502020204030204" pitchFamily="34" charset="0"/>
                  </a:rPr>
                  <a:t>r</a:t>
                </a:r>
                <a:r>
                  <a:rPr lang="en-US" sz="1950" dirty="0">
                    <a:effectLst/>
                    <a:ea typeface="Calibri" panose="020F0502020204030204" pitchFamily="34" charset="0"/>
                  </a:rPr>
                  <a:t>) and we have (Hofmann &amp; </a:t>
                </a:r>
                <a:r>
                  <a:rPr lang="en-US" sz="1950" dirty="0" err="1">
                    <a:effectLst/>
                    <a:ea typeface="Calibri" panose="020F0502020204030204" pitchFamily="34" charset="0"/>
                  </a:rPr>
                  <a:t>Puzicha</a:t>
                </a:r>
                <a:r>
                  <a:rPr lang="en-US" sz="1950" dirty="0">
                    <a:effectLst/>
                    <a:ea typeface="Calibri" panose="020F0502020204030204" pitchFamily="34" charset="0"/>
                  </a:rPr>
                  <a:t>, 1998, p. 1):</a:t>
                </a:r>
              </a:p>
              <a:p>
                <a:pPr marL="0" indent="0">
                  <a:buNone/>
                </a:pPr>
                <a14:m>
                  <m:oMathPara xmlns:m="http://schemas.openxmlformats.org/officeDocument/2006/math">
                    <m:oMathParaPr>
                      <m:jc m:val="right"/>
                    </m:oMathParaPr>
                    <m:oMath xmlns:m="http://schemas.openxmlformats.org/officeDocument/2006/math">
                      <m:r>
                        <a:rPr lang="en-US" sz="1950" i="1" smtClean="0">
                          <a:effectLst/>
                          <a:latin typeface="Cambria Math" panose="02040503050406030204" pitchFamily="18" charset="0"/>
                          <a:ea typeface="Calibri" panose="020F0502020204030204" pitchFamily="34" charset="0"/>
                        </a:rPr>
                        <m:t>𝒮</m:t>
                      </m:r>
                      <m:r>
                        <a:rPr lang="en-US" sz="1950" i="1" smtClean="0">
                          <a:effectLst/>
                          <a:latin typeface="Cambria Math" panose="02040503050406030204" pitchFamily="18" charset="0"/>
                          <a:ea typeface="Calibri" panose="020F0502020204030204" pitchFamily="34" charset="0"/>
                        </a:rPr>
                        <m:t>=</m:t>
                      </m:r>
                      <m:d>
                        <m:dPr>
                          <m:begChr m:val="{"/>
                          <m:endChr m:val="}"/>
                          <m:ctrlPr>
                            <a:rPr lang="en-US" sz="1950" i="1">
                              <a:effectLst/>
                              <a:latin typeface="Cambria Math" panose="02040503050406030204" pitchFamily="18" charset="0"/>
                            </a:rPr>
                          </m:ctrlPr>
                        </m:dPr>
                        <m:e>
                          <m:d>
                            <m:dPr>
                              <m:ctrlPr>
                                <a:rPr lang="en-US" sz="1950" i="1">
                                  <a:effectLst/>
                                  <a:latin typeface="Cambria Math" panose="02040503050406030204" pitchFamily="18" charset="0"/>
                                </a:rPr>
                              </m:ctrlPr>
                            </m:dPr>
                            <m:e>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𝑥</m:t>
                                  </m:r>
                                </m:e>
                                <m:sub>
                                  <m:r>
                                    <a:rPr lang="en-US" sz="1950" i="1">
                                      <a:effectLst/>
                                      <a:latin typeface="Cambria Math" panose="02040503050406030204" pitchFamily="18" charset="0"/>
                                      <a:ea typeface="Calibri" panose="020F0502020204030204" pitchFamily="34" charset="0"/>
                                    </a:rPr>
                                    <m:t>𝑖</m:t>
                                  </m:r>
                                </m:sub>
                              </m:sSub>
                              <m:r>
                                <a:rPr lang="en-US" sz="1950" i="1">
                                  <a:effectLst/>
                                  <a:latin typeface="Cambria Math" panose="02040503050406030204" pitchFamily="18" charset="0"/>
                                  <a:ea typeface="Calibri" panose="020F0502020204030204" pitchFamily="34" charset="0"/>
                                </a:rPr>
                                <m:t>,</m:t>
                              </m:r>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𝑦</m:t>
                                  </m:r>
                                </m:e>
                                <m:sub>
                                  <m:r>
                                    <a:rPr lang="en-US" sz="1950" i="1">
                                      <a:effectLst/>
                                      <a:latin typeface="Cambria Math" panose="02040503050406030204" pitchFamily="18" charset="0"/>
                                      <a:ea typeface="Calibri" panose="020F0502020204030204" pitchFamily="34" charset="0"/>
                                    </a:rPr>
                                    <m:t>𝑗</m:t>
                                  </m:r>
                                </m:sub>
                              </m:sSub>
                              <m:r>
                                <a:rPr lang="en-US" sz="1950" i="1">
                                  <a:effectLst/>
                                  <a:latin typeface="Cambria Math" panose="02040503050406030204" pitchFamily="18" charset="0"/>
                                  <a:ea typeface="Calibri" panose="020F0502020204030204" pitchFamily="34" charset="0"/>
                                </a:rPr>
                                <m:t>,</m:t>
                              </m:r>
                              <m:r>
                                <a:rPr lang="en-US" sz="1950" i="1">
                                  <a:effectLst/>
                                  <a:latin typeface="Cambria Math" panose="02040503050406030204" pitchFamily="18" charset="0"/>
                                  <a:ea typeface="Calibri" panose="020F0502020204030204" pitchFamily="34" charset="0"/>
                                </a:rPr>
                                <m:t>𝑟</m:t>
                              </m:r>
                            </m:e>
                          </m:d>
                          <m:r>
                            <a:rPr lang="en-US" sz="1950" i="1">
                              <a:effectLst/>
                              <a:latin typeface="Cambria Math" panose="02040503050406030204" pitchFamily="18" charset="0"/>
                              <a:ea typeface="Calibri" panose="020F0502020204030204" pitchFamily="34" charset="0"/>
                            </a:rPr>
                            <m:t>:1≤</m:t>
                          </m:r>
                          <m:r>
                            <a:rPr lang="en-US" sz="1950" i="1">
                              <a:effectLst/>
                              <a:latin typeface="Cambria Math" panose="02040503050406030204" pitchFamily="18" charset="0"/>
                              <a:ea typeface="Calibri" panose="020F0502020204030204" pitchFamily="34" charset="0"/>
                            </a:rPr>
                            <m:t>𝑟</m:t>
                          </m:r>
                          <m:r>
                            <a:rPr lang="en-US" sz="1950" i="1">
                              <a:effectLst/>
                              <a:latin typeface="Cambria Math" panose="02040503050406030204" pitchFamily="18" charset="0"/>
                              <a:ea typeface="Calibri" panose="020F0502020204030204" pitchFamily="34" charset="0"/>
                            </a:rPr>
                            <m:t>≤</m:t>
                          </m:r>
                          <m:d>
                            <m:dPr>
                              <m:begChr m:val="|"/>
                              <m:endChr m:val="|"/>
                              <m:ctrlPr>
                                <a:rPr lang="en-US" sz="1950" i="1">
                                  <a:effectLst/>
                                  <a:latin typeface="Cambria Math" panose="02040503050406030204" pitchFamily="18" charset="0"/>
                                </a:rPr>
                              </m:ctrlPr>
                            </m:dPr>
                            <m:e>
                              <m:r>
                                <a:rPr lang="en-US" sz="1950" i="1">
                                  <a:effectLst/>
                                  <a:latin typeface="Cambria Math" panose="02040503050406030204" pitchFamily="18" charset="0"/>
                                  <a:ea typeface="Calibri" panose="020F0502020204030204" pitchFamily="34" charset="0"/>
                                </a:rPr>
                                <m:t>𝒮</m:t>
                              </m:r>
                            </m:e>
                          </m:d>
                        </m:e>
                      </m:d>
                      <m:r>
                        <a:rPr lang="en-US" sz="1950" b="0" i="1" smtClean="0">
                          <a:effectLst/>
                          <a:latin typeface="Cambria Math" panose="02040503050406030204" pitchFamily="18" charset="0"/>
                          <a:ea typeface="Calibri" panose="020F0502020204030204" pitchFamily="34" charset="0"/>
                        </a:rPr>
                        <m:t>    </m:t>
                      </m:r>
                      <m:d>
                        <m:dPr>
                          <m:ctrlPr>
                            <a:rPr lang="en-US" sz="1950" b="0" i="1" smtClean="0">
                              <a:effectLst/>
                              <a:latin typeface="Cambria Math" panose="02040503050406030204" pitchFamily="18" charset="0"/>
                            </a:rPr>
                          </m:ctrlPr>
                        </m:dPr>
                        <m:e>
                          <m:r>
                            <a:rPr lang="en-US" sz="1950" b="0" i="1" smtClean="0">
                              <a:effectLst/>
                              <a:latin typeface="Cambria Math" panose="02040503050406030204" pitchFamily="18" charset="0"/>
                            </a:rPr>
                            <m:t>2.1</m:t>
                          </m:r>
                        </m:e>
                      </m:d>
                    </m:oMath>
                  </m:oMathPara>
                </a14:m>
                <a:endParaRPr lang="en-US" sz="1950" dirty="0"/>
              </a:p>
              <a:p>
                <a:pPr marL="0" indent="0">
                  <a:buNone/>
                </a:pPr>
                <a:r>
                  <a:rPr lang="en-US" sz="1950" dirty="0">
                    <a:effectLst/>
                    <a:ea typeface="Calibri" panose="020F0502020204030204" pitchFamily="34"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sz="1950" i="1" smtClean="0">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𝑥</m:t>
                          </m:r>
                        </m:e>
                        <m:sub>
                          <m:r>
                            <a:rPr lang="en-US" sz="1950" i="1">
                              <a:effectLst/>
                              <a:latin typeface="Cambria Math" panose="02040503050406030204" pitchFamily="18" charset="0"/>
                              <a:ea typeface="Calibri" panose="020F0502020204030204" pitchFamily="34" charset="0"/>
                            </a:rPr>
                            <m:t>𝑖</m:t>
                          </m:r>
                        </m:sub>
                      </m:sSub>
                      <m:r>
                        <a:rPr lang="en-US" sz="1950" i="1">
                          <a:effectLst/>
                          <a:latin typeface="Cambria Math" panose="02040503050406030204" pitchFamily="18" charset="0"/>
                          <a:ea typeface="Calibri" panose="020F0502020204030204" pitchFamily="34" charset="0"/>
                        </a:rPr>
                        <m:t>∈</m:t>
                      </m:r>
                      <m:r>
                        <a:rPr lang="en-US" sz="1950" i="1">
                          <a:effectLst/>
                          <a:latin typeface="Cambria Math" panose="02040503050406030204" pitchFamily="18" charset="0"/>
                          <a:ea typeface="Calibri" panose="020F0502020204030204" pitchFamily="34" charset="0"/>
                        </a:rPr>
                        <m:t>𝒳</m:t>
                      </m:r>
                      <m:r>
                        <a:rPr lang="en-US" sz="1950" i="1">
                          <a:effectLst/>
                          <a:latin typeface="Cambria Math" panose="02040503050406030204" pitchFamily="18" charset="0"/>
                          <a:ea typeface="Calibri" panose="020F0502020204030204" pitchFamily="34" charset="0"/>
                        </a:rPr>
                        <m:t>=</m:t>
                      </m:r>
                      <m:d>
                        <m:dPr>
                          <m:begChr m:val="{"/>
                          <m:endChr m:val="}"/>
                          <m:ctrlPr>
                            <a:rPr lang="en-US" sz="1950" i="1">
                              <a:effectLst/>
                              <a:latin typeface="Cambria Math" panose="02040503050406030204" pitchFamily="18" charset="0"/>
                            </a:rPr>
                          </m:ctrlPr>
                        </m:dPr>
                        <m:e>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𝑥</m:t>
                              </m:r>
                            </m:e>
                            <m:sub>
                              <m:r>
                                <a:rPr lang="en-US" sz="1950" i="1">
                                  <a:effectLst/>
                                  <a:latin typeface="Cambria Math" panose="02040503050406030204" pitchFamily="18" charset="0"/>
                                  <a:ea typeface="Calibri" panose="020F0502020204030204" pitchFamily="34" charset="0"/>
                                </a:rPr>
                                <m:t>1</m:t>
                              </m:r>
                            </m:sub>
                          </m:sSub>
                          <m:r>
                            <a:rPr lang="en-US" sz="1950" i="1">
                              <a:effectLst/>
                              <a:latin typeface="Cambria Math" panose="02040503050406030204" pitchFamily="18" charset="0"/>
                              <a:ea typeface="Calibri" panose="020F0502020204030204" pitchFamily="34" charset="0"/>
                            </a:rPr>
                            <m:t>,</m:t>
                          </m:r>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𝑥</m:t>
                              </m:r>
                            </m:e>
                            <m:sub>
                              <m:r>
                                <a:rPr lang="en-US" sz="1950" i="1">
                                  <a:effectLst/>
                                  <a:latin typeface="Cambria Math" panose="02040503050406030204" pitchFamily="18" charset="0"/>
                                  <a:ea typeface="Calibri" panose="020F0502020204030204" pitchFamily="34" charset="0"/>
                                </a:rPr>
                                <m:t>2</m:t>
                              </m:r>
                            </m:sub>
                          </m:sSub>
                          <m:r>
                            <a:rPr lang="en-US" sz="1950" i="1">
                              <a:effectLst/>
                              <a:latin typeface="Cambria Math" panose="02040503050406030204" pitchFamily="18" charset="0"/>
                              <a:ea typeface="Calibri" panose="020F0502020204030204" pitchFamily="34" charset="0"/>
                            </a:rPr>
                            <m:t>,…,</m:t>
                          </m:r>
                          <m:sSub>
                            <m:sSubPr>
                              <m:ctrlPr>
                                <a:rPr lang="en-US" sz="1950" i="1">
                                  <a:effectLst/>
                                  <a:latin typeface="Cambria Math" panose="02040503050406030204" pitchFamily="18" charset="0"/>
                                </a:rPr>
                              </m:ctrlPr>
                            </m:sSubPr>
                            <m:e>
                              <m:r>
                                <a:rPr lang="en-US" sz="1950" i="1">
                                  <a:effectLst/>
                                  <a:latin typeface="Cambria Math" panose="02040503050406030204" pitchFamily="18" charset="0"/>
                                  <a:ea typeface="Calibri" panose="020F0502020204030204" pitchFamily="34" charset="0"/>
                                </a:rPr>
                                <m:t>𝑥</m:t>
                              </m:r>
                            </m:e>
                            <m:sub>
                              <m:d>
                                <m:dPr>
                                  <m:begChr m:val="|"/>
                                  <m:endChr m:val="|"/>
                                  <m:ctrlPr>
                                    <a:rPr lang="en-US" sz="1950" i="1">
                                      <a:effectLst/>
                                      <a:latin typeface="Cambria Math" panose="02040503050406030204" pitchFamily="18" charset="0"/>
                                    </a:rPr>
                                  </m:ctrlPr>
                                </m:dPr>
                                <m:e>
                                  <m:r>
                                    <a:rPr lang="en-US" sz="1950" i="1">
                                      <a:effectLst/>
                                      <a:latin typeface="Cambria Math" panose="02040503050406030204" pitchFamily="18" charset="0"/>
                                      <a:ea typeface="Calibri" panose="020F0502020204030204" pitchFamily="34" charset="0"/>
                                    </a:rPr>
                                    <m:t>𝒳</m:t>
                                  </m:r>
                                </m:e>
                              </m:d>
                            </m:sub>
                          </m:sSub>
                        </m:e>
                      </m:d>
                      <m:r>
                        <a:rPr lang="en-US" sz="1950" b="0" i="1" smtClean="0">
                          <a:effectLst/>
                          <a:latin typeface="Cambria Math" panose="02040503050406030204" pitchFamily="18" charset="0"/>
                          <a:ea typeface="Calibri" panose="020F0502020204030204" pitchFamily="34"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𝑗</m:t>
                          </m:r>
                        </m:sub>
                      </m:sSub>
                      <m:r>
                        <a:rPr lang="en-US" sz="1950" i="1">
                          <a:latin typeface="Cambria Math" panose="02040503050406030204" pitchFamily="18" charset="0"/>
                        </a:rPr>
                        <m:t>∈</m:t>
                      </m:r>
                      <m:r>
                        <a:rPr lang="en-US" sz="1950" i="1">
                          <a:latin typeface="Cambria Math" panose="02040503050406030204" pitchFamily="18" charset="0"/>
                        </a:rPr>
                        <m:t>𝒴</m:t>
                      </m:r>
                      <m:r>
                        <a:rPr lang="en-US" sz="1950" i="1">
                          <a:latin typeface="Cambria Math" panose="02040503050406030204" pitchFamily="18" charset="0"/>
                        </a:rPr>
                        <m:t>=</m:t>
                      </m:r>
                      <m:d>
                        <m:dPr>
                          <m:begChr m:val="{"/>
                          <m:endChr m:val="}"/>
                          <m:ctrlPr>
                            <a:rPr lang="en-US" sz="1950" i="1">
                              <a:latin typeface="Cambria Math" panose="02040503050406030204" pitchFamily="18" charset="0"/>
                            </a:rPr>
                          </m:ctrlPr>
                        </m:dPr>
                        <m:e>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1</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r>
                                <a:rPr lang="en-US" sz="1950" i="1">
                                  <a:latin typeface="Cambria Math" panose="02040503050406030204" pitchFamily="18" charset="0"/>
                                </a:rPr>
                                <m:t>2</m:t>
                              </m:r>
                            </m:sub>
                          </m:sSub>
                          <m:r>
                            <a:rPr lang="en-US" sz="1950" i="1">
                              <a:latin typeface="Cambria Math" panose="02040503050406030204" pitchFamily="18" charset="0"/>
                            </a:rPr>
                            <m:t>,…,</m:t>
                          </m:r>
                          <m:sSub>
                            <m:sSubPr>
                              <m:ctrlPr>
                                <a:rPr lang="en-US" sz="1950" i="1">
                                  <a:latin typeface="Cambria Math" panose="02040503050406030204" pitchFamily="18" charset="0"/>
                                </a:rPr>
                              </m:ctrlPr>
                            </m:sSubPr>
                            <m:e>
                              <m:r>
                                <a:rPr lang="en-US" sz="1950" i="1">
                                  <a:latin typeface="Cambria Math" panose="02040503050406030204" pitchFamily="18" charset="0"/>
                                </a:rPr>
                                <m:t>𝑦</m:t>
                              </m:r>
                            </m:e>
                            <m:sub>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𝒴</m:t>
                                  </m:r>
                                </m:e>
                              </m:d>
                            </m:sub>
                          </m:sSub>
                        </m:e>
                      </m:d>
                    </m:oMath>
                  </m:oMathPara>
                </a14:m>
                <a:endParaRPr lang="en-US" sz="1950" dirty="0"/>
              </a:p>
              <a:p>
                <a:pPr marL="0" indent="0">
                  <a:buNone/>
                </a:pPr>
                <a:r>
                  <a:rPr lang="en-US" sz="1950" dirty="0">
                    <a:effectLst/>
                    <a:ea typeface="Calibri" panose="020F0502020204030204" pitchFamily="34" charset="0"/>
                  </a:rPr>
                  <a:t>Of course, the size of </a:t>
                </a:r>
                <a14:m>
                  <m:oMath xmlns:m="http://schemas.openxmlformats.org/officeDocument/2006/math">
                    <m:r>
                      <a:rPr lang="en-US" sz="1950" i="1">
                        <a:effectLst/>
                        <a:latin typeface="Cambria Math" panose="02040503050406030204" pitchFamily="18" charset="0"/>
                        <a:ea typeface="Calibri" panose="020F0502020204030204" pitchFamily="34" charset="0"/>
                      </a:rPr>
                      <m:t>𝒮</m:t>
                    </m:r>
                  </m:oMath>
                </a14:m>
                <a:r>
                  <a:rPr lang="en-US" sz="1950" dirty="0">
                    <a:effectLst/>
                    <a:ea typeface="Calibri" panose="020F0502020204030204" pitchFamily="34" charset="0"/>
                  </a:rPr>
                  <a:t> is </a:t>
                </a:r>
                <a14:m>
                  <m:oMath xmlns:m="http://schemas.openxmlformats.org/officeDocument/2006/math">
                    <m:d>
                      <m:dPr>
                        <m:begChr m:val="|"/>
                        <m:endChr m:val="|"/>
                        <m:ctrlPr>
                          <a:rPr lang="en-US" sz="1950" i="1">
                            <a:effectLst/>
                            <a:latin typeface="Cambria Math" panose="02040503050406030204" pitchFamily="18" charset="0"/>
                          </a:rPr>
                        </m:ctrlPr>
                      </m:dPr>
                      <m:e>
                        <m:r>
                          <a:rPr lang="en-US" sz="1950" i="1">
                            <a:effectLst/>
                            <a:latin typeface="Cambria Math" panose="02040503050406030204" pitchFamily="18" charset="0"/>
                            <a:ea typeface="Calibri" panose="020F0502020204030204" pitchFamily="34" charset="0"/>
                          </a:rPr>
                          <m:t>𝒮</m:t>
                        </m:r>
                      </m:e>
                    </m:d>
                  </m:oMath>
                </a14:m>
                <a:r>
                  <a:rPr lang="en-US" sz="1950" dirty="0">
                    <a:effectLst/>
                    <a:ea typeface="Calibri" panose="020F0502020204030204" pitchFamily="34" charset="0"/>
                  </a:rPr>
                  <a:t>. As a convention,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a:t>
                </a:r>
                <a:r>
                  <a:rPr lang="en-US" sz="1950" i="1" dirty="0">
                    <a:effectLst/>
                    <a:ea typeface="Calibri" panose="020F0502020204030204" pitchFamily="34" charset="0"/>
                  </a:rPr>
                  <a:t>r</a:t>
                </a:r>
                <a:r>
                  <a:rPr lang="en-US" sz="1950" dirty="0">
                    <a:effectLst/>
                    <a:ea typeface="Calibri" panose="020F0502020204030204" pitchFamily="34" charset="0"/>
                  </a:rPr>
                  <a:t>)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a:t>
                </a:r>
                <a:r>
                  <a:rPr lang="en-US" sz="1950" i="1" dirty="0">
                    <a:effectLst/>
                    <a:ea typeface="Calibri" panose="020F0502020204030204" pitchFamily="34" charset="0"/>
                  </a:rPr>
                  <a:t>r</a:t>
                </a:r>
                <a:r>
                  <a:rPr lang="en-US" sz="1950" dirty="0">
                    <a:effectLst/>
                    <a:ea typeface="Calibri" panose="020F0502020204030204" pitchFamily="34" charset="0"/>
                  </a:rPr>
                  <a:t>) indicate that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-object and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-object at the </a:t>
                </a:r>
                <a:r>
                  <a:rPr lang="en-US" sz="1950" i="1" dirty="0" err="1">
                    <a:effectLst/>
                    <a:ea typeface="Calibri" panose="020F0502020204030204" pitchFamily="34" charset="0"/>
                  </a:rPr>
                  <a:t>r</a:t>
                </a:r>
                <a:r>
                  <a:rPr lang="en-US" sz="1950" baseline="30000" dirty="0" err="1">
                    <a:effectLst/>
                    <a:ea typeface="Calibri" panose="020F0502020204030204" pitchFamily="34" charset="0"/>
                  </a:rPr>
                  <a:t>th</a:t>
                </a:r>
                <a:r>
                  <a:rPr lang="en-US" sz="1950" dirty="0">
                    <a:effectLst/>
                    <a:ea typeface="Calibri" panose="020F0502020204030204" pitchFamily="34" charset="0"/>
                  </a:rPr>
                  <a:t> co-occurrence are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and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respectively. Thus, the triplet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 </a:t>
                </a:r>
                <a:r>
                  <a:rPr lang="en-US" sz="1950" i="1" dirty="0">
                    <a:effectLst/>
                    <a:ea typeface="Calibri" panose="020F0502020204030204" pitchFamily="34" charset="0"/>
                  </a:rPr>
                  <a:t>r</a:t>
                </a:r>
                <a:r>
                  <a:rPr lang="en-US" sz="1950" dirty="0">
                    <a:effectLst/>
                    <a:ea typeface="Calibri" panose="020F0502020204030204" pitchFamily="34" charset="0"/>
                  </a:rPr>
                  <a:t>) can be denoted as (</a:t>
                </a:r>
                <a:r>
                  <a:rPr lang="en-US" sz="1950" i="1" dirty="0">
                    <a:effectLst/>
                    <a:ea typeface="Calibri" panose="020F0502020204030204" pitchFamily="34" charset="0"/>
                  </a:rPr>
                  <a:t>x</a:t>
                </a:r>
                <a:r>
                  <a:rPr lang="en-US" sz="1950" i="1" baseline="-25000" dirty="0">
                    <a:effectLst/>
                    <a:ea typeface="Calibri" panose="020F0502020204030204" pitchFamily="34" charset="0"/>
                  </a:rPr>
                  <a:t>i</a:t>
                </a:r>
                <a:r>
                  <a:rPr lang="en-US" sz="1950" dirty="0">
                    <a:effectLst/>
                    <a:ea typeface="Calibri" panose="020F0502020204030204" pitchFamily="34" charset="0"/>
                  </a:rPr>
                  <a:t>(</a:t>
                </a:r>
                <a:r>
                  <a:rPr lang="en-US" sz="1950" i="1" dirty="0">
                    <a:effectLst/>
                    <a:ea typeface="Calibri" panose="020F0502020204030204" pitchFamily="34" charset="0"/>
                  </a:rPr>
                  <a:t>r</a:t>
                </a:r>
                <a:r>
                  <a:rPr lang="en-US" sz="1950" dirty="0">
                    <a:effectLst/>
                    <a:ea typeface="Calibri" panose="020F0502020204030204" pitchFamily="34" charset="0"/>
                  </a:rPr>
                  <a:t>), </a:t>
                </a:r>
                <a:r>
                  <a:rPr lang="en-US" sz="1950" i="1" dirty="0" err="1">
                    <a:effectLst/>
                    <a:ea typeface="Calibri" panose="020F0502020204030204" pitchFamily="34" charset="0"/>
                  </a:rPr>
                  <a:t>y</a:t>
                </a:r>
                <a:r>
                  <a:rPr lang="en-US" sz="1950" i="1" baseline="-25000" dirty="0" err="1">
                    <a:effectLst/>
                    <a:ea typeface="Calibri" panose="020F0502020204030204" pitchFamily="34" charset="0"/>
                  </a:rPr>
                  <a:t>j</a:t>
                </a:r>
                <a:r>
                  <a:rPr lang="en-US" sz="1950" dirty="0">
                    <a:effectLst/>
                    <a:ea typeface="Calibri" panose="020F0502020204030204" pitchFamily="34" charset="0"/>
                  </a:rPr>
                  <a:t>(</a:t>
                </a:r>
                <a:r>
                  <a:rPr lang="en-US" sz="1950" i="1" dirty="0">
                    <a:effectLst/>
                    <a:ea typeface="Calibri" panose="020F0502020204030204" pitchFamily="34" charset="0"/>
                  </a:rPr>
                  <a:t>r</a:t>
                </a:r>
                <a:r>
                  <a:rPr lang="en-US" sz="1950" dirty="0">
                    <a:effectLst/>
                    <a:ea typeface="Calibri" panose="020F0502020204030204" pitchFamily="34" charset="0"/>
                  </a:rPr>
                  <a:t>), </a:t>
                </a:r>
                <a:r>
                  <a:rPr lang="en-US" sz="1950" i="1" dirty="0">
                    <a:effectLst/>
                    <a:ea typeface="Calibri" panose="020F0502020204030204" pitchFamily="34" charset="0"/>
                  </a:rPr>
                  <a:t>r</a:t>
                </a:r>
                <a:r>
                  <a:rPr lang="en-US" sz="1950" dirty="0">
                    <a:effectLst/>
                    <a:ea typeface="Calibri" panose="020F0502020204030204" pitchFamily="34" charset="0"/>
                  </a:rPr>
                  <a:t>). For example, suppose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 =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x</a:t>
                </a:r>
                <a:r>
                  <a:rPr lang="en-US" sz="1950" baseline="-25000" dirty="0">
                    <a:effectLst/>
                    <a:ea typeface="Calibri" panose="020F0502020204030204" pitchFamily="34" charset="0"/>
                  </a:rPr>
                  <a:t>2</a:t>
                </a:r>
                <a:r>
                  <a:rPr lang="en-US" sz="1950" dirty="0">
                    <a:effectLst/>
                    <a:ea typeface="Calibri" panose="020F0502020204030204" pitchFamily="34" charset="0"/>
                  </a:rPr>
                  <a:t>, </a:t>
                </a:r>
                <a:r>
                  <a:rPr lang="en-US" sz="1950" i="1" dirty="0">
                    <a:effectLst/>
                    <a:ea typeface="Calibri" panose="020F0502020204030204" pitchFamily="34" charset="0"/>
                  </a:rPr>
                  <a:t>x</a:t>
                </a:r>
                <a:r>
                  <a:rPr lang="en-US" sz="1950" baseline="-25000" dirty="0">
                    <a:effectLst/>
                    <a:ea typeface="Calibri" panose="020F0502020204030204" pitchFamily="34" charset="0"/>
                  </a:rPr>
                  <a:t>3</a:t>
                </a:r>
                <a:r>
                  <a:rPr lang="en-US" sz="1950" dirty="0">
                    <a:effectLst/>
                    <a:ea typeface="Calibri" panose="020F0502020204030204" pitchFamily="34" charset="0"/>
                  </a:rPr>
                  <a:t>) and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 =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 and dyadic data of 4 co-occurrences, </a:t>
                </a:r>
                <a14:m>
                  <m:oMath xmlns:m="http://schemas.openxmlformats.org/officeDocument/2006/math">
                    <m:r>
                      <a:rPr lang="en-US" sz="1950" i="1">
                        <a:effectLst/>
                        <a:latin typeface="Cambria Math" panose="02040503050406030204" pitchFamily="18" charset="0"/>
                        <a:ea typeface="Calibri" panose="020F0502020204030204" pitchFamily="34" charset="0"/>
                      </a:rPr>
                      <m:t>𝒮</m:t>
                    </m:r>
                  </m:oMath>
                </a14:m>
                <a:r>
                  <a:rPr lang="en-US" sz="1950" dirty="0">
                    <a:effectLst/>
                    <a:ea typeface="Calibri" panose="020F0502020204030204" pitchFamily="34" charset="0"/>
                  </a:rPr>
                  <a:t> =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1),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2),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 3),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4)}, we observe that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and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occur together three times at </a:t>
                </a:r>
                <a:r>
                  <a:rPr lang="en-US" sz="1950" i="1" dirty="0">
                    <a:effectLst/>
                    <a:ea typeface="Calibri" panose="020F0502020204030204" pitchFamily="34" charset="0"/>
                  </a:rPr>
                  <a:t>r</a:t>
                </a:r>
                <a:r>
                  <a:rPr lang="en-US" sz="1950" dirty="0">
                    <a:effectLst/>
                    <a:ea typeface="Calibri" panose="020F0502020204030204" pitchFamily="34" charset="0"/>
                  </a:rPr>
                  <a:t>=1, </a:t>
                </a:r>
                <a:r>
                  <a:rPr lang="en-US" sz="1950" i="1" dirty="0">
                    <a:effectLst/>
                    <a:ea typeface="Calibri" panose="020F0502020204030204" pitchFamily="34" charset="0"/>
                  </a:rPr>
                  <a:t>r</a:t>
                </a:r>
                <a:r>
                  <a:rPr lang="en-US" sz="1950" dirty="0">
                    <a:effectLst/>
                    <a:ea typeface="Calibri" panose="020F0502020204030204" pitchFamily="34" charset="0"/>
                  </a:rPr>
                  <a:t>=2, and </a:t>
                </a:r>
                <a:r>
                  <a:rPr lang="en-US" sz="1950" i="1" dirty="0">
                    <a:effectLst/>
                    <a:ea typeface="Calibri" panose="020F0502020204030204" pitchFamily="34" charset="0"/>
                  </a:rPr>
                  <a:t>r</a:t>
                </a:r>
                <a:r>
                  <a:rPr lang="en-US" sz="1950" dirty="0">
                    <a:effectLst/>
                    <a:ea typeface="Calibri" panose="020F0502020204030204" pitchFamily="34" charset="0"/>
                  </a:rPr>
                  <a:t>=4 where as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and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 occur together one time at </a:t>
                </a:r>
                <a:r>
                  <a:rPr lang="en-US" sz="1950" i="1" dirty="0">
                    <a:effectLst/>
                    <a:ea typeface="Calibri" panose="020F0502020204030204" pitchFamily="34" charset="0"/>
                  </a:rPr>
                  <a:t>r</a:t>
                </a:r>
                <a:r>
                  <a:rPr lang="en-US" sz="1950" dirty="0">
                    <a:effectLst/>
                    <a:ea typeface="Calibri" panose="020F0502020204030204" pitchFamily="34" charset="0"/>
                  </a:rPr>
                  <a:t>=3. In the first co-occurrence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1</a:t>
                </a:r>
                <a:r>
                  <a:rPr lang="en-US" sz="1950" dirty="0">
                    <a:effectLst/>
                    <a:ea typeface="Calibri" panose="020F0502020204030204" pitchFamily="34" charset="0"/>
                  </a:rPr>
                  <a:t>, 1), the notation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(1) indicate that the </a:t>
                </a:r>
                <a14:m>
                  <m:oMath xmlns:m="http://schemas.openxmlformats.org/officeDocument/2006/math">
                    <m:r>
                      <a:rPr lang="en-US" sz="1950" i="1">
                        <a:effectLst/>
                        <a:latin typeface="Cambria Math" panose="02040503050406030204" pitchFamily="18" charset="0"/>
                        <a:ea typeface="Calibri" panose="020F0502020204030204" pitchFamily="34" charset="0"/>
                      </a:rPr>
                      <m:t>𝒳</m:t>
                    </m:r>
                  </m:oMath>
                </a14:m>
                <a:r>
                  <a:rPr lang="en-US" sz="1950" dirty="0">
                    <a:effectLst/>
                    <a:ea typeface="Calibri" panose="020F0502020204030204" pitchFamily="34" charset="0"/>
                  </a:rPr>
                  <a:t>-object at this co-occurrence is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In the third co-occurrence (</a:t>
                </a:r>
                <a:r>
                  <a:rPr lang="en-US" sz="1950" i="1" dirty="0">
                    <a:effectLst/>
                    <a:ea typeface="Calibri" panose="020F0502020204030204" pitchFamily="34" charset="0"/>
                  </a:rPr>
                  <a:t>x</a:t>
                </a:r>
                <a:r>
                  <a:rPr lang="en-US" sz="1950" baseline="-25000" dirty="0">
                    <a:effectLst/>
                    <a:ea typeface="Calibri" panose="020F0502020204030204" pitchFamily="34" charset="0"/>
                  </a:rPr>
                  <a:t>1</a:t>
                </a:r>
                <a:r>
                  <a:rPr lang="en-US" sz="1950" dirty="0">
                    <a:effectLst/>
                    <a:ea typeface="Calibri" panose="020F0502020204030204" pitchFamily="34" charset="0"/>
                  </a:rPr>
                  <a:t>,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 3), the notation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(3) indicate that the </a:t>
                </a:r>
                <a14:m>
                  <m:oMath xmlns:m="http://schemas.openxmlformats.org/officeDocument/2006/math">
                    <m:r>
                      <a:rPr lang="en-US" sz="1950" i="1">
                        <a:effectLst/>
                        <a:latin typeface="Cambria Math" panose="02040503050406030204" pitchFamily="18" charset="0"/>
                        <a:ea typeface="Calibri" panose="020F0502020204030204" pitchFamily="34" charset="0"/>
                      </a:rPr>
                      <m:t>𝒴</m:t>
                    </m:r>
                  </m:oMath>
                </a14:m>
                <a:r>
                  <a:rPr lang="en-US" sz="1950" dirty="0">
                    <a:effectLst/>
                    <a:ea typeface="Calibri" panose="020F0502020204030204" pitchFamily="34" charset="0"/>
                  </a:rPr>
                  <a:t>-object at this co-occurrence is </a:t>
                </a:r>
                <a:r>
                  <a:rPr lang="en-US" sz="1950" i="1" dirty="0">
                    <a:effectLst/>
                    <a:ea typeface="Calibri" panose="020F0502020204030204" pitchFamily="34" charset="0"/>
                  </a:rPr>
                  <a:t>y</a:t>
                </a:r>
                <a:r>
                  <a:rPr lang="en-US" sz="1950" baseline="-25000" dirty="0">
                    <a:effectLst/>
                    <a:ea typeface="Calibri" panose="020F0502020204030204" pitchFamily="34" charset="0"/>
                  </a:rPr>
                  <a:t>2</a:t>
                </a:r>
                <a:r>
                  <a:rPr lang="en-US" sz="1950" dirty="0">
                    <a:effectLst/>
                    <a:ea typeface="Calibri" panose="020F0502020204030204" pitchFamily="34" charset="0"/>
                  </a:rPr>
                  <a:t>.</a:t>
                </a:r>
                <a:endParaRPr lang="en-US" sz="195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879" y="914399"/>
                <a:ext cx="11830929" cy="5176066"/>
              </a:xfrm>
              <a:blipFill>
                <a:blip r:embed="rId5"/>
                <a:stretch>
                  <a:fillRect l="-515" t="-589" r="-515" b="-329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07/06/2023</a:t>
            </a:r>
          </a:p>
        </p:txBody>
      </p:sp>
      <p:sp>
        <p:nvSpPr>
          <p:cNvPr id="5" name="Footer Placeholder 4"/>
          <p:cNvSpPr>
            <a:spLocks noGrp="1"/>
          </p:cNvSpPr>
          <p:nvPr>
            <p:ph type="ftr" sz="quarter" idx="11"/>
          </p:nvPr>
        </p:nvSpPr>
        <p:spPr/>
        <p:txBody>
          <a:bodyPr/>
          <a:lstStyle/>
          <a:p>
            <a:r>
              <a:rPr lang="en-US"/>
              <a:t>Dyadic mixture model - FOE2023 - Nguyen &amp; Lanuza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0479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B9A5-9E83-54A6-5A8C-A0BFD90272CC}"/>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7C2628-3DA7-54EE-E8FF-47714AC8693E}"/>
                  </a:ext>
                </a:extLst>
              </p:cNvPr>
              <p:cNvSpPr>
                <a:spLocks noGrp="1"/>
              </p:cNvSpPr>
              <p:nvPr>
                <p:ph idx="1"/>
              </p:nvPr>
            </p:nvSpPr>
            <p:spPr>
              <a:xfrm>
                <a:off x="182879" y="914399"/>
                <a:ext cx="11830929" cy="5176066"/>
              </a:xfrm>
            </p:spPr>
            <p:txBody>
              <a:bodyPr>
                <a:noAutofit/>
              </a:bodyPr>
              <a:lstStyle/>
              <a:p>
                <a:pPr marL="0" indent="0">
                  <a:buNone/>
                </a:pPr>
                <a:r>
                  <a:rPr lang="en-US" sz="2150" dirty="0">
                    <a:effectLst/>
                    <a:ea typeface="Calibri" panose="020F0502020204030204" pitchFamily="34" charset="0"/>
                  </a:rPr>
                  <a:t>If each co-occurrence of </a:t>
                </a:r>
                <a:r>
                  <a:rPr lang="en-US" sz="2150"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and </a:t>
                </a:r>
                <a:r>
                  <a:rPr lang="en-US" sz="2150" i="1" dirty="0" err="1">
                    <a:effectLst/>
                    <a:ea typeface="Calibri" panose="020F0502020204030204" pitchFamily="34" charset="0"/>
                  </a:rPr>
                  <a:t>y</a:t>
                </a:r>
                <a:r>
                  <a:rPr lang="en-US" sz="2150" i="1" baseline="-25000" dirty="0" err="1">
                    <a:effectLst/>
                    <a:ea typeface="Calibri" panose="020F0502020204030204" pitchFamily="34" charset="0"/>
                  </a:rPr>
                  <a:t>j</a:t>
                </a:r>
                <a:r>
                  <a:rPr lang="en-US" sz="2150" dirty="0">
                    <a:effectLst/>
                    <a:ea typeface="Calibri" panose="020F0502020204030204" pitchFamily="34" charset="0"/>
                  </a:rPr>
                  <a:t> is associated with a value </a:t>
                </a:r>
                <a:r>
                  <a:rPr lang="en-US" sz="2150" i="1" dirty="0">
                    <a:effectLst/>
                    <a:ea typeface="Calibri" panose="020F0502020204030204" pitchFamily="34" charset="0"/>
                  </a:rPr>
                  <a:t>z </a:t>
                </a:r>
                <a:r>
                  <a:rPr lang="en-US" sz="2150" i="0" dirty="0">
                    <a:effectLst/>
                    <a:ea typeface="Calibri" panose="020F0502020204030204" pitchFamily="34" charset="0"/>
                  </a:rPr>
                  <a:t>(Hofmann, </a:t>
                </a:r>
                <a:r>
                  <a:rPr lang="en-US" sz="2150" i="0" dirty="0" err="1">
                    <a:effectLst/>
                    <a:ea typeface="Calibri" panose="020F0502020204030204" pitchFamily="34" charset="0"/>
                  </a:rPr>
                  <a:t>Puzicha</a:t>
                </a:r>
                <a:r>
                  <a:rPr lang="en-US" sz="2150" i="0" dirty="0">
                    <a:effectLst/>
                    <a:ea typeface="Calibri" panose="020F0502020204030204" pitchFamily="34" charset="0"/>
                  </a:rPr>
                  <a:t>, &amp; Jordan, Learning from Dyadic Data, 1998, p. 1)</a:t>
                </a:r>
                <a:r>
                  <a:rPr lang="en-US" sz="2150" dirty="0">
                    <a:effectLst/>
                    <a:ea typeface="Calibri" panose="020F0502020204030204" pitchFamily="34" charset="0"/>
                  </a:rPr>
                  <a:t>, the triple (</a:t>
                </a:r>
                <a:r>
                  <a:rPr lang="en-US" sz="2150"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err="1">
                    <a:effectLst/>
                    <a:ea typeface="Calibri" panose="020F0502020204030204" pitchFamily="34" charset="0"/>
                  </a:rPr>
                  <a:t>y</a:t>
                </a:r>
                <a:r>
                  <a:rPr lang="en-US" sz="2150" i="1" baseline="-25000" dirty="0" err="1">
                    <a:effectLst/>
                    <a:ea typeface="Calibri" panose="020F0502020204030204" pitchFamily="34" charset="0"/>
                  </a:rPr>
                  <a:t>j</a:t>
                </a:r>
                <a:r>
                  <a:rPr lang="en-US" sz="2150" dirty="0">
                    <a:effectLst/>
                    <a:ea typeface="Calibri" panose="020F0502020204030204" pitchFamily="34" charset="0"/>
                  </a:rPr>
                  <a:t>, </a:t>
                </a:r>
                <a:r>
                  <a:rPr lang="en-US" sz="2150" i="1" dirty="0">
                    <a:effectLst/>
                    <a:ea typeface="Calibri" panose="020F0502020204030204" pitchFamily="34" charset="0"/>
                  </a:rPr>
                  <a:t>r</a:t>
                </a:r>
                <a:r>
                  <a:rPr lang="en-US" sz="2150" dirty="0">
                    <a:effectLst/>
                    <a:ea typeface="Calibri" panose="020F0502020204030204" pitchFamily="34" charset="0"/>
                  </a:rPr>
                  <a:t>) becomes the quadruplet (</a:t>
                </a:r>
                <a:r>
                  <a:rPr lang="en-US" sz="2150"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err="1">
                    <a:effectLst/>
                    <a:ea typeface="Calibri" panose="020F0502020204030204" pitchFamily="34" charset="0"/>
                  </a:rPr>
                  <a:t>y</a:t>
                </a:r>
                <a:r>
                  <a:rPr lang="en-US" sz="2150" i="1" baseline="-25000" dirty="0" err="1">
                    <a:effectLst/>
                    <a:ea typeface="Calibri" panose="020F0502020204030204" pitchFamily="34" charset="0"/>
                  </a:rPr>
                  <a:t>j</a:t>
                </a:r>
                <a:r>
                  <a:rPr lang="en-US" sz="2150" dirty="0">
                    <a:effectLst/>
                    <a:ea typeface="Calibri" panose="020F0502020204030204" pitchFamily="34" charset="0"/>
                  </a:rPr>
                  <a:t>, </a:t>
                </a:r>
                <a:r>
                  <a:rPr lang="en-US" sz="2150" i="1" dirty="0">
                    <a:effectLst/>
                    <a:ea typeface="Calibri" panose="020F0502020204030204" pitchFamily="34" charset="0"/>
                  </a:rPr>
                  <a:t>z</a:t>
                </a:r>
                <a:r>
                  <a:rPr lang="en-US" sz="2150" dirty="0">
                    <a:effectLst/>
                    <a:ea typeface="Calibri" panose="020F0502020204030204" pitchFamily="34" charset="0"/>
                  </a:rPr>
                  <a:t>, </a:t>
                </a:r>
                <a:r>
                  <a:rPr lang="en-US" sz="2150" i="1" dirty="0">
                    <a:effectLst/>
                    <a:ea typeface="Calibri" panose="020F0502020204030204" pitchFamily="34" charset="0"/>
                  </a:rPr>
                  <a:t>r</a:t>
                </a:r>
                <a:r>
                  <a:rPr lang="en-US" sz="2150" dirty="0">
                    <a:effectLst/>
                    <a:ea typeface="Calibri" panose="020F0502020204030204" pitchFamily="34" charset="0"/>
                  </a:rPr>
                  <a:t>) which is called </a:t>
                </a:r>
                <a:r>
                  <a:rPr lang="en-US" sz="2150" i="1" dirty="0">
                    <a:effectLst/>
                    <a:ea typeface="Calibri" panose="020F0502020204030204" pitchFamily="34" charset="0"/>
                  </a:rPr>
                  <a:t>valued co-occurrence</a:t>
                </a:r>
                <a:r>
                  <a:rPr lang="en-US" sz="2150" dirty="0">
                    <a:effectLst/>
                    <a:ea typeface="Calibri" panose="020F0502020204030204" pitchFamily="34" charset="0"/>
                  </a:rPr>
                  <a:t> of </a:t>
                </a:r>
                <a:r>
                  <a:rPr lang="en-US" sz="2150"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and </a:t>
                </a:r>
                <a:r>
                  <a:rPr lang="en-US" sz="2150" i="1" dirty="0" err="1">
                    <a:effectLst/>
                    <a:ea typeface="Calibri" panose="020F0502020204030204" pitchFamily="34" charset="0"/>
                  </a:rPr>
                  <a:t>y</a:t>
                </a:r>
                <a:r>
                  <a:rPr lang="en-US" sz="2150" i="1" baseline="-25000" dirty="0" err="1">
                    <a:effectLst/>
                    <a:ea typeface="Calibri" panose="020F0502020204030204" pitchFamily="34" charset="0"/>
                  </a:rPr>
                  <a:t>j</a:t>
                </a:r>
                <a:r>
                  <a:rPr lang="en-US" sz="2150" dirty="0">
                    <a:effectLst/>
                    <a:ea typeface="Calibri" panose="020F0502020204030204" pitchFamily="34" charset="0"/>
                  </a:rPr>
                  <a:t>. The value </a:t>
                </a:r>
                <a:r>
                  <a:rPr lang="en-US" sz="2150" i="1" dirty="0">
                    <a:effectLst/>
                    <a:ea typeface="Calibri" panose="020F0502020204030204" pitchFamily="34" charset="0"/>
                  </a:rPr>
                  <a:t>z</a:t>
                </a:r>
                <a:r>
                  <a:rPr lang="en-US" sz="2150" dirty="0">
                    <a:effectLst/>
                    <a:ea typeface="Calibri" panose="020F0502020204030204" pitchFamily="34" charset="0"/>
                  </a:rPr>
                  <a:t> is called associative value or co-occurrent value. If </a:t>
                </a:r>
                <a:r>
                  <a:rPr lang="en-US" sz="2150" i="1" dirty="0">
                    <a:effectLst/>
                    <a:ea typeface="Calibri" panose="020F0502020204030204" pitchFamily="34" charset="0"/>
                  </a:rPr>
                  <a:t>z</a:t>
                </a:r>
                <a:r>
                  <a:rPr lang="en-US" sz="2150" dirty="0">
                    <a:effectLst/>
                    <a:ea typeface="Calibri" panose="020F0502020204030204" pitchFamily="34" charset="0"/>
                  </a:rPr>
                  <a:t> is value of a variable </a:t>
                </a:r>
                <a:r>
                  <a:rPr lang="en-US" sz="2150" i="1" dirty="0">
                    <a:effectLst/>
                    <a:ea typeface="Calibri" panose="020F0502020204030204" pitchFamily="34" charset="0"/>
                  </a:rPr>
                  <a:t>Z</a:t>
                </a:r>
                <a:r>
                  <a:rPr lang="en-US" sz="2150" dirty="0">
                    <a:effectLst/>
                    <a:ea typeface="Calibri" panose="020F0502020204030204" pitchFamily="34" charset="0"/>
                  </a:rPr>
                  <a:t> then, </a:t>
                </a:r>
                <a:r>
                  <a:rPr lang="en-US" sz="2150" i="1" dirty="0">
                    <a:effectLst/>
                    <a:ea typeface="Calibri" panose="020F0502020204030204" pitchFamily="34" charset="0"/>
                  </a:rPr>
                  <a:t>Z</a:t>
                </a:r>
                <a:r>
                  <a:rPr lang="en-US" sz="2150" dirty="0">
                    <a:effectLst/>
                    <a:ea typeface="Calibri" panose="020F0502020204030204" pitchFamily="34" charset="0"/>
                  </a:rPr>
                  <a:t> is called associative variable or co-occurrent variable. As a result, the sample </a:t>
                </a:r>
                <a14:m>
                  <m:oMath xmlns:m="http://schemas.openxmlformats.org/officeDocument/2006/math">
                    <m:r>
                      <a:rPr lang="en-US" sz="2150" i="1">
                        <a:effectLst/>
                        <a:latin typeface="Cambria Math" panose="02040503050406030204" pitchFamily="18" charset="0"/>
                        <a:ea typeface="Calibri" panose="020F0502020204030204" pitchFamily="34" charset="0"/>
                      </a:rPr>
                      <m:t>𝒮</m:t>
                    </m:r>
                  </m:oMath>
                </a14:m>
                <a:r>
                  <a:rPr lang="en-US" sz="2150" dirty="0">
                    <a:effectLst/>
                    <a:ea typeface="Calibri" panose="020F0502020204030204" pitchFamily="34" charset="0"/>
                  </a:rPr>
                  <a:t> is called </a:t>
                </a:r>
                <a:r>
                  <a:rPr lang="en-US" sz="2150" i="1" dirty="0">
                    <a:effectLst/>
                    <a:ea typeface="Calibri" panose="020F0502020204030204" pitchFamily="34" charset="0"/>
                  </a:rPr>
                  <a:t>valued dyadic data</a:t>
                </a:r>
                <a:r>
                  <a:rPr lang="en-US" sz="2150" dirty="0">
                    <a:effectLst/>
                    <a:ea typeface="Calibri" panose="020F0502020204030204" pitchFamily="34" charset="0"/>
                  </a:rPr>
                  <a:t> or valued COD. Note, </a:t>
                </a:r>
                <a:r>
                  <a:rPr lang="en-US" sz="2150" i="1" dirty="0">
                    <a:effectLst/>
                    <a:ea typeface="Calibri" panose="020F0502020204030204" pitchFamily="34" charset="0"/>
                  </a:rPr>
                  <a:t>Z</a:t>
                </a:r>
                <a:r>
                  <a:rPr lang="en-US" sz="2150" dirty="0">
                    <a:effectLst/>
                    <a:ea typeface="Calibri" panose="020F0502020204030204" pitchFamily="34" charset="0"/>
                  </a:rPr>
                  <a:t> can be univariate or multivariate (vector).</a:t>
                </a:r>
              </a:p>
              <a:p>
                <a:pPr marL="0" indent="0">
                  <a:buNone/>
                </a:pPr>
                <a14:m>
                  <m:oMathPara xmlns:m="http://schemas.openxmlformats.org/officeDocument/2006/math">
                    <m:oMathParaPr>
                      <m:jc m:val="right"/>
                    </m:oMathParaPr>
                    <m:oMath xmlns:m="http://schemas.openxmlformats.org/officeDocument/2006/math">
                      <m:r>
                        <a:rPr lang="en-US" sz="2150" i="1" smtClean="0">
                          <a:effectLst/>
                          <a:latin typeface="Cambria Math" panose="02040503050406030204" pitchFamily="18" charset="0"/>
                          <a:ea typeface="Calibri" panose="020F0502020204030204" pitchFamily="34" charset="0"/>
                        </a:rPr>
                        <m:t>𝒮</m:t>
                      </m:r>
                      <m:r>
                        <a:rPr lang="en-US" sz="2150" i="1" smtClean="0">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𝑦</m:t>
                                  </m:r>
                                </m:e>
                                <m:sub>
                                  <m:r>
                                    <a:rPr lang="en-US" sz="2150" i="1">
                                      <a:effectLst/>
                                      <a:latin typeface="Cambria Math" panose="02040503050406030204" pitchFamily="18" charset="0"/>
                                      <a:ea typeface="Calibri" panose="020F0502020204030204" pitchFamily="34" charset="0"/>
                                    </a:rPr>
                                    <m:t>𝑗</m:t>
                                  </m:r>
                                </m:sub>
                              </m:sSub>
                              <m:r>
                                <a:rPr lang="en-US" sz="2150" i="1">
                                  <a:effectLst/>
                                  <a:latin typeface="Cambria Math" panose="02040503050406030204" pitchFamily="18" charset="0"/>
                                  <a:ea typeface="Calibri" panose="020F0502020204030204" pitchFamily="34" charset="0"/>
                                </a:rPr>
                                <m:t>,</m:t>
                              </m:r>
                              <m:r>
                                <a:rPr lang="en-US" sz="2150" i="1">
                                  <a:effectLst/>
                                  <a:latin typeface="Cambria Math" panose="02040503050406030204" pitchFamily="18" charset="0"/>
                                  <a:ea typeface="Calibri" panose="020F0502020204030204" pitchFamily="34" charset="0"/>
                                </a:rPr>
                                <m:t>𝑍</m:t>
                              </m:r>
                              <m:r>
                                <a:rPr lang="en-US" sz="2150" i="1">
                                  <a:effectLst/>
                                  <a:latin typeface="Cambria Math" panose="02040503050406030204" pitchFamily="18" charset="0"/>
                                  <a:ea typeface="Calibri" panose="020F0502020204030204" pitchFamily="34" charset="0"/>
                                </a:rPr>
                                <m:t>,</m:t>
                              </m:r>
                              <m:r>
                                <a:rPr lang="en-US" sz="2150" i="1">
                                  <a:effectLst/>
                                  <a:latin typeface="Cambria Math" panose="02040503050406030204" pitchFamily="18" charset="0"/>
                                  <a:ea typeface="Calibri" panose="020F0502020204030204" pitchFamily="34" charset="0"/>
                                </a:rPr>
                                <m:t>𝑟</m:t>
                              </m:r>
                            </m:e>
                          </m:d>
                          <m:r>
                            <a:rPr lang="en-US" sz="2150" i="1">
                              <a:effectLst/>
                              <a:latin typeface="Cambria Math" panose="02040503050406030204" pitchFamily="18" charset="0"/>
                              <a:ea typeface="Calibri" panose="020F0502020204030204" pitchFamily="34" charset="0"/>
                            </a:rPr>
                            <m:t>:1≤</m:t>
                          </m:r>
                          <m:r>
                            <a:rPr lang="en-US" sz="2150" i="1">
                              <a:effectLst/>
                              <a:latin typeface="Cambria Math" panose="02040503050406030204" pitchFamily="18" charset="0"/>
                              <a:ea typeface="Calibri" panose="020F0502020204030204" pitchFamily="34" charset="0"/>
                            </a:rPr>
                            <m:t>𝑟</m:t>
                          </m:r>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𝒮</m:t>
                              </m:r>
                            </m:e>
                          </m:d>
                        </m:e>
                      </m:d>
                      <m:r>
                        <a:rPr lang="en-US" sz="2150" b="0" i="1" smtClean="0">
                          <a:effectLst/>
                          <a:latin typeface="Cambria Math" panose="02040503050406030204" pitchFamily="18" charset="0"/>
                          <a:ea typeface="Calibri" panose="020F0502020204030204" pitchFamily="34" charset="0"/>
                        </a:rPr>
                        <m:t>    </m:t>
                      </m:r>
                      <m:d>
                        <m:dPr>
                          <m:ctrlPr>
                            <a:rPr lang="en-US" sz="2150" b="0" i="1" smtClean="0">
                              <a:effectLst/>
                              <a:latin typeface="Cambria Math" panose="02040503050406030204" pitchFamily="18" charset="0"/>
                            </a:rPr>
                          </m:ctrlPr>
                        </m:dPr>
                        <m:e>
                          <m:r>
                            <a:rPr lang="en-US" sz="2150" b="0" i="1" smtClean="0">
                              <a:effectLst/>
                              <a:latin typeface="Cambria Math" panose="02040503050406030204" pitchFamily="18" charset="0"/>
                            </a:rPr>
                            <m:t>2.2</m:t>
                          </m:r>
                        </m:e>
                      </m:d>
                    </m:oMath>
                  </m:oMathPara>
                </a14:m>
                <a:endParaRPr lang="en-US" sz="2150" dirty="0"/>
              </a:p>
              <a:p>
                <a:pPr marL="0" indent="0">
                  <a:buNone/>
                </a:pPr>
                <a:r>
                  <a:rPr lang="en-US" sz="2150" dirty="0">
                    <a:effectLst/>
                    <a:ea typeface="Calibri" panose="020F0502020204030204" pitchFamily="34" charset="0"/>
                  </a:rPr>
                  <a:t>Where,</a:t>
                </a:r>
                <a:endParaRPr lang="en-US" sz="2150" dirty="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150" i="1" smtClean="0">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r>
                        <a:rPr lang="en-US" sz="2150" i="1">
                          <a:effectLst/>
                          <a:latin typeface="Cambria Math" panose="02040503050406030204" pitchFamily="18" charset="0"/>
                          <a:ea typeface="Calibri" panose="020F0502020204030204" pitchFamily="34" charset="0"/>
                        </a:rPr>
                        <m:t>𝒳</m:t>
                      </m:r>
                      <m:r>
                        <a:rPr lang="en-US" sz="2150" i="1">
                          <a:effectLst/>
                          <a:latin typeface="Cambria Math" panose="02040503050406030204" pitchFamily="18" charset="0"/>
                          <a:ea typeface="Calibri" panose="020F0502020204030204" pitchFamily="34" charset="0"/>
                        </a:rPr>
                        <m:t>=</m:t>
                      </m:r>
                      <m:d>
                        <m:dPr>
                          <m:begChr m:val="{"/>
                          <m:endChr m:val="}"/>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r>
                                <a:rPr lang="en-US" sz="2150" i="1">
                                  <a:effectLst/>
                                  <a:latin typeface="Cambria Math" panose="02040503050406030204" pitchFamily="18" charset="0"/>
                                  <a:ea typeface="Calibri" panose="020F0502020204030204" pitchFamily="34" charset="0"/>
                                </a:rPr>
                                <m:t>1</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r>
                                <a:rPr lang="en-US" sz="2150" i="1">
                                  <a:effectLst/>
                                  <a:latin typeface="Cambria Math" panose="02040503050406030204" pitchFamily="18" charset="0"/>
                                  <a:ea typeface="Calibri" panose="020F0502020204030204" pitchFamily="34" charset="0"/>
                                </a:rPr>
                                <m:t>2</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𝑥</m:t>
                              </m:r>
                            </m:e>
                            <m:sub>
                              <m:d>
                                <m:dPr>
                                  <m:begChr m:val="|"/>
                                  <m:endChr m:val="|"/>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𝒳</m:t>
                                  </m:r>
                                </m:e>
                              </m:d>
                            </m:sub>
                          </m:sSub>
                        </m:e>
                      </m:d>
                      <m:r>
                        <a:rPr lang="en-US" sz="2150" b="0" i="1" smtClean="0">
                          <a:effectLst/>
                          <a:latin typeface="Cambria Math" panose="02040503050406030204" pitchFamily="18" charset="0"/>
                          <a:ea typeface="Calibri" panose="020F0502020204030204" pitchFamily="34"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𝑗</m:t>
                          </m:r>
                        </m:sub>
                      </m:sSub>
                      <m:r>
                        <a:rPr lang="en-US" sz="2150" i="1">
                          <a:latin typeface="Cambria Math" panose="02040503050406030204" pitchFamily="18" charset="0"/>
                        </a:rPr>
                        <m:t>∈</m:t>
                      </m:r>
                      <m:r>
                        <a:rPr lang="en-US" sz="2150" i="1">
                          <a:latin typeface="Cambria Math" panose="02040503050406030204" pitchFamily="18" charset="0"/>
                        </a:rPr>
                        <m:t>𝒴</m:t>
                      </m:r>
                      <m:r>
                        <a:rPr lang="en-US" sz="2150" i="1">
                          <a:latin typeface="Cambria Math" panose="02040503050406030204" pitchFamily="18" charset="0"/>
                        </a:rPr>
                        <m:t>=</m:t>
                      </m:r>
                      <m:d>
                        <m:dPr>
                          <m:begChr m:val="{"/>
                          <m:endChr m:val="}"/>
                          <m:ctrlPr>
                            <a:rPr lang="en-US" sz="2150" i="1">
                              <a:latin typeface="Cambria Math" panose="02040503050406030204" pitchFamily="18" charset="0"/>
                            </a:rPr>
                          </m:ctrlPr>
                        </m:dPr>
                        <m:e>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1</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r>
                                <a:rPr lang="en-US" sz="2150" i="1">
                                  <a:latin typeface="Cambria Math" panose="02040503050406030204" pitchFamily="18" charset="0"/>
                                </a:rPr>
                                <m:t>2</m:t>
                              </m:r>
                            </m:sub>
                          </m:sSub>
                          <m:r>
                            <a:rPr lang="en-US" sz="2150" i="1">
                              <a:latin typeface="Cambria Math" panose="02040503050406030204" pitchFamily="18" charset="0"/>
                            </a:rPr>
                            <m:t>,…,</m:t>
                          </m:r>
                          <m:sSub>
                            <m:sSubPr>
                              <m:ctrlPr>
                                <a:rPr lang="en-US" sz="2150" i="1">
                                  <a:latin typeface="Cambria Math" panose="02040503050406030204" pitchFamily="18" charset="0"/>
                                </a:rPr>
                              </m:ctrlPr>
                            </m:sSubPr>
                            <m:e>
                              <m:r>
                                <a:rPr lang="en-US" sz="2150" i="1">
                                  <a:latin typeface="Cambria Math" panose="02040503050406030204" pitchFamily="18" charset="0"/>
                                </a:rPr>
                                <m:t>𝑦</m:t>
                              </m:r>
                            </m:e>
                            <m:sub>
                              <m:d>
                                <m:dPr>
                                  <m:begChr m:val="|"/>
                                  <m:endChr m:val="|"/>
                                  <m:ctrlPr>
                                    <a:rPr lang="en-US" sz="2150" i="1">
                                      <a:latin typeface="Cambria Math" panose="02040503050406030204" pitchFamily="18" charset="0"/>
                                    </a:rPr>
                                  </m:ctrlPr>
                                </m:dPr>
                                <m:e>
                                  <m:r>
                                    <a:rPr lang="en-US" sz="2150" i="1">
                                      <a:latin typeface="Cambria Math" panose="02040503050406030204" pitchFamily="18" charset="0"/>
                                    </a:rPr>
                                    <m:t>𝒴</m:t>
                                  </m:r>
                                </m:e>
                              </m:d>
                            </m:sub>
                          </m:sSub>
                        </m:e>
                      </m:d>
                    </m:oMath>
                  </m:oMathPara>
                </a14:m>
                <a:endParaRPr lang="en-US" sz="2150" dirty="0"/>
              </a:p>
              <a:p>
                <a:pPr marL="0" indent="0">
                  <a:buNone/>
                </a:pPr>
                <a:r>
                  <a:rPr lang="en-US" sz="2150" dirty="0"/>
                  <a:t>As a convention, </a:t>
                </a:r>
                <a:r>
                  <a:rPr lang="en-US" sz="2150" i="1" dirty="0"/>
                  <a:t>Z</a:t>
                </a:r>
                <a:r>
                  <a:rPr lang="en-US" sz="2150" dirty="0"/>
                  <a:t>(</a:t>
                </a:r>
                <a:r>
                  <a:rPr lang="en-US" sz="2150" i="1" dirty="0"/>
                  <a:t>r</a:t>
                </a:r>
                <a:r>
                  <a:rPr lang="en-US" sz="2150" dirty="0"/>
                  <a:t>) or </a:t>
                </a:r>
                <a:r>
                  <a:rPr lang="en-US" sz="2150" i="1" dirty="0"/>
                  <a:t>z</a:t>
                </a:r>
                <a:r>
                  <a:rPr lang="en-US" sz="2150" dirty="0"/>
                  <a:t>(</a:t>
                </a:r>
                <a:r>
                  <a:rPr lang="en-US" sz="2150" i="1" dirty="0"/>
                  <a:t>r</a:t>
                </a:r>
                <a:r>
                  <a:rPr lang="en-US" sz="2150" dirty="0"/>
                  <a:t>) indicates that the associative value at </a:t>
                </a:r>
                <a:r>
                  <a:rPr lang="en-US" sz="2150" i="1" dirty="0" err="1"/>
                  <a:t>r</a:t>
                </a:r>
                <a:r>
                  <a:rPr lang="en-US" sz="2150" baseline="30000" dirty="0" err="1"/>
                  <a:t>th</a:t>
                </a:r>
                <a:r>
                  <a:rPr lang="en-US" sz="2150" dirty="0"/>
                  <a:t> co-occurrence is </a:t>
                </a:r>
                <a:r>
                  <a:rPr lang="en-US" sz="2150" i="1" dirty="0"/>
                  <a:t>Z</a:t>
                </a:r>
                <a:r>
                  <a:rPr lang="en-US" sz="2150" dirty="0"/>
                  <a:t>=</a:t>
                </a:r>
                <a:r>
                  <a:rPr lang="en-US" sz="2150" i="1" dirty="0"/>
                  <a:t>z</a:t>
                </a:r>
                <a:r>
                  <a:rPr lang="en-US" sz="2150" dirty="0"/>
                  <a:t>. Thus, the quadruplet (</a:t>
                </a:r>
                <a:r>
                  <a:rPr lang="en-US" sz="2150" i="1" dirty="0"/>
                  <a:t>x</a:t>
                </a:r>
                <a:r>
                  <a:rPr lang="en-US" sz="2150" i="1" baseline="-25000" dirty="0"/>
                  <a:t>i</a:t>
                </a:r>
                <a:r>
                  <a:rPr lang="en-US" sz="2150" dirty="0"/>
                  <a:t>, </a:t>
                </a:r>
                <a:r>
                  <a:rPr lang="en-US" sz="2150" i="1" dirty="0" err="1"/>
                  <a:t>y</a:t>
                </a:r>
                <a:r>
                  <a:rPr lang="en-US" sz="2150" i="1" baseline="-25000" dirty="0" err="1"/>
                  <a:t>j</a:t>
                </a:r>
                <a:r>
                  <a:rPr lang="en-US" sz="2150" dirty="0"/>
                  <a:t>, </a:t>
                </a:r>
                <a:r>
                  <a:rPr lang="en-US" sz="2150" i="1" dirty="0"/>
                  <a:t>Z</a:t>
                </a:r>
                <a:r>
                  <a:rPr lang="en-US" sz="2150" dirty="0"/>
                  <a:t>, </a:t>
                </a:r>
                <a:r>
                  <a:rPr lang="en-US" sz="2150" i="1" dirty="0"/>
                  <a:t>r</a:t>
                </a:r>
                <a:r>
                  <a:rPr lang="en-US" sz="2150" dirty="0"/>
                  <a:t>) can be denoted as (</a:t>
                </a:r>
                <a:r>
                  <a:rPr lang="en-US" sz="2150" i="1" dirty="0"/>
                  <a:t>x</a:t>
                </a:r>
                <a:r>
                  <a:rPr lang="en-US" sz="2150" i="1" baseline="-25000" dirty="0"/>
                  <a:t>i</a:t>
                </a:r>
                <a:r>
                  <a:rPr lang="en-US" sz="2150" dirty="0"/>
                  <a:t>(</a:t>
                </a:r>
                <a:r>
                  <a:rPr lang="en-US" sz="2150" i="1" dirty="0"/>
                  <a:t>r</a:t>
                </a:r>
                <a:r>
                  <a:rPr lang="en-US" sz="2150" dirty="0"/>
                  <a:t>), </a:t>
                </a:r>
                <a:r>
                  <a:rPr lang="en-US" sz="2150" i="1" dirty="0" err="1"/>
                  <a:t>y</a:t>
                </a:r>
                <a:r>
                  <a:rPr lang="en-US" sz="2150" i="1" baseline="-25000" dirty="0" err="1"/>
                  <a:t>j</a:t>
                </a:r>
                <a:r>
                  <a:rPr lang="en-US" sz="2150" dirty="0"/>
                  <a:t>(</a:t>
                </a:r>
                <a:r>
                  <a:rPr lang="en-US" sz="2150" i="1" dirty="0"/>
                  <a:t>r</a:t>
                </a:r>
                <a:r>
                  <a:rPr lang="en-US" sz="2150" dirty="0"/>
                  <a:t>), </a:t>
                </a:r>
                <a:r>
                  <a:rPr lang="en-US" sz="2150" i="1" dirty="0"/>
                  <a:t>Z</a:t>
                </a:r>
                <a:r>
                  <a:rPr lang="en-US" sz="2150" dirty="0"/>
                  <a:t>(</a:t>
                </a:r>
                <a:r>
                  <a:rPr lang="en-US" sz="2150" i="1" dirty="0"/>
                  <a:t>r</a:t>
                </a:r>
                <a:r>
                  <a:rPr lang="en-US" sz="2150" dirty="0"/>
                  <a:t>), </a:t>
                </a:r>
                <a:r>
                  <a:rPr lang="en-US" sz="2150" i="1" dirty="0"/>
                  <a:t>r</a:t>
                </a:r>
                <a:r>
                  <a:rPr lang="en-US" sz="2150" dirty="0"/>
                  <a:t>). For example, suppose </a:t>
                </a:r>
                <a14:m>
                  <m:oMath xmlns:m="http://schemas.openxmlformats.org/officeDocument/2006/math">
                    <m:r>
                      <a:rPr lang="en-US" sz="2150" i="1">
                        <a:latin typeface="Cambria Math" panose="02040503050406030204" pitchFamily="18" charset="0"/>
                      </a:rPr>
                      <m:t>𝒳</m:t>
                    </m:r>
                  </m:oMath>
                </a14:m>
                <a:r>
                  <a:rPr lang="en-US" sz="2150" dirty="0"/>
                  <a:t> = {</a:t>
                </a:r>
                <a:r>
                  <a:rPr lang="en-US" sz="2150" i="1" dirty="0"/>
                  <a:t>x</a:t>
                </a:r>
                <a:r>
                  <a:rPr lang="en-US" sz="2150" baseline="-25000" dirty="0"/>
                  <a:t>1</a:t>
                </a:r>
                <a:r>
                  <a:rPr lang="en-US" sz="2150" dirty="0"/>
                  <a:t>, </a:t>
                </a:r>
                <a:r>
                  <a:rPr lang="en-US" sz="2150" i="1" dirty="0"/>
                  <a:t>x</a:t>
                </a:r>
                <a:r>
                  <a:rPr lang="en-US" sz="2150" baseline="-25000" dirty="0"/>
                  <a:t>2</a:t>
                </a:r>
                <a:r>
                  <a:rPr lang="en-US" sz="2150" dirty="0"/>
                  <a:t>, </a:t>
                </a:r>
                <a:r>
                  <a:rPr lang="en-US" sz="2150" i="1" dirty="0"/>
                  <a:t>x</a:t>
                </a:r>
                <a:r>
                  <a:rPr lang="en-US" sz="2150" baseline="-25000" dirty="0"/>
                  <a:t>3</a:t>
                </a:r>
                <a:r>
                  <a:rPr lang="en-US" sz="2150" dirty="0"/>
                  <a:t>) and </a:t>
                </a:r>
                <a14:m>
                  <m:oMath xmlns:m="http://schemas.openxmlformats.org/officeDocument/2006/math">
                    <m:r>
                      <a:rPr lang="en-US" sz="2150" i="1">
                        <a:latin typeface="Cambria Math" panose="02040503050406030204" pitchFamily="18" charset="0"/>
                      </a:rPr>
                      <m:t>𝒴</m:t>
                    </m:r>
                  </m:oMath>
                </a14:m>
                <a:r>
                  <a:rPr lang="en-US" sz="2150" dirty="0"/>
                  <a:t> = {</a:t>
                </a:r>
                <a:r>
                  <a:rPr lang="en-US" sz="2150" i="1" dirty="0"/>
                  <a:t>y</a:t>
                </a:r>
                <a:r>
                  <a:rPr lang="en-US" sz="2150" baseline="-25000" dirty="0"/>
                  <a:t>1</a:t>
                </a:r>
                <a:r>
                  <a:rPr lang="en-US" sz="2150" dirty="0"/>
                  <a:t>, </a:t>
                </a:r>
                <a:r>
                  <a:rPr lang="en-US" sz="2150" i="1" dirty="0"/>
                  <a:t>y</a:t>
                </a:r>
                <a:r>
                  <a:rPr lang="en-US" sz="2150" baseline="-25000" dirty="0"/>
                  <a:t>2</a:t>
                </a:r>
                <a:r>
                  <a:rPr lang="en-US" sz="2150" dirty="0"/>
                  <a:t>), and dyadic sample of 4 co-occurrences, </a:t>
                </a:r>
                <a14:m>
                  <m:oMath xmlns:m="http://schemas.openxmlformats.org/officeDocument/2006/math">
                    <m:r>
                      <a:rPr lang="en-US" sz="2150" i="1">
                        <a:latin typeface="Cambria Math" panose="02040503050406030204" pitchFamily="18" charset="0"/>
                      </a:rPr>
                      <m:t>𝒮</m:t>
                    </m:r>
                  </m:oMath>
                </a14:m>
                <a:r>
                  <a:rPr lang="en-US" sz="2150" dirty="0"/>
                  <a:t> = {(</a:t>
                </a:r>
                <a:r>
                  <a:rPr lang="en-US" sz="2150" i="1" dirty="0"/>
                  <a:t>x</a:t>
                </a:r>
                <a:r>
                  <a:rPr lang="en-US" sz="2150" baseline="-25000" dirty="0"/>
                  <a:t>1</a:t>
                </a:r>
                <a:r>
                  <a:rPr lang="en-US" sz="2150" dirty="0"/>
                  <a:t>, </a:t>
                </a:r>
                <a:r>
                  <a:rPr lang="en-US" sz="2150" i="1" dirty="0"/>
                  <a:t>y</a:t>
                </a:r>
                <a:r>
                  <a:rPr lang="en-US" sz="2150" baseline="-25000" dirty="0"/>
                  <a:t>1</a:t>
                </a:r>
                <a:r>
                  <a:rPr lang="en-US" sz="2150" dirty="0"/>
                  <a:t>, 6, 1), (</a:t>
                </a:r>
                <a:r>
                  <a:rPr lang="en-US" sz="2150" i="1" dirty="0"/>
                  <a:t>x</a:t>
                </a:r>
                <a:r>
                  <a:rPr lang="en-US" sz="2150" baseline="-25000" dirty="0"/>
                  <a:t>1</a:t>
                </a:r>
                <a:r>
                  <a:rPr lang="en-US" sz="2150" dirty="0"/>
                  <a:t>, </a:t>
                </a:r>
                <a:r>
                  <a:rPr lang="en-US" sz="2150" i="1" dirty="0"/>
                  <a:t>y</a:t>
                </a:r>
                <a:r>
                  <a:rPr lang="en-US" sz="2150" baseline="-25000" dirty="0"/>
                  <a:t>1</a:t>
                </a:r>
                <a:r>
                  <a:rPr lang="en-US" sz="2150" dirty="0"/>
                  <a:t>, 8, 2), (</a:t>
                </a:r>
                <a:r>
                  <a:rPr lang="en-US" sz="2150" i="1" dirty="0"/>
                  <a:t>x</a:t>
                </a:r>
                <a:r>
                  <a:rPr lang="en-US" sz="2150" baseline="-25000" dirty="0"/>
                  <a:t>1</a:t>
                </a:r>
                <a:r>
                  <a:rPr lang="en-US" sz="2150" dirty="0"/>
                  <a:t>, </a:t>
                </a:r>
                <a:r>
                  <a:rPr lang="en-US" sz="2150" i="1" dirty="0"/>
                  <a:t>y</a:t>
                </a:r>
                <a:r>
                  <a:rPr lang="en-US" sz="2150" baseline="-25000" dirty="0"/>
                  <a:t>2</a:t>
                </a:r>
                <a:r>
                  <a:rPr lang="en-US" sz="2150" dirty="0"/>
                  <a:t>, 7, 3), (</a:t>
                </a:r>
                <a:r>
                  <a:rPr lang="en-US" sz="2150" i="1" dirty="0"/>
                  <a:t>x</a:t>
                </a:r>
                <a:r>
                  <a:rPr lang="en-US" sz="2150" baseline="-25000" dirty="0"/>
                  <a:t>1</a:t>
                </a:r>
                <a:r>
                  <a:rPr lang="en-US" sz="2150" dirty="0"/>
                  <a:t>, </a:t>
                </a:r>
                <a:r>
                  <a:rPr lang="en-US" sz="2150" i="1" dirty="0"/>
                  <a:t>y</a:t>
                </a:r>
                <a:r>
                  <a:rPr lang="en-US" sz="2150" baseline="-25000" dirty="0"/>
                  <a:t>1</a:t>
                </a:r>
                <a:r>
                  <a:rPr lang="en-US" sz="2150" dirty="0"/>
                  <a:t>, 9, 4)}, we observe that </a:t>
                </a:r>
                <a:r>
                  <a:rPr lang="en-US" sz="2150" i="1" dirty="0"/>
                  <a:t>x</a:t>
                </a:r>
                <a:r>
                  <a:rPr lang="en-US" sz="2150" baseline="-25000" dirty="0"/>
                  <a:t>1</a:t>
                </a:r>
                <a:r>
                  <a:rPr lang="en-US" sz="2150" dirty="0"/>
                  <a:t> and </a:t>
                </a:r>
                <a:r>
                  <a:rPr lang="en-US" sz="2150" i="1" dirty="0"/>
                  <a:t>y</a:t>
                </a:r>
                <a:r>
                  <a:rPr lang="en-US" sz="2150" baseline="-25000" dirty="0"/>
                  <a:t>1</a:t>
                </a:r>
                <a:r>
                  <a:rPr lang="en-US" sz="2150" dirty="0"/>
                  <a:t> occur together three times at </a:t>
                </a:r>
                <a:r>
                  <a:rPr lang="en-US" sz="2150" i="1" dirty="0"/>
                  <a:t>r</a:t>
                </a:r>
                <a:r>
                  <a:rPr lang="en-US" sz="2150" dirty="0"/>
                  <a:t>=1, </a:t>
                </a:r>
                <a:r>
                  <a:rPr lang="en-US" sz="2150" i="1" dirty="0"/>
                  <a:t>r</a:t>
                </a:r>
                <a:r>
                  <a:rPr lang="en-US" sz="2150" dirty="0"/>
                  <a:t>=2, and </a:t>
                </a:r>
                <a:r>
                  <a:rPr lang="en-US" sz="2150" i="1" dirty="0"/>
                  <a:t>r</a:t>
                </a:r>
                <a:r>
                  <a:rPr lang="en-US" sz="2150" dirty="0"/>
                  <a:t>=4 where as </a:t>
                </a:r>
                <a:r>
                  <a:rPr lang="en-US" sz="2150" i="1" dirty="0"/>
                  <a:t>x</a:t>
                </a:r>
                <a:r>
                  <a:rPr lang="en-US" sz="2150" baseline="-25000" dirty="0"/>
                  <a:t>1</a:t>
                </a:r>
                <a:r>
                  <a:rPr lang="en-US" sz="2150" dirty="0"/>
                  <a:t> and </a:t>
                </a:r>
                <a:r>
                  <a:rPr lang="en-US" sz="2150" i="1" dirty="0"/>
                  <a:t>y</a:t>
                </a:r>
                <a:r>
                  <a:rPr lang="en-US" sz="2150" baseline="-25000" dirty="0"/>
                  <a:t>2</a:t>
                </a:r>
                <a:r>
                  <a:rPr lang="en-US" sz="2150" dirty="0"/>
                  <a:t> occur together one time at </a:t>
                </a:r>
                <a:r>
                  <a:rPr lang="en-US" sz="2150" i="1" dirty="0"/>
                  <a:t>r</a:t>
                </a:r>
                <a:r>
                  <a:rPr lang="en-US" sz="2150" dirty="0"/>
                  <a:t>=3. Moreover, at </a:t>
                </a:r>
                <a:r>
                  <a:rPr lang="en-US" sz="2150" i="1" dirty="0"/>
                  <a:t>r</a:t>
                </a:r>
                <a:r>
                  <a:rPr lang="en-US" sz="2150" dirty="0"/>
                  <a:t>=1, </a:t>
                </a:r>
                <a:r>
                  <a:rPr lang="en-US" sz="2150" i="1" dirty="0"/>
                  <a:t>r</a:t>
                </a:r>
                <a:r>
                  <a:rPr lang="en-US" sz="2150" dirty="0"/>
                  <a:t>=2, </a:t>
                </a:r>
                <a:r>
                  <a:rPr lang="en-US" sz="2150" i="1" dirty="0"/>
                  <a:t>r</a:t>
                </a:r>
                <a:r>
                  <a:rPr lang="en-US" sz="2150" dirty="0"/>
                  <a:t>=3, and </a:t>
                </a:r>
                <a:r>
                  <a:rPr lang="en-US" sz="2150" i="1" dirty="0"/>
                  <a:t>r</a:t>
                </a:r>
                <a:r>
                  <a:rPr lang="en-US" sz="2150" dirty="0"/>
                  <a:t>=4, associative values are </a:t>
                </a:r>
                <a:r>
                  <a:rPr lang="en-US" sz="2150" i="1" dirty="0"/>
                  <a:t>Z</a:t>
                </a:r>
                <a:r>
                  <a:rPr lang="en-US" sz="2150" dirty="0"/>
                  <a:t>(1)=6, </a:t>
                </a:r>
                <a:r>
                  <a:rPr lang="en-US" sz="2150" i="1" dirty="0"/>
                  <a:t>Z</a:t>
                </a:r>
                <a:r>
                  <a:rPr lang="en-US" sz="2150" dirty="0"/>
                  <a:t>(2)=7, </a:t>
                </a:r>
                <a:r>
                  <a:rPr lang="en-US" sz="2150" i="1" dirty="0"/>
                  <a:t>Z</a:t>
                </a:r>
                <a:r>
                  <a:rPr lang="en-US" sz="2150" dirty="0"/>
                  <a:t>(3)=8, and </a:t>
                </a:r>
                <a:r>
                  <a:rPr lang="en-US" sz="2150" i="1" dirty="0"/>
                  <a:t>Z</a:t>
                </a:r>
                <a:r>
                  <a:rPr lang="en-US" sz="2150" dirty="0"/>
                  <a:t>(4)=9, respectively. Valued dyadic data is special case of dyadic data. As a convention, dyadic data is default if there is no additional information.</a:t>
                </a:r>
              </a:p>
            </p:txBody>
          </p:sp>
        </mc:Choice>
        <mc:Fallback xmlns="">
          <p:sp>
            <p:nvSpPr>
              <p:cNvPr id="3" name="Content Placeholder 2">
                <a:extLst>
                  <a:ext uri="{FF2B5EF4-FFF2-40B4-BE49-F238E27FC236}">
                    <a16:creationId xmlns:a16="http://schemas.microsoft.com/office/drawing/2014/main" id="{9F7C2628-3DA7-54EE-E8FF-47714AC8693E}"/>
                  </a:ext>
                </a:extLst>
              </p:cNvPr>
              <p:cNvSpPr>
                <a:spLocks noGrp="1" noRot="1" noChangeAspect="1" noMove="1" noResize="1" noEditPoints="1" noAdjustHandles="1" noChangeArrowheads="1" noChangeShapeType="1" noTextEdit="1"/>
              </p:cNvSpPr>
              <p:nvPr>
                <p:ph idx="1"/>
              </p:nvPr>
            </p:nvSpPr>
            <p:spPr>
              <a:xfrm>
                <a:off x="182879" y="914399"/>
                <a:ext cx="11830929" cy="5176066"/>
              </a:xfrm>
              <a:blipFill>
                <a:blip r:embed="rId4"/>
                <a:stretch>
                  <a:fillRect l="-618" t="-707" r="-618" b="-117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973C8E8-6294-365B-1BBB-94999B4E3A3E}"/>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18A7FEFA-C7F6-146E-1F56-CE5271AA0115}"/>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32A93AFD-B1F7-400B-D184-67C5A7ED0D39}"/>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48410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94C2-D31D-7538-DAFB-8372043DDFBA}"/>
              </a:ext>
            </a:extLst>
          </p:cNvPr>
          <p:cNvSpPr>
            <a:spLocks noGrp="1"/>
          </p:cNvSpPr>
          <p:nvPr>
            <p:ph type="title"/>
          </p:nvPr>
        </p:nvSpPr>
        <p:spPr/>
        <p:txBody>
          <a:bodyPr/>
          <a:lstStyle/>
          <a:p>
            <a:r>
              <a:rPr lang="en-US" dirty="0"/>
              <a:t>2. Mixture models for dyadic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FFFA36-D26B-3048-B59E-804084D98DC9}"/>
                  </a:ext>
                </a:extLst>
              </p:cNvPr>
              <p:cNvSpPr>
                <a:spLocks noGrp="1"/>
              </p:cNvSpPr>
              <p:nvPr>
                <p:ph idx="1"/>
              </p:nvPr>
            </p:nvSpPr>
            <p:spPr>
              <a:xfrm>
                <a:off x="182879" y="914399"/>
                <a:ext cx="11830929" cy="5176066"/>
              </a:xfrm>
            </p:spPr>
            <p:txBody>
              <a:bodyPr>
                <a:noAutofit/>
              </a:bodyPr>
              <a:lstStyle/>
              <a:p>
                <a:pPr marL="0" indent="0">
                  <a:buNone/>
                </a:pPr>
                <a:r>
                  <a:rPr lang="en-US" sz="2250" dirty="0">
                    <a:effectLst/>
                    <a:ea typeface="Calibri" panose="020F0502020204030204" pitchFamily="34" charset="0"/>
                  </a:rPr>
                  <a:t>Given fixed </a:t>
                </a:r>
                <a:r>
                  <a:rPr lang="en-US" sz="2250" i="1" dirty="0" err="1">
                    <a:effectLst/>
                    <a:ea typeface="Calibri" panose="020F0502020204030204" pitchFamily="34" charset="0"/>
                  </a:rPr>
                  <a:t>x</a:t>
                </a:r>
                <a:r>
                  <a:rPr lang="en-US" sz="2250" i="1" baseline="-25000" dirty="0" err="1">
                    <a:effectLst/>
                    <a:ea typeface="Calibri" panose="020F0502020204030204" pitchFamily="34" charset="0"/>
                  </a:rPr>
                  <a:t>k</a:t>
                </a:r>
                <a:r>
                  <a:rPr lang="en-US" sz="2250" dirty="0">
                    <a:effectLst/>
                    <a:ea typeface="Calibri" panose="020F0502020204030204" pitchFamily="34" charset="0"/>
                  </a:rPr>
                  <a:t>, let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oMath>
                </a14:m>
                <a:r>
                  <a:rPr lang="en-US" sz="2250" dirty="0">
                    <a:effectLst/>
                    <a:ea typeface="Calibri" panose="020F0502020204030204" pitchFamily="34" charset="0"/>
                  </a:rPr>
                  <a:t> be the </a:t>
                </a:r>
                <a14:m>
                  <m:oMath xmlns:m="http://schemas.openxmlformats.org/officeDocument/2006/math">
                    <m:r>
                      <a:rPr lang="en-US" sz="2250" i="1">
                        <a:effectLst/>
                        <a:latin typeface="Cambria Math" panose="02040503050406030204" pitchFamily="18" charset="0"/>
                        <a:ea typeface="Calibri" panose="020F0502020204030204" pitchFamily="34" charset="0"/>
                      </a:rPr>
                      <m:t>𝒳</m:t>
                    </m:r>
                  </m:oMath>
                </a14:m>
                <a:r>
                  <a:rPr lang="en-US" sz="2250" dirty="0">
                    <a:effectLst/>
                    <a:ea typeface="Calibri" panose="020F0502020204030204" pitchFamily="34" charset="0"/>
                  </a:rPr>
                  <a:t>-partitioned subset of </a:t>
                </a:r>
                <a14:m>
                  <m:oMath xmlns:m="http://schemas.openxmlformats.org/officeDocument/2006/math">
                    <m:r>
                      <a:rPr lang="en-US" sz="2250" i="1">
                        <a:effectLst/>
                        <a:latin typeface="Cambria Math" panose="02040503050406030204" pitchFamily="18" charset="0"/>
                        <a:ea typeface="Calibri" panose="020F0502020204030204" pitchFamily="34" charset="0"/>
                      </a:rPr>
                      <m:t>𝒮</m:t>
                    </m:r>
                  </m:oMath>
                </a14:m>
                <a:r>
                  <a:rPr lang="en-US" sz="2250" dirty="0">
                    <a:effectLst/>
                    <a:ea typeface="Calibri" panose="020F0502020204030204" pitchFamily="34" charset="0"/>
                  </a:rPr>
                  <a:t> which contains co-occurrences whose </a:t>
                </a:r>
                <a14:m>
                  <m:oMath xmlns:m="http://schemas.openxmlformats.org/officeDocument/2006/math">
                    <m:r>
                      <a:rPr lang="en-US" sz="2250" i="1">
                        <a:effectLst/>
                        <a:latin typeface="Cambria Math" panose="02040503050406030204" pitchFamily="18" charset="0"/>
                        <a:ea typeface="Calibri" panose="020F0502020204030204" pitchFamily="34" charset="0"/>
                      </a:rPr>
                      <m:t>𝒳</m:t>
                    </m:r>
                  </m:oMath>
                </a14:m>
                <a:r>
                  <a:rPr lang="en-US" sz="2250" dirty="0">
                    <a:effectLst/>
                    <a:ea typeface="Calibri" panose="020F0502020204030204" pitchFamily="34" charset="0"/>
                  </a:rPr>
                  <a:t>-objects are fixed at </a:t>
                </a:r>
                <a:r>
                  <a:rPr lang="en-US" sz="2250" i="1" dirty="0" err="1">
                    <a:effectLst/>
                    <a:ea typeface="Calibri" panose="020F0502020204030204" pitchFamily="34" charset="0"/>
                  </a:rPr>
                  <a:t>x</a:t>
                </a:r>
                <a:r>
                  <a:rPr lang="en-US" sz="2250" i="1" baseline="-25000" dirty="0" err="1">
                    <a:effectLst/>
                    <a:ea typeface="Calibri" panose="020F0502020204030204" pitchFamily="34" charset="0"/>
                  </a:rPr>
                  <a:t>k</a:t>
                </a:r>
                <a:r>
                  <a:rPr lang="en-US" sz="2250" dirty="0">
                    <a:effectLst/>
                    <a:ea typeface="Calibri" panose="020F0502020204030204" pitchFamily="34" charset="0"/>
                  </a:rPr>
                  <a:t> (Hofmann &amp; </a:t>
                </a:r>
                <a:r>
                  <a:rPr lang="en-US" sz="2250" dirty="0" err="1">
                    <a:effectLst/>
                    <a:ea typeface="Calibri" panose="020F0502020204030204" pitchFamily="34" charset="0"/>
                  </a:rPr>
                  <a:t>Puzicha</a:t>
                </a:r>
                <a:r>
                  <a:rPr lang="en-US" sz="2250" dirty="0">
                    <a:effectLst/>
                    <a:ea typeface="Calibri" panose="020F0502020204030204" pitchFamily="34" charset="0"/>
                  </a:rPr>
                  <a:t>, Statistical Models for Co-occurrence Data, 1998, p. 1). Note,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oMath>
                </a14:m>
                <a:r>
                  <a:rPr lang="en-US" sz="2250" dirty="0">
                    <a:effectLst/>
                    <a:ea typeface="Calibri" panose="020F0502020204030204" pitchFamily="34" charset="0"/>
                  </a:rPr>
                  <a:t> can be empty. The size of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oMath>
                </a14:m>
                <a:r>
                  <a:rPr lang="en-US" sz="2250" dirty="0">
                    <a:effectLst/>
                    <a:ea typeface="Calibri" panose="020F0502020204030204" pitchFamily="34" charset="0"/>
                  </a:rPr>
                  <a:t> is </a:t>
                </a:r>
                <a14:m>
                  <m:oMath xmlns:m="http://schemas.openxmlformats.org/officeDocument/2006/math">
                    <m:d>
                      <m:dPr>
                        <m:begChr m:val="|"/>
                        <m:endChr m:val="|"/>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e>
                    </m:d>
                  </m:oMath>
                </a14:m>
                <a:r>
                  <a:rPr lang="en-US" sz="2250" dirty="0">
                    <a:effectLst/>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sSub>
                        <m:sSubPr>
                          <m:ctrlPr>
                            <a:rPr lang="en-US" sz="2250" i="1" smtClean="0">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r>
                        <a:rPr lang="en-US" sz="2250" i="1">
                          <a:effectLst/>
                          <a:latin typeface="Cambria Math" panose="02040503050406030204" pitchFamily="18" charset="0"/>
                          <a:ea typeface="Calibri" panose="020F0502020204030204" pitchFamily="34" charset="0"/>
                        </a:rPr>
                        <m:t>=</m:t>
                      </m:r>
                      <m:d>
                        <m:dPr>
                          <m:begChr m:val="{"/>
                          <m:endChr m:val="}"/>
                          <m:ctrlPr>
                            <a:rPr lang="en-US" sz="2250" i="1">
                              <a:effectLst/>
                              <a:latin typeface="Cambria Math" panose="02040503050406030204" pitchFamily="18" charset="0"/>
                            </a:rPr>
                          </m:ctrlPr>
                        </m:dPr>
                        <m:e>
                          <m:d>
                            <m:dPr>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𝑖</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𝑗</m:t>
                                  </m:r>
                                </m:sub>
                              </m:sSub>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𝑧</m:t>
                              </m:r>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𝑟</m:t>
                              </m:r>
                            </m:e>
                          </m:d>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𝑖</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e>
                      </m:d>
                      <m:r>
                        <a:rPr lang="en-US" sz="2250" b="0" i="1" smtClean="0">
                          <a:effectLst/>
                          <a:latin typeface="Cambria Math" panose="02040503050406030204" pitchFamily="18" charset="0"/>
                          <a:ea typeface="Calibri" panose="020F0502020204030204" pitchFamily="34" charset="0"/>
                        </a:rPr>
                        <m:t>    </m:t>
                      </m:r>
                      <m:d>
                        <m:dPr>
                          <m:ctrlPr>
                            <a:rPr lang="en-US" sz="2250" b="0" i="1" smtClean="0">
                              <a:effectLst/>
                              <a:latin typeface="Cambria Math" panose="02040503050406030204" pitchFamily="18" charset="0"/>
                            </a:rPr>
                          </m:ctrlPr>
                        </m:dPr>
                        <m:e>
                          <m:r>
                            <a:rPr lang="en-US" sz="2250" b="0" i="1" smtClean="0">
                              <a:effectLst/>
                              <a:latin typeface="Cambria Math" panose="02040503050406030204" pitchFamily="18" charset="0"/>
                            </a:rPr>
                            <m:t>2.3</m:t>
                          </m:r>
                        </m:e>
                      </m:d>
                    </m:oMath>
                  </m:oMathPara>
                </a14:m>
                <a:endParaRPr lang="en-US" sz="2250" dirty="0"/>
              </a:p>
              <a:p>
                <a:pPr marL="0" indent="0">
                  <a:buNone/>
                </a:pPr>
                <a:r>
                  <a:rPr lang="en-US" sz="2250" dirty="0">
                    <a:effectLst/>
                    <a:ea typeface="Calibri" panose="020F0502020204030204" pitchFamily="34" charset="0"/>
                  </a:rPr>
                  <a:t>Dyadic data </a:t>
                </a:r>
                <a14:m>
                  <m:oMath xmlns:m="http://schemas.openxmlformats.org/officeDocument/2006/math">
                    <m:r>
                      <a:rPr lang="en-US" sz="2250" i="1">
                        <a:effectLst/>
                        <a:latin typeface="Cambria Math" panose="02040503050406030204" pitchFamily="18" charset="0"/>
                        <a:ea typeface="Calibri" panose="020F0502020204030204" pitchFamily="34" charset="0"/>
                      </a:rPr>
                      <m:t>𝒮</m:t>
                    </m:r>
                  </m:oMath>
                </a14:m>
                <a:r>
                  <a:rPr lang="en-US" sz="2250" dirty="0">
                    <a:effectLst/>
                    <a:ea typeface="Calibri" panose="020F0502020204030204" pitchFamily="34" charset="0"/>
                  </a:rPr>
                  <a:t> is partitioned into </a:t>
                </a:r>
                <a14:m>
                  <m:oMath xmlns:m="http://schemas.openxmlformats.org/officeDocument/2006/math">
                    <m:d>
                      <m:dPr>
                        <m:begChr m:val="|"/>
                        <m:endChr m:val="|"/>
                        <m:ctrlPr>
                          <a:rPr lang="en-US" sz="2250" i="1">
                            <a:effectLst/>
                            <a:latin typeface="Cambria Math" panose="02040503050406030204" pitchFamily="18" charset="0"/>
                          </a:rPr>
                        </m:ctrlPr>
                      </m:dPr>
                      <m:e>
                        <m:r>
                          <a:rPr lang="en-US" sz="2250" i="1">
                            <a:effectLst/>
                            <a:latin typeface="Cambria Math" panose="02040503050406030204" pitchFamily="18" charset="0"/>
                            <a:ea typeface="Calibri" panose="020F0502020204030204" pitchFamily="34" charset="0"/>
                          </a:rPr>
                          <m:t>𝒳</m:t>
                        </m:r>
                      </m:e>
                    </m:d>
                  </m:oMath>
                </a14:m>
                <a:r>
                  <a:rPr lang="en-US" sz="2250" dirty="0">
                    <a:effectLst/>
                    <a:ea typeface="Calibri" panose="020F0502020204030204" pitchFamily="34" charset="0"/>
                  </a:rPr>
                  <a:t> subsets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oMath>
                </a14:m>
                <a:r>
                  <a:rPr lang="en-US" sz="2250" dirty="0">
                    <a:effectLst/>
                    <a:ea typeface="Calibri" panose="020F0502020204030204" pitchFamily="34" charset="0"/>
                  </a:rPr>
                  <a:t> as </a:t>
                </a:r>
                <a14:m>
                  <m:oMath xmlns:m="http://schemas.openxmlformats.org/officeDocument/2006/math">
                    <m:r>
                      <a:rPr lang="en-US" sz="2250" i="1" smtClean="0">
                        <a:effectLst/>
                        <a:latin typeface="Cambria Math" panose="02040503050406030204" pitchFamily="18" charset="0"/>
                        <a:ea typeface="Calibri" panose="020F0502020204030204" pitchFamily="34" charset="0"/>
                      </a:rPr>
                      <m:t>𝒮</m:t>
                    </m:r>
                    <m:r>
                      <a:rPr lang="en-US" sz="2250" i="1" smtClean="0">
                        <a:effectLst/>
                        <a:latin typeface="Cambria Math" panose="02040503050406030204" pitchFamily="18" charset="0"/>
                        <a:ea typeface="Calibri" panose="020F0502020204030204" pitchFamily="34" charset="0"/>
                      </a:rPr>
                      <m:t>=</m:t>
                    </m:r>
                    <m:nary>
                      <m:naryPr>
                        <m:chr m:val="⋃"/>
                        <m:limLoc m:val="undOvr"/>
                        <m:ctrlPr>
                          <a:rPr lang="en-US" sz="2250" i="1">
                            <a:effectLst/>
                            <a:latin typeface="Cambria Math" panose="02040503050406030204" pitchFamily="18" charset="0"/>
                          </a:rPr>
                        </m:ctrlPr>
                      </m:naryPr>
                      <m:sub>
                        <m:r>
                          <a:rPr lang="en-US" sz="2250" i="1">
                            <a:effectLst/>
                            <a:latin typeface="Cambria Math" panose="02040503050406030204" pitchFamily="18" charset="0"/>
                            <a:ea typeface="Calibri" panose="020F0502020204030204" pitchFamily="34" charset="0"/>
                          </a:rPr>
                          <m:t>𝑘</m:t>
                        </m:r>
                        <m:r>
                          <a:rPr lang="en-US" sz="2250" i="1">
                            <a:effectLst/>
                            <a:latin typeface="Cambria Math" panose="02040503050406030204" pitchFamily="18" charset="0"/>
                            <a:ea typeface="Calibri" panose="020F0502020204030204" pitchFamily="34" charset="0"/>
                          </a:rPr>
                          <m:t>=1</m:t>
                        </m:r>
                      </m:sub>
                      <m:sup>
                        <m:d>
                          <m:dPr>
                            <m:begChr m:val="|"/>
                            <m:endChr m:val="|"/>
                            <m:ctrlPr>
                              <a:rPr lang="en-US" sz="2250" i="1">
                                <a:effectLst/>
                                <a:latin typeface="Cambria Math" panose="02040503050406030204" pitchFamily="18" charset="0"/>
                              </a:rPr>
                            </m:ctrlPr>
                          </m:dPr>
                          <m:e>
                            <m:r>
                              <a:rPr lang="en-US" sz="2250" i="1">
                                <a:effectLst/>
                                <a:latin typeface="Cambria Math" panose="02040503050406030204" pitchFamily="18" charset="0"/>
                                <a:ea typeface="Calibri" panose="020F0502020204030204" pitchFamily="34" charset="0"/>
                              </a:rPr>
                              <m:t>𝒳</m:t>
                            </m:r>
                          </m:e>
                        </m:d>
                      </m:sup>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ub>
                        </m:sSub>
                      </m:e>
                    </m:nary>
                    <m:r>
                      <a:rPr lang="en-US" sz="2250" b="0" i="1" smtClean="0">
                        <a:effectLst/>
                        <a:latin typeface="Cambria Math" panose="02040503050406030204" pitchFamily="18" charset="0"/>
                        <a:ea typeface="Calibri" panose="020F0502020204030204" pitchFamily="34" charset="0"/>
                      </a:rPr>
                      <m:t> </m:t>
                    </m:r>
                    <m:r>
                      <m:rPr>
                        <m:sty m:val="p"/>
                      </m:rPr>
                      <a:rPr lang="en-US" sz="2250" b="0" i="0" smtClean="0">
                        <a:effectLst/>
                        <a:latin typeface="Cambria Math" panose="02040503050406030204" pitchFamily="18" charset="0"/>
                        <a:ea typeface="Calibri" panose="020F0502020204030204" pitchFamily="34" charset="0"/>
                      </a:rPr>
                      <m:t>and</m:t>
                    </m:r>
                    <m:r>
                      <a:rPr lang="en-US" sz="2250" b="0" i="1" smtClean="0">
                        <a:effectLst/>
                        <a:latin typeface="Cambria Math" panose="02040503050406030204" pitchFamily="18" charset="0"/>
                        <a:ea typeface="Calibri" panose="020F0502020204030204" pitchFamily="34" charset="0"/>
                      </a:rPr>
                      <m:t> </m:t>
                    </m:r>
                    <m:r>
                      <a:rPr lang="en-US" sz="2250" i="1">
                        <a:latin typeface="Cambria Math" panose="02040503050406030204" pitchFamily="18" charset="0"/>
                      </a:rPr>
                      <m:t>∀</m:t>
                    </m:r>
                    <m:r>
                      <a:rPr lang="en-US" sz="2250" i="1">
                        <a:latin typeface="Cambria Math" panose="02040503050406030204" pitchFamily="18" charset="0"/>
                      </a:rPr>
                      <m:t>𝑖</m:t>
                    </m:r>
                    <m:r>
                      <a:rPr lang="en-US" sz="2250" i="1">
                        <a:latin typeface="Cambria Math" panose="02040503050406030204" pitchFamily="18" charset="0"/>
                      </a:rPr>
                      <m:t>≠</m:t>
                    </m:r>
                    <m:r>
                      <a:rPr lang="en-US" sz="2250" i="1">
                        <a:latin typeface="Cambria Math" panose="02040503050406030204" pitchFamily="18" charset="0"/>
                      </a:rPr>
                      <m:t>𝑗</m:t>
                    </m:r>
                    <m:r>
                      <a:rPr lang="en-US" sz="2250" i="1">
                        <a:latin typeface="Cambria Math" panose="02040503050406030204" pitchFamily="18" charset="0"/>
                      </a:rPr>
                      <m:t>,</m:t>
                    </m:r>
                    <m:sSub>
                      <m:sSubPr>
                        <m:ctrlPr>
                          <a:rPr lang="en-US" sz="2250" i="1">
                            <a:latin typeface="Cambria Math" panose="02040503050406030204" pitchFamily="18" charset="0"/>
                          </a:rPr>
                        </m:ctrlPr>
                      </m:sSubPr>
                      <m:e>
                        <m:r>
                          <a:rPr lang="en-US" sz="2250" i="1">
                            <a:latin typeface="Cambria Math" panose="02040503050406030204" pitchFamily="18" charset="0"/>
                          </a:rPr>
                          <m:t>𝒮</m:t>
                        </m:r>
                      </m:e>
                      <m:sub>
                        <m:sSub>
                          <m:sSubPr>
                            <m:ctrlPr>
                              <a:rPr lang="en-US" sz="2250" i="1">
                                <a:latin typeface="Cambria Math" panose="02040503050406030204" pitchFamily="18" charset="0"/>
                              </a:rPr>
                            </m:ctrlPr>
                          </m:sSubPr>
                          <m:e>
                            <m:r>
                              <a:rPr lang="en-US" sz="2250" i="1">
                                <a:latin typeface="Cambria Math" panose="02040503050406030204" pitchFamily="18" charset="0"/>
                              </a:rPr>
                              <m:t>𝑥</m:t>
                            </m:r>
                          </m:e>
                          <m:sub>
                            <m:r>
                              <a:rPr lang="en-US" sz="2250" i="1">
                                <a:latin typeface="Cambria Math" panose="02040503050406030204" pitchFamily="18" charset="0"/>
                              </a:rPr>
                              <m:t>𝑖</m:t>
                            </m:r>
                          </m:sub>
                        </m:sSub>
                      </m:sub>
                    </m:sSub>
                    <m:r>
                      <a:rPr lang="en-US" sz="2250" i="1">
                        <a:latin typeface="Cambria Math" panose="02040503050406030204" pitchFamily="18" charset="0"/>
                      </a:rPr>
                      <m:t>∩</m:t>
                    </m:r>
                    <m:sSub>
                      <m:sSubPr>
                        <m:ctrlPr>
                          <a:rPr lang="en-US" sz="2250" i="1">
                            <a:latin typeface="Cambria Math" panose="02040503050406030204" pitchFamily="18" charset="0"/>
                          </a:rPr>
                        </m:ctrlPr>
                      </m:sSubPr>
                      <m:e>
                        <m:r>
                          <a:rPr lang="en-US" sz="2250" i="1">
                            <a:latin typeface="Cambria Math" panose="02040503050406030204" pitchFamily="18" charset="0"/>
                          </a:rPr>
                          <m:t>𝒮</m:t>
                        </m:r>
                      </m:e>
                      <m:sub>
                        <m:sSub>
                          <m:sSubPr>
                            <m:ctrlPr>
                              <a:rPr lang="en-US" sz="2250" i="1">
                                <a:latin typeface="Cambria Math" panose="02040503050406030204" pitchFamily="18" charset="0"/>
                              </a:rPr>
                            </m:ctrlPr>
                          </m:sSubPr>
                          <m:e>
                            <m:r>
                              <a:rPr lang="en-US" sz="2250" i="1">
                                <a:latin typeface="Cambria Math" panose="02040503050406030204" pitchFamily="18" charset="0"/>
                              </a:rPr>
                              <m:t>𝑥</m:t>
                            </m:r>
                          </m:e>
                          <m:sub>
                            <m:r>
                              <a:rPr lang="en-US" sz="2250" i="1">
                                <a:latin typeface="Cambria Math" panose="02040503050406030204" pitchFamily="18" charset="0"/>
                              </a:rPr>
                              <m:t>𝑗</m:t>
                            </m:r>
                          </m:sub>
                        </m:sSub>
                      </m:sub>
                    </m:sSub>
                    <m:r>
                      <a:rPr lang="en-US" sz="2250" i="1">
                        <a:latin typeface="Cambria Math" panose="02040503050406030204" pitchFamily="18" charset="0"/>
                      </a:rPr>
                      <m:t>=∅</m:t>
                    </m:r>
                  </m:oMath>
                </a14:m>
                <a:endParaRPr lang="en-US" sz="2250" dirty="0"/>
              </a:p>
              <a:p>
                <a:pPr marL="0" indent="228600">
                  <a:buNone/>
                </a:pPr>
                <a:r>
                  <a:rPr lang="en-US" sz="2250" dirty="0">
                    <a:effectLst/>
                    <a:ea typeface="Calibri" panose="020F0502020204030204" pitchFamily="34" charset="0"/>
                  </a:rPr>
                  <a:t>Given fixed </a:t>
                </a:r>
                <a:r>
                  <a:rPr lang="en-US" sz="2250" i="1" dirty="0" err="1">
                    <a:effectLst/>
                    <a:ea typeface="Calibri" panose="020F0502020204030204" pitchFamily="34" charset="0"/>
                  </a:rPr>
                  <a:t>y</a:t>
                </a:r>
                <a:r>
                  <a:rPr lang="en-US" sz="2250" i="1" baseline="-25000" dirty="0" err="1">
                    <a:effectLst/>
                    <a:ea typeface="Calibri" panose="020F0502020204030204" pitchFamily="34" charset="0"/>
                  </a:rPr>
                  <a:t>l</a:t>
                </a:r>
                <a:r>
                  <a:rPr lang="en-US" sz="2250" dirty="0">
                    <a:effectLst/>
                    <a:ea typeface="Calibri" panose="020F0502020204030204" pitchFamily="34" charset="0"/>
                  </a:rPr>
                  <a:t>, let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be the </a:t>
                </a:r>
                <a14:m>
                  <m:oMath xmlns:m="http://schemas.openxmlformats.org/officeDocument/2006/math">
                    <m:r>
                      <a:rPr lang="en-US" sz="2250" i="1">
                        <a:effectLst/>
                        <a:latin typeface="Cambria Math" panose="02040503050406030204" pitchFamily="18" charset="0"/>
                        <a:ea typeface="Calibri" panose="020F0502020204030204" pitchFamily="34" charset="0"/>
                      </a:rPr>
                      <m:t>𝒴</m:t>
                    </m:r>
                  </m:oMath>
                </a14:m>
                <a:r>
                  <a:rPr lang="en-US" sz="2250" dirty="0">
                    <a:effectLst/>
                    <a:ea typeface="Calibri" panose="020F0502020204030204" pitchFamily="34" charset="0"/>
                  </a:rPr>
                  <a:t>-partitioned subset of </a:t>
                </a:r>
                <a14:m>
                  <m:oMath xmlns:m="http://schemas.openxmlformats.org/officeDocument/2006/math">
                    <m:r>
                      <a:rPr lang="en-US" sz="2250" i="1">
                        <a:effectLst/>
                        <a:latin typeface="Cambria Math" panose="02040503050406030204" pitchFamily="18" charset="0"/>
                        <a:ea typeface="Calibri" panose="020F0502020204030204" pitchFamily="34" charset="0"/>
                      </a:rPr>
                      <m:t>𝒮</m:t>
                    </m:r>
                  </m:oMath>
                </a14:m>
                <a:r>
                  <a:rPr lang="en-US" sz="2250" dirty="0">
                    <a:effectLst/>
                    <a:ea typeface="Calibri" panose="020F0502020204030204" pitchFamily="34" charset="0"/>
                  </a:rPr>
                  <a:t> which contains co-occurrences whose </a:t>
                </a:r>
                <a14:m>
                  <m:oMath xmlns:m="http://schemas.openxmlformats.org/officeDocument/2006/math">
                    <m:r>
                      <a:rPr lang="en-US" sz="2250" i="1">
                        <a:effectLst/>
                        <a:latin typeface="Cambria Math" panose="02040503050406030204" pitchFamily="18" charset="0"/>
                        <a:ea typeface="Calibri" panose="020F0502020204030204" pitchFamily="34" charset="0"/>
                      </a:rPr>
                      <m:t>𝒴</m:t>
                    </m:r>
                  </m:oMath>
                </a14:m>
                <a:r>
                  <a:rPr lang="en-US" sz="2250" dirty="0">
                    <a:effectLst/>
                    <a:ea typeface="Calibri" panose="020F0502020204030204" pitchFamily="34" charset="0"/>
                  </a:rPr>
                  <a:t>-objects are fixed at </a:t>
                </a:r>
                <a:r>
                  <a:rPr lang="en-US" sz="2250" i="1" dirty="0" err="1">
                    <a:effectLst/>
                    <a:ea typeface="Calibri" panose="020F0502020204030204" pitchFamily="34" charset="0"/>
                  </a:rPr>
                  <a:t>y</a:t>
                </a:r>
                <a:r>
                  <a:rPr lang="en-US" sz="2250" i="1" baseline="-25000" dirty="0" err="1">
                    <a:effectLst/>
                    <a:ea typeface="Calibri" panose="020F0502020204030204" pitchFamily="34" charset="0"/>
                  </a:rPr>
                  <a:t>l</a:t>
                </a:r>
                <a:r>
                  <a:rPr lang="en-US" sz="2250" dirty="0">
                    <a:effectLst/>
                    <a:ea typeface="Calibri" panose="020F0502020204030204" pitchFamily="34" charset="0"/>
                  </a:rPr>
                  <a:t>. Note,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can be empty. The size of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is </a:t>
                </a:r>
                <a14:m>
                  <m:oMath xmlns:m="http://schemas.openxmlformats.org/officeDocument/2006/math">
                    <m:d>
                      <m:dPr>
                        <m:begChr m:val="|"/>
                        <m:endChr m:val="|"/>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e>
                    </m:d>
                  </m:oMath>
                </a14:m>
                <a:r>
                  <a:rPr lang="en-US" sz="2250" dirty="0">
                    <a:effectLst/>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sSub>
                        <m:sSubPr>
                          <m:ctrlPr>
                            <a:rPr lang="en-US" sz="2250" i="1" smtClean="0">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r>
                        <a:rPr lang="en-US" sz="2250" i="1">
                          <a:effectLst/>
                          <a:latin typeface="Cambria Math" panose="02040503050406030204" pitchFamily="18" charset="0"/>
                          <a:ea typeface="Calibri" panose="020F0502020204030204" pitchFamily="34" charset="0"/>
                        </a:rPr>
                        <m:t>=</m:t>
                      </m:r>
                      <m:d>
                        <m:dPr>
                          <m:begChr m:val="{"/>
                          <m:endChr m:val="}"/>
                          <m:ctrlPr>
                            <a:rPr lang="en-US" sz="2250" i="1">
                              <a:effectLst/>
                              <a:latin typeface="Cambria Math" panose="02040503050406030204" pitchFamily="18" charset="0"/>
                            </a:rPr>
                          </m:ctrlPr>
                        </m:dPr>
                        <m:e>
                          <m:d>
                            <m:dPr>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𝑖</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𝑗</m:t>
                                  </m:r>
                                </m:sub>
                              </m:sSub>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𝑧</m:t>
                              </m:r>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𝑟</m:t>
                              </m:r>
                            </m:e>
                          </m:d>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𝑗</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e>
                      </m:d>
                      <m:r>
                        <a:rPr lang="en-US" sz="2250" b="0" i="1" smtClean="0">
                          <a:effectLst/>
                          <a:latin typeface="Cambria Math" panose="02040503050406030204" pitchFamily="18" charset="0"/>
                          <a:ea typeface="Calibri" panose="020F0502020204030204" pitchFamily="34" charset="0"/>
                        </a:rPr>
                        <m:t>    </m:t>
                      </m:r>
                      <m:d>
                        <m:dPr>
                          <m:ctrlPr>
                            <a:rPr lang="en-US" sz="2250" b="0" i="1" smtClean="0">
                              <a:effectLst/>
                              <a:latin typeface="Cambria Math" panose="02040503050406030204" pitchFamily="18" charset="0"/>
                            </a:rPr>
                          </m:ctrlPr>
                        </m:dPr>
                        <m:e>
                          <m:r>
                            <a:rPr lang="en-US" sz="2250" b="0" i="1" smtClean="0">
                              <a:effectLst/>
                              <a:latin typeface="Cambria Math" panose="02040503050406030204" pitchFamily="18" charset="0"/>
                            </a:rPr>
                            <m:t>2.4</m:t>
                          </m:r>
                        </m:e>
                      </m:d>
                    </m:oMath>
                  </m:oMathPara>
                </a14:m>
                <a:endParaRPr lang="en-US" sz="2250" dirty="0"/>
              </a:p>
              <a:p>
                <a:pPr marL="0" indent="0">
                  <a:buNone/>
                </a:pPr>
                <a:r>
                  <a:rPr lang="en-US" sz="2250" dirty="0">
                    <a:effectLst/>
                    <a:ea typeface="Calibri" panose="020F0502020204030204" pitchFamily="34" charset="0"/>
                  </a:rPr>
                  <a:t>Dyadic data </a:t>
                </a:r>
                <a14:m>
                  <m:oMath xmlns:m="http://schemas.openxmlformats.org/officeDocument/2006/math">
                    <m:r>
                      <a:rPr lang="en-US" sz="2250" i="1">
                        <a:effectLst/>
                        <a:latin typeface="Cambria Math" panose="02040503050406030204" pitchFamily="18" charset="0"/>
                        <a:ea typeface="Calibri" panose="020F0502020204030204" pitchFamily="34" charset="0"/>
                      </a:rPr>
                      <m:t>𝒮</m:t>
                    </m:r>
                  </m:oMath>
                </a14:m>
                <a:r>
                  <a:rPr lang="en-US" sz="2250" dirty="0">
                    <a:effectLst/>
                    <a:ea typeface="Calibri" panose="020F0502020204030204" pitchFamily="34" charset="0"/>
                  </a:rPr>
                  <a:t> is partitioned into </a:t>
                </a:r>
                <a14:m>
                  <m:oMath xmlns:m="http://schemas.openxmlformats.org/officeDocument/2006/math">
                    <m:d>
                      <m:dPr>
                        <m:begChr m:val="|"/>
                        <m:endChr m:val="|"/>
                        <m:ctrlPr>
                          <a:rPr lang="en-US" sz="2250" i="1">
                            <a:effectLst/>
                            <a:latin typeface="Cambria Math" panose="02040503050406030204" pitchFamily="18" charset="0"/>
                          </a:rPr>
                        </m:ctrlPr>
                      </m:dPr>
                      <m:e>
                        <m:r>
                          <a:rPr lang="en-US" sz="2250" i="1">
                            <a:effectLst/>
                            <a:latin typeface="Cambria Math" panose="02040503050406030204" pitchFamily="18" charset="0"/>
                            <a:ea typeface="Calibri" panose="020F0502020204030204" pitchFamily="34" charset="0"/>
                          </a:rPr>
                          <m:t>𝒴</m:t>
                        </m:r>
                      </m:e>
                    </m:d>
                  </m:oMath>
                </a14:m>
                <a:r>
                  <a:rPr lang="en-US" sz="2250" dirty="0">
                    <a:effectLst/>
                    <a:ea typeface="Calibri" panose="020F0502020204030204" pitchFamily="34" charset="0"/>
                  </a:rPr>
                  <a:t> subsets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as </a:t>
                </a:r>
                <a14:m>
                  <m:oMath xmlns:m="http://schemas.openxmlformats.org/officeDocument/2006/math">
                    <m:r>
                      <a:rPr lang="en-US" sz="2250" i="1" smtClean="0">
                        <a:effectLst/>
                        <a:latin typeface="Cambria Math" panose="02040503050406030204" pitchFamily="18" charset="0"/>
                        <a:ea typeface="Calibri" panose="020F0502020204030204" pitchFamily="34" charset="0"/>
                      </a:rPr>
                      <m:t>𝒮</m:t>
                    </m:r>
                    <m:r>
                      <a:rPr lang="en-US" sz="2250" i="1" smtClean="0">
                        <a:effectLst/>
                        <a:latin typeface="Cambria Math" panose="02040503050406030204" pitchFamily="18" charset="0"/>
                        <a:ea typeface="Calibri" panose="020F0502020204030204" pitchFamily="34" charset="0"/>
                      </a:rPr>
                      <m:t>=</m:t>
                    </m:r>
                    <m:nary>
                      <m:naryPr>
                        <m:chr m:val="⋃"/>
                        <m:limLoc m:val="undOvr"/>
                        <m:ctrlPr>
                          <a:rPr lang="en-US" sz="2250" i="1">
                            <a:effectLst/>
                            <a:latin typeface="Cambria Math" panose="02040503050406030204" pitchFamily="18" charset="0"/>
                          </a:rPr>
                        </m:ctrlPr>
                      </m:naryPr>
                      <m:sub>
                        <m:r>
                          <a:rPr lang="en-US" sz="2250" i="1">
                            <a:effectLst/>
                            <a:latin typeface="Cambria Math" panose="02040503050406030204" pitchFamily="18" charset="0"/>
                            <a:ea typeface="Calibri" panose="020F0502020204030204" pitchFamily="34" charset="0"/>
                          </a:rPr>
                          <m:t>𝑙</m:t>
                        </m:r>
                        <m:r>
                          <a:rPr lang="en-US" sz="2250" i="1">
                            <a:effectLst/>
                            <a:latin typeface="Cambria Math" panose="02040503050406030204" pitchFamily="18" charset="0"/>
                            <a:ea typeface="Calibri" panose="020F0502020204030204" pitchFamily="34" charset="0"/>
                          </a:rPr>
                          <m:t>=1</m:t>
                        </m:r>
                      </m:sub>
                      <m:sup>
                        <m:d>
                          <m:dPr>
                            <m:begChr m:val="|"/>
                            <m:endChr m:val="|"/>
                            <m:ctrlPr>
                              <a:rPr lang="en-US" sz="2250" i="1">
                                <a:effectLst/>
                                <a:latin typeface="Cambria Math" panose="02040503050406030204" pitchFamily="18" charset="0"/>
                              </a:rPr>
                            </m:ctrlPr>
                          </m:dPr>
                          <m:e>
                            <m:r>
                              <a:rPr lang="en-US" sz="2250" i="1">
                                <a:effectLst/>
                                <a:latin typeface="Cambria Math" panose="02040503050406030204" pitchFamily="18" charset="0"/>
                                <a:ea typeface="Calibri" panose="020F0502020204030204" pitchFamily="34" charset="0"/>
                              </a:rPr>
                              <m:t>𝒴</m:t>
                            </m:r>
                          </m:e>
                        </m:d>
                      </m:sup>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e>
                    </m:nary>
                    <m:r>
                      <a:rPr lang="en-US" sz="2250" b="0" i="1" smtClean="0">
                        <a:effectLst/>
                        <a:latin typeface="Cambria Math" panose="02040503050406030204" pitchFamily="18" charset="0"/>
                        <a:ea typeface="Calibri" panose="020F0502020204030204" pitchFamily="34" charset="0"/>
                      </a:rPr>
                      <m:t> </m:t>
                    </m:r>
                    <m:r>
                      <m:rPr>
                        <m:sty m:val="p"/>
                      </m:rPr>
                      <a:rPr lang="en-US" sz="2250" b="0" i="0" smtClean="0">
                        <a:effectLst/>
                        <a:latin typeface="Cambria Math" panose="02040503050406030204" pitchFamily="18" charset="0"/>
                        <a:ea typeface="Calibri" panose="020F0502020204030204" pitchFamily="34" charset="0"/>
                      </a:rPr>
                      <m:t>and</m:t>
                    </m:r>
                    <m:r>
                      <a:rPr lang="en-US" sz="2250" b="0" i="1" smtClean="0">
                        <a:effectLst/>
                        <a:latin typeface="Cambria Math" panose="02040503050406030204" pitchFamily="18" charset="0"/>
                        <a:ea typeface="Calibri" panose="020F0502020204030204" pitchFamily="34" charset="0"/>
                      </a:rPr>
                      <m:t> </m:t>
                    </m:r>
                    <m:r>
                      <a:rPr lang="en-US" sz="2250" i="1">
                        <a:latin typeface="Cambria Math" panose="02040503050406030204" pitchFamily="18" charset="0"/>
                      </a:rPr>
                      <m:t>∀</m:t>
                    </m:r>
                    <m:r>
                      <a:rPr lang="en-US" sz="2250" i="1">
                        <a:latin typeface="Cambria Math" panose="02040503050406030204" pitchFamily="18" charset="0"/>
                      </a:rPr>
                      <m:t>𝑖</m:t>
                    </m:r>
                    <m:r>
                      <a:rPr lang="en-US" sz="2250" i="1">
                        <a:latin typeface="Cambria Math" panose="02040503050406030204" pitchFamily="18" charset="0"/>
                      </a:rPr>
                      <m:t>≠</m:t>
                    </m:r>
                    <m:r>
                      <a:rPr lang="en-US" sz="2250" i="1">
                        <a:latin typeface="Cambria Math" panose="02040503050406030204" pitchFamily="18" charset="0"/>
                      </a:rPr>
                      <m:t>𝑗</m:t>
                    </m:r>
                    <m:r>
                      <a:rPr lang="en-US" sz="2250" i="1">
                        <a:latin typeface="Cambria Math" panose="02040503050406030204" pitchFamily="18" charset="0"/>
                      </a:rPr>
                      <m:t>,</m:t>
                    </m:r>
                    <m:sSub>
                      <m:sSubPr>
                        <m:ctrlPr>
                          <a:rPr lang="en-US" sz="2250" i="1">
                            <a:latin typeface="Cambria Math" panose="02040503050406030204" pitchFamily="18" charset="0"/>
                          </a:rPr>
                        </m:ctrlPr>
                      </m:sSubPr>
                      <m:e>
                        <m:r>
                          <a:rPr lang="en-US" sz="2250" i="1">
                            <a:latin typeface="Cambria Math" panose="02040503050406030204" pitchFamily="18" charset="0"/>
                          </a:rPr>
                          <m:t>𝒮</m:t>
                        </m:r>
                      </m:e>
                      <m:sub>
                        <m:sSub>
                          <m:sSubPr>
                            <m:ctrlPr>
                              <a:rPr lang="en-US" sz="2250" i="1">
                                <a:latin typeface="Cambria Math" panose="02040503050406030204" pitchFamily="18" charset="0"/>
                              </a:rPr>
                            </m:ctrlPr>
                          </m:sSubPr>
                          <m:e>
                            <m:r>
                              <a:rPr lang="en-US" sz="2250" i="1">
                                <a:latin typeface="Cambria Math" panose="02040503050406030204" pitchFamily="18" charset="0"/>
                              </a:rPr>
                              <m:t>𝑦</m:t>
                            </m:r>
                          </m:e>
                          <m:sub>
                            <m:r>
                              <a:rPr lang="en-US" sz="2250" i="1">
                                <a:latin typeface="Cambria Math" panose="02040503050406030204" pitchFamily="18" charset="0"/>
                              </a:rPr>
                              <m:t>𝑖</m:t>
                            </m:r>
                          </m:sub>
                        </m:sSub>
                      </m:sub>
                    </m:sSub>
                    <m:r>
                      <a:rPr lang="en-US" sz="2250" i="1">
                        <a:latin typeface="Cambria Math" panose="02040503050406030204" pitchFamily="18" charset="0"/>
                      </a:rPr>
                      <m:t>∩</m:t>
                    </m:r>
                    <m:sSub>
                      <m:sSubPr>
                        <m:ctrlPr>
                          <a:rPr lang="en-US" sz="2250" i="1">
                            <a:latin typeface="Cambria Math" panose="02040503050406030204" pitchFamily="18" charset="0"/>
                          </a:rPr>
                        </m:ctrlPr>
                      </m:sSubPr>
                      <m:e>
                        <m:r>
                          <a:rPr lang="en-US" sz="2250" i="1">
                            <a:latin typeface="Cambria Math" panose="02040503050406030204" pitchFamily="18" charset="0"/>
                          </a:rPr>
                          <m:t>𝒮</m:t>
                        </m:r>
                      </m:e>
                      <m:sub>
                        <m:sSub>
                          <m:sSubPr>
                            <m:ctrlPr>
                              <a:rPr lang="en-US" sz="2250" i="1">
                                <a:latin typeface="Cambria Math" panose="02040503050406030204" pitchFamily="18" charset="0"/>
                              </a:rPr>
                            </m:ctrlPr>
                          </m:sSubPr>
                          <m:e>
                            <m:r>
                              <a:rPr lang="en-US" sz="2250" i="1">
                                <a:latin typeface="Cambria Math" panose="02040503050406030204" pitchFamily="18" charset="0"/>
                              </a:rPr>
                              <m:t>𝑦</m:t>
                            </m:r>
                          </m:e>
                          <m:sub>
                            <m:r>
                              <a:rPr lang="en-US" sz="2250" i="1">
                                <a:latin typeface="Cambria Math" panose="02040503050406030204" pitchFamily="18" charset="0"/>
                              </a:rPr>
                              <m:t>𝑗</m:t>
                            </m:r>
                          </m:sub>
                        </m:sSub>
                      </m:sub>
                    </m:sSub>
                    <m:r>
                      <a:rPr lang="en-US" sz="2250" i="1">
                        <a:latin typeface="Cambria Math" panose="02040503050406030204" pitchFamily="18" charset="0"/>
                      </a:rPr>
                      <m:t>=∅</m:t>
                    </m:r>
                  </m:oMath>
                </a14:m>
                <a:endParaRPr lang="en-US" sz="2250" dirty="0"/>
              </a:p>
              <a:p>
                <a:pPr marL="0" indent="228600">
                  <a:buNone/>
                </a:pPr>
                <a:r>
                  <a:rPr lang="en-US" sz="2250" dirty="0">
                    <a:effectLst/>
                    <a:ea typeface="Calibri" panose="020F0502020204030204" pitchFamily="34" charset="0"/>
                  </a:rPr>
                  <a:t>Given fixed </a:t>
                </a:r>
                <a:r>
                  <a:rPr lang="en-US" sz="2250" i="1" dirty="0" err="1">
                    <a:effectLst/>
                    <a:ea typeface="Calibri" panose="020F0502020204030204" pitchFamily="34" charset="0"/>
                  </a:rPr>
                  <a:t>x</a:t>
                </a:r>
                <a:r>
                  <a:rPr lang="en-US" sz="2250" i="1" baseline="-25000" dirty="0" err="1">
                    <a:effectLst/>
                    <a:ea typeface="Calibri" panose="020F0502020204030204" pitchFamily="34" charset="0"/>
                  </a:rPr>
                  <a:t>k</a:t>
                </a:r>
                <a:r>
                  <a:rPr lang="en-US" sz="2250" dirty="0">
                    <a:effectLst/>
                    <a:ea typeface="Calibri" panose="020F0502020204030204" pitchFamily="34" charset="0"/>
                  </a:rPr>
                  <a:t> and fixed </a:t>
                </a:r>
                <a:r>
                  <a:rPr lang="en-US" sz="2250" i="1" dirty="0" err="1">
                    <a:effectLst/>
                    <a:ea typeface="Calibri" panose="020F0502020204030204" pitchFamily="34" charset="0"/>
                  </a:rPr>
                  <a:t>y</a:t>
                </a:r>
                <a:r>
                  <a:rPr lang="en-US" sz="2250" i="1" baseline="-25000" dirty="0" err="1">
                    <a:effectLst/>
                    <a:ea typeface="Calibri" panose="020F0502020204030204" pitchFamily="34" charset="0"/>
                  </a:rPr>
                  <a:t>l</a:t>
                </a:r>
                <a:r>
                  <a:rPr lang="en-US" sz="2250" dirty="0">
                    <a:effectLst/>
                    <a:ea typeface="Calibri" panose="020F0502020204030204" pitchFamily="34" charset="0"/>
                  </a:rPr>
                  <a:t>, let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be the subset of the </a:t>
                </a:r>
                <a14:m>
                  <m:oMath xmlns:m="http://schemas.openxmlformats.org/officeDocument/2006/math">
                    <m:r>
                      <a:rPr lang="en-US" sz="2250" i="1">
                        <a:effectLst/>
                        <a:latin typeface="Cambria Math" panose="02040503050406030204" pitchFamily="18" charset="0"/>
                        <a:ea typeface="Calibri" panose="020F0502020204030204" pitchFamily="34" charset="0"/>
                      </a:rPr>
                      <m:t>𝒮</m:t>
                    </m:r>
                  </m:oMath>
                </a14:m>
                <a:r>
                  <a:rPr lang="en-US" sz="2250" dirty="0">
                    <a:effectLst/>
                    <a:ea typeface="Calibri" panose="020F0502020204030204" pitchFamily="34" charset="0"/>
                  </a:rPr>
                  <a:t> which contains co-occurrences whose </a:t>
                </a:r>
                <a14:m>
                  <m:oMath xmlns:m="http://schemas.openxmlformats.org/officeDocument/2006/math">
                    <m:r>
                      <a:rPr lang="en-US" sz="2250" i="1">
                        <a:effectLst/>
                        <a:latin typeface="Cambria Math" panose="02040503050406030204" pitchFamily="18" charset="0"/>
                        <a:ea typeface="Calibri" panose="020F0502020204030204" pitchFamily="34" charset="0"/>
                      </a:rPr>
                      <m:t>𝒳</m:t>
                    </m:r>
                  </m:oMath>
                </a14:m>
                <a:r>
                  <a:rPr lang="en-US" sz="2250" dirty="0">
                    <a:effectLst/>
                    <a:ea typeface="Calibri" panose="020F0502020204030204" pitchFamily="34" charset="0"/>
                  </a:rPr>
                  <a:t>-objects and </a:t>
                </a:r>
                <a14:m>
                  <m:oMath xmlns:m="http://schemas.openxmlformats.org/officeDocument/2006/math">
                    <m:r>
                      <a:rPr lang="en-US" sz="2250" i="1">
                        <a:effectLst/>
                        <a:latin typeface="Cambria Math" panose="02040503050406030204" pitchFamily="18" charset="0"/>
                        <a:ea typeface="Calibri" panose="020F0502020204030204" pitchFamily="34" charset="0"/>
                      </a:rPr>
                      <m:t>𝒴</m:t>
                    </m:r>
                  </m:oMath>
                </a14:m>
                <a:r>
                  <a:rPr lang="en-US" sz="2250" dirty="0">
                    <a:effectLst/>
                    <a:ea typeface="Calibri" panose="020F0502020204030204" pitchFamily="34" charset="0"/>
                  </a:rPr>
                  <a:t>-objects are fixed at </a:t>
                </a:r>
                <a:r>
                  <a:rPr lang="en-US" sz="2250" i="1" dirty="0" err="1">
                    <a:effectLst/>
                    <a:ea typeface="Calibri" panose="020F0502020204030204" pitchFamily="34" charset="0"/>
                  </a:rPr>
                  <a:t>x</a:t>
                </a:r>
                <a:r>
                  <a:rPr lang="en-US" sz="2250" i="1" baseline="-25000" dirty="0" err="1">
                    <a:effectLst/>
                    <a:ea typeface="Calibri" panose="020F0502020204030204" pitchFamily="34" charset="0"/>
                  </a:rPr>
                  <a:t>k</a:t>
                </a:r>
                <a:r>
                  <a:rPr lang="en-US" sz="2250" dirty="0">
                    <a:effectLst/>
                    <a:ea typeface="Calibri" panose="020F0502020204030204" pitchFamily="34" charset="0"/>
                  </a:rPr>
                  <a:t> and </a:t>
                </a:r>
                <a:r>
                  <a:rPr lang="en-US" sz="2250" i="1" dirty="0" err="1">
                    <a:effectLst/>
                    <a:ea typeface="Calibri" panose="020F0502020204030204" pitchFamily="34" charset="0"/>
                  </a:rPr>
                  <a:t>y</a:t>
                </a:r>
                <a:r>
                  <a:rPr lang="en-US" sz="2250" i="1" baseline="-25000" dirty="0" err="1">
                    <a:effectLst/>
                    <a:ea typeface="Calibri" panose="020F0502020204030204" pitchFamily="34" charset="0"/>
                  </a:rPr>
                  <a:t>l</a:t>
                </a:r>
                <a:r>
                  <a:rPr lang="en-US" sz="2250" dirty="0">
                    <a:effectLst/>
                    <a:ea typeface="Calibri" panose="020F0502020204030204" pitchFamily="34" charset="0"/>
                  </a:rPr>
                  <a:t>. Note,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can be empty. The size of </a:t>
                </a:r>
                <a14:m>
                  <m:oMath xmlns:m="http://schemas.openxmlformats.org/officeDocument/2006/math">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oMath>
                </a14:m>
                <a:r>
                  <a:rPr lang="en-US" sz="2250" dirty="0">
                    <a:effectLst/>
                    <a:ea typeface="Calibri" panose="020F0502020204030204" pitchFamily="34" charset="0"/>
                  </a:rPr>
                  <a:t> is </a:t>
                </a:r>
                <a14:m>
                  <m:oMath xmlns:m="http://schemas.openxmlformats.org/officeDocument/2006/math">
                    <m:d>
                      <m:dPr>
                        <m:begChr m:val="|"/>
                        <m:endChr m:val="|"/>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e>
                    </m:d>
                  </m:oMath>
                </a14:m>
                <a:r>
                  <a:rPr lang="en-US" sz="2250" dirty="0">
                    <a:effectLst/>
                    <a:ea typeface="Calibri" panose="020F0502020204030204" pitchFamily="34" charset="0"/>
                  </a:rPr>
                  <a:t>.</a:t>
                </a:r>
              </a:p>
              <a:p>
                <a:pPr marL="0" indent="0">
                  <a:buNone/>
                </a:pPr>
                <a14:m>
                  <m:oMathPara xmlns:m="http://schemas.openxmlformats.org/officeDocument/2006/math">
                    <m:oMathParaPr>
                      <m:jc m:val="right"/>
                    </m:oMathParaPr>
                    <m:oMath xmlns:m="http://schemas.openxmlformats.org/officeDocument/2006/math">
                      <m:sSub>
                        <m:sSubPr>
                          <m:ctrlPr>
                            <a:rPr lang="en-US" sz="2250" i="1" smtClean="0">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𝒮</m:t>
                          </m:r>
                        </m:e>
                        <m: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sub>
                      </m:sSub>
                      <m:r>
                        <a:rPr lang="en-US" sz="2250" i="1">
                          <a:effectLst/>
                          <a:latin typeface="Cambria Math" panose="02040503050406030204" pitchFamily="18" charset="0"/>
                          <a:ea typeface="Calibri" panose="020F0502020204030204" pitchFamily="34" charset="0"/>
                        </a:rPr>
                        <m:t>=</m:t>
                      </m:r>
                      <m:d>
                        <m:dPr>
                          <m:begChr m:val="{"/>
                          <m:endChr m:val="}"/>
                          <m:ctrlPr>
                            <a:rPr lang="en-US" sz="2250" i="1">
                              <a:effectLst/>
                              <a:latin typeface="Cambria Math" panose="02040503050406030204" pitchFamily="18" charset="0"/>
                            </a:rPr>
                          </m:ctrlPr>
                        </m:dPr>
                        <m:e>
                          <m:d>
                            <m:dPr>
                              <m:ctrlPr>
                                <a:rPr lang="en-US" sz="2250" i="1">
                                  <a:effectLst/>
                                  <a:latin typeface="Cambria Math" panose="02040503050406030204" pitchFamily="18" charset="0"/>
                                </a:rPr>
                              </m:ctrlPr>
                            </m:dPr>
                            <m:e>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𝑖</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𝑗</m:t>
                                  </m:r>
                                </m:sub>
                              </m:sSub>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𝑧</m:t>
                              </m:r>
                              <m:r>
                                <a:rPr lang="en-US" sz="2250" i="1">
                                  <a:effectLst/>
                                  <a:latin typeface="Cambria Math" panose="02040503050406030204" pitchFamily="18" charset="0"/>
                                  <a:ea typeface="Calibri" panose="020F0502020204030204" pitchFamily="34" charset="0"/>
                                </a:rPr>
                                <m:t>,</m:t>
                              </m:r>
                              <m:r>
                                <a:rPr lang="en-US" sz="2250" i="1">
                                  <a:effectLst/>
                                  <a:latin typeface="Cambria Math" panose="02040503050406030204" pitchFamily="18" charset="0"/>
                                  <a:ea typeface="Calibri" panose="020F0502020204030204" pitchFamily="34" charset="0"/>
                                </a:rPr>
                                <m:t>𝑟</m:t>
                              </m:r>
                            </m:e>
                          </m:d>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𝑖</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𝑥</m:t>
                              </m:r>
                            </m:e>
                            <m:sub>
                              <m:r>
                                <a:rPr lang="en-US" sz="2250" i="1">
                                  <a:effectLst/>
                                  <a:latin typeface="Cambria Math" panose="02040503050406030204" pitchFamily="18" charset="0"/>
                                  <a:ea typeface="Calibri" panose="020F0502020204030204" pitchFamily="34" charset="0"/>
                                </a:rPr>
                                <m:t>𝑘</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𝑗</m:t>
                              </m:r>
                            </m:sub>
                          </m:sSub>
                          <m:r>
                            <a:rPr lang="en-US" sz="2250" i="1">
                              <a:effectLst/>
                              <a:latin typeface="Cambria Math" panose="02040503050406030204" pitchFamily="18" charset="0"/>
                              <a:ea typeface="Calibri" panose="020F0502020204030204" pitchFamily="34" charset="0"/>
                            </a:rPr>
                            <m:t>=</m:t>
                          </m:r>
                          <m:sSub>
                            <m:sSubPr>
                              <m:ctrlPr>
                                <a:rPr lang="en-US" sz="2250" i="1">
                                  <a:effectLst/>
                                  <a:latin typeface="Cambria Math" panose="02040503050406030204" pitchFamily="18" charset="0"/>
                                </a:rPr>
                              </m:ctrlPr>
                            </m:sSubPr>
                            <m:e>
                              <m:r>
                                <a:rPr lang="en-US" sz="2250" i="1">
                                  <a:effectLst/>
                                  <a:latin typeface="Cambria Math" panose="02040503050406030204" pitchFamily="18" charset="0"/>
                                  <a:ea typeface="Calibri" panose="020F0502020204030204" pitchFamily="34" charset="0"/>
                                </a:rPr>
                                <m:t>𝑦</m:t>
                              </m:r>
                            </m:e>
                            <m:sub>
                              <m:r>
                                <a:rPr lang="en-US" sz="2250" i="1">
                                  <a:effectLst/>
                                  <a:latin typeface="Cambria Math" panose="02040503050406030204" pitchFamily="18" charset="0"/>
                                  <a:ea typeface="Calibri" panose="020F0502020204030204" pitchFamily="34" charset="0"/>
                                </a:rPr>
                                <m:t>𝑙</m:t>
                              </m:r>
                            </m:sub>
                          </m:sSub>
                        </m:e>
                      </m:d>
                      <m:r>
                        <a:rPr lang="en-US" sz="2250" b="0" i="1" smtClean="0">
                          <a:effectLst/>
                          <a:latin typeface="Cambria Math" panose="02040503050406030204" pitchFamily="18" charset="0"/>
                          <a:ea typeface="Calibri" panose="020F0502020204030204" pitchFamily="34" charset="0"/>
                        </a:rPr>
                        <m:t>    </m:t>
                      </m:r>
                      <m:d>
                        <m:dPr>
                          <m:ctrlPr>
                            <a:rPr lang="en-US" sz="2250" b="0" i="1" smtClean="0">
                              <a:effectLst/>
                              <a:latin typeface="Cambria Math" panose="02040503050406030204" pitchFamily="18" charset="0"/>
                            </a:rPr>
                          </m:ctrlPr>
                        </m:dPr>
                        <m:e>
                          <m:r>
                            <a:rPr lang="en-US" sz="2250" b="0" i="1" smtClean="0">
                              <a:effectLst/>
                              <a:latin typeface="Cambria Math" panose="02040503050406030204" pitchFamily="18" charset="0"/>
                            </a:rPr>
                            <m:t>2.5</m:t>
                          </m:r>
                        </m:e>
                      </m:d>
                    </m:oMath>
                  </m:oMathPara>
                </a14:m>
                <a:endParaRPr lang="en-US" sz="2250" dirty="0"/>
              </a:p>
            </p:txBody>
          </p:sp>
        </mc:Choice>
        <mc:Fallback xmlns="">
          <p:sp>
            <p:nvSpPr>
              <p:cNvPr id="3" name="Content Placeholder 2">
                <a:extLst>
                  <a:ext uri="{FF2B5EF4-FFF2-40B4-BE49-F238E27FC236}">
                    <a16:creationId xmlns:a16="http://schemas.microsoft.com/office/drawing/2014/main" id="{89FFFA36-D26B-3048-B59E-804084D98DC9}"/>
                  </a:ext>
                </a:extLst>
              </p:cNvPr>
              <p:cNvSpPr>
                <a:spLocks noGrp="1" noRot="1" noChangeAspect="1" noMove="1" noResize="1" noEditPoints="1" noAdjustHandles="1" noChangeArrowheads="1" noChangeShapeType="1" noTextEdit="1"/>
              </p:cNvSpPr>
              <p:nvPr>
                <p:ph idx="1"/>
              </p:nvPr>
            </p:nvSpPr>
            <p:spPr>
              <a:xfrm>
                <a:off x="182879" y="914399"/>
                <a:ext cx="11830929" cy="5176066"/>
              </a:xfrm>
              <a:blipFill>
                <a:blip r:embed="rId4"/>
                <a:stretch>
                  <a:fillRect l="-670" t="-824" r="-6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939C8D6-BAAF-DF1E-2CD2-5766F10961F9}"/>
              </a:ext>
            </a:extLst>
          </p:cNvPr>
          <p:cNvSpPr>
            <a:spLocks noGrp="1"/>
          </p:cNvSpPr>
          <p:nvPr>
            <p:ph type="dt" sz="half" idx="10"/>
          </p:nvPr>
        </p:nvSpPr>
        <p:spPr/>
        <p:txBody>
          <a:bodyPr/>
          <a:lstStyle/>
          <a:p>
            <a:r>
              <a:rPr lang="en-US"/>
              <a:t>07/06/2023</a:t>
            </a:r>
          </a:p>
        </p:txBody>
      </p:sp>
      <p:sp>
        <p:nvSpPr>
          <p:cNvPr id="5" name="Footer Placeholder 4">
            <a:extLst>
              <a:ext uri="{FF2B5EF4-FFF2-40B4-BE49-F238E27FC236}">
                <a16:creationId xmlns:a16="http://schemas.microsoft.com/office/drawing/2014/main" id="{D5E59B53-4ADB-7A66-E2C6-3DBD16B65D46}"/>
              </a:ext>
            </a:extLst>
          </p:cNvPr>
          <p:cNvSpPr>
            <a:spLocks noGrp="1"/>
          </p:cNvSpPr>
          <p:nvPr>
            <p:ph type="ftr" sz="quarter" idx="11"/>
          </p:nvPr>
        </p:nvSpPr>
        <p:spPr/>
        <p:txBody>
          <a:bodyPr/>
          <a:lstStyle/>
          <a:p>
            <a:r>
              <a:rPr lang="en-US"/>
              <a:t>Dyadic mixture model - FOE2023 - Nguyen &amp; Lanuza</a:t>
            </a:r>
          </a:p>
        </p:txBody>
      </p:sp>
      <p:sp>
        <p:nvSpPr>
          <p:cNvPr id="6" name="Slide Number Placeholder 5">
            <a:extLst>
              <a:ext uri="{FF2B5EF4-FFF2-40B4-BE49-F238E27FC236}">
                <a16:creationId xmlns:a16="http://schemas.microsoft.com/office/drawing/2014/main" id="{62A8A49F-6288-B7E4-1281-E0F899032E8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446387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7064</Words>
  <Application>Microsoft Office PowerPoint</Application>
  <PresentationFormat>Widescreen</PresentationFormat>
  <Paragraphs>394</Paragraphs>
  <Slides>38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 Math</vt:lpstr>
      <vt:lpstr>Times New Roman</vt:lpstr>
      <vt:lpstr>Office Theme</vt:lpstr>
      <vt:lpstr>Learning dyadic data and predicting unaccomplished co-occurrent values by mixture model</vt:lpstr>
      <vt:lpstr>Abstract</vt:lpstr>
      <vt:lpstr>Table of contents</vt:lpstr>
      <vt:lpstr>1. Introduction</vt:lpstr>
      <vt:lpstr>1. Introduction</vt:lpstr>
      <vt:lpstr>1. Introduction</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2. Mixture models for dyadic data</vt:lpstr>
      <vt:lpstr>3. Predicting unaccomplished co-occurrent values</vt:lpstr>
      <vt:lpstr>3. Predicting unaccomplished co-occurrent values</vt:lpstr>
      <vt:lpstr>3. Predicting unaccomplished co-occurrent values</vt:lpstr>
      <vt:lpstr>3. Predicting unaccomplished co-occurrent values</vt:lpstr>
      <vt:lpstr>3. Predicting unaccomplished co-occurrent values</vt:lpstr>
      <vt:lpstr>3. Predicting unaccomplished co-occurrent values</vt:lpstr>
      <vt:lpstr>3. Predicting unaccomplished co-occurrent values</vt:lpstr>
      <vt:lpstr>4.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390</cp:revision>
  <dcterms:created xsi:type="dcterms:W3CDTF">2017-06-28T03:43:04Z</dcterms:created>
  <dcterms:modified xsi:type="dcterms:W3CDTF">2023-06-29T02:35:32Z</dcterms:modified>
</cp:coreProperties>
</file>