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69" r:id="rId21"/>
    <p:sldId id="370" r:id="rId22"/>
    <p:sldId id="3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1/18/2024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22</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1/18/2024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CMM - Loc Nguyen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Conditional mixture model and its application for regression model</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a:t>
            </a:r>
            <a:r>
              <a:rPr lang="en-US" dirty="0" smtClean="0"/>
              <a:t>Dr. Loc Nguyen, </a:t>
            </a:r>
            <a:r>
              <a:rPr lang="en-US" dirty="0"/>
              <a:t>PhD,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Date Placeholder 5"/>
          <p:cNvSpPr>
            <a:spLocks noGrp="1"/>
          </p:cNvSpPr>
          <p:nvPr>
            <p:ph type="dt" sz="half" idx="10"/>
          </p:nvPr>
        </p:nvSpPr>
        <p:spPr/>
        <p:txBody>
          <a:bodyPr/>
          <a:lstStyle/>
          <a:p>
            <a:r>
              <a:rPr lang="en-US" smtClean="0"/>
              <a:t>1/18/2024</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12039600" cy="5176066"/>
              </a:xfrm>
            </p:spPr>
            <p:txBody>
              <a:bodyPr>
                <a:noAutofit/>
              </a:bodyPr>
              <a:lstStyle/>
              <a:p>
                <a:pPr marL="0" indent="0">
                  <a:buNone/>
                </a:pPr>
                <a:r>
                  <a:rPr lang="en-US" sz="2000" dirty="0" smtClean="0"/>
                  <a:t>Traditional regression model is effective when data sample is scattered equally. If data points are grouped into clusters with their nature, regression model tries to learn a unified regression function which goes through all data points. Obviously, such unified function is not effective to evaluate response variable based on grouped data points. Alternately, if it is possible to select a right cluster for evaluating response variable, the value of response variable will be more precise. Therefore, selective evaluation is the main idea of adaptive regression model (ARM). The main ideology of ARM to group sample into clusters and build respective regression functions for clusters in parallel. CMM is applied to solve this problem, in other words, ARM is an application of CMM. There may be other applications of CMM but here I focus on ARM.</a:t>
                </a:r>
              </a:p>
              <a:p>
                <a:pPr marL="0" indent="228600">
                  <a:buNone/>
                </a:pPr>
                <a:r>
                  <a:rPr lang="en-US" sz="2000" dirty="0"/>
                  <a:t>Given a </a:t>
                </a:r>
                <a:r>
                  <a:rPr lang="en-US" sz="2000" i="1" dirty="0"/>
                  <a:t>n</a:t>
                </a:r>
                <a:r>
                  <a:rPr lang="en-US" sz="2000" dirty="0"/>
                  <a:t>-dimension random variable </a:t>
                </a:r>
                <a:r>
                  <a:rPr lang="en-US" sz="2000" i="1" dirty="0"/>
                  <a:t>W</a:t>
                </a:r>
                <a:r>
                  <a:rPr lang="en-US" sz="2000" dirty="0"/>
                  <a:t> = (</a:t>
                </a:r>
                <a:r>
                  <a:rPr lang="en-US" sz="2000" i="1" dirty="0"/>
                  <a:t>w</a:t>
                </a:r>
                <a:r>
                  <a:rPr lang="en-US" sz="2000" baseline="-25000" dirty="0"/>
                  <a:t>1</a:t>
                </a:r>
                <a:r>
                  <a:rPr lang="en-US" sz="2000" dirty="0"/>
                  <a:t>, </a:t>
                </a:r>
                <a:r>
                  <a:rPr lang="en-US" sz="2000" i="1" dirty="0"/>
                  <a:t>w</a:t>
                </a:r>
                <a:r>
                  <a:rPr lang="en-US" sz="2000" baseline="-25000" dirty="0"/>
                  <a:t>2</a:t>
                </a:r>
                <a:r>
                  <a:rPr lang="en-US" sz="2000" dirty="0"/>
                  <a:t>,…, </a:t>
                </a:r>
                <a:r>
                  <a:rPr lang="en-US" sz="2000" i="1" dirty="0" err="1"/>
                  <a:t>w</a:t>
                </a:r>
                <a:r>
                  <a:rPr lang="en-US" sz="2000" i="1" baseline="-25000" dirty="0" err="1"/>
                  <a:t>n</a:t>
                </a:r>
                <a:r>
                  <a:rPr lang="en-US" sz="2000" dirty="0"/>
                  <a:t>)</a:t>
                </a:r>
                <a:r>
                  <a:rPr lang="en-US" sz="2000" i="1" baseline="30000" dirty="0"/>
                  <a:t>T</a:t>
                </a:r>
                <a:r>
                  <a:rPr lang="en-US" sz="2000" dirty="0"/>
                  <a:t> which is called </a:t>
                </a:r>
                <a:r>
                  <a:rPr lang="en-US" sz="2000" dirty="0" err="1"/>
                  <a:t>regressors</a:t>
                </a:r>
                <a:r>
                  <a:rPr lang="en-US" sz="2000" dirty="0"/>
                  <a:t>, a linear regression function is defined </a:t>
                </a:r>
                <a:r>
                  <a:rPr lang="en-US" sz="2000" dirty="0" smtClean="0"/>
                  <a:t>as</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3.1</m:t>
                          </m:r>
                        </m:e>
                      </m:d>
                    </m:oMath>
                  </m:oMathPara>
                </a14:m>
                <a:endParaRPr lang="en-US" sz="2000" dirty="0" smtClean="0"/>
              </a:p>
              <a:p>
                <a:pPr marL="0" indent="0">
                  <a:buNone/>
                </a:pPr>
                <a:r>
                  <a:rPr lang="en-US" sz="2000" dirty="0"/>
                  <a:t>Where </a:t>
                </a:r>
                <a:r>
                  <a:rPr lang="en-US" sz="2000" i="1" dirty="0"/>
                  <a:t>y</a:t>
                </a:r>
                <a:r>
                  <a:rPr lang="en-US" sz="2000" dirty="0"/>
                  <a:t> is the random variable called response variable and each </a:t>
                </a:r>
                <a:r>
                  <a:rPr lang="en-US" sz="2000" i="1" dirty="0"/>
                  <a:t>β</a:t>
                </a:r>
                <a:r>
                  <a:rPr lang="en-US" sz="2000" i="1" baseline="-25000" dirty="0"/>
                  <a:t>j</a:t>
                </a:r>
                <a:r>
                  <a:rPr lang="en-US" sz="2000" dirty="0"/>
                  <a:t> is called regressive coefficient. According to linear regression model, </a:t>
                </a:r>
                <a:r>
                  <a:rPr lang="en-US" sz="2000" i="1" dirty="0"/>
                  <a:t>y</a:t>
                </a:r>
                <a:r>
                  <a:rPr lang="en-US" sz="2000" dirty="0"/>
                  <a:t> conforms </a:t>
                </a:r>
                <a:r>
                  <a:rPr lang="en-US" sz="2000" dirty="0" err="1"/>
                  <a:t>multinormal</a:t>
                </a:r>
                <a:r>
                  <a:rPr lang="en-US" sz="2000" dirty="0"/>
                  <a:t> distribution, as follows</a:t>
                </a:r>
                <a:r>
                  <a:rPr lang="en-US" sz="2000" dirty="0" smtClean="0"/>
                  <a:t>:</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𝑦</m:t>
                          </m:r>
                        </m:e>
                        <m:e>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𝜃</m:t>
                          </m:r>
                        </m:e>
                      </m:d>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𝑦</m:t>
                          </m:r>
                        </m:e>
                        <m:e>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𝛼</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r>
                                <a:rPr lang="en-US" sz="2000" i="1">
                                  <a:latin typeface="Cambria Math" panose="02040503050406030204" pitchFamily="18" charset="0"/>
                                </a:rPr>
                                <m:t>𝜋</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e>
                          </m:rad>
                        </m:den>
                      </m:f>
                      <m:r>
                        <m:rPr>
                          <m:sty m:val="p"/>
                        </m:rPr>
                        <a:rPr lang="en-US" sz="2000">
                          <a:latin typeface="Cambria Math" panose="02040503050406030204" pitchFamily="18" charset="0"/>
                        </a:rPr>
                        <m:t>exp</m:t>
                      </m:r>
                      <m:d>
                        <m:dPr>
                          <m:ctrlPr>
                            <a:rPr lang="en-US" sz="2000" i="1">
                              <a:latin typeface="Cambria Math" panose="02040503050406030204" pitchFamily="18" charset="0"/>
                            </a:rPr>
                          </m:ctrlPr>
                        </m:dPr>
                        <m:e>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𝑇</m:t>
                                          </m:r>
                                        </m:sup>
                                      </m:sSup>
                                      <m:r>
                                        <a:rPr lang="en-US" sz="2000" i="1">
                                          <a:latin typeface="Cambria Math" panose="02040503050406030204" pitchFamily="18" charset="0"/>
                                        </a:rPr>
                                        <m:t>𝑊</m:t>
                                      </m:r>
                                    </m:e>
                                  </m:d>
                                </m:e>
                                <m:sup>
                                  <m:r>
                                    <a:rPr lang="en-US" sz="2000" i="1">
                                      <a:latin typeface="Cambria Math" panose="02040503050406030204" pitchFamily="18" charset="0"/>
                                    </a:rPr>
                                    <m:t>2</m:t>
                                  </m:r>
                                </m:sup>
                              </m:sSup>
                            </m:num>
                            <m:den>
                              <m:r>
                                <a:rPr lang="en-US" sz="2000" i="1">
                                  <a:latin typeface="Cambria Math" panose="02040503050406030204" pitchFamily="18" charset="0"/>
                                </a:rPr>
                                <m:t>2</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den>
                          </m:f>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3.2</m:t>
                          </m:r>
                        </m:e>
                      </m:d>
                    </m:oMath>
                  </m:oMathPara>
                </a14:m>
                <a:endParaRPr lang="en-US" sz="2000" dirty="0" smtClean="0"/>
              </a:p>
              <a:p>
                <a:pPr marL="0" indent="0">
                  <a:buNone/>
                </a:pPr>
                <a:endParaRPr lang="en-US" sz="2000" dirty="0" smtClean="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12039600" cy="5176066"/>
              </a:xfrm>
              <a:blipFill>
                <a:blip r:embed="rId2"/>
                <a:stretch>
                  <a:fillRect l="-557" t="-589" r="-506" b="-28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5329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Autofit/>
              </a:bodyPr>
              <a:lstStyle/>
              <a:p>
                <a:pPr marL="0" indent="0">
                  <a:buNone/>
                </a:pPr>
                <a:r>
                  <a:rPr lang="en-US" sz="2100" dirty="0" smtClean="0"/>
                  <a:t>Where </a:t>
                </a:r>
                <a:r>
                  <a:rPr lang="en-US" sz="2100" i="1" dirty="0"/>
                  <a:t>β</a:t>
                </a:r>
                <a:r>
                  <a:rPr lang="en-US" sz="2100" dirty="0"/>
                  <a:t> = (</a:t>
                </a:r>
                <a:r>
                  <a:rPr lang="en-US" sz="2100" i="1" dirty="0"/>
                  <a:t>β</a:t>
                </a:r>
                <a:r>
                  <a:rPr lang="en-US" sz="2100" baseline="-25000" dirty="0"/>
                  <a:t>0</a:t>
                </a:r>
                <a:r>
                  <a:rPr lang="en-US" sz="2100" dirty="0"/>
                  <a:t>, </a:t>
                </a:r>
                <a:r>
                  <a:rPr lang="en-US" sz="2100" i="1" dirty="0"/>
                  <a:t>β</a:t>
                </a:r>
                <a:r>
                  <a:rPr lang="en-US" sz="2100" baseline="-25000" dirty="0"/>
                  <a:t>1</a:t>
                </a:r>
                <a:r>
                  <a:rPr lang="en-US" sz="2100" dirty="0"/>
                  <a:t>,…, </a:t>
                </a:r>
                <a:r>
                  <a:rPr lang="en-US" sz="2100" i="1" dirty="0"/>
                  <a:t>β</a:t>
                </a:r>
                <a:r>
                  <a:rPr lang="en-US" sz="2100" i="1" baseline="-25000" dirty="0"/>
                  <a:t>n</a:t>
                </a:r>
                <a:r>
                  <a:rPr lang="en-US" sz="2100" dirty="0"/>
                  <a:t>)</a:t>
                </a:r>
                <a:r>
                  <a:rPr lang="en-US" sz="2100" i="1" baseline="30000" dirty="0"/>
                  <a:t>T</a:t>
                </a:r>
                <a:r>
                  <a:rPr lang="en-US" sz="2100" dirty="0"/>
                  <a:t> is called regressive parameter of </a:t>
                </a:r>
                <a:r>
                  <a:rPr lang="en-US" sz="2100" i="1" dirty="0"/>
                  <a:t>f</a:t>
                </a:r>
                <a:r>
                  <a:rPr lang="en-US" sz="2100" dirty="0"/>
                  <a:t>(</a:t>
                </a:r>
                <a:r>
                  <a:rPr lang="en-US" sz="2100" i="1" dirty="0"/>
                  <a:t>y</a:t>
                </a:r>
                <a:r>
                  <a:rPr lang="en-US" sz="2100" dirty="0"/>
                  <a:t> | </a:t>
                </a:r>
                <a:r>
                  <a:rPr lang="en-US" sz="2100" i="1" dirty="0"/>
                  <a:t>W</a:t>
                </a:r>
                <a:r>
                  <a:rPr lang="en-US" sz="2100" dirty="0"/>
                  <a:t>, </a:t>
                </a:r>
                <a:r>
                  <a:rPr lang="en-US" sz="2100" i="1" dirty="0"/>
                  <a:t>β</a:t>
                </a:r>
                <a:r>
                  <a:rPr lang="en-US" sz="2100" dirty="0"/>
                  <a:t>, </a:t>
                </a:r>
                <a:r>
                  <a:rPr lang="en-US" sz="2100" i="1" dirty="0"/>
                  <a:t>σ</a:t>
                </a:r>
                <a:r>
                  <a:rPr lang="en-US" sz="2100" baseline="30000" dirty="0"/>
                  <a:t>2</a:t>
                </a:r>
                <a:r>
                  <a:rPr lang="en-US" sz="2100" dirty="0"/>
                  <a:t>). Therefore, mean and variance of </a:t>
                </a:r>
                <a:r>
                  <a:rPr lang="en-US" sz="2100" i="1" dirty="0"/>
                  <a:t>f</a:t>
                </a:r>
                <a:r>
                  <a:rPr lang="en-US" sz="2100" dirty="0"/>
                  <a:t>(</a:t>
                </a:r>
                <a:r>
                  <a:rPr lang="en-US" sz="2100" i="1" dirty="0"/>
                  <a:t>y</a:t>
                </a:r>
                <a:r>
                  <a:rPr lang="en-US" sz="2100" dirty="0"/>
                  <a:t> | </a:t>
                </a:r>
                <a:r>
                  <a:rPr lang="en-US" sz="2100" i="1" dirty="0"/>
                  <a:t>W</a:t>
                </a:r>
                <a:r>
                  <a:rPr lang="en-US" sz="2100" dirty="0"/>
                  <a:t>, </a:t>
                </a:r>
                <a:r>
                  <a:rPr lang="en-US" sz="2100" i="1" dirty="0"/>
                  <a:t>β</a:t>
                </a:r>
                <a:r>
                  <a:rPr lang="en-US" sz="2100" dirty="0"/>
                  <a:t>, </a:t>
                </a:r>
                <a:r>
                  <a:rPr lang="en-US" sz="2100" i="1" dirty="0"/>
                  <a:t>σ</a:t>
                </a:r>
                <a:r>
                  <a:rPr lang="en-US" sz="2100" baseline="30000" dirty="0"/>
                  <a:t>2</a:t>
                </a:r>
                <a:r>
                  <a:rPr lang="en-US" sz="2100" dirty="0"/>
                  <a:t>) are </a:t>
                </a:r>
                <a:r>
                  <a:rPr lang="en-US" sz="2100" i="1" dirty="0"/>
                  <a:t>β</a:t>
                </a:r>
                <a:r>
                  <a:rPr lang="en-US" sz="2100" i="1" baseline="30000" dirty="0"/>
                  <a:t>T</a:t>
                </a:r>
                <a:r>
                  <a:rPr lang="en-US" sz="2100" i="1" dirty="0"/>
                  <a:t>X</a:t>
                </a:r>
                <a:r>
                  <a:rPr lang="en-US" sz="2100" dirty="0"/>
                  <a:t> and </a:t>
                </a:r>
                <a:r>
                  <a:rPr lang="en-US" sz="2100" i="1" dirty="0"/>
                  <a:t>σ</a:t>
                </a:r>
                <a:r>
                  <a:rPr lang="en-US" sz="2100" baseline="30000" dirty="0"/>
                  <a:t>2</a:t>
                </a:r>
                <a:r>
                  <a:rPr lang="en-US" sz="2100" dirty="0"/>
                  <a:t>, respectively. Note, </a:t>
                </a:r>
                <a:r>
                  <a:rPr lang="en-US" sz="2100" i="1" dirty="0"/>
                  <a:t>f</a:t>
                </a:r>
                <a:r>
                  <a:rPr lang="en-US" sz="2100" dirty="0"/>
                  <a:t>(</a:t>
                </a:r>
                <a:r>
                  <a:rPr lang="en-US" sz="2100" i="1" dirty="0"/>
                  <a:t>y</a:t>
                </a:r>
                <a:r>
                  <a:rPr lang="en-US" sz="2100" dirty="0"/>
                  <a:t> | </a:t>
                </a:r>
                <a:r>
                  <a:rPr lang="en-US" sz="2100" i="1" dirty="0"/>
                  <a:t>W</a:t>
                </a:r>
                <a:r>
                  <a:rPr lang="en-US" sz="2100" dirty="0"/>
                  <a:t>, </a:t>
                </a:r>
                <a:r>
                  <a:rPr lang="en-US" sz="2100" i="1" dirty="0"/>
                  <a:t>β</a:t>
                </a:r>
                <a:r>
                  <a:rPr lang="en-US" sz="2100" dirty="0"/>
                  <a:t>, </a:t>
                </a:r>
                <a:r>
                  <a:rPr lang="en-US" sz="2100" i="1" dirty="0"/>
                  <a:t>σ</a:t>
                </a:r>
                <a:r>
                  <a:rPr lang="en-US" sz="2100" baseline="30000" dirty="0"/>
                  <a:t>2</a:t>
                </a:r>
                <a:r>
                  <a:rPr lang="en-US" sz="2100" dirty="0"/>
                  <a:t>) is called regressive PDF of </a:t>
                </a:r>
                <a:r>
                  <a:rPr lang="en-US" sz="2100" i="1" dirty="0"/>
                  <a:t>y</a:t>
                </a:r>
                <a:r>
                  <a:rPr lang="en-US" sz="2100" dirty="0"/>
                  <a:t>. As a convention, we denote:</a:t>
                </a:r>
              </a:p>
              <a:p>
                <a:pPr marL="0" indent="0">
                  <a:buNone/>
                </a:pPr>
                <a14:m>
                  <m:oMathPara xmlns:m="http://schemas.openxmlformats.org/officeDocument/2006/math">
                    <m:oMathParaPr>
                      <m:jc m:val="centerGroup"/>
                    </m:oMathParaPr>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𝛽</m:t>
                          </m:r>
                        </m:e>
                        <m:sup>
                          <m:r>
                            <a:rPr lang="en-US" sz="2100" i="1">
                              <a:latin typeface="Cambria Math" panose="02040503050406030204" pitchFamily="18" charset="0"/>
                            </a:rPr>
                            <m:t>𝑇</m:t>
                          </m:r>
                        </m:sup>
                      </m:sSup>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𝑗</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𝛽</m:t>
                              </m:r>
                            </m:e>
                            <m:sub>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𝑗</m:t>
                              </m:r>
                            </m:sub>
                          </m:sSub>
                        </m:e>
                      </m:nary>
                    </m:oMath>
                  </m:oMathPara>
                </a14:m>
                <a:endParaRPr lang="en-US" sz="2100" dirty="0"/>
              </a:p>
              <a:p>
                <a:pPr marL="0" indent="0">
                  <a:buNone/>
                </a:pPr>
                <a:r>
                  <a:rPr lang="en-US" sz="2100" dirty="0"/>
                  <a:t>Given sample </a:t>
                </a:r>
                <a14:m>
                  <m:oMath xmlns:m="http://schemas.openxmlformats.org/officeDocument/2006/math">
                    <m:r>
                      <a:rPr lang="en-US" sz="2100" i="1">
                        <a:latin typeface="Cambria Math" panose="02040503050406030204" pitchFamily="18" charset="0"/>
                      </a:rPr>
                      <m:t>𝒵</m:t>
                    </m:r>
                  </m:oMath>
                </a14:m>
                <a:r>
                  <a:rPr lang="en-US" sz="2100" dirty="0"/>
                  <a:t> = {</a:t>
                </a:r>
                <a:r>
                  <a:rPr lang="en-US" sz="2100" i="1" dirty="0"/>
                  <a:t>Z</a:t>
                </a:r>
                <a:r>
                  <a:rPr lang="en-US" sz="2100" baseline="-25000" dirty="0"/>
                  <a:t>1</a:t>
                </a:r>
                <a:r>
                  <a:rPr lang="en-US" sz="2100" dirty="0"/>
                  <a:t> = {</a:t>
                </a:r>
                <a:r>
                  <a:rPr lang="en-US" sz="2100" i="1" dirty="0"/>
                  <a:t>W</a:t>
                </a:r>
                <a:r>
                  <a:rPr lang="en-US" sz="2100" baseline="-25000" dirty="0"/>
                  <a:t>1</a:t>
                </a:r>
                <a:r>
                  <a:rPr lang="en-US" sz="2100" dirty="0"/>
                  <a:t>, </a:t>
                </a:r>
                <a:r>
                  <a:rPr lang="en-US" sz="2100" i="1" dirty="0"/>
                  <a:t>y</a:t>
                </a:r>
                <a:r>
                  <a:rPr lang="en-US" sz="2100" baseline="-25000" dirty="0"/>
                  <a:t>1</a:t>
                </a:r>
                <a:r>
                  <a:rPr lang="en-US" sz="2100" dirty="0"/>
                  <a:t>}, </a:t>
                </a:r>
                <a:r>
                  <a:rPr lang="en-US" sz="2100" i="1" dirty="0"/>
                  <a:t>Z</a:t>
                </a:r>
                <a:r>
                  <a:rPr lang="en-US" sz="2100" baseline="-25000" dirty="0"/>
                  <a:t>2</a:t>
                </a:r>
                <a:r>
                  <a:rPr lang="en-US" sz="2100" dirty="0"/>
                  <a:t> = {</a:t>
                </a:r>
                <a:r>
                  <a:rPr lang="en-US" sz="2100" i="1" dirty="0"/>
                  <a:t>W</a:t>
                </a:r>
                <a:r>
                  <a:rPr lang="en-US" sz="2100" baseline="-25000" dirty="0"/>
                  <a:t>2</a:t>
                </a:r>
                <a:r>
                  <a:rPr lang="en-US" sz="2100" dirty="0"/>
                  <a:t>, </a:t>
                </a:r>
                <a:r>
                  <a:rPr lang="en-US" sz="2100" i="1" dirty="0"/>
                  <a:t>y</a:t>
                </a:r>
                <a:r>
                  <a:rPr lang="en-US" sz="2100" baseline="-25000" dirty="0"/>
                  <a:t>2</a:t>
                </a:r>
                <a:r>
                  <a:rPr lang="en-US" sz="2100" dirty="0"/>
                  <a:t>},…, }, </a:t>
                </a:r>
                <a:r>
                  <a:rPr lang="en-US" sz="2100" i="1" dirty="0"/>
                  <a:t>Z</a:t>
                </a:r>
                <a:r>
                  <a:rPr lang="en-US" sz="2100" i="1" baseline="-25000" dirty="0"/>
                  <a:t>N</a:t>
                </a:r>
                <a:r>
                  <a:rPr lang="en-US" sz="2100" dirty="0"/>
                  <a:t> = {</a:t>
                </a:r>
                <a:r>
                  <a:rPr lang="en-US" sz="2100" i="1" dirty="0"/>
                  <a:t>W</a:t>
                </a:r>
                <a:r>
                  <a:rPr lang="en-US" sz="2100" i="1" baseline="-25000" dirty="0"/>
                  <a:t>N</a:t>
                </a:r>
                <a:r>
                  <a:rPr lang="en-US" sz="2100" dirty="0"/>
                  <a:t>, </a:t>
                </a:r>
                <a:r>
                  <a:rPr lang="en-US" sz="2100" i="1" dirty="0" err="1"/>
                  <a:t>y</a:t>
                </a:r>
                <a:r>
                  <a:rPr lang="en-US" sz="2100" i="1" baseline="-25000" dirty="0" err="1"/>
                  <a:t>N</a:t>
                </a:r>
                <a:r>
                  <a:rPr lang="en-US" sz="2100" dirty="0"/>
                  <a:t>})} of size </a:t>
                </a:r>
                <a:r>
                  <a:rPr lang="en-US" sz="2100" i="1" dirty="0"/>
                  <a:t>N</a:t>
                </a:r>
                <a:r>
                  <a:rPr lang="en-US" sz="2100" dirty="0"/>
                  <a:t> in which all </a:t>
                </a:r>
                <a:r>
                  <a:rPr lang="en-US" sz="2100" i="1" dirty="0"/>
                  <a:t>X</a:t>
                </a:r>
                <a:r>
                  <a:rPr lang="en-US" sz="2100" i="1" baseline="-25000" dirty="0"/>
                  <a:t>i</a:t>
                </a:r>
                <a:r>
                  <a:rPr lang="en-US" sz="2100" dirty="0"/>
                  <a:t> (s) are </a:t>
                </a:r>
                <a:r>
                  <a:rPr lang="en-US" sz="2100" dirty="0" err="1"/>
                  <a:t>iid</a:t>
                </a:r>
                <a:r>
                  <a:rPr lang="en-US" sz="2100" dirty="0"/>
                  <a:t> and all </a:t>
                </a:r>
                <a:r>
                  <a:rPr lang="en-US" sz="2100" i="1" dirty="0" err="1"/>
                  <a:t>y</a:t>
                </a:r>
                <a:r>
                  <a:rPr lang="en-US" sz="2100" i="1" baseline="-25000" dirty="0" err="1"/>
                  <a:t>i</a:t>
                </a:r>
                <a:r>
                  <a:rPr lang="en-US" sz="2100" dirty="0"/>
                  <a:t> (s) are </a:t>
                </a:r>
                <a:r>
                  <a:rPr lang="en-US" sz="2100" dirty="0" err="1"/>
                  <a:t>iid</a:t>
                </a:r>
                <a:r>
                  <a:rPr lang="en-US" sz="2100" dirty="0"/>
                  <a:t>. Let </a:t>
                </a:r>
                <a:r>
                  <a:rPr lang="en-US" sz="2100" i="1" dirty="0"/>
                  <a:t>W</a:t>
                </a:r>
                <a:r>
                  <a:rPr lang="en-US" sz="2100" dirty="0"/>
                  <a:t> = (</a:t>
                </a:r>
                <a:r>
                  <a:rPr lang="en-US" sz="2100" i="1" dirty="0"/>
                  <a:t>w</a:t>
                </a:r>
                <a:r>
                  <a:rPr lang="en-US" sz="2100" baseline="-25000" dirty="0"/>
                  <a:t>1</a:t>
                </a:r>
                <a:r>
                  <a:rPr lang="en-US" sz="2100" dirty="0"/>
                  <a:t>, </a:t>
                </a:r>
                <a:r>
                  <a:rPr lang="en-US" sz="2100" i="1" dirty="0"/>
                  <a:t>w</a:t>
                </a:r>
                <a:r>
                  <a:rPr lang="en-US" sz="2100" baseline="-25000" dirty="0"/>
                  <a:t>2</a:t>
                </a:r>
                <a:r>
                  <a:rPr lang="en-US" sz="2100" dirty="0"/>
                  <a:t>,…, </a:t>
                </a:r>
                <a:r>
                  <a:rPr lang="en-US" sz="2100" i="1" dirty="0" err="1"/>
                  <a:t>w</a:t>
                </a:r>
                <a:r>
                  <a:rPr lang="en-US" sz="2100" i="1" baseline="-25000" dirty="0" err="1"/>
                  <a:t>n</a:t>
                </a:r>
                <a:r>
                  <a:rPr lang="en-US" sz="2100" dirty="0"/>
                  <a:t>)</a:t>
                </a:r>
                <a:r>
                  <a:rPr lang="en-US" sz="2100" i="1" baseline="30000" dirty="0"/>
                  <a:t>T</a:t>
                </a:r>
                <a:r>
                  <a:rPr lang="en-US" sz="2100" dirty="0"/>
                  <a:t> and </a:t>
                </a:r>
                <a:r>
                  <a:rPr lang="en-US" sz="2100" i="1" dirty="0"/>
                  <a:t>y</a:t>
                </a:r>
                <a:r>
                  <a:rPr lang="en-US" sz="2100" dirty="0"/>
                  <a:t> represent every </a:t>
                </a:r>
                <a:r>
                  <a:rPr lang="en-US" sz="2100" i="1" dirty="0"/>
                  <a:t>W</a:t>
                </a:r>
                <a:r>
                  <a:rPr lang="en-US" sz="2100" i="1" baseline="-25000" dirty="0"/>
                  <a:t>i</a:t>
                </a:r>
                <a:r>
                  <a:rPr lang="en-US" sz="2100" dirty="0"/>
                  <a:t> = (</a:t>
                </a:r>
                <a:r>
                  <a:rPr lang="en-US" sz="2100" i="1" dirty="0"/>
                  <a:t>w</a:t>
                </a:r>
                <a:r>
                  <a:rPr lang="en-US" sz="2100" i="1" baseline="-25000" dirty="0"/>
                  <a:t>i</a:t>
                </a:r>
                <a:r>
                  <a:rPr lang="en-US" sz="2100" baseline="-25000" dirty="0"/>
                  <a:t>1</a:t>
                </a:r>
                <a:r>
                  <a:rPr lang="en-US" sz="2100" dirty="0"/>
                  <a:t>, </a:t>
                </a:r>
                <a:r>
                  <a:rPr lang="en-US" sz="2100" i="1" dirty="0"/>
                  <a:t>w</a:t>
                </a:r>
                <a:r>
                  <a:rPr lang="en-US" sz="2100" i="1" baseline="-25000" dirty="0"/>
                  <a:t>i</a:t>
                </a:r>
                <a:r>
                  <a:rPr lang="en-US" sz="2100" baseline="-25000" dirty="0"/>
                  <a:t>2</a:t>
                </a:r>
                <a:r>
                  <a:rPr lang="en-US" sz="2100" dirty="0"/>
                  <a:t>,…, </a:t>
                </a:r>
                <a:r>
                  <a:rPr lang="en-US" sz="2100" i="1" dirty="0"/>
                  <a:t>w</a:t>
                </a:r>
                <a:r>
                  <a:rPr lang="en-US" sz="2100" i="1" baseline="-25000" dirty="0"/>
                  <a:t>in</a:t>
                </a:r>
                <a:r>
                  <a:rPr lang="en-US" sz="2100" dirty="0"/>
                  <a:t>) and every </a:t>
                </a:r>
                <a:r>
                  <a:rPr lang="en-US" sz="2100" i="1" dirty="0" err="1"/>
                  <a:t>y</a:t>
                </a:r>
                <a:r>
                  <a:rPr lang="en-US" sz="2100" i="1" baseline="-25000" dirty="0" err="1"/>
                  <a:t>i</a:t>
                </a:r>
                <a:r>
                  <a:rPr lang="en-US" sz="2100" dirty="0"/>
                  <a:t>, respectively. Let </a:t>
                </a:r>
                <a:r>
                  <a:rPr lang="en-US" sz="2100" b="1" i="1" dirty="0"/>
                  <a:t>W</a:t>
                </a:r>
                <a:r>
                  <a:rPr lang="en-US" sz="2100" dirty="0"/>
                  <a:t> and </a:t>
                </a:r>
                <a:r>
                  <a:rPr lang="en-US" sz="2100" b="1" i="1" dirty="0"/>
                  <a:t>y</a:t>
                </a:r>
                <a:r>
                  <a:rPr lang="en-US" sz="2100" dirty="0"/>
                  <a:t> be a matrix and a vector extracted from </a:t>
                </a:r>
                <a14:m>
                  <m:oMath xmlns:m="http://schemas.openxmlformats.org/officeDocument/2006/math">
                    <m:r>
                      <a:rPr lang="en-US" sz="2100" i="1">
                        <a:latin typeface="Cambria Math" panose="02040503050406030204" pitchFamily="18" charset="0"/>
                      </a:rPr>
                      <m:t>𝒵</m:t>
                    </m:r>
                  </m:oMath>
                </a14:m>
                <a:r>
                  <a:rPr lang="en-US" sz="2100" dirty="0"/>
                  <a:t> as follows</a:t>
                </a:r>
                <a:r>
                  <a:rPr lang="en-US" sz="2100" dirty="0" smtClean="0"/>
                  <a:t>:</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latin typeface="Cambria Math" panose="02040503050406030204" pitchFamily="18" charset="0"/>
                            </a:rPr>
                          </m:ctrlPr>
                        </m:mPr>
                        <m:mr>
                          <m:e>
                            <m:r>
                              <a:rPr lang="en-US" sz="2100" b="1" i="1">
                                <a:latin typeface="Cambria Math" panose="02040503050406030204" pitchFamily="18" charset="0"/>
                              </a:rPr>
                              <m:t>𝑾</m:t>
                            </m:r>
                            <m:r>
                              <m:rPr>
                                <m:aln/>
                              </m:rPr>
                              <a:rPr lang="en-US" sz="2100" i="1">
                                <a:latin typeface="Cambria Math" panose="02040503050406030204" pitchFamily="18" charset="0"/>
                              </a:rPr>
                              <m:t>=</m:t>
                            </m:r>
                            <m:d>
                              <m:dPr>
                                <m:ctrlPr>
                                  <a:rPr lang="en-US" sz="2100" i="1">
                                    <a:latin typeface="Cambria Math" panose="02040503050406030204" pitchFamily="18" charset="0"/>
                                  </a:rPr>
                                </m:ctrlPr>
                              </m:dPr>
                              <m:e>
                                <m:m>
                                  <m:mPr>
                                    <m:mcs>
                                      <m:mc>
                                        <m:mcPr>
                                          <m:count m:val="5"/>
                                          <m:mcJc m:val="center"/>
                                        </m:mcPr>
                                      </m:mc>
                                    </m:mcs>
                                    <m:ctrlPr>
                                      <a:rPr lang="en-US" sz="2100" i="1">
                                        <a:latin typeface="Cambria Math" panose="02040503050406030204" pitchFamily="18" charset="0"/>
                                      </a:rPr>
                                    </m:ctrlPr>
                                  </m:mPr>
                                  <m:mr>
                                    <m:e>
                                      <m:r>
                                        <a:rPr lang="en-US" sz="2100" i="1">
                                          <a:latin typeface="Cambria Math" panose="02040503050406030204" pitchFamily="18" charset="0"/>
                                        </a:rPr>
                                        <m:t>1</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11</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12</m:t>
                                          </m:r>
                                        </m:sub>
                                      </m:sSub>
                                    </m:e>
                                    <m:e>
                                      <m:r>
                                        <a:rPr lang="en-US" sz="2100" i="1">
                                          <a:latin typeface="Cambria Math" panose="02040503050406030204" pitchFamily="18" charset="0"/>
                                        </a:rPr>
                                        <m:t>⋯</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1</m:t>
                                          </m:r>
                                          <m:r>
                                            <a:rPr lang="en-US" sz="2100" i="1">
                                              <a:latin typeface="Cambria Math" panose="02040503050406030204" pitchFamily="18" charset="0"/>
                                            </a:rPr>
                                            <m:t>𝑛</m:t>
                                          </m:r>
                                        </m:sub>
                                      </m:sSub>
                                    </m:e>
                                  </m:mr>
                                  <m:mr>
                                    <m:e>
                                      <m:r>
                                        <a:rPr lang="en-US" sz="2100" i="1">
                                          <a:latin typeface="Cambria Math" panose="02040503050406030204" pitchFamily="18" charset="0"/>
                                        </a:rPr>
                                        <m:t>1</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21</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22</m:t>
                                          </m:r>
                                        </m:sub>
                                      </m:sSub>
                                    </m:e>
                                    <m:e>
                                      <m:r>
                                        <a:rPr lang="en-US" sz="2100" i="1">
                                          <a:latin typeface="Cambria Math" panose="02040503050406030204" pitchFamily="18" charset="0"/>
                                        </a:rPr>
                                        <m:t>⋯</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2</m:t>
                                          </m:r>
                                          <m:r>
                                            <a:rPr lang="en-US" sz="2100" i="1">
                                              <a:latin typeface="Cambria Math" panose="02040503050406030204" pitchFamily="18" charset="0"/>
                                            </a:rPr>
                                            <m:t>𝑛</m:t>
                                          </m:r>
                                        </m:sub>
                                      </m:sSub>
                                    </m:e>
                                  </m:mr>
                                  <m:mr>
                                    <m:e>
                                      <m:r>
                                        <a:rPr lang="en-US" sz="2100" i="1">
                                          <a:latin typeface="Cambria Math" panose="02040503050406030204" pitchFamily="18" charset="0"/>
                                        </a:rPr>
                                        <m:t>⋮</m:t>
                                      </m:r>
                                    </m:e>
                                    <m:e>
                                      <m:r>
                                        <a:rPr lang="en-US" sz="2100" i="1">
                                          <a:latin typeface="Cambria Math" panose="02040503050406030204" pitchFamily="18" charset="0"/>
                                        </a:rPr>
                                        <m:t>⋮</m:t>
                                      </m:r>
                                    </m:e>
                                    <m:e>
                                      <m:r>
                                        <a:rPr lang="en-US" sz="2100" i="1">
                                          <a:latin typeface="Cambria Math" panose="02040503050406030204" pitchFamily="18" charset="0"/>
                                        </a:rPr>
                                        <m:t>⋮</m:t>
                                      </m:r>
                                    </m:e>
                                    <m:e>
                                      <m:r>
                                        <a:rPr lang="en-US" sz="2100" i="1">
                                          <a:latin typeface="Cambria Math" panose="02040503050406030204" pitchFamily="18" charset="0"/>
                                        </a:rPr>
                                        <m:t>⋱</m:t>
                                      </m:r>
                                    </m:e>
                                    <m:e>
                                      <m:r>
                                        <a:rPr lang="en-US" sz="2100" i="1">
                                          <a:latin typeface="Cambria Math" panose="02040503050406030204" pitchFamily="18" charset="0"/>
                                        </a:rPr>
                                        <m:t>⋮</m:t>
                                      </m:r>
                                    </m:e>
                                  </m:mr>
                                  <m:mr>
                                    <m:e>
                                      <m:r>
                                        <a:rPr lang="en-US" sz="2100" i="1">
                                          <a:latin typeface="Cambria Math" panose="02040503050406030204" pitchFamily="18" charset="0"/>
                                        </a:rPr>
                                        <m:t>1</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𝑁</m:t>
                                          </m:r>
                                          <m:r>
                                            <a:rPr lang="en-US" sz="2100" i="1">
                                              <a:latin typeface="Cambria Math" panose="02040503050406030204" pitchFamily="18" charset="0"/>
                                            </a:rPr>
                                            <m:t>1</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𝑁</m:t>
                                          </m:r>
                                          <m:r>
                                            <a:rPr lang="en-US" sz="2100" i="1">
                                              <a:latin typeface="Cambria Math" panose="02040503050406030204" pitchFamily="18" charset="0"/>
                                            </a:rPr>
                                            <m:t>2</m:t>
                                          </m:r>
                                        </m:sub>
                                      </m:sSub>
                                    </m:e>
                                    <m:e>
                                      <m:r>
                                        <a:rPr lang="en-US" sz="2100" i="1">
                                          <a:latin typeface="Cambria Math" panose="02040503050406030204" pitchFamily="18" charset="0"/>
                                        </a:rPr>
                                        <m:t>⋯</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𝑁𝑛</m:t>
                                          </m:r>
                                        </m:sub>
                                      </m:sSub>
                                    </m:e>
                                  </m:mr>
                                </m:m>
                              </m:e>
                            </m:d>
                          </m:e>
                        </m:mr>
                        <m:mr>
                          <m:e>
                            <m:r>
                              <a:rPr lang="en-US" sz="2100" b="1" i="1">
                                <a:latin typeface="Cambria Math" panose="02040503050406030204" pitchFamily="18" charset="0"/>
                              </a:rPr>
                              <m:t>𝒚</m:t>
                            </m:r>
                            <m:r>
                              <m:rPr>
                                <m:aln/>
                              </m:rPr>
                              <a:rPr lang="en-US" sz="2100" i="1">
                                <a:latin typeface="Cambria Math" panose="02040503050406030204" pitchFamily="18" charset="0"/>
                              </a:rPr>
                              <m:t>=</m:t>
                            </m:r>
                            <m:d>
                              <m:dPr>
                                <m:ctrlPr>
                                  <a:rPr lang="en-US" sz="2100" i="1">
                                    <a:latin typeface="Cambria Math" panose="02040503050406030204" pitchFamily="18" charset="0"/>
                                  </a:rPr>
                                </m:ctrlPr>
                              </m:dPr>
                              <m:e>
                                <m:m>
                                  <m:mPr>
                                    <m:mcs>
                                      <m:mc>
                                        <m:mcPr>
                                          <m:count m:val="1"/>
                                          <m:mcJc m:val="center"/>
                                        </m:mcPr>
                                      </m:mc>
                                    </m:mcs>
                                    <m:ctrlPr>
                                      <a:rPr lang="en-US" sz="2100" i="1">
                                        <a:latin typeface="Cambria Math" panose="02040503050406030204" pitchFamily="18" charset="0"/>
                                      </a:rPr>
                                    </m:ctrlPr>
                                  </m:mPr>
                                  <m:mr>
                                    <m:e>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1</m:t>
                                          </m:r>
                                        </m:sub>
                                      </m:sSub>
                                    </m:e>
                                  </m:mr>
                                  <m:mr>
                                    <m:e>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2</m:t>
                                          </m:r>
                                        </m:sub>
                                      </m:sSub>
                                    </m:e>
                                  </m:mr>
                                  <m:mr>
                                    <m:e>
                                      <m:r>
                                        <a:rPr lang="en-US" sz="2100" i="1">
                                          <a:latin typeface="Cambria Math" panose="02040503050406030204" pitchFamily="18" charset="0"/>
                                        </a:rPr>
                                        <m:t>⋮</m:t>
                                      </m:r>
                                    </m:e>
                                  </m:mr>
                                  <m:mr>
                                    <m:e>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𝑁</m:t>
                                          </m:r>
                                        </m:sub>
                                      </m:sSub>
                                    </m:e>
                                  </m:mr>
                                </m:m>
                              </m:e>
                            </m:d>
                          </m:e>
                        </m:mr>
                      </m:m>
                      <m:r>
                        <a:rPr lang="en-US" sz="2100" b="0" i="1" smtClean="0">
                          <a:latin typeface="Cambria Math" panose="02040503050406030204" pitchFamily="18" charset="0"/>
                        </a:rPr>
                        <m:t>    </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3.3</m:t>
                          </m:r>
                        </m:e>
                      </m:d>
                    </m:oMath>
                  </m:oMathPara>
                </a14:m>
                <a:endParaRPr lang="en-US" sz="2100" dirty="0" smtClean="0"/>
              </a:p>
              <a:p>
                <a:pPr marL="0" indent="0">
                  <a:buNone/>
                </a:pPr>
                <a:r>
                  <a:rPr lang="en-US" sz="2100" dirty="0"/>
                  <a:t/>
                </a:r>
                <a:br>
                  <a:rPr lang="en-US" sz="2100" dirty="0"/>
                </a:b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609" t="-707" r="-609" b="-329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308802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12029440" cy="5176066"/>
              </a:xfrm>
            </p:spPr>
            <p:txBody>
              <a:bodyPr>
                <a:noAutofit/>
              </a:bodyPr>
              <a:lstStyle/>
              <a:p>
                <a:pPr marL="0" indent="0">
                  <a:buNone/>
                </a:pPr>
                <a:r>
                  <a:rPr lang="en-US" sz="2150" dirty="0" smtClean="0"/>
                  <a:t>When applying EM to estimate Θ, by following equation 2.3, the </a:t>
                </a:r>
                <a:r>
                  <a:rPr lang="en-US" sz="2150" i="1" dirty="0"/>
                  <a:t>Q</a:t>
                </a:r>
                <a:r>
                  <a:rPr lang="en-US" sz="2150" dirty="0"/>
                  <a:t>(Θ | Θ</a:t>
                </a:r>
                <a:r>
                  <a:rPr lang="en-US" sz="2150" baseline="30000" dirty="0"/>
                  <a:t>(</a:t>
                </a:r>
                <a:r>
                  <a:rPr lang="en-US" sz="2150" i="1" baseline="30000" dirty="0"/>
                  <a:t>t</a:t>
                </a:r>
                <a:r>
                  <a:rPr lang="en-US" sz="2150" baseline="30000" dirty="0"/>
                  <a:t>)</a:t>
                </a:r>
                <a:r>
                  <a:rPr lang="en-US" sz="2150" dirty="0"/>
                  <a:t>) for ARM is re-defined as follows</a:t>
                </a:r>
                <a:r>
                  <a:rPr lang="en-US" sz="2150" dirty="0" smtClean="0"/>
                  <a:t>:</a:t>
                </a:r>
              </a:p>
              <a:p>
                <a:pPr marL="0" indent="0">
                  <a:buNone/>
                </a:pPr>
                <a14:m>
                  <m:oMathPara xmlns:m="http://schemas.openxmlformats.org/officeDocument/2006/math">
                    <m:oMathParaPr>
                      <m:jc m:val="right"/>
                    </m:oMathParaPr>
                    <m:oMath xmlns:m="http://schemas.openxmlformats.org/officeDocument/2006/math">
                      <m:r>
                        <a:rPr lang="en-US" sz="2150" i="1">
                          <a:latin typeface="Cambria Math" panose="02040503050406030204" pitchFamily="18" charset="0"/>
                        </a:rPr>
                        <m:t>𝑄</m:t>
                      </m:r>
                      <m:d>
                        <m:dPr>
                          <m:ctrlPr>
                            <a:rPr lang="en-US" sz="2150" i="1">
                              <a:latin typeface="Cambria Math" panose="02040503050406030204" pitchFamily="18" charset="0"/>
                            </a:rPr>
                          </m:ctrlPr>
                        </m:dPr>
                        <m:e>
                          <m:r>
                            <m:rPr>
                              <m:sty m:val="p"/>
                            </m:rPr>
                            <a:rPr lang="en-US" sz="2150">
                              <a:latin typeface="Cambria Math" panose="02040503050406030204" pitchFamily="18" charset="0"/>
                            </a:rPr>
                            <m:t>Θ</m:t>
                          </m:r>
                        </m:e>
                        <m:e>
                          <m:sSup>
                            <m:sSupPr>
                              <m:ctrlPr>
                                <a:rPr lang="en-US" sz="2150" i="1">
                                  <a:latin typeface="Cambria Math" panose="02040503050406030204" pitchFamily="18" charset="0"/>
                                </a:rPr>
                              </m:ctrlPr>
                            </m:sSupPr>
                            <m:e>
                              <m:r>
                                <m:rPr>
                                  <m:sty m:val="p"/>
                                </m:rPr>
                                <a:rPr lang="en-US" sz="2150">
                                  <a:latin typeface="Cambria Math" panose="02040503050406030204" pitchFamily="18" charset="0"/>
                                </a:rPr>
                                <m:t>Θ</m:t>
                              </m:r>
                            </m:e>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p>
                        </m:e>
                      </m:d>
                      <m:r>
                        <a:rPr lang="en-US" sz="2150" i="1">
                          <a:latin typeface="Cambria Math" panose="02040503050406030204" pitchFamily="18" charset="0"/>
                        </a:rPr>
                        <m:t>=</m:t>
                      </m:r>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𝑖</m:t>
                          </m:r>
                          <m:r>
                            <a:rPr lang="en-US" sz="2150" i="1">
                              <a:latin typeface="Cambria Math" panose="02040503050406030204" pitchFamily="18" charset="0"/>
                            </a:rPr>
                            <m:t>=1</m:t>
                          </m:r>
                        </m:sub>
                        <m:sup>
                          <m:r>
                            <a:rPr lang="en-US" sz="2150" i="1">
                              <a:latin typeface="Cambria Math" panose="02040503050406030204" pitchFamily="18" charset="0"/>
                            </a:rPr>
                            <m:t>𝑁</m:t>
                          </m:r>
                        </m:sup>
                        <m:e>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𝑘</m:t>
                              </m:r>
                              <m:r>
                                <a:rPr lang="en-US" sz="2150" i="1">
                                  <a:latin typeface="Cambria Math" panose="02040503050406030204" pitchFamily="18" charset="0"/>
                                </a:rPr>
                                <m:t>=1</m:t>
                              </m:r>
                            </m:sub>
                            <m:sup>
                              <m:r>
                                <a:rPr lang="en-US" sz="2150" i="1">
                                  <a:latin typeface="Cambria Math" panose="02040503050406030204" pitchFamily="18" charset="0"/>
                                </a:rPr>
                                <m:t>𝐾</m:t>
                              </m:r>
                            </m:sup>
                            <m:e>
                              <m:r>
                                <a:rPr lang="en-US" sz="2150" i="1">
                                  <a:latin typeface="Cambria Math" panose="02040503050406030204" pitchFamily="18" charset="0"/>
                                </a:rPr>
                                <m:t>𝑃</m:t>
                              </m:r>
                              <m:d>
                                <m:dPr>
                                  <m:ctrlPr>
                                    <a:rPr lang="en-US" sz="2150" i="1">
                                      <a:latin typeface="Cambria Math" panose="02040503050406030204" pitchFamily="18" charset="0"/>
                                    </a:rPr>
                                  </m:ctrlPr>
                                </m:dPr>
                                <m:e>
                                  <m:r>
                                    <a:rPr lang="en-US" sz="2150" i="1">
                                      <a:latin typeface="Cambria Math" panose="02040503050406030204" pitchFamily="18" charset="0"/>
                                    </a:rPr>
                                    <m:t>𝑘</m:t>
                                  </m:r>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𝑌</m:t>
                                      </m:r>
                                    </m:e>
                                    <m:sub>
                                      <m:r>
                                        <a:rPr lang="en-US" sz="2150" i="1">
                                          <a:latin typeface="Cambria Math" panose="02040503050406030204" pitchFamily="18" charset="0"/>
                                        </a:rPr>
                                        <m:t>𝑖</m:t>
                                      </m:r>
                                    </m:sub>
                                  </m:sSub>
                                  <m:r>
                                    <a:rPr lang="en-US" sz="2150">
                                      <a:latin typeface="Cambria Math" panose="02040503050406030204" pitchFamily="18" charset="0"/>
                                    </a:rPr>
                                    <m:t>,</m:t>
                                  </m:r>
                                  <m:sSup>
                                    <m:sSupPr>
                                      <m:ctrlPr>
                                        <a:rPr lang="en-US" sz="2150" i="1">
                                          <a:latin typeface="Cambria Math" panose="02040503050406030204" pitchFamily="18" charset="0"/>
                                        </a:rPr>
                                      </m:ctrlPr>
                                    </m:sSupPr>
                                    <m:e>
                                      <m:r>
                                        <m:rPr>
                                          <m:sty m:val="p"/>
                                        </m:rPr>
                                        <a:rPr lang="en-US" sz="2150">
                                          <a:latin typeface="Cambria Math" panose="02040503050406030204" pitchFamily="18" charset="0"/>
                                        </a:rPr>
                                        <m:t>Θ</m:t>
                                      </m:r>
                                    </m:e>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p>
                                </m:e>
                              </m:d>
                              <m:r>
                                <m:rPr>
                                  <m:sty m:val="p"/>
                                </m:rPr>
                                <a:rPr lang="en-US" sz="2150">
                                  <a:latin typeface="Cambria Math" panose="02040503050406030204" pitchFamily="18" charset="0"/>
                                </a:rPr>
                                <m:t>log</m:t>
                              </m:r>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𝑔</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𝜑</m:t>
                                          </m:r>
                                        </m:e>
                                        <m:sub>
                                          <m:r>
                                            <a:rPr lang="en-US" sz="2150" i="1">
                                              <a:latin typeface="Cambria Math" panose="02040503050406030204" pitchFamily="18" charset="0"/>
                                            </a:rPr>
                                            <m:t>𝑘</m:t>
                                          </m:r>
                                        </m:sub>
                                      </m:sSub>
                                    </m:e>
                                  </m:d>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𝜃</m:t>
                                          </m:r>
                                        </m:e>
                                        <m:sub>
                                          <m:r>
                                            <a:rPr lang="en-US" sz="2150" i="1">
                                              <a:latin typeface="Cambria Math" panose="02040503050406030204" pitchFamily="18" charset="0"/>
                                            </a:rPr>
                                            <m:t>𝑘</m:t>
                                          </m:r>
                                        </m:sub>
                                      </m:sSub>
                                    </m:e>
                                  </m:d>
                                </m:e>
                              </m:d>
                            </m:e>
                          </m:nary>
                        </m:e>
                      </m:nary>
                      <m:r>
                        <a:rPr lang="en-US" sz="2150" b="0" i="1" smtClean="0">
                          <a:latin typeface="Cambria Math" panose="02040503050406030204" pitchFamily="18" charset="0"/>
                        </a:rPr>
                        <m:t>    </m:t>
                      </m:r>
                      <m:d>
                        <m:dPr>
                          <m:ctrlPr>
                            <a:rPr lang="en-US" sz="2150" b="0" i="1" smtClean="0">
                              <a:latin typeface="Cambria Math" panose="02040503050406030204" pitchFamily="18" charset="0"/>
                            </a:rPr>
                          </m:ctrlPr>
                        </m:dPr>
                        <m:e>
                          <m:r>
                            <a:rPr lang="en-US" sz="2150" b="0" i="1" smtClean="0">
                              <a:latin typeface="Cambria Math" panose="02040503050406030204" pitchFamily="18" charset="0"/>
                            </a:rPr>
                            <m:t>3.4</m:t>
                          </m:r>
                        </m:e>
                      </m:d>
                    </m:oMath>
                  </m:oMathPara>
                </a14:m>
                <a:endParaRPr lang="en-US" sz="2150" dirty="0" smtClean="0"/>
              </a:p>
              <a:p>
                <a:pPr marL="0" indent="0">
                  <a:buNone/>
                </a:pPr>
                <a:r>
                  <a:rPr lang="en-US" sz="2150" dirty="0"/>
                  <a:t>Where</a:t>
                </a:r>
                <a:r>
                  <a:rPr lang="en-US" sz="2150" dirty="0" smtClean="0"/>
                  <a:t>,</a:t>
                </a:r>
              </a:p>
              <a:p>
                <a:pPr marL="0" indent="0">
                  <a:buNone/>
                </a:pPr>
                <a14:m>
                  <m:oMathPara xmlns:m="http://schemas.openxmlformats.org/officeDocument/2006/math">
                    <m:oMathParaPr>
                      <m:jc m:val="right"/>
                    </m:oMathParaPr>
                    <m:oMath xmlns:m="http://schemas.openxmlformats.org/officeDocument/2006/math">
                      <m:r>
                        <a:rPr lang="en-US" sz="2150" i="1">
                          <a:latin typeface="Cambria Math" panose="02040503050406030204" pitchFamily="18" charset="0"/>
                        </a:rPr>
                        <m:t>𝑃</m:t>
                      </m:r>
                      <m:d>
                        <m:dPr>
                          <m:ctrlPr>
                            <a:rPr lang="en-US" sz="2150" i="1">
                              <a:latin typeface="Cambria Math" panose="02040503050406030204" pitchFamily="18" charset="0"/>
                            </a:rPr>
                          </m:ctrlPr>
                        </m:dPr>
                        <m:e>
                          <m:r>
                            <a:rPr lang="en-US" sz="2150" i="1">
                              <a:latin typeface="Cambria Math" panose="02040503050406030204" pitchFamily="18" charset="0"/>
                            </a:rPr>
                            <m:t>𝑘</m:t>
                          </m:r>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r>
                            <a:rPr lang="en-US" sz="2150">
                              <a:latin typeface="Cambria Math" panose="02040503050406030204" pitchFamily="18" charset="0"/>
                            </a:rPr>
                            <m:t>,</m:t>
                          </m:r>
                          <m:sSup>
                            <m:sSupPr>
                              <m:ctrlPr>
                                <a:rPr lang="en-US" sz="2150" i="1">
                                  <a:latin typeface="Cambria Math" panose="02040503050406030204" pitchFamily="18" charset="0"/>
                                </a:rPr>
                              </m:ctrlPr>
                            </m:sSupPr>
                            <m:e>
                              <m:r>
                                <m:rPr>
                                  <m:sty m:val="p"/>
                                </m:rPr>
                                <a:rPr lang="en-US" sz="2150">
                                  <a:latin typeface="Cambria Math" panose="02040503050406030204" pitchFamily="18" charset="0"/>
                                </a:rPr>
                                <m:t>Θ</m:t>
                              </m:r>
                            </m:e>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p>
                        </m:e>
                      </m:d>
                      <m:r>
                        <a:rPr lang="en-US" sz="2150" i="1">
                          <a:latin typeface="Cambria Math" panose="02040503050406030204" pitchFamily="18" charset="0"/>
                        </a:rPr>
                        <m:t>=</m:t>
                      </m:r>
                      <m:f>
                        <m:fPr>
                          <m:ctrlPr>
                            <a:rPr lang="en-US" sz="2150" i="1">
                              <a:latin typeface="Cambria Math" panose="02040503050406030204" pitchFamily="18" charset="0"/>
                            </a:rPr>
                          </m:ctrlPr>
                        </m:fPr>
                        <m:num>
                          <m:sSub>
                            <m:sSubPr>
                              <m:ctrlPr>
                                <a:rPr lang="en-US" sz="2150" i="1">
                                  <a:latin typeface="Cambria Math" panose="02040503050406030204" pitchFamily="18" charset="0"/>
                                </a:rPr>
                              </m:ctrlPr>
                            </m:sSubPr>
                            <m:e>
                              <m:r>
                                <a:rPr lang="en-US" sz="2150" i="1">
                                  <a:latin typeface="Cambria Math" panose="02040503050406030204" pitchFamily="18" charset="0"/>
                                </a:rPr>
                                <m:t>𝑔</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e>
                            <m:e>
                              <m:sSubSup>
                                <m:sSubSupPr>
                                  <m:ctrlPr>
                                    <a:rPr lang="en-US" sz="2150" i="1">
                                      <a:latin typeface="Cambria Math" panose="02040503050406030204" pitchFamily="18" charset="0"/>
                                    </a:rPr>
                                  </m:ctrlPr>
                                </m:sSubSupPr>
                                <m:e>
                                  <m:r>
                                    <a:rPr lang="en-US" sz="2150" i="1">
                                      <a:latin typeface="Cambria Math" panose="02040503050406030204" pitchFamily="18" charset="0"/>
                                    </a:rPr>
                                    <m:t>𝜑</m:t>
                                  </m:r>
                                </m:e>
                                <m:sub>
                                  <m:r>
                                    <a:rPr lang="en-US" sz="2150" i="1">
                                      <a:latin typeface="Cambria Math" panose="02040503050406030204" pitchFamily="18" charset="0"/>
                                    </a:rPr>
                                    <m:t>𝑘</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𝜃</m:t>
                                  </m:r>
                                </m:e>
                                <m:sub>
                                  <m:r>
                                    <a:rPr lang="en-US" sz="2150" i="1">
                                      <a:latin typeface="Cambria Math" panose="02040503050406030204" pitchFamily="18" charset="0"/>
                                    </a:rPr>
                                    <m:t>𝑘</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num>
                        <m:den>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𝑙</m:t>
                              </m:r>
                              <m:r>
                                <a:rPr lang="en-US" sz="2150" i="1">
                                  <a:latin typeface="Cambria Math" panose="02040503050406030204" pitchFamily="18" charset="0"/>
                                </a:rPr>
                                <m:t>=1</m:t>
                              </m:r>
                            </m:sub>
                            <m:sup>
                              <m:r>
                                <a:rPr lang="en-US" sz="2150" i="1">
                                  <a:latin typeface="Cambria Math" panose="02040503050406030204" pitchFamily="18" charset="0"/>
                                </a:rPr>
                                <m:t>𝐾</m:t>
                              </m:r>
                            </m:sup>
                            <m:e>
                              <m:sSub>
                                <m:sSubPr>
                                  <m:ctrlPr>
                                    <a:rPr lang="en-US" sz="2150" i="1">
                                      <a:latin typeface="Cambria Math" panose="02040503050406030204" pitchFamily="18" charset="0"/>
                                    </a:rPr>
                                  </m:ctrlPr>
                                </m:sSubPr>
                                <m:e>
                                  <m:r>
                                    <a:rPr lang="en-US" sz="2150" i="1">
                                      <a:latin typeface="Cambria Math" panose="02040503050406030204" pitchFamily="18" charset="0"/>
                                    </a:rPr>
                                    <m:t>𝑔</m:t>
                                  </m:r>
                                </m:e>
                                <m:sub>
                                  <m:r>
                                    <a:rPr lang="en-US" sz="2150" i="1">
                                      <a:latin typeface="Cambria Math" panose="02040503050406030204" pitchFamily="18" charset="0"/>
                                    </a:rPr>
                                    <m:t>𝑙</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e>
                                <m:e>
                                  <m:sSubSup>
                                    <m:sSubSupPr>
                                      <m:ctrlPr>
                                        <a:rPr lang="en-US" sz="2150" i="1">
                                          <a:latin typeface="Cambria Math" panose="02040503050406030204" pitchFamily="18" charset="0"/>
                                        </a:rPr>
                                      </m:ctrlPr>
                                    </m:sSubSupPr>
                                    <m:e>
                                      <m:r>
                                        <a:rPr lang="en-US" sz="2150" i="1">
                                          <a:latin typeface="Cambria Math" panose="02040503050406030204" pitchFamily="18" charset="0"/>
                                        </a:rPr>
                                        <m:t>𝜑</m:t>
                                      </m:r>
                                    </m:e>
                                    <m:sub>
                                      <m:r>
                                        <a:rPr lang="en-US" sz="2150" i="1">
                                          <a:latin typeface="Cambria Math" panose="02040503050406030204" pitchFamily="18" charset="0"/>
                                        </a:rPr>
                                        <m:t>𝑙</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𝑙</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𝜃</m:t>
                                      </m:r>
                                    </m:e>
                                    <m:sub>
                                      <m:r>
                                        <a:rPr lang="en-US" sz="2150" i="1">
                                          <a:latin typeface="Cambria Math" panose="02040503050406030204" pitchFamily="18" charset="0"/>
                                        </a:rPr>
                                        <m:t>𝑙</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e>
                          </m:nary>
                        </m:den>
                      </m:f>
                      <m:r>
                        <a:rPr lang="en-US" sz="2150" b="0" i="1" smtClean="0">
                          <a:latin typeface="Cambria Math" panose="02040503050406030204" pitchFamily="18" charset="0"/>
                        </a:rPr>
                        <m:t>    </m:t>
                      </m:r>
                      <m:d>
                        <m:dPr>
                          <m:ctrlPr>
                            <a:rPr lang="en-US" sz="2150" b="0" i="1" smtClean="0">
                              <a:latin typeface="Cambria Math" panose="02040503050406030204" pitchFamily="18" charset="0"/>
                            </a:rPr>
                          </m:ctrlPr>
                        </m:dPr>
                        <m:e>
                          <m:r>
                            <a:rPr lang="en-US" sz="2150" b="0" i="1" smtClean="0">
                              <a:latin typeface="Cambria Math" panose="02040503050406030204" pitchFamily="18" charset="0"/>
                            </a:rPr>
                            <m:t>3.5</m:t>
                          </m:r>
                        </m:e>
                      </m:d>
                    </m:oMath>
                  </m:oMathPara>
                </a14:m>
                <a:endParaRPr lang="en-US" sz="2150" dirty="0" smtClean="0"/>
              </a:p>
              <a:p>
                <a:pPr marL="0" indent="0">
                  <a:buNone/>
                </a:pPr>
                <a:r>
                  <a:rPr lang="en-US" sz="2150" dirty="0"/>
                  <a:t>Where the parameter of ARM is Θ = (</a:t>
                </a:r>
                <a:r>
                  <a:rPr lang="en-US" sz="2150" i="1" dirty="0"/>
                  <a:t>φ</a:t>
                </a:r>
                <a:r>
                  <a:rPr lang="en-US" sz="2150" baseline="-25000" dirty="0"/>
                  <a:t>1</a:t>
                </a:r>
                <a:r>
                  <a:rPr lang="en-US" sz="2150" dirty="0"/>
                  <a:t>, </a:t>
                </a:r>
                <a:r>
                  <a:rPr lang="en-US" sz="2150" i="1" dirty="0"/>
                  <a:t>φ</a:t>
                </a:r>
                <a:r>
                  <a:rPr lang="en-US" sz="2150" baseline="-25000" dirty="0"/>
                  <a:t>2</a:t>
                </a:r>
                <a:r>
                  <a:rPr lang="en-US" sz="2150" dirty="0"/>
                  <a:t>,…, </a:t>
                </a:r>
                <a:r>
                  <a:rPr lang="en-US" sz="2150" i="1" dirty="0" err="1"/>
                  <a:t>φ</a:t>
                </a:r>
                <a:r>
                  <a:rPr lang="en-US" sz="2150" i="1" baseline="-25000" dirty="0" err="1"/>
                  <a:t>K</a:t>
                </a:r>
                <a:r>
                  <a:rPr lang="en-US" sz="2150" dirty="0"/>
                  <a:t>, </a:t>
                </a:r>
                <a:r>
                  <a:rPr lang="en-US" sz="2150" i="1" dirty="0"/>
                  <a:t>θ</a:t>
                </a:r>
                <a:r>
                  <a:rPr lang="en-US" sz="2150" baseline="-25000" dirty="0"/>
                  <a:t>1</a:t>
                </a:r>
                <a:r>
                  <a:rPr lang="en-US" sz="2150" dirty="0"/>
                  <a:t>, </a:t>
                </a:r>
                <a:r>
                  <a:rPr lang="en-US" sz="2150" i="1" dirty="0"/>
                  <a:t>θ</a:t>
                </a:r>
                <a:r>
                  <a:rPr lang="en-US" sz="2150" baseline="-25000" dirty="0"/>
                  <a:t>2</a:t>
                </a:r>
                <a:r>
                  <a:rPr lang="en-US" sz="2150" dirty="0"/>
                  <a:t>,…, </a:t>
                </a:r>
                <a:r>
                  <a:rPr lang="en-US" sz="2150" i="1" dirty="0" err="1"/>
                  <a:t>θ</a:t>
                </a:r>
                <a:r>
                  <a:rPr lang="en-US" sz="2150" i="1" baseline="-25000" dirty="0" err="1"/>
                  <a:t>K</a:t>
                </a:r>
                <a:r>
                  <a:rPr lang="en-US" sz="2150" dirty="0"/>
                  <a:t>)</a:t>
                </a:r>
                <a:r>
                  <a:rPr lang="en-US" sz="2150" i="1" baseline="30000" dirty="0"/>
                  <a:t>T</a:t>
                </a:r>
                <a:r>
                  <a:rPr lang="en-US" sz="2150" dirty="0"/>
                  <a:t> but each </a:t>
                </a:r>
                <a:r>
                  <a:rPr lang="en-US" sz="2150" i="1" dirty="0" err="1"/>
                  <a:t>φ</a:t>
                </a:r>
                <a:r>
                  <a:rPr lang="en-US" sz="2150" i="1" baseline="-25000" dirty="0" err="1"/>
                  <a:t>k</a:t>
                </a:r>
                <a:r>
                  <a:rPr lang="en-US" sz="2150" dirty="0"/>
                  <a:t> and each </a:t>
                </a:r>
                <a:r>
                  <a:rPr lang="en-US" sz="2150" i="1" dirty="0" err="1"/>
                  <a:t>θ</a:t>
                </a:r>
                <a:r>
                  <a:rPr lang="en-US" sz="2150" i="1" baseline="-25000" dirty="0" err="1"/>
                  <a:t>k</a:t>
                </a:r>
                <a:r>
                  <a:rPr lang="en-US" sz="2150" dirty="0"/>
                  <a:t> are resolved more complexly. The definition of </a:t>
                </a:r>
                <a:r>
                  <a:rPr lang="en-US" sz="2150" i="1" dirty="0"/>
                  <a:t>Q</a:t>
                </a:r>
                <a:r>
                  <a:rPr lang="en-US" sz="2150" dirty="0"/>
                  <a:t>(Θ | Θ</a:t>
                </a:r>
                <a:r>
                  <a:rPr lang="en-US" sz="2150" baseline="30000" dirty="0"/>
                  <a:t>(</a:t>
                </a:r>
                <a:r>
                  <a:rPr lang="en-US" sz="2150" i="1" baseline="30000" dirty="0"/>
                  <a:t>t</a:t>
                </a:r>
                <a:r>
                  <a:rPr lang="en-US" sz="2150" baseline="30000" dirty="0"/>
                  <a:t>)</a:t>
                </a:r>
                <a:r>
                  <a:rPr lang="en-US" sz="2150" dirty="0"/>
                  <a:t>) implies that sample </a:t>
                </a:r>
                <a14:m>
                  <m:oMath xmlns:m="http://schemas.openxmlformats.org/officeDocument/2006/math">
                    <m:r>
                      <a:rPr lang="en-US" sz="2150" i="1">
                        <a:latin typeface="Cambria Math" panose="02040503050406030204" pitchFamily="18" charset="0"/>
                      </a:rPr>
                      <m:t>𝒵</m:t>
                    </m:r>
                  </m:oMath>
                </a14:m>
                <a:r>
                  <a:rPr lang="en-US" sz="2150" dirty="0"/>
                  <a:t> can be grouped into </a:t>
                </a:r>
                <a:r>
                  <a:rPr lang="en-US" sz="2150" i="1" dirty="0"/>
                  <a:t>K</a:t>
                </a:r>
                <a:r>
                  <a:rPr lang="en-US" sz="2150" dirty="0"/>
                  <a:t> clusters</a:t>
                </a:r>
                <a:r>
                  <a:rPr lang="en-US" sz="2150" dirty="0" smtClean="0"/>
                  <a:t>.</a:t>
                </a:r>
                <a:r>
                  <a:rPr lang="en-US" sz="2150" dirty="0"/>
                  <a:t> The function </a:t>
                </a:r>
                <a:r>
                  <a:rPr lang="en-US" sz="2150" i="1" dirty="0" err="1"/>
                  <a:t>f</a:t>
                </a:r>
                <a:r>
                  <a:rPr lang="en-US" sz="2150" i="1" baseline="-25000" dirty="0" err="1"/>
                  <a:t>k</a:t>
                </a:r>
                <a:r>
                  <a:rPr lang="en-US" sz="2150" dirty="0"/>
                  <a:t>(</a:t>
                </a:r>
                <a:r>
                  <a:rPr lang="en-US" sz="2150" i="1" dirty="0"/>
                  <a:t>y</a:t>
                </a:r>
                <a:r>
                  <a:rPr lang="en-US" sz="2150" dirty="0"/>
                  <a:t> | </a:t>
                </a:r>
                <a:r>
                  <a:rPr lang="en-US" sz="2150" i="1" dirty="0"/>
                  <a:t>W</a:t>
                </a:r>
                <a:r>
                  <a:rPr lang="en-US" sz="2150" dirty="0"/>
                  <a:t>, </a:t>
                </a:r>
                <a:r>
                  <a:rPr lang="en-US" sz="2150" i="1" dirty="0" err="1"/>
                  <a:t>θ</a:t>
                </a:r>
                <a:r>
                  <a:rPr lang="en-US" sz="2150" i="1" baseline="-25000" dirty="0" err="1"/>
                  <a:t>k</a:t>
                </a:r>
                <a:r>
                  <a:rPr lang="en-US" sz="2150" dirty="0"/>
                  <a:t>) is the </a:t>
                </a:r>
                <a:r>
                  <a:rPr lang="en-US" sz="2150" i="1" dirty="0"/>
                  <a:t>k</a:t>
                </a:r>
                <a:r>
                  <a:rPr lang="en-US" sz="2150" baseline="30000" dirty="0"/>
                  <a:t>th</a:t>
                </a:r>
                <a:r>
                  <a:rPr lang="en-US" sz="2150" dirty="0"/>
                  <a:t> regressive PDF of </a:t>
                </a:r>
                <a:r>
                  <a:rPr lang="en-US" sz="2150" i="1" dirty="0"/>
                  <a:t>y</a:t>
                </a:r>
                <a:r>
                  <a:rPr lang="en-US" sz="2150" dirty="0" smtClean="0"/>
                  <a:t>.</a:t>
                </a:r>
              </a:p>
              <a:p>
                <a:pPr marL="0" indent="0">
                  <a:buNone/>
                </a:pPr>
                <a14:m>
                  <m:oMathPara xmlns:m="http://schemas.openxmlformats.org/officeDocument/2006/math">
                    <m:oMathParaPr>
                      <m:jc m:val="right"/>
                    </m:oMathParaPr>
                    <m:oMath xmlns:m="http://schemas.openxmlformats.org/officeDocument/2006/math">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r>
                            <a:rPr lang="en-US" sz="2150" i="1">
                              <a:latin typeface="Cambria Math" panose="02040503050406030204" pitchFamily="18" charset="0"/>
                            </a:rPr>
                            <m:t>𝑦</m:t>
                          </m:r>
                        </m:e>
                        <m:e>
                          <m:r>
                            <a:rPr lang="en-US" sz="2150" i="1">
                              <a:latin typeface="Cambria Math" panose="02040503050406030204" pitchFamily="18" charset="0"/>
                            </a:rPr>
                            <m:t>𝑊</m:t>
                          </m:r>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𝜃</m:t>
                              </m:r>
                            </m:e>
                            <m:sub>
                              <m:r>
                                <a:rPr lang="en-US" sz="2150" i="1">
                                  <a:latin typeface="Cambria Math" panose="02040503050406030204" pitchFamily="18" charset="0"/>
                                </a:rPr>
                                <m:t>𝑘</m:t>
                              </m:r>
                            </m:sub>
                          </m:sSub>
                        </m:e>
                      </m:d>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r>
                            <a:rPr lang="en-US" sz="2150" i="1">
                              <a:latin typeface="Cambria Math" panose="02040503050406030204" pitchFamily="18" charset="0"/>
                            </a:rPr>
                            <m:t>𝑦</m:t>
                          </m:r>
                        </m:e>
                        <m:e>
                          <m:r>
                            <a:rPr lang="en-US" sz="2150" i="1">
                              <a:latin typeface="Cambria Math" panose="02040503050406030204" pitchFamily="18" charset="0"/>
                            </a:rPr>
                            <m:t>𝑊</m:t>
                          </m:r>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𝛽</m:t>
                              </m:r>
                            </m:e>
                            <m:sub>
                              <m:r>
                                <a:rPr lang="en-US" sz="2150" i="1">
                                  <a:latin typeface="Cambria Math" panose="02040503050406030204" pitchFamily="18" charset="0"/>
                                </a:rPr>
                                <m:t>𝑘</m:t>
                              </m:r>
                            </m:sub>
                          </m:sSub>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𝜎</m:t>
                              </m:r>
                            </m:e>
                            <m:sub>
                              <m:r>
                                <a:rPr lang="en-US" sz="2150" i="1">
                                  <a:latin typeface="Cambria Math" panose="02040503050406030204" pitchFamily="18" charset="0"/>
                                </a:rPr>
                                <m:t>𝑘</m:t>
                              </m:r>
                            </m:sub>
                            <m:sup>
                              <m:r>
                                <a:rPr lang="en-US" sz="2150" i="1">
                                  <a:latin typeface="Cambria Math" panose="02040503050406030204" pitchFamily="18" charset="0"/>
                                </a:rPr>
                                <m:t>2</m:t>
                              </m:r>
                            </m:sup>
                          </m:sSubSup>
                        </m:e>
                      </m:d>
                      <m:r>
                        <a:rPr lang="en-US" sz="2150" i="1">
                          <a:latin typeface="Cambria Math" panose="02040503050406030204" pitchFamily="18" charset="0"/>
                        </a:rPr>
                        <m:t>=</m:t>
                      </m:r>
                      <m:f>
                        <m:fPr>
                          <m:ctrlPr>
                            <a:rPr lang="en-US" sz="2150" i="1">
                              <a:latin typeface="Cambria Math" panose="02040503050406030204" pitchFamily="18" charset="0"/>
                            </a:rPr>
                          </m:ctrlPr>
                        </m:fPr>
                        <m:num>
                          <m:r>
                            <a:rPr lang="en-US" sz="2150" i="1">
                              <a:latin typeface="Cambria Math" panose="02040503050406030204" pitchFamily="18" charset="0"/>
                            </a:rPr>
                            <m:t>1</m:t>
                          </m:r>
                        </m:num>
                        <m:den>
                          <m:rad>
                            <m:radPr>
                              <m:degHide m:val="on"/>
                              <m:ctrlPr>
                                <a:rPr lang="en-US" sz="2150" i="1">
                                  <a:latin typeface="Cambria Math" panose="02040503050406030204" pitchFamily="18" charset="0"/>
                                </a:rPr>
                              </m:ctrlPr>
                            </m:radPr>
                            <m:deg/>
                            <m:e>
                              <m:r>
                                <a:rPr lang="en-US" sz="2150" i="1">
                                  <a:latin typeface="Cambria Math" panose="02040503050406030204" pitchFamily="18" charset="0"/>
                                </a:rPr>
                                <m:t>2</m:t>
                              </m:r>
                              <m:r>
                                <a:rPr lang="en-US" sz="2150" i="1">
                                  <a:latin typeface="Cambria Math" panose="02040503050406030204" pitchFamily="18" charset="0"/>
                                </a:rPr>
                                <m:t>𝜋</m:t>
                              </m:r>
                              <m:sSubSup>
                                <m:sSubSupPr>
                                  <m:ctrlPr>
                                    <a:rPr lang="en-US" sz="2150" i="1">
                                      <a:latin typeface="Cambria Math" panose="02040503050406030204" pitchFamily="18" charset="0"/>
                                    </a:rPr>
                                  </m:ctrlPr>
                                </m:sSubSupPr>
                                <m:e>
                                  <m:r>
                                    <a:rPr lang="en-US" sz="2150" i="1">
                                      <a:latin typeface="Cambria Math" panose="02040503050406030204" pitchFamily="18" charset="0"/>
                                    </a:rPr>
                                    <m:t>𝜎</m:t>
                                  </m:r>
                                </m:e>
                                <m:sub>
                                  <m:r>
                                    <a:rPr lang="en-US" sz="2150" i="1">
                                      <a:latin typeface="Cambria Math" panose="02040503050406030204" pitchFamily="18" charset="0"/>
                                    </a:rPr>
                                    <m:t>𝑘</m:t>
                                  </m:r>
                                </m:sub>
                                <m:sup>
                                  <m:r>
                                    <a:rPr lang="en-US" sz="2150" i="1">
                                      <a:latin typeface="Cambria Math" panose="02040503050406030204" pitchFamily="18" charset="0"/>
                                    </a:rPr>
                                    <m:t>2</m:t>
                                  </m:r>
                                </m:sup>
                              </m:sSubSup>
                            </m:e>
                          </m:rad>
                        </m:den>
                      </m:f>
                      <m:r>
                        <m:rPr>
                          <m:sty m:val="p"/>
                        </m:rPr>
                        <a:rPr lang="en-US" sz="2150">
                          <a:latin typeface="Cambria Math" panose="02040503050406030204" pitchFamily="18" charset="0"/>
                        </a:rPr>
                        <m:t>exp</m:t>
                      </m:r>
                      <m:d>
                        <m:dPr>
                          <m:ctrlPr>
                            <a:rPr lang="en-US" sz="2150" i="1">
                              <a:latin typeface="Cambria Math" panose="02040503050406030204" pitchFamily="18" charset="0"/>
                            </a:rPr>
                          </m:ctrlPr>
                        </m:dPr>
                        <m:e>
                          <m:r>
                            <a:rPr lang="en-US" sz="2150" i="1">
                              <a:latin typeface="Cambria Math" panose="02040503050406030204" pitchFamily="18" charset="0"/>
                            </a:rPr>
                            <m:t>−</m:t>
                          </m:r>
                          <m:f>
                            <m:fPr>
                              <m:ctrlPr>
                                <a:rPr lang="en-US" sz="2150" i="1">
                                  <a:latin typeface="Cambria Math" panose="02040503050406030204" pitchFamily="18" charset="0"/>
                                </a:rPr>
                              </m:ctrlPr>
                            </m:fPr>
                            <m:num>
                              <m:sSup>
                                <m:sSupPr>
                                  <m:ctrlPr>
                                    <a:rPr lang="en-US" sz="2150" i="1">
                                      <a:latin typeface="Cambria Math" panose="02040503050406030204" pitchFamily="18" charset="0"/>
                                    </a:rPr>
                                  </m:ctrlPr>
                                </m:sSupPr>
                                <m:e>
                                  <m:d>
                                    <m:dPr>
                                      <m:ctrlPr>
                                        <a:rPr lang="en-US" sz="2150" i="1">
                                          <a:latin typeface="Cambria Math" panose="02040503050406030204" pitchFamily="18" charset="0"/>
                                        </a:rPr>
                                      </m:ctrlPr>
                                    </m:dPr>
                                    <m:e>
                                      <m:r>
                                        <a:rPr lang="en-US" sz="2150" i="1">
                                          <a:latin typeface="Cambria Math" panose="02040503050406030204" pitchFamily="18" charset="0"/>
                                        </a:rPr>
                                        <m:t>𝑦</m:t>
                                      </m:r>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𝛽</m:t>
                                          </m:r>
                                        </m:e>
                                        <m:sub>
                                          <m:r>
                                            <a:rPr lang="en-US" sz="2150" i="1">
                                              <a:latin typeface="Cambria Math" panose="02040503050406030204" pitchFamily="18" charset="0"/>
                                            </a:rPr>
                                            <m:t>𝑘</m:t>
                                          </m:r>
                                        </m:sub>
                                        <m:sup>
                                          <m:r>
                                            <a:rPr lang="en-US" sz="2150" i="1">
                                              <a:latin typeface="Cambria Math" panose="02040503050406030204" pitchFamily="18" charset="0"/>
                                            </a:rPr>
                                            <m:t>𝑇</m:t>
                                          </m:r>
                                        </m:sup>
                                      </m:sSubSup>
                                      <m:r>
                                        <a:rPr lang="en-US" sz="2150" i="1">
                                          <a:latin typeface="Cambria Math" panose="02040503050406030204" pitchFamily="18" charset="0"/>
                                        </a:rPr>
                                        <m:t>𝑊</m:t>
                                      </m:r>
                                    </m:e>
                                  </m:d>
                                </m:e>
                                <m:sup>
                                  <m:r>
                                    <a:rPr lang="en-US" sz="2150" i="1">
                                      <a:latin typeface="Cambria Math" panose="02040503050406030204" pitchFamily="18" charset="0"/>
                                    </a:rPr>
                                    <m:t>2</m:t>
                                  </m:r>
                                </m:sup>
                              </m:sSup>
                            </m:num>
                            <m:den>
                              <m:r>
                                <a:rPr lang="en-US" sz="2150" i="1">
                                  <a:latin typeface="Cambria Math" panose="02040503050406030204" pitchFamily="18" charset="0"/>
                                </a:rPr>
                                <m:t>2</m:t>
                              </m:r>
                              <m:sSubSup>
                                <m:sSubSupPr>
                                  <m:ctrlPr>
                                    <a:rPr lang="en-US" sz="2150" i="1">
                                      <a:latin typeface="Cambria Math" panose="02040503050406030204" pitchFamily="18" charset="0"/>
                                    </a:rPr>
                                  </m:ctrlPr>
                                </m:sSubSupPr>
                                <m:e>
                                  <m:r>
                                    <a:rPr lang="en-US" sz="2150" i="1">
                                      <a:latin typeface="Cambria Math" panose="02040503050406030204" pitchFamily="18" charset="0"/>
                                    </a:rPr>
                                    <m:t>𝜎</m:t>
                                  </m:r>
                                </m:e>
                                <m:sub>
                                  <m:r>
                                    <a:rPr lang="en-US" sz="2150" i="1">
                                      <a:latin typeface="Cambria Math" panose="02040503050406030204" pitchFamily="18" charset="0"/>
                                    </a:rPr>
                                    <m:t>𝑘</m:t>
                                  </m:r>
                                </m:sub>
                                <m:sup>
                                  <m:r>
                                    <a:rPr lang="en-US" sz="2150" i="1">
                                      <a:latin typeface="Cambria Math" panose="02040503050406030204" pitchFamily="18" charset="0"/>
                                    </a:rPr>
                                    <m:t>2</m:t>
                                  </m:r>
                                </m:sup>
                              </m:sSubSup>
                            </m:den>
                          </m:f>
                        </m:e>
                      </m:d>
                      <m:r>
                        <a:rPr lang="en-US" sz="2150" b="0" i="1" smtClean="0">
                          <a:latin typeface="Cambria Math" panose="02040503050406030204" pitchFamily="18" charset="0"/>
                        </a:rPr>
                        <m:t>    </m:t>
                      </m:r>
                      <m:d>
                        <m:dPr>
                          <m:ctrlPr>
                            <a:rPr lang="en-US" sz="2150" b="0" i="1" smtClean="0">
                              <a:latin typeface="Cambria Math" panose="02040503050406030204" pitchFamily="18" charset="0"/>
                            </a:rPr>
                          </m:ctrlPr>
                        </m:dPr>
                        <m:e>
                          <m:r>
                            <a:rPr lang="en-US" sz="2150" b="0" i="1" smtClean="0">
                              <a:latin typeface="Cambria Math" panose="02040503050406030204" pitchFamily="18" charset="0"/>
                            </a:rPr>
                            <m:t>3.6</m:t>
                          </m:r>
                        </m:e>
                      </m:d>
                    </m:oMath>
                  </m:oMathPara>
                </a14:m>
                <a:endParaRPr lang="en-US" sz="21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12029440" cy="5176066"/>
              </a:xfrm>
              <a:blipFill>
                <a:blip r:embed="rId2"/>
                <a:stretch>
                  <a:fillRect l="-659" t="-707" r="-608" b="-3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67523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12029440" cy="5176066"/>
              </a:xfrm>
            </p:spPr>
            <p:txBody>
              <a:bodyPr>
                <a:noAutofit/>
              </a:bodyPr>
              <a:lstStyle/>
              <a:p>
                <a:pPr marL="0" indent="0">
                  <a:buNone/>
                </a:pPr>
                <a:r>
                  <a:rPr lang="en-US" sz="2050" dirty="0" smtClean="0"/>
                  <a:t>Obviously, we have:</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50" i="1">
                              <a:latin typeface="Cambria Math" panose="02040503050406030204" pitchFamily="18" charset="0"/>
                            </a:rPr>
                          </m:ctrlPr>
                        </m:mPr>
                        <m:mr>
                          <m:e>
                            <m:sSub>
                              <m:sSubPr>
                                <m:ctrlPr>
                                  <a:rPr lang="en-US" sz="2050" i="1">
                                    <a:latin typeface="Cambria Math" panose="02040503050406030204" pitchFamily="18" charset="0"/>
                                  </a:rPr>
                                </m:ctrlPr>
                              </m:sSubPr>
                              <m:e>
                                <m:r>
                                  <a:rPr lang="en-US" sz="2050" i="1">
                                    <a:latin typeface="Cambria Math" panose="02040503050406030204" pitchFamily="18" charset="0"/>
                                  </a:rPr>
                                  <m:t>𝜃</m:t>
                                </m:r>
                              </m:e>
                              <m:sub>
                                <m:r>
                                  <a:rPr lang="en-US" sz="2050" i="1">
                                    <a:latin typeface="Cambria Math" panose="02040503050406030204" pitchFamily="18" charset="0"/>
                                  </a:rPr>
                                  <m:t>𝑘</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r>
                                      <a:rPr lang="en-US" sz="2050" i="1">
                                        <a:latin typeface="Cambria Math" panose="02040503050406030204" pitchFamily="18" charset="0"/>
                                      </a:rPr>
                                      <m:t>,</m:t>
                                    </m:r>
                                    <m:sSubSup>
                                      <m:sSubSupPr>
                                        <m:ctrlPr>
                                          <a:rPr lang="en-US" sz="2050" i="1">
                                            <a:latin typeface="Cambria Math" panose="02040503050406030204" pitchFamily="18" charset="0"/>
                                          </a:rPr>
                                        </m:ctrlPr>
                                      </m:sSubSupPr>
                                      <m:e>
                                        <m:r>
                                          <a:rPr lang="en-US" sz="2050" i="1">
                                            <a:latin typeface="Cambria Math" panose="02040503050406030204" pitchFamily="18" charset="0"/>
                                          </a:rPr>
                                          <m:t>𝜎</m:t>
                                        </m:r>
                                      </m:e>
                                      <m:sub>
                                        <m:r>
                                          <a:rPr lang="en-US" sz="2050" i="1">
                                            <a:latin typeface="Cambria Math" panose="02040503050406030204" pitchFamily="18" charset="0"/>
                                          </a:rPr>
                                          <m:t>𝑘</m:t>
                                        </m:r>
                                      </m:sub>
                                      <m:sup>
                                        <m:r>
                                          <a:rPr lang="en-US" sz="2050" i="1">
                                            <a:latin typeface="Cambria Math" panose="02040503050406030204" pitchFamily="18" charset="0"/>
                                          </a:rPr>
                                          <m:t>2</m:t>
                                        </m:r>
                                      </m:sup>
                                    </m:sSubSup>
                                  </m:e>
                                </m:d>
                              </m:e>
                              <m:sup>
                                <m:r>
                                  <a:rPr lang="en-US" sz="2050" i="1">
                                    <a:latin typeface="Cambria Math" panose="02040503050406030204" pitchFamily="18" charset="0"/>
                                  </a:rPr>
                                  <m:t>𝑇</m:t>
                                </m:r>
                              </m:sup>
                            </m:sSup>
                            <m:r>
                              <a:rPr lang="en-US" sz="2050" b="0" i="1" smtClean="0">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r>
                                          <a:rPr lang="en-US" sz="2050" i="1">
                                            <a:latin typeface="Cambria Math" panose="02040503050406030204" pitchFamily="18" charset="0"/>
                                          </a:rPr>
                                          <m:t>0</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r>
                                          <a:rPr lang="en-US" sz="2050" i="1">
                                            <a:latin typeface="Cambria Math" panose="02040503050406030204" pitchFamily="18" charset="0"/>
                                          </a:rPr>
                                          <m:t>1</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𝑘𝑛</m:t>
                                        </m:r>
                                      </m:sub>
                                    </m:sSub>
                                  </m:e>
                                </m:d>
                              </m:e>
                              <m:sup>
                                <m:r>
                                  <a:rPr lang="en-US" sz="2050" i="1">
                                    <a:latin typeface="Cambria Math" panose="02040503050406030204" pitchFamily="18" charset="0"/>
                                  </a:rPr>
                                  <m:t>𝑇</m:t>
                                </m:r>
                              </m:sup>
                            </m:sSup>
                          </m:e>
                        </m:mr>
                        <m:mr>
                          <m:e>
                            <m:sSup>
                              <m:sSupPr>
                                <m:ctrlPr>
                                  <a:rPr lang="en-US" sz="2050" i="1">
                                    <a:latin typeface="Cambria Math" panose="02040503050406030204" pitchFamily="18" charset="0"/>
                                  </a:rPr>
                                </m:ctrlPr>
                              </m:sSupPr>
                              <m:e>
                                <m:r>
                                  <a:rPr lang="en-US" sz="2050" i="1">
                                    <a:latin typeface="Cambria Math" panose="02040503050406030204" pitchFamily="18" charset="0"/>
                                  </a:rPr>
                                  <m:t>𝛽</m:t>
                                </m:r>
                              </m:e>
                              <m:sup>
                                <m:r>
                                  <a:rPr lang="en-US" sz="2050" i="1">
                                    <a:latin typeface="Cambria Math" panose="02040503050406030204" pitchFamily="18" charset="0"/>
                                  </a:rPr>
                                  <m:t>𝑇</m:t>
                                </m:r>
                              </m:sup>
                            </m:sSup>
                            <m:r>
                              <a:rPr lang="en-US" sz="2050" i="1">
                                <a:latin typeface="Cambria Math" panose="02040503050406030204" pitchFamily="18" charset="0"/>
                              </a:rPr>
                              <m:t>𝑊</m:t>
                            </m:r>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0</m:t>
                                </m:r>
                              </m:sub>
                            </m:sSub>
                            <m:r>
                              <a:rPr lang="en-US" sz="2050" i="1">
                                <a:latin typeface="Cambria Math" panose="02040503050406030204" pitchFamily="18" charset="0"/>
                              </a:rPr>
                              <m:t>+</m:t>
                            </m:r>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𝑗</m:t>
                                </m:r>
                                <m:r>
                                  <a:rPr lang="en-US" sz="2050" i="1">
                                    <a:latin typeface="Cambria Math" panose="02040503050406030204" pitchFamily="18" charset="0"/>
                                  </a:rPr>
                                  <m:t>=1</m:t>
                                </m:r>
                              </m:sub>
                              <m:sup>
                                <m:r>
                                  <a:rPr lang="en-US" sz="2050" i="1">
                                    <a:latin typeface="Cambria Math" panose="02040503050406030204" pitchFamily="18" charset="0"/>
                                  </a:rPr>
                                  <m:t>𝑛</m:t>
                                </m:r>
                              </m:sup>
                              <m:e>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𝑗</m:t>
                                    </m:r>
                                  </m:sub>
                                </m:sSub>
                                <m:sSub>
                                  <m:sSubPr>
                                    <m:ctrlPr>
                                      <a:rPr lang="en-US" sz="2050" i="1">
                                        <a:latin typeface="Cambria Math" panose="02040503050406030204" pitchFamily="18" charset="0"/>
                                      </a:rPr>
                                    </m:ctrlPr>
                                  </m:sSubPr>
                                  <m:e>
                                    <m:r>
                                      <a:rPr lang="en-US" sz="2050" i="1">
                                        <a:latin typeface="Cambria Math" panose="02040503050406030204" pitchFamily="18" charset="0"/>
                                      </a:rPr>
                                      <m:t>𝑤</m:t>
                                    </m:r>
                                  </m:e>
                                  <m:sub>
                                    <m:r>
                                      <a:rPr lang="en-US" sz="2050" i="1">
                                        <a:latin typeface="Cambria Math" panose="02040503050406030204" pitchFamily="18" charset="0"/>
                                      </a:rPr>
                                      <m:t>𝑗</m:t>
                                    </m:r>
                                  </m:sub>
                                </m:sSub>
                              </m:e>
                            </m:nary>
                          </m:e>
                        </m:mr>
                      </m:m>
                      <m:r>
                        <a:rPr lang="en-US" sz="2050" b="0" i="1" smtClean="0">
                          <a:latin typeface="Cambria Math" panose="02040503050406030204" pitchFamily="18" charset="0"/>
                        </a:rPr>
                        <m:t>    </m:t>
                      </m:r>
                      <m:d>
                        <m:dPr>
                          <m:ctrlPr>
                            <a:rPr lang="en-US" sz="2050" b="0" i="1" smtClean="0">
                              <a:latin typeface="Cambria Math" panose="02040503050406030204" pitchFamily="18" charset="0"/>
                            </a:rPr>
                          </m:ctrlPr>
                        </m:dPr>
                        <m:e>
                          <m:r>
                            <a:rPr lang="en-US" sz="2050" b="0" i="1" smtClean="0">
                              <a:latin typeface="Cambria Math" panose="02040503050406030204" pitchFamily="18" charset="0"/>
                            </a:rPr>
                            <m:t>3.7</m:t>
                          </m:r>
                        </m:e>
                      </m:d>
                    </m:oMath>
                  </m:oMathPara>
                </a14:m>
                <a:endParaRPr lang="en-US" sz="2050" dirty="0" smtClean="0"/>
              </a:p>
              <a:p>
                <a:pPr marL="0" indent="0">
                  <a:buNone/>
                </a:pPr>
                <a:r>
                  <a:rPr lang="en-US" sz="2050" dirty="0"/>
                  <a:t>For convenience, suppose the </a:t>
                </a:r>
                <a:r>
                  <a:rPr lang="en-US" sz="2050" i="1" dirty="0"/>
                  <a:t>k</a:t>
                </a:r>
                <a:r>
                  <a:rPr lang="en-US" sz="2050" baseline="30000" dirty="0"/>
                  <a:t>th</a:t>
                </a:r>
                <a:r>
                  <a:rPr lang="en-US" sz="2050" dirty="0"/>
                  <a:t> PDF of </a:t>
                </a:r>
                <a:r>
                  <a:rPr lang="en-US" sz="2050" i="1" dirty="0"/>
                  <a:t>W</a:t>
                </a:r>
                <a:r>
                  <a:rPr lang="en-US" sz="2050" dirty="0"/>
                  <a:t> denoted </a:t>
                </a:r>
                <a:r>
                  <a:rPr lang="en-US" sz="2050" i="1" dirty="0" err="1"/>
                  <a:t>g</a:t>
                </a:r>
                <a:r>
                  <a:rPr lang="en-US" sz="2050" i="1" baseline="-25000" dirty="0" err="1"/>
                  <a:t>k</a:t>
                </a:r>
                <a:r>
                  <a:rPr lang="en-US" sz="2050" dirty="0"/>
                  <a:t>(</a:t>
                </a:r>
                <a:r>
                  <a:rPr lang="en-US" sz="2050" i="1" dirty="0" err="1"/>
                  <a:t>W</a:t>
                </a:r>
                <a:r>
                  <a:rPr lang="en-US" sz="2050" dirty="0" err="1"/>
                  <a:t>|</a:t>
                </a:r>
                <a:r>
                  <a:rPr lang="en-US" sz="2050" i="1" dirty="0" err="1"/>
                  <a:t>φ</a:t>
                </a:r>
                <a:r>
                  <a:rPr lang="en-US" sz="2050" i="1" baseline="-25000" dirty="0" err="1"/>
                  <a:t>k</a:t>
                </a:r>
                <a:r>
                  <a:rPr lang="en-US" sz="2050" dirty="0"/>
                  <a:t>) is </a:t>
                </a:r>
                <a:r>
                  <a:rPr lang="en-US" sz="2050" dirty="0" err="1"/>
                  <a:t>multinormal</a:t>
                </a:r>
                <a:r>
                  <a:rPr lang="en-US" sz="2050" dirty="0"/>
                  <a:t> PDF as follows</a:t>
                </a:r>
                <a:r>
                  <a:rPr lang="en-US" sz="2050" dirty="0" smtClean="0"/>
                  <a:t>:</a:t>
                </a:r>
              </a:p>
              <a:p>
                <a:pPr marL="0" indent="0">
                  <a:buNone/>
                </a:pPr>
                <a14:m>
                  <m:oMathPara xmlns:m="http://schemas.openxmlformats.org/officeDocument/2006/math">
                    <m:oMathParaPr>
                      <m:jc m:val="right"/>
                    </m:oMathParaPr>
                    <m:oMath xmlns:m="http://schemas.openxmlformats.org/officeDocument/2006/math">
                      <m:sSub>
                        <m:sSubPr>
                          <m:ctrlPr>
                            <a:rPr lang="en-US" sz="2050" i="1">
                              <a:latin typeface="Cambria Math" panose="02040503050406030204" pitchFamily="18" charset="0"/>
                            </a:rPr>
                          </m:ctrlPr>
                        </m:sSubPr>
                        <m:e>
                          <m:r>
                            <a:rPr lang="en-US" sz="2050" i="1">
                              <a:latin typeface="Cambria Math" panose="02040503050406030204" pitchFamily="18" charset="0"/>
                            </a:rPr>
                            <m:t>𝑔</m:t>
                          </m:r>
                        </m:e>
                        <m:sub>
                          <m:r>
                            <a:rPr lang="en-US" sz="2050" i="1">
                              <a:latin typeface="Cambria Math" panose="02040503050406030204" pitchFamily="18" charset="0"/>
                            </a:rPr>
                            <m:t>𝑘</m:t>
                          </m:r>
                        </m:sub>
                      </m:sSub>
                      <m:d>
                        <m:dPr>
                          <m:ctrlPr>
                            <a:rPr lang="en-US" sz="2050" i="1">
                              <a:latin typeface="Cambria Math" panose="02040503050406030204" pitchFamily="18" charset="0"/>
                            </a:rPr>
                          </m:ctrlPr>
                        </m:dPr>
                        <m:e>
                          <m:r>
                            <a:rPr lang="en-US" sz="2050" i="1">
                              <a:latin typeface="Cambria Math" panose="02040503050406030204" pitchFamily="18" charset="0"/>
                            </a:rPr>
                            <m:t>𝑊</m:t>
                          </m:r>
                        </m:e>
                        <m:e>
                          <m:sSub>
                            <m:sSubPr>
                              <m:ctrlPr>
                                <a:rPr lang="en-US" sz="2050" i="1">
                                  <a:latin typeface="Cambria Math" panose="02040503050406030204" pitchFamily="18" charset="0"/>
                                </a:rPr>
                              </m:ctrlPr>
                            </m:sSubPr>
                            <m:e>
                              <m:r>
                                <a:rPr lang="en-US" sz="2050" i="1">
                                  <a:latin typeface="Cambria Math" panose="02040503050406030204" pitchFamily="18" charset="0"/>
                                </a:rPr>
                                <m:t>𝜑</m:t>
                              </m:r>
                            </m:e>
                            <m:sub>
                              <m:r>
                                <a:rPr lang="en-US" sz="2050" i="1">
                                  <a:latin typeface="Cambria Math" panose="02040503050406030204" pitchFamily="18" charset="0"/>
                                </a:rPr>
                                <m:t>𝑘</m:t>
                              </m:r>
                            </m:sub>
                          </m:sSub>
                        </m:e>
                      </m:d>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𝑔</m:t>
                          </m:r>
                        </m:e>
                        <m:sub>
                          <m:r>
                            <a:rPr lang="en-US" sz="2050" i="1">
                              <a:latin typeface="Cambria Math" panose="02040503050406030204" pitchFamily="18" charset="0"/>
                            </a:rPr>
                            <m:t>𝑘</m:t>
                          </m:r>
                        </m:sub>
                      </m:sSub>
                      <m:d>
                        <m:dPr>
                          <m:ctrlPr>
                            <a:rPr lang="en-US" sz="2050" i="1">
                              <a:latin typeface="Cambria Math" panose="02040503050406030204" pitchFamily="18" charset="0"/>
                            </a:rPr>
                          </m:ctrlPr>
                        </m:dPr>
                        <m:e>
                          <m:r>
                            <a:rPr lang="en-US" sz="2050" i="1">
                              <a:latin typeface="Cambria Math" panose="02040503050406030204" pitchFamily="18" charset="0"/>
                            </a:rPr>
                            <m:t>𝑊</m:t>
                          </m:r>
                        </m:e>
                        <m:e>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Sub>
                        </m:e>
                      </m:d>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r>
                                <a:rPr lang="en-US" sz="2050" i="1">
                                  <a:latin typeface="Cambria Math" panose="02040503050406030204" pitchFamily="18" charset="0"/>
                                </a:rPr>
                                <m:t>2</m:t>
                              </m:r>
                              <m:r>
                                <a:rPr lang="en-US" sz="2050" i="1">
                                  <a:latin typeface="Cambria Math" panose="02040503050406030204" pitchFamily="18" charset="0"/>
                                </a:rPr>
                                <m:t>𝜋</m:t>
                              </m:r>
                            </m:e>
                          </m:d>
                        </m:e>
                        <m:sup>
                          <m:r>
                            <a:rPr lang="en-US" sz="2050" i="1">
                              <a:latin typeface="Cambria Math" panose="02040503050406030204" pitchFamily="18" charset="0"/>
                            </a:rPr>
                            <m:t>−</m:t>
                          </m:r>
                          <m:f>
                            <m:fPr>
                              <m:ctrlPr>
                                <a:rPr lang="en-US" sz="2050" i="1">
                                  <a:latin typeface="Cambria Math" panose="02040503050406030204" pitchFamily="18" charset="0"/>
                                </a:rPr>
                              </m:ctrlPr>
                            </m:fPr>
                            <m:num>
                              <m:r>
                                <a:rPr lang="en-US" sz="2050" i="1">
                                  <a:latin typeface="Cambria Math" panose="02040503050406030204" pitchFamily="18" charset="0"/>
                                </a:rPr>
                                <m:t>𝑛</m:t>
                              </m:r>
                            </m:num>
                            <m:den>
                              <m:r>
                                <a:rPr lang="en-US" sz="2050" i="1">
                                  <a:latin typeface="Cambria Math" panose="02040503050406030204" pitchFamily="18" charset="0"/>
                                </a:rPr>
                                <m:t>2</m:t>
                              </m:r>
                            </m:den>
                          </m:f>
                        </m:sup>
                      </m:sSup>
                      <m:sSup>
                        <m:sSupPr>
                          <m:ctrlPr>
                            <a:rPr lang="en-US" sz="2050" i="1">
                              <a:latin typeface="Cambria Math" panose="02040503050406030204" pitchFamily="18" charset="0"/>
                            </a:rPr>
                          </m:ctrlPr>
                        </m:sSupPr>
                        <m:e>
                          <m:d>
                            <m:dPr>
                              <m:begChr m:val="|"/>
                              <m:endChr m:val="|"/>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Sub>
                            </m:e>
                          </m:d>
                        </m:e>
                        <m:sup>
                          <m:r>
                            <a:rPr lang="en-US" sz="2050" i="1">
                              <a:latin typeface="Cambria Math" panose="02040503050406030204" pitchFamily="18" charset="0"/>
                            </a:rPr>
                            <m:t>−</m:t>
                          </m:r>
                          <m:f>
                            <m:fPr>
                              <m:ctrlPr>
                                <a:rPr lang="en-US" sz="2050" i="1">
                                  <a:latin typeface="Cambria Math" panose="02040503050406030204" pitchFamily="18" charset="0"/>
                                </a:rPr>
                              </m:ctrlPr>
                            </m:fPr>
                            <m:num>
                              <m:r>
                                <a:rPr lang="en-US" sz="2050" i="1">
                                  <a:latin typeface="Cambria Math" panose="02040503050406030204" pitchFamily="18" charset="0"/>
                                </a:rPr>
                                <m:t>1</m:t>
                              </m:r>
                            </m:num>
                            <m:den>
                              <m:r>
                                <a:rPr lang="en-US" sz="2050" i="1">
                                  <a:latin typeface="Cambria Math" panose="02040503050406030204" pitchFamily="18" charset="0"/>
                                </a:rPr>
                                <m:t>2</m:t>
                              </m:r>
                            </m:den>
                          </m:f>
                        </m:sup>
                      </m:sSup>
                      <m:r>
                        <m:rPr>
                          <m:sty m:val="p"/>
                        </m:rPr>
                        <a:rPr lang="en-US" sz="2050">
                          <a:latin typeface="Cambria Math" panose="02040503050406030204" pitchFamily="18" charset="0"/>
                        </a:rPr>
                        <m:t>exp</m:t>
                      </m:r>
                      <m:d>
                        <m:dPr>
                          <m:ctrlPr>
                            <a:rPr lang="en-US" sz="2050" i="1">
                              <a:latin typeface="Cambria Math" panose="02040503050406030204" pitchFamily="18" charset="0"/>
                            </a:rPr>
                          </m:ctrlPr>
                        </m:dPr>
                        <m:e>
                          <m:r>
                            <a:rPr lang="en-US" sz="2050" i="1">
                              <a:latin typeface="Cambria Math" panose="02040503050406030204" pitchFamily="18" charset="0"/>
                            </a:rPr>
                            <m:t>−</m:t>
                          </m:r>
                          <m:f>
                            <m:fPr>
                              <m:ctrlPr>
                                <a:rPr lang="en-US" sz="2050" i="1">
                                  <a:latin typeface="Cambria Math" panose="02040503050406030204" pitchFamily="18" charset="0"/>
                                </a:rPr>
                              </m:ctrlPr>
                            </m:fPr>
                            <m:num>
                              <m:r>
                                <a:rPr lang="en-US" sz="2050" i="1">
                                  <a:latin typeface="Cambria Math" panose="02040503050406030204" pitchFamily="18" charset="0"/>
                                </a:rPr>
                                <m:t>1</m:t>
                              </m:r>
                            </m:num>
                            <m:den>
                              <m:r>
                                <a:rPr lang="en-US" sz="2050" i="1">
                                  <a:latin typeface="Cambria Math" panose="02040503050406030204" pitchFamily="18" charset="0"/>
                                </a:rPr>
                                <m:t>2</m:t>
                              </m:r>
                            </m:den>
                          </m:f>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r>
                                    <a:rPr lang="en-US" sz="2050" i="1">
                                      <a:latin typeface="Cambria Math" panose="02040503050406030204" pitchFamily="18" charset="0"/>
                                    </a:rPr>
                                    <m:t>𝑊</m:t>
                                  </m:r>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e>
                              </m:d>
                            </m:e>
                            <m:sup>
                              <m:r>
                                <a:rPr lang="en-US" sz="2050" i="1">
                                  <a:latin typeface="Cambria Math" panose="02040503050406030204" pitchFamily="18" charset="0"/>
                                </a:rPr>
                                <m:t>𝑇</m:t>
                              </m:r>
                            </m:sup>
                          </m:sSup>
                          <m:sSubSup>
                            <m:sSubSupPr>
                              <m:ctrlPr>
                                <a:rPr lang="en-US" sz="2050" i="1">
                                  <a:latin typeface="Cambria Math" panose="02040503050406030204" pitchFamily="18" charset="0"/>
                                </a:rPr>
                              </m:ctrlPr>
                            </m:sSubSup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up>
                              <m:r>
                                <a:rPr lang="en-US" sz="2050" i="1">
                                  <a:latin typeface="Cambria Math" panose="02040503050406030204" pitchFamily="18" charset="0"/>
                                </a:rPr>
                                <m:t>−1</m:t>
                              </m:r>
                            </m:sup>
                          </m:sSubSup>
                          <m:r>
                            <a:rPr lang="en-US" sz="2050" i="1">
                              <a:latin typeface="Cambria Math" panose="02040503050406030204" pitchFamily="18" charset="0"/>
                            </a:rPr>
                            <m:t>(</m:t>
                          </m:r>
                          <m:r>
                            <a:rPr lang="en-US" sz="2050" i="1">
                              <a:latin typeface="Cambria Math" panose="02040503050406030204" pitchFamily="18" charset="0"/>
                            </a:rPr>
                            <m:t>𝑊</m:t>
                          </m:r>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r>
                            <a:rPr lang="en-US" sz="2050" i="1">
                              <a:latin typeface="Cambria Math" panose="02040503050406030204" pitchFamily="18" charset="0"/>
                            </a:rPr>
                            <m:t>)</m:t>
                          </m:r>
                        </m:e>
                      </m:d>
                      <m:r>
                        <a:rPr lang="en-US" sz="2050" b="0" i="1" smtClean="0">
                          <a:latin typeface="Cambria Math" panose="02040503050406030204" pitchFamily="18" charset="0"/>
                        </a:rPr>
                        <m:t>    </m:t>
                      </m:r>
                      <m:d>
                        <m:dPr>
                          <m:ctrlPr>
                            <a:rPr lang="en-US" sz="2050" b="0" i="1" smtClean="0">
                              <a:latin typeface="Cambria Math" panose="02040503050406030204" pitchFamily="18" charset="0"/>
                            </a:rPr>
                          </m:ctrlPr>
                        </m:dPr>
                        <m:e>
                          <m:r>
                            <a:rPr lang="en-US" sz="2050" b="0" i="1" smtClean="0">
                              <a:latin typeface="Cambria Math" panose="02040503050406030204" pitchFamily="18" charset="0"/>
                            </a:rPr>
                            <m:t>3.8</m:t>
                          </m:r>
                        </m:e>
                      </m:d>
                    </m:oMath>
                  </m:oMathPara>
                </a14:m>
                <a:endParaRPr lang="en-US" sz="2050" dirty="0" smtClean="0"/>
              </a:p>
              <a:p>
                <a:pPr marL="0" indent="0">
                  <a:buNone/>
                </a:pPr>
                <a:r>
                  <a:rPr lang="en-US" sz="2050" dirty="0"/>
                  <a:t>Where,</a:t>
                </a:r>
              </a:p>
              <a:p>
                <a:pPr marL="0" indent="0">
                  <a:buNone/>
                </a:pPr>
                <a14:m>
                  <m:oMathPara xmlns:m="http://schemas.openxmlformats.org/officeDocument/2006/math">
                    <m:oMathParaPr>
                      <m:jc m:val="centerGroup"/>
                    </m:oMathParaPr>
                    <m:oMath xmlns:m="http://schemas.openxmlformats.org/officeDocument/2006/math">
                      <m:sSub>
                        <m:sSubPr>
                          <m:ctrlPr>
                            <a:rPr lang="en-US" sz="2050" i="1">
                              <a:latin typeface="Cambria Math" panose="02040503050406030204" pitchFamily="18" charset="0"/>
                            </a:rPr>
                          </m:ctrlPr>
                        </m:sSubPr>
                        <m:e>
                          <m:r>
                            <a:rPr lang="en-US" sz="2050" i="1">
                              <a:latin typeface="Cambria Math" panose="02040503050406030204" pitchFamily="18" charset="0"/>
                            </a:rPr>
                            <m:t>𝜑</m:t>
                          </m:r>
                        </m:e>
                        <m:sub>
                          <m:r>
                            <a:rPr lang="en-US" sz="2050" i="1">
                              <a:latin typeface="Cambria Math" panose="02040503050406030204" pitchFamily="18" charset="0"/>
                            </a:rPr>
                            <m:t>𝑘</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Sub>
                            </m:e>
                          </m:d>
                        </m:e>
                        <m:sup>
                          <m:r>
                            <a:rPr lang="en-US" sz="2050" i="1">
                              <a:latin typeface="Cambria Math" panose="02040503050406030204" pitchFamily="18" charset="0"/>
                            </a:rPr>
                            <m:t>𝑇</m:t>
                          </m:r>
                        </m:sup>
                      </m:sSup>
                    </m:oMath>
                  </m:oMathPara>
                </a14:m>
                <a:endParaRPr lang="en-US" sz="2050" dirty="0"/>
              </a:p>
              <a:p>
                <a:pPr marL="0" indent="0">
                  <a:buNone/>
                </a:pPr>
                <a:r>
                  <a:rPr lang="en-US" sz="2050" dirty="0"/>
                  <a:t>We need to maximize </a:t>
                </a:r>
                <a:r>
                  <a:rPr lang="en-US" sz="2050" i="1" dirty="0"/>
                  <a:t>Q</a:t>
                </a:r>
                <a:r>
                  <a:rPr lang="en-US" sz="2050" dirty="0"/>
                  <a:t>(Θ | Θ</a:t>
                </a:r>
                <a:r>
                  <a:rPr lang="en-US" sz="2050" baseline="30000" dirty="0"/>
                  <a:t>(</a:t>
                </a:r>
                <a:r>
                  <a:rPr lang="en-US" sz="2050" i="1" baseline="30000" dirty="0"/>
                  <a:t>t</a:t>
                </a:r>
                <a:r>
                  <a:rPr lang="en-US" sz="2050" baseline="30000" dirty="0"/>
                  <a:t>)</a:t>
                </a:r>
                <a:r>
                  <a:rPr lang="en-US" sz="2050" dirty="0"/>
                  <a:t>) at M-step of some </a:t>
                </a:r>
                <a:r>
                  <a:rPr lang="en-US" sz="2050" i="1" dirty="0" err="1"/>
                  <a:t>t</a:t>
                </a:r>
                <a:r>
                  <a:rPr lang="en-US" sz="2050" baseline="30000" dirty="0" err="1"/>
                  <a:t>th</a:t>
                </a:r>
                <a:r>
                  <a:rPr lang="en-US" sz="2050" dirty="0"/>
                  <a:t> iteration given current parameter Θ</a:t>
                </a:r>
                <a:r>
                  <a:rPr lang="en-US" sz="2050" baseline="30000" dirty="0"/>
                  <a:t>(</a:t>
                </a:r>
                <a:r>
                  <a:rPr lang="en-US" sz="2050" i="1" baseline="30000" dirty="0"/>
                  <a:t>t</a:t>
                </a:r>
                <a:r>
                  <a:rPr lang="en-US" sz="2050" baseline="30000" dirty="0"/>
                  <a:t>)</a:t>
                </a:r>
                <a:r>
                  <a:rPr lang="en-US" sz="2050" dirty="0"/>
                  <a:t>. Expectedly, the next parameter Θ</a:t>
                </a:r>
                <a:r>
                  <a:rPr lang="en-US" sz="2050" baseline="30000" dirty="0"/>
                  <a:t>(</a:t>
                </a:r>
                <a:r>
                  <a:rPr lang="en-US" sz="2050" i="1" baseline="30000" dirty="0"/>
                  <a:t>t</a:t>
                </a:r>
                <a:r>
                  <a:rPr lang="en-US" sz="2050" baseline="30000" dirty="0"/>
                  <a:t>+1)</a:t>
                </a:r>
                <a:r>
                  <a:rPr lang="en-US" sz="2050" dirty="0"/>
                  <a:t> is solution of the equation created by setting the first-order derivative of </a:t>
                </a:r>
                <a:r>
                  <a:rPr lang="en-US" sz="2050" i="1" dirty="0"/>
                  <a:t>Q</a:t>
                </a:r>
                <a:r>
                  <a:rPr lang="en-US" sz="2050" dirty="0"/>
                  <a:t>(Θ | Θ</a:t>
                </a:r>
                <a:r>
                  <a:rPr lang="en-US" sz="2050" baseline="30000" dirty="0"/>
                  <a:t>(</a:t>
                </a:r>
                <a:r>
                  <a:rPr lang="en-US" sz="2050" i="1" baseline="30000" dirty="0"/>
                  <a:t>t</a:t>
                </a:r>
                <a:r>
                  <a:rPr lang="en-US" sz="2050" baseline="30000" dirty="0"/>
                  <a:t>)</a:t>
                </a:r>
                <a:r>
                  <a:rPr lang="en-US" sz="2050" dirty="0"/>
                  <a:t>) with regard to Θ to be zero</a:t>
                </a:r>
                <a:r>
                  <a:rPr lang="en-US" sz="2050" dirty="0" smtClean="0"/>
                  <a:t>. The </a:t>
                </a:r>
                <a:r>
                  <a:rPr lang="en-US" sz="2050" dirty="0"/>
                  <a:t>first-order partial derivative of </a:t>
                </a:r>
                <a:r>
                  <a:rPr lang="en-US" sz="2050" i="1" dirty="0"/>
                  <a:t>Q</a:t>
                </a:r>
                <a:r>
                  <a:rPr lang="en-US" sz="2050" dirty="0"/>
                  <a:t>(Θ | Θ</a:t>
                </a:r>
                <a:r>
                  <a:rPr lang="en-US" sz="2050" baseline="30000" dirty="0"/>
                  <a:t>(</a:t>
                </a:r>
                <a:r>
                  <a:rPr lang="en-US" sz="2050" i="1" baseline="30000" dirty="0"/>
                  <a:t>t</a:t>
                </a:r>
                <a:r>
                  <a:rPr lang="en-US" sz="2050" baseline="30000" dirty="0"/>
                  <a:t>)</a:t>
                </a:r>
                <a:r>
                  <a:rPr lang="en-US" sz="2050" dirty="0"/>
                  <a:t>) with regard to </a:t>
                </a:r>
                <a:r>
                  <a:rPr lang="en-US" sz="2050" i="1" dirty="0"/>
                  <a:t>β</a:t>
                </a:r>
                <a:r>
                  <a:rPr lang="en-US" sz="2050" i="1" baseline="-25000" dirty="0"/>
                  <a:t>k</a:t>
                </a:r>
                <a:r>
                  <a:rPr lang="en-US" sz="2050" dirty="0"/>
                  <a:t> is:</a:t>
                </a:r>
              </a:p>
              <a:p>
                <a:pPr marL="0" indent="0">
                  <a:buNone/>
                </a:pPr>
                <a14:m>
                  <m:oMathPara xmlns:m="http://schemas.openxmlformats.org/officeDocument/2006/math">
                    <m:oMathParaPr>
                      <m:jc m:val="centerGroup"/>
                    </m:oMathParaPr>
                    <m:oMath xmlns:m="http://schemas.openxmlformats.org/officeDocument/2006/math">
                      <m:f>
                        <m:fPr>
                          <m:ctrlPr>
                            <a:rPr lang="en-US" sz="2050" i="1">
                              <a:latin typeface="Cambria Math" panose="02040503050406030204" pitchFamily="18" charset="0"/>
                            </a:rPr>
                          </m:ctrlPr>
                        </m:fPr>
                        <m:num>
                          <m:r>
                            <a:rPr lang="en-US" sz="2050" i="1">
                              <a:latin typeface="Cambria Math" panose="02040503050406030204" pitchFamily="18" charset="0"/>
                            </a:rPr>
                            <m:t>𝜕</m:t>
                          </m:r>
                          <m:r>
                            <a:rPr lang="en-US" sz="2050" i="1">
                              <a:latin typeface="Cambria Math" panose="02040503050406030204" pitchFamily="18" charset="0"/>
                            </a:rPr>
                            <m:t>𝑄</m:t>
                          </m:r>
                          <m:d>
                            <m:dPr>
                              <m:ctrlPr>
                                <a:rPr lang="en-US" sz="2050" i="1">
                                  <a:latin typeface="Cambria Math" panose="02040503050406030204" pitchFamily="18" charset="0"/>
                                </a:rPr>
                              </m:ctrlPr>
                            </m:dPr>
                            <m:e>
                              <m:r>
                                <m:rPr>
                                  <m:sty m:val="p"/>
                                </m:rPr>
                                <a:rPr lang="en-US" sz="2050">
                                  <a:latin typeface="Cambria Math" panose="02040503050406030204" pitchFamily="18" charset="0"/>
                                </a:rPr>
                                <m:t>Θ</m:t>
                              </m:r>
                            </m:e>
                            <m:e>
                              <m:sSup>
                                <m:sSupPr>
                                  <m:ctrlPr>
                                    <a:rPr lang="en-US" sz="2050" i="1">
                                      <a:latin typeface="Cambria Math" panose="02040503050406030204" pitchFamily="18" charset="0"/>
                                    </a:rPr>
                                  </m:ctrlPr>
                                </m:sSupPr>
                                <m:e>
                                  <m:r>
                                    <m:rPr>
                                      <m:sty m:val="p"/>
                                    </m:rPr>
                                    <a:rPr lang="en-US" sz="2050">
                                      <a:latin typeface="Cambria Math" panose="02040503050406030204" pitchFamily="18" charset="0"/>
                                    </a:rPr>
                                    <m:t>Θ</m:t>
                                  </m:r>
                                </m:e>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p>
                            </m:e>
                          </m:d>
                        </m:num>
                        <m:den>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den>
                      </m:f>
                      <m:r>
                        <a:rPr lang="en-US" sz="2050" i="1">
                          <a:latin typeface="Cambria Math" panose="02040503050406030204" pitchFamily="18" charset="0"/>
                        </a:rPr>
                        <m:t>=</m:t>
                      </m:r>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𝑖</m:t>
                          </m:r>
                          <m:r>
                            <a:rPr lang="en-US" sz="2050" i="1">
                              <a:latin typeface="Cambria Math" panose="02040503050406030204" pitchFamily="18" charset="0"/>
                            </a:rPr>
                            <m:t>=1</m:t>
                          </m:r>
                        </m:sub>
                        <m:sup>
                          <m:r>
                            <a:rPr lang="en-US" sz="2050" i="1">
                              <a:latin typeface="Cambria Math" panose="02040503050406030204" pitchFamily="18" charset="0"/>
                            </a:rPr>
                            <m:t>𝑁</m:t>
                          </m:r>
                        </m:sup>
                        <m:e>
                          <m:r>
                            <a:rPr lang="en-US" sz="2050" i="1">
                              <a:latin typeface="Cambria Math" panose="02040503050406030204" pitchFamily="18" charset="0"/>
                            </a:rPr>
                            <m:t>𝑃</m:t>
                          </m:r>
                          <m:d>
                            <m:dPr>
                              <m:ctrlPr>
                                <a:rPr lang="en-US" sz="2050" i="1">
                                  <a:latin typeface="Cambria Math" panose="02040503050406030204" pitchFamily="18" charset="0"/>
                                </a:rPr>
                              </m:ctrlPr>
                            </m:dPr>
                            <m:e>
                              <m:r>
                                <a:rPr lang="en-US" sz="2050" i="1">
                                  <a:latin typeface="Cambria Math" panose="02040503050406030204" pitchFamily="18" charset="0"/>
                                </a:rPr>
                                <m:t>𝑘</m:t>
                              </m:r>
                            </m:e>
                            <m:e>
                              <m:sSub>
                                <m:sSubPr>
                                  <m:ctrlPr>
                                    <a:rPr lang="en-US" sz="2050" i="1">
                                      <a:latin typeface="Cambria Math" panose="02040503050406030204" pitchFamily="18" charset="0"/>
                                    </a:rPr>
                                  </m:ctrlPr>
                                </m:sSubPr>
                                <m:e>
                                  <m:r>
                                    <a:rPr lang="en-US" sz="2050" i="1">
                                      <a:latin typeface="Cambria Math" panose="02040503050406030204" pitchFamily="18" charset="0"/>
                                    </a:rPr>
                                    <m:t>𝑋</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r>
                                <a:rPr lang="en-US" sz="2050">
                                  <a:latin typeface="Cambria Math" panose="02040503050406030204" pitchFamily="18" charset="0"/>
                                </a:rPr>
                                <m:t>,</m:t>
                              </m:r>
                              <m:sSup>
                                <m:sSupPr>
                                  <m:ctrlPr>
                                    <a:rPr lang="en-US" sz="2050" i="1">
                                      <a:latin typeface="Cambria Math" panose="02040503050406030204" pitchFamily="18" charset="0"/>
                                    </a:rPr>
                                  </m:ctrlPr>
                                </m:sSupPr>
                                <m:e>
                                  <m:r>
                                    <m:rPr>
                                      <m:sty m:val="p"/>
                                    </m:rPr>
                                    <a:rPr lang="en-US" sz="2050">
                                      <a:latin typeface="Cambria Math" panose="02040503050406030204" pitchFamily="18" charset="0"/>
                                    </a:rPr>
                                    <m:t>Θ</m:t>
                                  </m:r>
                                </m:e>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p>
                            </m:e>
                          </m:d>
                          <m:f>
                            <m:fPr>
                              <m:ctrlPr>
                                <a:rPr lang="en-US" sz="2050" i="1">
                                  <a:latin typeface="Cambria Math" panose="02040503050406030204" pitchFamily="18" charset="0"/>
                                </a:rPr>
                              </m:ctrlPr>
                            </m:fPr>
                            <m:num>
                              <m:r>
                                <a:rPr lang="en-US" sz="2050" i="1">
                                  <a:latin typeface="Cambria Math" panose="02040503050406030204" pitchFamily="18" charset="0"/>
                                </a:rPr>
                                <m:t>𝜕</m:t>
                              </m:r>
                              <m:r>
                                <m:rPr>
                                  <m:sty m:val="p"/>
                                </m:rPr>
                                <a:rPr lang="en-US" sz="2050">
                                  <a:latin typeface="Cambria Math" panose="02040503050406030204" pitchFamily="18" charset="0"/>
                                </a:rPr>
                                <m:t>log</m:t>
                              </m:r>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𝑓</m:t>
                                      </m:r>
                                    </m:e>
                                    <m:sub>
                                      <m:r>
                                        <a:rPr lang="en-US" sz="2050" i="1">
                                          <a:latin typeface="Cambria Math" panose="02040503050406030204" pitchFamily="18" charset="0"/>
                                        </a:rPr>
                                        <m:t>𝑘</m:t>
                                      </m:r>
                                    </m:sub>
                                  </m:sSub>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e>
                                    <m:e>
                                      <m:sSub>
                                        <m:sSubPr>
                                          <m:ctrlPr>
                                            <a:rPr lang="en-US" sz="2050" i="1">
                                              <a:latin typeface="Cambria Math" panose="02040503050406030204" pitchFamily="18" charset="0"/>
                                            </a:rPr>
                                          </m:ctrlPr>
                                        </m:sSubPr>
                                        <m:e>
                                          <m:r>
                                            <a:rPr lang="en-US" sz="2050" i="1">
                                              <a:latin typeface="Cambria Math" panose="02040503050406030204" pitchFamily="18" charset="0"/>
                                            </a:rPr>
                                            <m:t>𝑊</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𝜃</m:t>
                                          </m:r>
                                        </m:e>
                                        <m:sub>
                                          <m:r>
                                            <a:rPr lang="en-US" sz="2050" i="1">
                                              <a:latin typeface="Cambria Math" panose="02040503050406030204" pitchFamily="18" charset="0"/>
                                            </a:rPr>
                                            <m:t>𝑘</m:t>
                                          </m:r>
                                        </m:sub>
                                      </m:sSub>
                                    </m:e>
                                  </m:d>
                                </m:e>
                              </m:d>
                            </m:num>
                            <m:den>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den>
                          </m:f>
                        </m:e>
                      </m:nary>
                      <m:r>
                        <a:rPr lang="en-US" sz="2050" i="1">
                          <a:latin typeface="Cambria Math" panose="02040503050406030204" pitchFamily="18" charset="0"/>
                        </a:rPr>
                        <m:t>=</m:t>
                      </m:r>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𝑖</m:t>
                          </m:r>
                          <m:r>
                            <a:rPr lang="en-US" sz="2050" i="1">
                              <a:latin typeface="Cambria Math" panose="02040503050406030204" pitchFamily="18" charset="0"/>
                            </a:rPr>
                            <m:t>=1</m:t>
                          </m:r>
                        </m:sub>
                        <m:sup>
                          <m:r>
                            <a:rPr lang="en-US" sz="2050" i="1">
                              <a:latin typeface="Cambria Math" panose="02040503050406030204" pitchFamily="18" charset="0"/>
                            </a:rPr>
                            <m:t>𝑁</m:t>
                          </m:r>
                        </m:sup>
                        <m:e>
                          <m:r>
                            <a:rPr lang="en-US" sz="2050" i="1">
                              <a:latin typeface="Cambria Math" panose="02040503050406030204" pitchFamily="18" charset="0"/>
                            </a:rPr>
                            <m:t>𝑃</m:t>
                          </m:r>
                          <m:d>
                            <m:dPr>
                              <m:ctrlPr>
                                <a:rPr lang="en-US" sz="2050" i="1">
                                  <a:latin typeface="Cambria Math" panose="02040503050406030204" pitchFamily="18" charset="0"/>
                                </a:rPr>
                              </m:ctrlPr>
                            </m:dPr>
                            <m:e>
                              <m:r>
                                <a:rPr lang="en-US" sz="2050" i="1">
                                  <a:latin typeface="Cambria Math" panose="02040503050406030204" pitchFamily="18" charset="0"/>
                                </a:rPr>
                                <m:t>𝑘</m:t>
                              </m:r>
                            </m:e>
                            <m:e>
                              <m:sSub>
                                <m:sSubPr>
                                  <m:ctrlPr>
                                    <a:rPr lang="en-US" sz="2050" i="1">
                                      <a:latin typeface="Cambria Math" panose="02040503050406030204" pitchFamily="18" charset="0"/>
                                    </a:rPr>
                                  </m:ctrlPr>
                                </m:sSubPr>
                                <m:e>
                                  <m:r>
                                    <a:rPr lang="en-US" sz="2050" i="1">
                                      <a:latin typeface="Cambria Math" panose="02040503050406030204" pitchFamily="18" charset="0"/>
                                    </a:rPr>
                                    <m:t>𝑊</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r>
                                <a:rPr lang="en-US" sz="2050">
                                  <a:latin typeface="Cambria Math" panose="02040503050406030204" pitchFamily="18" charset="0"/>
                                </a:rPr>
                                <m:t>,</m:t>
                              </m:r>
                              <m:sSup>
                                <m:sSupPr>
                                  <m:ctrlPr>
                                    <a:rPr lang="en-US" sz="2050" i="1">
                                      <a:latin typeface="Cambria Math" panose="02040503050406030204" pitchFamily="18" charset="0"/>
                                    </a:rPr>
                                  </m:ctrlPr>
                                </m:sSupPr>
                                <m:e>
                                  <m:r>
                                    <m:rPr>
                                      <m:sty m:val="p"/>
                                    </m:rPr>
                                    <a:rPr lang="en-US" sz="2050">
                                      <a:latin typeface="Cambria Math" panose="02040503050406030204" pitchFamily="18" charset="0"/>
                                    </a:rPr>
                                    <m:t>Θ</m:t>
                                  </m:r>
                                </m:e>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p>
                            </m:e>
                          </m:d>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Sup>
                                        <m:sSubSupPr>
                                          <m:ctrlPr>
                                            <a:rPr lang="en-US" sz="2050" i="1">
                                              <a:latin typeface="Cambria Math" panose="02040503050406030204" pitchFamily="18" charset="0"/>
                                            </a:rPr>
                                          </m:ctrlPr>
                                        </m:sSubSupPr>
                                        <m:e>
                                          <m:r>
                                            <a:rPr lang="en-US" sz="2050" i="1">
                                              <a:latin typeface="Cambria Math" panose="02040503050406030204" pitchFamily="18" charset="0"/>
                                            </a:rPr>
                                            <m:t>𝛽</m:t>
                                          </m:r>
                                        </m:e>
                                        <m:sub>
                                          <m:r>
                                            <a:rPr lang="en-US" sz="2050" i="1">
                                              <a:latin typeface="Cambria Math" panose="02040503050406030204" pitchFamily="18" charset="0"/>
                                            </a:rPr>
                                            <m:t>𝑘</m:t>
                                          </m:r>
                                        </m:sub>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bSup>
                                    </m:e>
                                  </m:d>
                                </m:e>
                                <m:sup>
                                  <m:r>
                                    <a:rPr lang="en-US" sz="2050" i="1">
                                      <a:latin typeface="Cambria Math" panose="02040503050406030204" pitchFamily="18" charset="0"/>
                                    </a:rPr>
                                    <m:t>𝑇</m:t>
                                  </m:r>
                                </m:sup>
                              </m:sSup>
                              <m:sSub>
                                <m:sSubPr>
                                  <m:ctrlPr>
                                    <a:rPr lang="en-US" sz="2050" i="1">
                                      <a:latin typeface="Cambria Math" panose="02040503050406030204" pitchFamily="18" charset="0"/>
                                    </a:rPr>
                                  </m:ctrlPr>
                                </m:sSubPr>
                                <m:e>
                                  <m:r>
                                    <a:rPr lang="en-US" sz="2050" i="1">
                                      <a:latin typeface="Cambria Math" panose="02040503050406030204" pitchFamily="18" charset="0"/>
                                    </a:rPr>
                                    <m:t>𝑊</m:t>
                                  </m:r>
                                </m:e>
                                <m:sub>
                                  <m:r>
                                    <a:rPr lang="en-US" sz="2050" i="1">
                                      <a:latin typeface="Cambria Math" panose="02040503050406030204" pitchFamily="18" charset="0"/>
                                    </a:rPr>
                                    <m:t>𝑖</m:t>
                                  </m:r>
                                </m:sub>
                              </m:sSub>
                            </m:e>
                          </m:d>
                          <m:sSubSup>
                            <m:sSubSupPr>
                              <m:ctrlPr>
                                <a:rPr lang="en-US" sz="2050" i="1">
                                  <a:latin typeface="Cambria Math" panose="02040503050406030204" pitchFamily="18" charset="0"/>
                                </a:rPr>
                              </m:ctrlPr>
                            </m:sSubSupPr>
                            <m:e>
                              <m:r>
                                <a:rPr lang="en-US" sz="2050" i="1">
                                  <a:latin typeface="Cambria Math" panose="02040503050406030204" pitchFamily="18" charset="0"/>
                                </a:rPr>
                                <m:t>𝑊</m:t>
                              </m:r>
                            </m:e>
                            <m:sub>
                              <m:r>
                                <a:rPr lang="en-US" sz="2050" i="1">
                                  <a:latin typeface="Cambria Math" panose="02040503050406030204" pitchFamily="18" charset="0"/>
                                </a:rPr>
                                <m:t>𝑖</m:t>
                              </m:r>
                            </m:sub>
                            <m:sup>
                              <m:r>
                                <a:rPr lang="en-US" sz="2050" i="1">
                                  <a:latin typeface="Cambria Math" panose="02040503050406030204" pitchFamily="18" charset="0"/>
                                </a:rPr>
                                <m:t>𝑇</m:t>
                              </m:r>
                            </m:sup>
                          </m:sSubSup>
                        </m:e>
                      </m:nary>
                    </m:oMath>
                  </m:oMathPara>
                </a14:m>
                <a:endParaRPr lang="en-US" sz="2050" dirty="0"/>
              </a:p>
              <a:p>
                <a:pPr marL="0" indent="0">
                  <a:buNone/>
                </a:pPr>
                <a:endParaRPr lang="en-US" sz="20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12029440" cy="5176066"/>
              </a:xfrm>
              <a:blipFill>
                <a:blip r:embed="rId2"/>
                <a:stretch>
                  <a:fillRect l="-608" t="-824" r="-558" b="-11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202832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4511040" cy="5176066"/>
              </a:xfrm>
            </p:spPr>
            <p:txBody>
              <a:bodyPr>
                <a:noAutofit/>
              </a:bodyPr>
              <a:lstStyle/>
              <a:p>
                <a:pPr marL="0" indent="0">
                  <a:buNone/>
                </a:pPr>
                <a:r>
                  <a:rPr lang="en-US" sz="2200" dirty="0" smtClean="0"/>
                  <a:t>By referring (Nguyen &amp; </a:t>
                </a:r>
                <a:r>
                  <a:rPr lang="en-US" sz="2200" dirty="0" err="1"/>
                  <a:t>Shafiq</a:t>
                </a:r>
                <a:r>
                  <a:rPr lang="en-US" sz="2200" dirty="0"/>
                  <a:t>, Mixture Regression Model for Incomplete Data, 2018, pp. 11-13), the next parameter </a:t>
                </a:r>
                <a:r>
                  <a:rPr lang="en-US" sz="2200" i="1" dirty="0"/>
                  <a:t>β</a:t>
                </a:r>
                <a:r>
                  <a:rPr lang="en-US" sz="2200" i="1" baseline="-25000" dirty="0"/>
                  <a:t>k</a:t>
                </a:r>
                <a:r>
                  <a:rPr lang="en-US" sz="2200" baseline="30000" dirty="0"/>
                  <a:t>(</a:t>
                </a:r>
                <a:r>
                  <a:rPr lang="en-US" sz="2200" i="1" baseline="30000" dirty="0"/>
                  <a:t>t</a:t>
                </a:r>
                <a:r>
                  <a:rPr lang="en-US" sz="2200" baseline="30000" dirty="0"/>
                  <a:t>+1)</a:t>
                </a:r>
                <a:r>
                  <a:rPr lang="en-US" sz="2200" dirty="0"/>
                  <a:t> is solution of the equation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𝑄</m:t>
                        </m:r>
                        <m:d>
                          <m:dPr>
                            <m:ctrlPr>
                              <a:rPr lang="en-US" sz="2200" i="1">
                                <a:latin typeface="Cambria Math" panose="02040503050406030204" pitchFamily="18" charset="0"/>
                              </a:rPr>
                            </m:ctrlPr>
                          </m:dPr>
                          <m:e>
                            <m:r>
                              <m:rPr>
                                <m:sty m:val="p"/>
                              </m:rPr>
                              <a:rPr lang="en-US" sz="2200">
                                <a:latin typeface="Cambria Math" panose="02040503050406030204" pitchFamily="18" charset="0"/>
                              </a:rPr>
                              <m:t>Θ</m:t>
                            </m:r>
                          </m:e>
                          <m:e>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𝑘</m:t>
                            </m:r>
                          </m:sub>
                        </m:sSub>
                      </m:den>
                    </m:f>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b="1" i="1">
                            <a:latin typeface="Cambria Math" panose="02040503050406030204" pitchFamily="18" charset="0"/>
                          </a:rPr>
                          <m:t>𝟎</m:t>
                        </m:r>
                      </m:e>
                      <m:sup>
                        <m:r>
                          <a:rPr lang="en-US" sz="2200" i="1">
                            <a:latin typeface="Cambria Math" panose="02040503050406030204" pitchFamily="18" charset="0"/>
                          </a:rPr>
                          <m:t>𝑇</m:t>
                        </m:r>
                      </m:sup>
                    </m:sSup>
                  </m:oMath>
                </a14:m>
                <a:r>
                  <a:rPr lang="en-US" sz="2200" dirty="0"/>
                  <a:t> where </a:t>
                </a:r>
                <a:r>
                  <a:rPr lang="en-US" sz="2200" b="1" dirty="0"/>
                  <a:t>0</a:t>
                </a:r>
                <a:r>
                  <a:rPr lang="en-US" sz="2200" dirty="0"/>
                  <a:t> is zero vector, as follows</a:t>
                </a:r>
                <a:r>
                  <a:rPr lang="en-US" sz="2200" dirty="0" smtClean="0"/>
                  <a:t>:</a:t>
                </a:r>
              </a:p>
              <a:p>
                <a:pPr marL="0" indent="0">
                  <a:buNone/>
                </a:pPr>
                <a:endParaRPr lang="en-US" sz="2200" dirty="0" smtClean="0"/>
              </a:p>
              <a:p>
                <a:pPr marL="0" indent="0">
                  <a:buNone/>
                </a:pPr>
                <a14:m>
                  <m:oMathPara xmlns:m="http://schemas.openxmlformats.org/officeDocument/2006/math">
                    <m:oMathParaPr>
                      <m:jc m:val="right"/>
                    </m:oMathParaPr>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b="1" i="1">
                                      <a:latin typeface="Cambria Math" panose="02040503050406030204" pitchFamily="18" charset="0"/>
                                    </a:rPr>
                                    <m:t>𝑾</m:t>
                                  </m:r>
                                </m:e>
                                <m:sup>
                                  <m:r>
                                    <a:rPr lang="en-US" sz="2200" i="1">
                                      <a:latin typeface="Cambria Math" panose="02040503050406030204" pitchFamily="18" charset="0"/>
                                    </a:rPr>
                                    <m:t>𝑇</m:t>
                                  </m:r>
                                </m:sup>
                              </m:sSup>
                              <m:sSubSup>
                                <m:sSubSupPr>
                                  <m:ctrlPr>
                                    <a:rPr lang="en-US" sz="2200" i="1">
                                      <a:latin typeface="Cambria Math" panose="02040503050406030204" pitchFamily="18" charset="0"/>
                                    </a:rPr>
                                  </m:ctrlPr>
                                </m:sSubSupPr>
                                <m:e>
                                  <m:r>
                                    <a:rPr lang="en-US" sz="2200" b="1" i="1">
                                      <a:latin typeface="Cambria Math" panose="02040503050406030204" pitchFamily="18" charset="0"/>
                                    </a:rPr>
                                    <m:t>𝑼</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e>
                          </m:d>
                        </m:e>
                        <m:sup>
                          <m:r>
                            <a:rPr lang="en-US" sz="2200" i="1">
                              <a:latin typeface="Cambria Math" panose="02040503050406030204" pitchFamily="18" charset="0"/>
                            </a:rPr>
                            <m:t>−1</m:t>
                          </m:r>
                        </m:sup>
                      </m:sSup>
                      <m:sSup>
                        <m:sSupPr>
                          <m:ctrlPr>
                            <a:rPr lang="en-US" sz="2200" i="1">
                              <a:latin typeface="Cambria Math" panose="02040503050406030204" pitchFamily="18" charset="0"/>
                            </a:rPr>
                          </m:ctrlPr>
                        </m:sSupPr>
                        <m:e>
                          <m:r>
                            <a:rPr lang="en-US" sz="2200" b="1" i="1">
                              <a:latin typeface="Cambria Math" panose="02040503050406030204" pitchFamily="18" charset="0"/>
                            </a:rPr>
                            <m:t>𝑾</m:t>
                          </m:r>
                        </m:e>
                        <m:sup>
                          <m:r>
                            <a:rPr lang="en-US" sz="2200" i="1">
                              <a:latin typeface="Cambria Math" panose="02040503050406030204" pitchFamily="18" charset="0"/>
                            </a:rPr>
                            <m:t>𝑇</m:t>
                          </m:r>
                        </m:sup>
                      </m:sSup>
                      <m:sSubSup>
                        <m:sSubSupPr>
                          <m:ctrlPr>
                            <a:rPr lang="en-US" sz="2200" i="1">
                              <a:latin typeface="Cambria Math" panose="02040503050406030204" pitchFamily="18" charset="0"/>
                            </a:rPr>
                          </m:ctrlPr>
                        </m:sSubSupPr>
                        <m:e>
                          <m:r>
                            <a:rPr lang="en-US" sz="2200" i="1">
                              <a:latin typeface="Cambria Math" panose="02040503050406030204" pitchFamily="18" charset="0"/>
                            </a:rPr>
                            <m:t>𝑉</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3.9</m:t>
                          </m:r>
                        </m:e>
                      </m:d>
                    </m:oMath>
                  </m:oMathPara>
                </a14:m>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4511040" cy="5176066"/>
              </a:xfrm>
              <a:blipFill>
                <a:blip r:embed="rId2"/>
                <a:stretch>
                  <a:fillRect l="-1757" t="-824" r="-175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73600" y="914399"/>
                <a:ext cx="7315200" cy="2672081"/>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smtClean="0"/>
                  <a:t>Where,</a:t>
                </a:r>
              </a:p>
              <a:p>
                <a:pPr marL="0" indent="0">
                  <a:buFont typeface="Arial" panose="020B0604020202020204" pitchFamily="34" charse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b="1" i="1">
                                    <a:latin typeface="Cambria Math" panose="02040503050406030204" pitchFamily="18" charset="0"/>
                                  </a:rPr>
                                  <m:t>𝑼</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d>
                              <m:dPr>
                                <m:ctrlPr>
                                  <a:rPr lang="en-US" sz="2200" i="1">
                                    <a:latin typeface="Cambria Math" panose="02040503050406030204" pitchFamily="18" charset="0"/>
                                  </a:rPr>
                                </m:ctrlPr>
                              </m:dPr>
                              <m:e>
                                <m:m>
                                  <m:mPr>
                                    <m:mcs>
                                      <m:mc>
                                        <m:mcPr>
                                          <m:count m:val="4"/>
                                          <m:mcJc m:val="center"/>
                                        </m:mcPr>
                                      </m:mc>
                                    </m:mcs>
                                    <m:ctrlPr>
                                      <a:rPr lang="en-US" sz="2200" i="1">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10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11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r>
                                        <a:rPr lang="en-US" sz="2200" i="1">
                                          <a:latin typeface="Cambria Math" panose="02040503050406030204" pitchFamily="18" charset="0"/>
                                        </a:rPr>
                                        <m:t>⋯</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1</m:t>
                                          </m:r>
                                          <m:r>
                                            <a:rPr lang="en-US" sz="2200" i="1">
                                              <a:latin typeface="Cambria Math" panose="02040503050406030204" pitchFamily="18" charset="0"/>
                                            </a:rPr>
                                            <m:t>𝑛</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20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21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r>
                                        <a:rPr lang="en-US" sz="2200" i="1">
                                          <a:latin typeface="Cambria Math" panose="02040503050406030204" pitchFamily="18" charset="0"/>
                                        </a:rPr>
                                        <m:t>⋯</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2</m:t>
                                          </m:r>
                                          <m:r>
                                            <a:rPr lang="en-US" sz="2200" i="1">
                                              <a:latin typeface="Cambria Math" panose="02040503050406030204" pitchFamily="18" charset="0"/>
                                            </a:rPr>
                                            <m:t>𝑛</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r>
                                        <a:rPr lang="en-US" sz="2200" i="1">
                                          <a:latin typeface="Cambria Math" panose="02040503050406030204" pitchFamily="18" charset="0"/>
                                        </a:rPr>
                                        <m:t>⋮</m:t>
                                      </m:r>
                                    </m:e>
                                    <m:e>
                                      <m:r>
                                        <a:rPr lang="en-US" sz="2200" i="1">
                                          <a:latin typeface="Cambria Math" panose="02040503050406030204" pitchFamily="18" charset="0"/>
                                        </a:rPr>
                                        <m:t>⋮</m:t>
                                      </m:r>
                                    </m:e>
                                    <m:e>
                                      <m:r>
                                        <a:rPr lang="en-US" sz="2200" i="1">
                                          <a:latin typeface="Cambria Math" panose="02040503050406030204" pitchFamily="18" charset="0"/>
                                        </a:rPr>
                                        <m:t>⋱</m:t>
                                      </m:r>
                                    </m:e>
                                    <m:e>
                                      <m:r>
                                        <a:rPr lang="en-US" sz="2200" i="1">
                                          <a:latin typeface="Cambria Math" panose="02040503050406030204" pitchFamily="18" charset="0"/>
                                        </a:rPr>
                                        <m:t>⋮</m:t>
                                      </m:r>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𝑁</m:t>
                                          </m:r>
                                          <m:r>
                                            <a:rPr lang="en-US" sz="2200" i="1">
                                              <a:latin typeface="Cambria Math" panose="02040503050406030204" pitchFamily="18" charset="0"/>
                                            </a:rPr>
                                            <m:t>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𝑁</m:t>
                                          </m:r>
                                          <m:r>
                                            <a:rPr lang="en-US" sz="2200" i="1">
                                              <a:latin typeface="Cambria Math" panose="02040503050406030204" pitchFamily="18" charset="0"/>
                                            </a:rPr>
                                            <m:t>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r>
                                        <a:rPr lang="en-US" sz="2200" i="1">
                                          <a:latin typeface="Cambria Math" panose="02040503050406030204" pitchFamily="18" charset="0"/>
                                        </a:rPr>
                                        <m:t>⋯</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𝑁𝑛</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𝑖𝑗</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𝑖𝑗</m:t>
                                </m:r>
                              </m:sub>
                            </m:sSub>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𝜎</m:t>
                                            </m:r>
                                          </m:e>
                                          <m:sub>
                                            <m:r>
                                              <a:rPr lang="en-US" sz="2200" i="1">
                                                <a:latin typeface="Cambria Math" panose="02040503050406030204" pitchFamily="18" charset="0"/>
                                              </a:rPr>
                                              <m:t>𝑘</m:t>
                                            </m:r>
                                          </m:sub>
                                          <m:sup>
                                            <m:r>
                                              <a:rPr lang="en-US" sz="2200" i="1">
                                                <a:latin typeface="Cambria Math" panose="02040503050406030204" pitchFamily="18" charset="0"/>
                                              </a:rPr>
                                              <m:t>2</m:t>
                                            </m:r>
                                          </m:sup>
                                        </m:sSubSup>
                                      </m:e>
                                    </m:d>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mr>
                      </m:m>
                      <m:r>
                        <a:rPr lang="en-US" sz="2200" i="1" smtClean="0">
                          <a:latin typeface="Cambria Math" panose="02040503050406030204" pitchFamily="18" charset="0"/>
                        </a:rPr>
                        <m:t>    </m:t>
                      </m:r>
                      <m:d>
                        <m:dPr>
                          <m:ctrlPr>
                            <a:rPr lang="en-US" sz="2200" i="1" smtClean="0">
                              <a:latin typeface="Cambria Math" panose="02040503050406030204" pitchFamily="18" charset="0"/>
                            </a:rPr>
                          </m:ctrlPr>
                        </m:dPr>
                        <m:e>
                          <m:r>
                            <a:rPr lang="en-US" sz="2200" i="1" smtClean="0">
                              <a:latin typeface="Cambria Math" panose="02040503050406030204" pitchFamily="18" charset="0"/>
                            </a:rPr>
                            <m:t>3.10</m:t>
                          </m:r>
                        </m:e>
                      </m:d>
                    </m:oMath>
                  </m:oMathPara>
                </a14:m>
                <a:endParaRPr lang="en-US" sz="2200" dirty="0" smtClean="0"/>
              </a:p>
              <a:p>
                <a:pPr marL="0" indent="0">
                  <a:buFont typeface="Arial" panose="020B0604020202020204" pitchFamily="34" charset="0"/>
                  <a:buNone/>
                </a:pPr>
                <a:endParaRPr lang="en-US" sz="22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73600" y="914399"/>
                <a:ext cx="7315200" cy="2672081"/>
              </a:xfrm>
              <a:prstGeom prst="rect">
                <a:avLst/>
              </a:prstGeom>
              <a:blipFill>
                <a:blip r:embed="rId3"/>
                <a:stretch>
                  <a:fillRect l="-1083" t="-15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673600" y="3716872"/>
                <a:ext cx="7315200" cy="2373593"/>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200" i="1" smtClean="0">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𝑉</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r>
                                        <a:rPr lang="en-US" sz="2200" i="1">
                                          <a:latin typeface="Cambria Math" panose="02040503050406030204" pitchFamily="18" charset="0"/>
                                        </a:rPr>
                                        <m:t>⋮</m:t>
                                      </m:r>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𝑁</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𝑖</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𝜎</m:t>
                                            </m:r>
                                          </m:e>
                                          <m:sub>
                                            <m:r>
                                              <a:rPr lang="en-US" sz="2200" i="1">
                                                <a:latin typeface="Cambria Math" panose="02040503050406030204" pitchFamily="18" charset="0"/>
                                              </a:rPr>
                                              <m:t>𝑘</m:t>
                                            </m:r>
                                          </m:sub>
                                          <m:sup>
                                            <m:r>
                                              <a:rPr lang="en-US" sz="2200" i="1">
                                                <a:latin typeface="Cambria Math" panose="02040503050406030204" pitchFamily="18" charset="0"/>
                                              </a:rPr>
                                              <m:t>2</m:t>
                                            </m:r>
                                          </m:sup>
                                        </m:sSubSup>
                                      </m:e>
                                    </m:d>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mr>
                      </m:m>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3.11</m:t>
                          </m:r>
                        </m:e>
                      </m:d>
                    </m:oMath>
                  </m:oMathPara>
                </a14:m>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73600" y="3716872"/>
                <a:ext cx="7315200" cy="237359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568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8"/>
                <a:ext cx="12029440" cy="5441951"/>
              </a:xfrm>
            </p:spPr>
            <p:txBody>
              <a:bodyPr>
                <a:noAutofit/>
              </a:bodyPr>
              <a:lstStyle/>
              <a:p>
                <a:pPr marL="0" indent="0">
                  <a:buNone/>
                </a:pPr>
                <a:r>
                  <a:rPr lang="en-US" sz="1950" dirty="0" smtClean="0"/>
                  <a:t>The first-order partial derivative of </a:t>
                </a:r>
                <a:r>
                  <a:rPr lang="en-US" sz="1950" i="1" dirty="0"/>
                  <a:t>Q</a:t>
                </a:r>
                <a:r>
                  <a:rPr lang="en-US" sz="1950" dirty="0"/>
                  <a:t>(Θ | Θ</a:t>
                </a:r>
                <a:r>
                  <a:rPr lang="en-US" sz="1950" baseline="30000" dirty="0"/>
                  <a:t>(</a:t>
                </a:r>
                <a:r>
                  <a:rPr lang="en-US" sz="1950" i="1" baseline="30000" dirty="0"/>
                  <a:t>t</a:t>
                </a:r>
                <a:r>
                  <a:rPr lang="en-US" sz="1950" baseline="30000" dirty="0"/>
                  <a:t>)</a:t>
                </a:r>
                <a:r>
                  <a:rPr lang="en-US" sz="1950" dirty="0"/>
                  <a:t>) with regard to </a:t>
                </a:r>
                <a:r>
                  <a:rPr lang="en-US" sz="1950" i="1" dirty="0"/>
                  <a:t>σ</a:t>
                </a:r>
                <a:r>
                  <a:rPr lang="en-US" sz="1950" i="1" baseline="-25000" dirty="0"/>
                  <a:t>k</a:t>
                </a:r>
                <a:r>
                  <a:rPr lang="en-US" sz="1950" baseline="30000" dirty="0"/>
                  <a:t>2</a:t>
                </a:r>
                <a:r>
                  <a:rPr lang="en-US" sz="1950" dirty="0"/>
                  <a:t> is</a:t>
                </a:r>
                <a:r>
                  <a:rPr lang="en-US" sz="1950" dirty="0" smtClean="0"/>
                  <a:t>:</a:t>
                </a:r>
              </a:p>
              <a:p>
                <a:pPr marL="0" indent="0">
                  <a:buNone/>
                </a:pPr>
                <a14:m>
                  <m:oMathPara xmlns:m="http://schemas.openxmlformats.org/officeDocument/2006/math">
                    <m:oMathParaPr>
                      <m:jc m:val="centerGroup"/>
                    </m:oMathParaPr>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den>
                      </m:f>
                      <m:r>
                        <a:rPr lang="en-US" sz="1950" i="1">
                          <a:latin typeface="Cambria Math" panose="02040503050406030204" pitchFamily="18" charset="0"/>
                        </a:rPr>
                        <m:t>=</m:t>
                      </m:r>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i="1">
                                      <a:latin typeface="Cambria Math" panose="02040503050406030204" pitchFamily="18" charset="0"/>
                                    </a:rPr>
                                    <m:t>−</m:t>
                                  </m:r>
                                  <m:sSubSup>
                                    <m:sSubSupPr>
                                      <m:ctrlPr>
                                        <a:rPr lang="en-US" sz="1950" i="1">
                                          <a:latin typeface="Cambria Math" panose="02040503050406030204" pitchFamily="18" charset="0"/>
                                        </a:rPr>
                                      </m:ctrlPr>
                                    </m:sSubSupPr>
                                    <m:e>
                                      <m:r>
                                        <a:rPr lang="en-US" sz="1950" i="1">
                                          <a:latin typeface="Cambria Math" panose="02040503050406030204" pitchFamily="18" charset="0"/>
                                        </a:rPr>
                                        <m:t>𝛽</m:t>
                                      </m:r>
                                    </m:e>
                                    <m:sub>
                                      <m:r>
                                        <a:rPr lang="en-US" sz="1950" i="1">
                                          <a:latin typeface="Cambria Math" panose="02040503050406030204" pitchFamily="18" charset="0"/>
                                        </a:rPr>
                                        <m:t>𝑘</m:t>
                                      </m:r>
                                    </m:sub>
                                    <m:sup>
                                      <m:r>
                                        <a:rPr lang="en-US" sz="1950" i="1">
                                          <a:latin typeface="Cambria Math" panose="02040503050406030204" pitchFamily="18" charset="0"/>
                                        </a:rPr>
                                        <m:t>𝑇</m:t>
                                      </m:r>
                                    </m:sup>
                                  </m:sSubSup>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d>
                            </m:e>
                            <m:sup>
                              <m:r>
                                <a:rPr lang="en-US" sz="1950" i="1">
                                  <a:latin typeface="Cambria Math" panose="02040503050406030204" pitchFamily="18" charset="0"/>
                                </a:rPr>
                                <m:t>2</m:t>
                              </m:r>
                            </m:sup>
                          </m:sSup>
                        </m:e>
                      </m:nary>
                      <m:r>
                        <a:rPr lang="en-US" sz="1950" i="1">
                          <a:latin typeface="Cambria Math" panose="02040503050406030204" pitchFamily="18" charset="0"/>
                        </a:rPr>
                        <m:t>−</m:t>
                      </m:r>
                      <m:d>
                        <m:dPr>
                          <m:ctrlPr>
                            <a:rPr lang="en-US" sz="1950" i="1">
                              <a:latin typeface="Cambria Math" panose="02040503050406030204" pitchFamily="18" charset="0"/>
                            </a:rPr>
                          </m:ctrlPr>
                        </m:dPr>
                        <m:e>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e>
                          </m:nary>
                        </m:e>
                      </m:d>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oMath>
                  </m:oMathPara>
                </a14:m>
                <a:endParaRPr lang="en-US" sz="1950" dirty="0"/>
              </a:p>
              <a:p>
                <a:pPr marL="0" indent="0">
                  <a:buNone/>
                </a:pPr>
                <a:r>
                  <a:rPr lang="en-US" sz="1950" dirty="0"/>
                  <a:t>The next parameter (</a:t>
                </a:r>
                <a:r>
                  <a:rPr lang="en-US" sz="1950" i="1" dirty="0"/>
                  <a:t>σ</a:t>
                </a:r>
                <a:r>
                  <a:rPr lang="en-US" sz="1950" i="1" baseline="-25000" dirty="0"/>
                  <a:t>k</a:t>
                </a:r>
                <a:r>
                  <a:rPr lang="en-US" sz="1950" baseline="30000" dirty="0"/>
                  <a:t>2</a:t>
                </a:r>
                <a:r>
                  <a:rPr lang="en-US" sz="1950" dirty="0"/>
                  <a:t>)</a:t>
                </a:r>
                <a:r>
                  <a:rPr lang="en-US" sz="1950" baseline="30000" dirty="0"/>
                  <a:t>(</a:t>
                </a:r>
                <a:r>
                  <a:rPr lang="en-US" sz="1950" i="1" baseline="30000" dirty="0"/>
                  <a:t>t</a:t>
                </a:r>
                <a:r>
                  <a:rPr lang="en-US" sz="1950" baseline="30000" dirty="0"/>
                  <a:t>+1)</a:t>
                </a:r>
                <a:r>
                  <a:rPr lang="en-US" sz="1950" dirty="0"/>
                  <a:t> which is solution of the equation </a:t>
                </a:r>
                <a14:m>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den>
                    </m:f>
                    <m:r>
                      <a:rPr lang="en-US" sz="1950" i="1">
                        <a:latin typeface="Cambria Math" panose="02040503050406030204" pitchFamily="18" charset="0"/>
                      </a:rPr>
                      <m:t>=0</m:t>
                    </m:r>
                  </m:oMath>
                </a14:m>
                <a:r>
                  <a:rPr lang="en-US" sz="1950" dirty="0"/>
                  <a:t> is</a:t>
                </a:r>
                <a:r>
                  <a:rPr lang="en-US" sz="1950" dirty="0" smtClean="0"/>
                  <a:t>:</a:t>
                </a:r>
              </a:p>
              <a:p>
                <a:pPr marL="0" indent="0">
                  <a:buNone/>
                </a:pPr>
                <a14:m>
                  <m:oMathPara xmlns:m="http://schemas.openxmlformats.org/officeDocument/2006/math">
                    <m:oMathParaPr>
                      <m:jc m:val="right"/>
                    </m:oMathParaPr>
                    <m:oMath xmlns:m="http://schemas.openxmlformats.org/officeDocument/2006/math">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e>
                          </m:d>
                        </m:e>
                        <m:sup>
                          <m:d>
                            <m:dPr>
                              <m:ctrlPr>
                                <a:rPr lang="en-US" sz="1950" i="1">
                                  <a:latin typeface="Cambria Math" panose="02040503050406030204" pitchFamily="18" charset="0"/>
                                </a:rPr>
                              </m:ctrlPr>
                            </m:dPr>
                            <m:e>
                              <m:r>
                                <a:rPr lang="en-US" sz="1950" i="1">
                                  <a:latin typeface="Cambria Math" panose="02040503050406030204" pitchFamily="18" charset="0"/>
                                </a:rPr>
                                <m:t>𝑡</m:t>
                              </m:r>
                              <m:r>
                                <a:rPr lang="en-US" sz="1950" i="1">
                                  <a:latin typeface="Cambria Math" panose="02040503050406030204" pitchFamily="18" charset="0"/>
                                </a:rPr>
                                <m:t>+1</m:t>
                              </m:r>
                            </m:e>
                          </m:d>
                        </m:sup>
                      </m:sSup>
                      <m:r>
                        <a:rPr lang="en-US" sz="1950" i="1">
                          <a:latin typeface="Cambria Math" panose="02040503050406030204" pitchFamily="18" charset="0"/>
                        </a:rPr>
                        <m:t>=</m:t>
                      </m:r>
                      <m:f>
                        <m:fPr>
                          <m:ctrlPr>
                            <a:rPr lang="en-US" sz="1950" i="1">
                              <a:latin typeface="Cambria Math" panose="02040503050406030204" pitchFamily="18" charset="0"/>
                            </a:rPr>
                          </m:ctrlPr>
                        </m:fPr>
                        <m:num>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i="1">
                                          <a:latin typeface="Cambria Math" panose="02040503050406030204" pitchFamily="18" charset="0"/>
                                        </a:rPr>
                                        <m:t>−</m:t>
                                      </m:r>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Sup>
                                                <m:sSubSupPr>
                                                  <m:ctrlPr>
                                                    <a:rPr lang="en-US" sz="1950" i="1">
                                                      <a:latin typeface="Cambria Math" panose="02040503050406030204" pitchFamily="18" charset="0"/>
                                                    </a:rPr>
                                                  </m:ctrlPr>
                                                </m:sSubSupPr>
                                                <m:e>
                                                  <m:r>
                                                    <a:rPr lang="en-US" sz="1950" i="1">
                                                      <a:latin typeface="Cambria Math" panose="02040503050406030204" pitchFamily="18" charset="0"/>
                                                    </a:rPr>
                                                    <m:t>𝛽</m:t>
                                                  </m:r>
                                                </m:e>
                                                <m:sub>
                                                  <m:r>
                                                    <a:rPr lang="en-US" sz="1950" i="1">
                                                      <a:latin typeface="Cambria Math" panose="02040503050406030204" pitchFamily="18" charset="0"/>
                                                    </a:rPr>
                                                    <m:t>𝑘</m:t>
                                                  </m:r>
                                                </m:sub>
                                                <m:sup>
                                                  <m:d>
                                                    <m:dPr>
                                                      <m:ctrlPr>
                                                        <a:rPr lang="en-US" sz="1950" i="1">
                                                          <a:latin typeface="Cambria Math" panose="02040503050406030204" pitchFamily="18" charset="0"/>
                                                        </a:rPr>
                                                      </m:ctrlPr>
                                                    </m:dPr>
                                                    <m:e>
                                                      <m:r>
                                                        <a:rPr lang="en-US" sz="1950" i="1">
                                                          <a:latin typeface="Cambria Math" panose="02040503050406030204" pitchFamily="18" charset="0"/>
                                                        </a:rPr>
                                                        <m:t>𝑡</m:t>
                                                      </m:r>
                                                      <m:r>
                                                        <a:rPr lang="en-US" sz="1950" i="1">
                                                          <a:latin typeface="Cambria Math" panose="02040503050406030204" pitchFamily="18" charset="0"/>
                                                        </a:rPr>
                                                        <m:t>+1</m:t>
                                                      </m:r>
                                                    </m:e>
                                                  </m:d>
                                                </m:sup>
                                              </m:sSubSup>
                                            </m:e>
                                          </m:d>
                                        </m:e>
                                        <m:sup>
                                          <m:r>
                                            <a:rPr lang="en-US" sz="1950" i="1">
                                              <a:latin typeface="Cambria Math" panose="02040503050406030204" pitchFamily="18" charset="0"/>
                                            </a:rPr>
                                            <m:t>𝑇</m:t>
                                          </m:r>
                                        </m:sup>
                                      </m:sSup>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d>
                                </m:e>
                                <m:sup>
                                  <m:r>
                                    <a:rPr lang="en-US" sz="1950" i="1">
                                      <a:latin typeface="Cambria Math" panose="02040503050406030204" pitchFamily="18" charset="0"/>
                                    </a:rPr>
                                    <m:t>2</m:t>
                                  </m:r>
                                </m:sup>
                              </m:sSup>
                            </m:e>
                          </m:nary>
                        </m:num>
                        <m:den>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e>
                          </m:nary>
                        </m:den>
                      </m:f>
                      <m:r>
                        <a:rPr lang="en-US" sz="1950" b="0" i="1" smtClean="0">
                          <a:latin typeface="Cambria Math" panose="02040503050406030204" pitchFamily="18" charset="0"/>
                        </a:rPr>
                        <m:t>    </m:t>
                      </m:r>
                      <m:d>
                        <m:dPr>
                          <m:ctrlPr>
                            <a:rPr lang="en-US" sz="1950" b="0" i="1" smtClean="0">
                              <a:latin typeface="Cambria Math" panose="02040503050406030204" pitchFamily="18" charset="0"/>
                            </a:rPr>
                          </m:ctrlPr>
                        </m:dPr>
                        <m:e>
                          <m:r>
                            <a:rPr lang="en-US" sz="1950" b="0" i="1" smtClean="0">
                              <a:latin typeface="Cambria Math" panose="02040503050406030204" pitchFamily="18" charset="0"/>
                            </a:rPr>
                            <m:t>3.12</m:t>
                          </m:r>
                        </m:e>
                      </m:d>
                    </m:oMath>
                  </m:oMathPara>
                </a14:m>
                <a:endParaRPr lang="en-US" sz="1950" dirty="0" smtClean="0"/>
              </a:p>
              <a:p>
                <a:pPr marL="0" indent="0">
                  <a:buNone/>
                </a:pPr>
                <a:r>
                  <a:rPr lang="en-US" sz="1950" dirty="0"/>
                  <a:t>Where </a:t>
                </a:r>
                <a:r>
                  <a:rPr lang="en-US" sz="1950" i="1" dirty="0"/>
                  <a:t>β</a:t>
                </a:r>
                <a:r>
                  <a:rPr lang="en-US" sz="1950" i="1" baseline="-25000" dirty="0"/>
                  <a:t>k</a:t>
                </a:r>
                <a:r>
                  <a:rPr lang="en-US" sz="1950" baseline="30000" dirty="0"/>
                  <a:t>(</a:t>
                </a:r>
                <a:r>
                  <a:rPr lang="en-US" sz="1950" i="1" baseline="30000" dirty="0"/>
                  <a:t>t</a:t>
                </a:r>
                <a:r>
                  <a:rPr lang="en-US" sz="1950" baseline="30000" dirty="0"/>
                  <a:t>+1)</a:t>
                </a:r>
                <a:r>
                  <a:rPr lang="en-US" sz="1950" dirty="0"/>
                  <a:t> is specified in equation 3.9. The first-order partial derivative of </a:t>
                </a:r>
                <a:r>
                  <a:rPr lang="en-US" sz="1950" i="1" dirty="0"/>
                  <a:t>Q</a:t>
                </a:r>
                <a:r>
                  <a:rPr lang="en-US" sz="1950" dirty="0"/>
                  <a:t>(Θ | Θ</a:t>
                </a:r>
                <a:r>
                  <a:rPr lang="en-US" sz="1950" baseline="30000" dirty="0"/>
                  <a:t>(</a:t>
                </a:r>
                <a:r>
                  <a:rPr lang="en-US" sz="1950" i="1" baseline="30000" dirty="0"/>
                  <a:t>t</a:t>
                </a:r>
                <a:r>
                  <a:rPr lang="en-US" sz="1950" baseline="30000" dirty="0"/>
                  <a:t>)</a:t>
                </a:r>
                <a:r>
                  <a:rPr lang="en-US" sz="1950" dirty="0"/>
                  <a:t>) with regard to </a:t>
                </a:r>
                <a:r>
                  <a:rPr lang="en-US" sz="1950" i="1" dirty="0" err="1"/>
                  <a:t>μ</a:t>
                </a:r>
                <a:r>
                  <a:rPr lang="en-US" sz="1950" i="1" baseline="-25000" dirty="0" err="1"/>
                  <a:t>k</a:t>
                </a:r>
                <a:r>
                  <a:rPr lang="en-US" sz="1950" dirty="0"/>
                  <a:t> is:</a:t>
                </a:r>
              </a:p>
              <a:p>
                <a:pPr marL="0" indent="0">
                  <a:buNone/>
                </a:pPr>
                <a14:m>
                  <m:oMathPara xmlns:m="http://schemas.openxmlformats.org/officeDocument/2006/math">
                    <m:oMathParaPr>
                      <m:jc m:val="centerGroup"/>
                    </m:oMathParaPr>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den>
                      </m:f>
                      <m:r>
                        <a:rPr lang="en-US" sz="1950" i="1">
                          <a:latin typeface="Cambria Math" panose="02040503050406030204" pitchFamily="18" charset="0"/>
                        </a:rPr>
                        <m:t>=</m:t>
                      </m:r>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f>
                            <m:fPr>
                              <m:ctrlPr>
                                <a:rPr lang="en-US" sz="1950" i="1">
                                  <a:latin typeface="Cambria Math" panose="02040503050406030204" pitchFamily="18" charset="0"/>
                                </a:rPr>
                              </m:ctrlPr>
                            </m:fPr>
                            <m:num>
                              <m:r>
                                <a:rPr lang="en-US" sz="1950" i="1">
                                  <a:latin typeface="Cambria Math" panose="02040503050406030204" pitchFamily="18" charset="0"/>
                                </a:rPr>
                                <m:t>𝜕</m:t>
                              </m:r>
                              <m:r>
                                <m:rPr>
                                  <m:sty m:val="p"/>
                                </m:rPr>
                                <a:rPr lang="en-US" sz="1950">
                                  <a:latin typeface="Cambria Math" panose="02040503050406030204" pitchFamily="18" charset="0"/>
                                </a:rPr>
                                <m:t>log</m:t>
                              </m:r>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𝑔</m:t>
                                      </m:r>
                                    </m:e>
                                    <m:sub>
                                      <m:r>
                                        <a:rPr lang="en-US" sz="1950" i="1">
                                          <a:latin typeface="Cambria Math" panose="02040503050406030204" pitchFamily="18" charset="0"/>
                                        </a:rPr>
                                        <m:t>𝑘</m:t>
                                      </m:r>
                                    </m:sub>
                                  </m:sSub>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e>
                                      <m:sSub>
                                        <m:sSubPr>
                                          <m:ctrlPr>
                                            <a:rPr lang="en-US" sz="1950" i="1">
                                              <a:latin typeface="Cambria Math" panose="02040503050406030204" pitchFamily="18" charset="0"/>
                                            </a:rPr>
                                          </m:ctrlPr>
                                        </m:sSubPr>
                                        <m:e>
                                          <m:r>
                                            <a:rPr lang="en-US" sz="1950" i="1">
                                              <a:latin typeface="Cambria Math" panose="02040503050406030204" pitchFamily="18" charset="0"/>
                                            </a:rPr>
                                            <m:t>𝜃</m:t>
                                          </m:r>
                                        </m:e>
                                        <m:sub>
                                          <m:r>
                                            <a:rPr lang="en-US" sz="1950" i="1">
                                              <a:latin typeface="Cambria Math" panose="02040503050406030204" pitchFamily="18" charset="0"/>
                                            </a:rPr>
                                            <m:t>𝑘</m:t>
                                          </m:r>
                                        </m:sub>
                                      </m:sSub>
                                    </m:e>
                                  </m:d>
                                </m:e>
                              </m:d>
                            </m:num>
                            <m:den>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den>
                          </m:f>
                        </m:e>
                      </m:nary>
                      <m:r>
                        <a:rPr lang="en-US" sz="1950" i="1">
                          <a:latin typeface="Cambria Math" panose="02040503050406030204" pitchFamily="18" charset="0"/>
                        </a:rPr>
                        <m:t>=</m:t>
                      </m:r>
                      <m:d>
                        <m:dPr>
                          <m:ctrlPr>
                            <a:rPr lang="en-US" sz="1950" i="1">
                              <a:latin typeface="Cambria Math" panose="02040503050406030204" pitchFamily="18" charset="0"/>
                            </a:rPr>
                          </m:ctrlPr>
                        </m:dPr>
                        <m:e>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e>
                                  </m:d>
                                </m:e>
                                <m:sup>
                                  <m:r>
                                    <a:rPr lang="en-US" sz="1950" i="1">
                                      <a:latin typeface="Cambria Math" panose="02040503050406030204" pitchFamily="18" charset="0"/>
                                    </a:rPr>
                                    <m:t>𝑇</m:t>
                                  </m:r>
                                </m:sup>
                              </m:sSup>
                            </m:e>
                          </m:nary>
                        </m:e>
                      </m:d>
                      <m:sSubSup>
                        <m:sSubSupPr>
                          <m:ctrlPr>
                            <a:rPr lang="en-US" sz="1950" i="1">
                              <a:latin typeface="Cambria Math" panose="02040503050406030204" pitchFamily="18" charset="0"/>
                            </a:rPr>
                          </m:ctrlPr>
                        </m:sSubSupPr>
                        <m:e>
                          <m:r>
                            <a:rPr lang="en-US" sz="1950" i="1">
                              <a:latin typeface="Cambria Math" panose="02040503050406030204" pitchFamily="18" charset="0"/>
                            </a:rPr>
                            <m:t>∑</m:t>
                          </m:r>
                        </m:e>
                        <m:sub>
                          <m:r>
                            <a:rPr lang="en-US" sz="1950" i="1">
                              <a:latin typeface="Cambria Math" panose="02040503050406030204" pitchFamily="18" charset="0"/>
                            </a:rPr>
                            <m:t>𝑘</m:t>
                          </m:r>
                        </m:sub>
                        <m:sup>
                          <m:r>
                            <a:rPr lang="en-US" sz="1950" i="1">
                              <a:latin typeface="Cambria Math" panose="02040503050406030204" pitchFamily="18" charset="0"/>
                            </a:rPr>
                            <m:t>−1</m:t>
                          </m:r>
                        </m:sup>
                      </m:sSubSup>
                    </m:oMath>
                  </m:oMathPara>
                </a14:m>
                <a:endParaRPr lang="en-US" sz="1950" dirty="0" smtClean="0"/>
              </a:p>
              <a:p>
                <a:pPr marL="0" indent="0">
                  <a:buNone/>
                </a:pPr>
                <a:r>
                  <a:rPr lang="en-US" sz="1950" dirty="0"/>
                  <a:t>The next parameter </a:t>
                </a:r>
                <a:r>
                  <a:rPr lang="en-US" sz="1950" i="1" dirty="0" err="1"/>
                  <a:t>μ</a:t>
                </a:r>
                <a:r>
                  <a:rPr lang="en-US" sz="1950" i="1" baseline="-25000" dirty="0" err="1"/>
                  <a:t>k</a:t>
                </a:r>
                <a:r>
                  <a:rPr lang="en-US" sz="1950" baseline="30000" dirty="0"/>
                  <a:t>(</a:t>
                </a:r>
                <a:r>
                  <a:rPr lang="en-US" sz="1950" i="1" baseline="30000" dirty="0"/>
                  <a:t>t</a:t>
                </a:r>
                <a:r>
                  <a:rPr lang="en-US" sz="1950" baseline="30000" dirty="0"/>
                  <a:t>+1)</a:t>
                </a:r>
                <a:r>
                  <a:rPr lang="en-US" sz="1950" dirty="0"/>
                  <a:t> which is solution of the equation </a:t>
                </a:r>
                <a14:m>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den>
                    </m:f>
                    <m:r>
                      <a:rPr lang="en-US" sz="1950" i="1">
                        <a:latin typeface="Cambria Math" panose="02040503050406030204" pitchFamily="18" charset="0"/>
                      </a:rPr>
                      <m:t>=</m:t>
                    </m:r>
                    <m:sSup>
                      <m:sSupPr>
                        <m:ctrlPr>
                          <a:rPr lang="en-US" sz="1950" i="1">
                            <a:latin typeface="Cambria Math" panose="02040503050406030204" pitchFamily="18" charset="0"/>
                          </a:rPr>
                        </m:ctrlPr>
                      </m:sSupPr>
                      <m:e>
                        <m:r>
                          <a:rPr lang="en-US" sz="1950" b="1" i="1">
                            <a:latin typeface="Cambria Math" panose="02040503050406030204" pitchFamily="18" charset="0"/>
                          </a:rPr>
                          <m:t>𝟎</m:t>
                        </m:r>
                      </m:e>
                      <m:sup>
                        <m:r>
                          <a:rPr lang="en-US" sz="1950" i="1">
                            <a:latin typeface="Cambria Math" panose="02040503050406030204" pitchFamily="18" charset="0"/>
                          </a:rPr>
                          <m:t>𝑇</m:t>
                        </m:r>
                      </m:sup>
                    </m:sSup>
                  </m:oMath>
                </a14:m>
                <a:r>
                  <a:rPr lang="en-US" sz="1950" dirty="0"/>
                  <a:t> is</a:t>
                </a:r>
                <a:r>
                  <a:rPr lang="en-US" sz="1950" dirty="0" smtClean="0"/>
                  <a:t>:</a:t>
                </a:r>
              </a:p>
              <a:p>
                <a:pPr marL="0" indent="0">
                  <a:buNone/>
                </a:pPr>
                <a14:m>
                  <m:oMathPara xmlns:m="http://schemas.openxmlformats.org/officeDocument/2006/math">
                    <m:oMathParaPr>
                      <m:jc m:val="right"/>
                    </m:oMathParaPr>
                    <m:oMath xmlns:m="http://schemas.openxmlformats.org/officeDocument/2006/math">
                      <m:sSubSup>
                        <m:sSubSupPr>
                          <m:ctrlPr>
                            <a:rPr lang="en-US" sz="1950" i="1">
                              <a:latin typeface="Cambria Math" panose="02040503050406030204" pitchFamily="18" charset="0"/>
                            </a:rPr>
                          </m:ctrlPr>
                        </m:sSubSupPr>
                        <m:e>
                          <m:r>
                            <a:rPr lang="en-US" sz="1950" i="1">
                              <a:latin typeface="Cambria Math" panose="02040503050406030204" pitchFamily="18" charset="0"/>
                            </a:rPr>
                            <m:t>𝜇</m:t>
                          </m:r>
                        </m:e>
                        <m:sub>
                          <m:r>
                            <a:rPr lang="en-US" sz="1950" i="1">
                              <a:latin typeface="Cambria Math" panose="02040503050406030204" pitchFamily="18" charset="0"/>
                            </a:rPr>
                            <m:t>𝑘</m:t>
                          </m:r>
                        </m:sub>
                        <m:sup>
                          <m:d>
                            <m:dPr>
                              <m:ctrlPr>
                                <a:rPr lang="en-US" sz="1950" i="1">
                                  <a:latin typeface="Cambria Math" panose="02040503050406030204" pitchFamily="18" charset="0"/>
                                </a:rPr>
                              </m:ctrlPr>
                            </m:dPr>
                            <m:e>
                              <m:r>
                                <a:rPr lang="en-US" sz="1950" i="1">
                                  <a:latin typeface="Cambria Math" panose="02040503050406030204" pitchFamily="18" charset="0"/>
                                </a:rPr>
                                <m:t>𝑡</m:t>
                              </m:r>
                              <m:r>
                                <a:rPr lang="en-US" sz="1950" i="1">
                                  <a:latin typeface="Cambria Math" panose="02040503050406030204" pitchFamily="18" charset="0"/>
                                </a:rPr>
                                <m:t>+1</m:t>
                              </m:r>
                            </m:e>
                          </m:d>
                        </m:sup>
                      </m:sSubSup>
                      <m:r>
                        <a:rPr lang="en-US" sz="1950" i="1">
                          <a:latin typeface="Cambria Math" panose="02040503050406030204" pitchFamily="18" charset="0"/>
                        </a:rPr>
                        <m:t>=</m:t>
                      </m:r>
                      <m:f>
                        <m:fPr>
                          <m:ctrlPr>
                            <a:rPr lang="en-US" sz="1950" i="1">
                              <a:latin typeface="Cambria Math" panose="02040503050406030204" pitchFamily="18" charset="0"/>
                            </a:rPr>
                          </m:ctrlPr>
                        </m:fPr>
                        <m:num>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r>
                                        <a:rPr lang="en-US" sz="1950" i="1">
                                          <a:latin typeface="Cambria Math" panose="02040503050406030204" pitchFamily="18" charset="0"/>
                                        </a:rPr>
                                        <m:t>𝑌</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nary>
                        </m:num>
                        <m:den>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𝑌</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e>
                          </m:nary>
                        </m:den>
                      </m:f>
                      <m:r>
                        <a:rPr lang="en-US" sz="1950" b="0" i="1" smtClean="0">
                          <a:latin typeface="Cambria Math" panose="02040503050406030204" pitchFamily="18" charset="0"/>
                        </a:rPr>
                        <m:t>    </m:t>
                      </m:r>
                      <m:d>
                        <m:dPr>
                          <m:ctrlPr>
                            <a:rPr lang="en-US" sz="1950" b="0" i="1" smtClean="0">
                              <a:latin typeface="Cambria Math" panose="02040503050406030204" pitchFamily="18" charset="0"/>
                            </a:rPr>
                          </m:ctrlPr>
                        </m:dPr>
                        <m:e>
                          <m:r>
                            <a:rPr lang="en-US" sz="1950" b="0" i="1" smtClean="0">
                              <a:latin typeface="Cambria Math" panose="02040503050406030204" pitchFamily="18" charset="0"/>
                            </a:rPr>
                            <m:t>3.13</m:t>
                          </m:r>
                        </m:e>
                      </m:d>
                    </m:oMath>
                  </m:oMathPara>
                </a14:m>
                <a:endParaRPr lang="en-US" sz="19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8"/>
                <a:ext cx="12029440" cy="5441951"/>
              </a:xfrm>
              <a:blipFill>
                <a:blip r:embed="rId2"/>
                <a:stretch>
                  <a:fillRect l="-507" t="-56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90919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1998960" cy="5176066"/>
              </a:xfrm>
            </p:spPr>
            <p:txBody>
              <a:bodyPr>
                <a:normAutofit/>
              </a:bodyPr>
              <a:lstStyle/>
              <a:p>
                <a:pPr marL="0" indent="0">
                  <a:buNone/>
                </a:pPr>
                <a:r>
                  <a:rPr lang="en-US" sz="2200" dirty="0" smtClean="0"/>
                  <a:t>The first-order partial derivative of </a:t>
                </a:r>
                <a:r>
                  <a:rPr lang="en-US" sz="2200" i="1" dirty="0"/>
                  <a:t>Q</a:t>
                </a:r>
                <a:r>
                  <a:rPr lang="en-US" sz="2200" dirty="0"/>
                  <a:t>(Θ | Θ</a:t>
                </a:r>
                <a:r>
                  <a:rPr lang="en-US" sz="2200" baseline="30000" dirty="0"/>
                  <a:t>(</a:t>
                </a:r>
                <a:r>
                  <a:rPr lang="en-US" sz="2200" i="1" baseline="30000" dirty="0"/>
                  <a:t>t</a:t>
                </a:r>
                <a:r>
                  <a:rPr lang="en-US" sz="2200" baseline="30000" dirty="0"/>
                  <a:t>)</a:t>
                </a:r>
                <a:r>
                  <a:rPr lang="en-US" sz="2200" dirty="0"/>
                  <a:t>) with regard to </a:t>
                </a:r>
                <a:r>
                  <a:rPr lang="en-US" sz="2200" dirty="0" err="1"/>
                  <a:t>Σ</a:t>
                </a:r>
                <a:r>
                  <a:rPr lang="en-US" sz="2200" i="1" baseline="-25000" dirty="0" err="1"/>
                  <a:t>k</a:t>
                </a:r>
                <a:r>
                  <a:rPr lang="en-US" sz="2200" dirty="0"/>
                  <a:t> is (Nguyen, Tutorial on EM tutorial, 2020, pp. 83-84):</a:t>
                </a:r>
              </a:p>
              <a:p>
                <a:pPr marL="0" indent="0">
                  <a:buNone/>
                </a:pPr>
                <a14:m>
                  <m:oMathPara xmlns:m="http://schemas.openxmlformats.org/officeDocument/2006/math">
                    <m:oMathParaPr>
                      <m:jc m:val="centerGroup"/>
                    </m:oMathParaPr>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𝑄</m:t>
                          </m:r>
                          <m:d>
                            <m:dPr>
                              <m:ctrlPr>
                                <a:rPr lang="en-US" sz="2200" i="1">
                                  <a:latin typeface="Cambria Math" panose="02040503050406030204" pitchFamily="18" charset="0"/>
                                </a:rPr>
                              </m:ctrlPr>
                            </m:dPr>
                            <m:e>
                              <m:r>
                                <m:rPr>
                                  <m:sty m:val="p"/>
                                </m:rPr>
                                <a:rPr lang="en-US" sz="2200">
                                  <a:latin typeface="Cambria Math" panose="02040503050406030204" pitchFamily="18" charset="0"/>
                                </a:rPr>
                                <m:t>Θ</m:t>
                              </m:r>
                            </m:e>
                            <m:e>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den>
                      </m:f>
                      <m:r>
                        <a:rPr lang="en-US" sz="2200" i="1">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f>
                            <m:fPr>
                              <m:ctrlPr>
                                <a:rPr lang="en-US" sz="2200" i="1">
                                  <a:latin typeface="Cambria Math" panose="02040503050406030204" pitchFamily="18" charset="0"/>
                                </a:rPr>
                              </m:ctrlPr>
                            </m:fPr>
                            <m:num>
                              <m:r>
                                <a:rPr lang="en-US" sz="2200" i="1">
                                  <a:latin typeface="Cambria Math" panose="02040503050406030204" pitchFamily="18" charset="0"/>
                                </a:rPr>
                                <m:t>𝜕</m:t>
                              </m:r>
                              <m:r>
                                <m:rPr>
                                  <m:sty m:val="p"/>
                                </m:rPr>
                                <a:rPr lang="en-US" sz="2200">
                                  <a:latin typeface="Cambria Math" panose="02040503050406030204" pitchFamily="18" charset="0"/>
                                </a:rPr>
                                <m:t>log</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𝜃</m:t>
                                          </m:r>
                                        </m:e>
                                        <m:sub>
                                          <m:r>
                                            <a:rPr lang="en-US" sz="2200" i="1">
                                              <a:latin typeface="Cambria Math" panose="02040503050406030204" pitchFamily="18" charset="0"/>
                                            </a:rPr>
                                            <m:t>𝑘</m:t>
                                          </m:r>
                                        </m:sub>
                                      </m:sSub>
                                    </m:e>
                                  </m:d>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den>
                          </m:f>
                        </m:e>
                      </m:nary>
                      <m:r>
                        <a:rPr lang="en-US" sz="2200" i="1">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d>
                            <m:dPr>
                              <m:ctrlPr>
                                <a:rPr lang="en-US" sz="2200" i="1">
                                  <a:latin typeface="Cambria Math" panose="02040503050406030204" pitchFamily="18" charset="0"/>
                                </a:rPr>
                              </m:ctrlPr>
                            </m:d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𝑘</m:t>
                                      </m:r>
                                    </m:sub>
                                  </m:sSub>
                                </m:e>
                              </m:d>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𝑘</m:t>
                                          </m:r>
                                        </m:sub>
                                      </m:sSub>
                                    </m:e>
                                  </m:d>
                                </m:e>
                                <m:sup>
                                  <m:r>
                                    <a:rPr lang="en-US" sz="2200" i="1">
                                      <a:latin typeface="Cambria Math" panose="02040503050406030204" pitchFamily="18" charset="0"/>
                                    </a:rPr>
                                    <m:t>𝑇</m:t>
                                  </m:r>
                                </m:sup>
                              </m:sSup>
                            </m:e>
                          </m:d>
                        </m:e>
                      </m:nary>
                      <m:r>
                        <a:rPr lang="en-US" sz="2200" i="1">
                          <a:latin typeface="Cambria Math" panose="02040503050406030204" pitchFamily="18" charset="0"/>
                        </a:rPr>
                        <m:t>−</m:t>
                      </m:r>
                      <m:d>
                        <m:dPr>
                          <m:ctrlPr>
                            <a:rPr lang="en-US" sz="2200" i="1">
                              <a:latin typeface="Cambria Math" panose="02040503050406030204" pitchFamily="18" charset="0"/>
                            </a:rPr>
                          </m:ctrlPr>
                        </m:dPr>
                        <m:e>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nary>
                        </m:e>
                      </m:d>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oMath>
                  </m:oMathPara>
                </a14:m>
                <a:endParaRPr lang="en-US" sz="2200" dirty="0"/>
              </a:p>
              <a:p>
                <a:pPr marL="0" indent="0">
                  <a:buNone/>
                </a:pPr>
                <a:r>
                  <a:rPr lang="en-US" sz="2200" dirty="0"/>
                  <a:t>The next parameter </a:t>
                </a:r>
                <a:r>
                  <a:rPr lang="en-US" sz="2200" dirty="0" err="1"/>
                  <a:t>Σ</a:t>
                </a:r>
                <a:r>
                  <a:rPr lang="en-US" sz="2200" i="1" baseline="-25000" dirty="0" err="1"/>
                  <a:t>k</a:t>
                </a:r>
                <a:r>
                  <a:rPr lang="en-US" sz="2200" baseline="30000" dirty="0"/>
                  <a:t>(</a:t>
                </a:r>
                <a:r>
                  <a:rPr lang="en-US" sz="2200" i="1" baseline="30000" dirty="0"/>
                  <a:t>t</a:t>
                </a:r>
                <a:r>
                  <a:rPr lang="en-US" sz="2200" baseline="30000" dirty="0"/>
                  <a:t>+1)</a:t>
                </a:r>
                <a:r>
                  <a:rPr lang="en-US" sz="2200" dirty="0"/>
                  <a:t> which is solution of the equation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𝑄</m:t>
                        </m:r>
                        <m:d>
                          <m:dPr>
                            <m:ctrlPr>
                              <a:rPr lang="en-US" sz="2200" i="1">
                                <a:latin typeface="Cambria Math" panose="02040503050406030204" pitchFamily="18" charset="0"/>
                              </a:rPr>
                            </m:ctrlPr>
                          </m:dPr>
                          <m:e>
                            <m:r>
                              <m:rPr>
                                <m:sty m:val="p"/>
                              </m:rPr>
                              <a:rPr lang="en-US" sz="2200">
                                <a:latin typeface="Cambria Math" panose="02040503050406030204" pitchFamily="18" charset="0"/>
                              </a:rPr>
                              <m:t>Θ</m:t>
                            </m:r>
                          </m:e>
                          <m:e>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den>
                    </m:f>
                    <m:r>
                      <a:rPr lang="en-US" sz="2200" i="1">
                        <a:latin typeface="Cambria Math" panose="02040503050406030204" pitchFamily="18" charset="0"/>
                      </a:rPr>
                      <m:t>=</m:t>
                    </m:r>
                    <m:d>
                      <m:dPr>
                        <m:ctrlPr>
                          <a:rPr lang="en-US" sz="2200" i="1">
                            <a:latin typeface="Cambria Math" panose="02040503050406030204" pitchFamily="18" charset="0"/>
                          </a:rPr>
                        </m:ctrlPr>
                      </m:dPr>
                      <m:e>
                        <m:r>
                          <a:rPr lang="en-US" sz="2200" b="1" i="1">
                            <a:latin typeface="Cambria Math" panose="02040503050406030204" pitchFamily="18" charset="0"/>
                          </a:rPr>
                          <m:t>𝟎</m:t>
                        </m:r>
                      </m:e>
                    </m:d>
                  </m:oMath>
                </a14:m>
                <a:r>
                  <a:rPr lang="en-US" sz="2200" dirty="0"/>
                  <a:t> where (</a:t>
                </a:r>
                <a:r>
                  <a:rPr lang="en-US" sz="2200" b="1" dirty="0"/>
                  <a:t>0</a:t>
                </a:r>
                <a:r>
                  <a:rPr lang="en-US" sz="2200" dirty="0"/>
                  <a:t>) is zero matrix is</a:t>
                </a:r>
                <a:r>
                  <a:rPr lang="en-US" sz="2200" dirty="0" smtClean="0"/>
                  <a:t>:</a:t>
                </a:r>
              </a:p>
              <a:p>
                <a:pPr marL="0" indent="0">
                  <a:buNone/>
                </a:pPr>
                <a14:m>
                  <m:oMathPara xmlns:m="http://schemas.openxmlformats.org/officeDocument/2006/math">
                    <m:oMathParaPr>
                      <m:jc m:val="right"/>
                    </m:oMathParaPr>
                    <m:oMath xmlns:m="http://schemas.openxmlformats.org/officeDocument/2006/math">
                      <m:sSubSup>
                        <m:sSubSupPr>
                          <m:ctrlPr>
                            <a:rPr lang="en-US" sz="2200" i="1">
                              <a:latin typeface="Cambria Math" panose="02040503050406030204" pitchFamily="18" charset="0"/>
                            </a:rPr>
                          </m:ctrlPr>
                        </m:sSubSup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r>
                        <a:rPr lang="en-US" sz="2200" i="1">
                          <a:latin typeface="Cambria Math" panose="02040503050406030204" pitchFamily="18" charset="0"/>
                        </a:rPr>
                        <m:t>=</m:t>
                      </m:r>
                      <m:f>
                        <m:fPr>
                          <m:ctrlPr>
                            <a:rPr lang="en-US" sz="2200" i="1">
                              <a:latin typeface="Cambria Math" panose="02040503050406030204" pitchFamily="18" charset="0"/>
                            </a:rPr>
                          </m:ctrlPr>
                        </m:fPr>
                        <m:num>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d>
                                <m:dPr>
                                  <m:ctrlPr>
                                    <a:rPr lang="en-US" sz="2200" i="1">
                                      <a:latin typeface="Cambria Math" panose="02040503050406030204" pitchFamily="18" charset="0"/>
                                    </a:rPr>
                                  </m:ctrlPr>
                                </m:d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𝜇</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e>
                                  </m:d>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𝜇</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e>
                                      </m:d>
                                    </m:e>
                                    <m:sup>
                                      <m:r>
                                        <a:rPr lang="en-US" sz="2200" i="1">
                                          <a:latin typeface="Cambria Math" panose="02040503050406030204" pitchFamily="18" charset="0"/>
                                        </a:rPr>
                                        <m:t>𝑇</m:t>
                                      </m:r>
                                    </m:sup>
                                  </m:sSup>
                                </m:e>
                              </m:d>
                            </m:e>
                          </m:nary>
                        </m:num>
                        <m:den>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nary>
                        </m:den>
                      </m:f>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3.14</m:t>
                          </m:r>
                        </m:e>
                      </m:d>
                    </m:oMath>
                  </m:oMathPara>
                </a14:m>
                <a:endParaRPr lang="en-US" sz="2200" dirty="0" smtClean="0"/>
              </a:p>
              <a:p>
                <a:pPr marL="0" indent="0">
                  <a:buNone/>
                </a:pPr>
                <a:r>
                  <a:rPr lang="en-US" sz="2200" dirty="0"/>
                  <a:t>Where </a:t>
                </a:r>
                <a:r>
                  <a:rPr lang="en-US" sz="2200" i="1" dirty="0" err="1"/>
                  <a:t>μ</a:t>
                </a:r>
                <a:r>
                  <a:rPr lang="en-US" sz="2200" i="1" baseline="-25000" dirty="0" err="1"/>
                  <a:t>k</a:t>
                </a:r>
                <a:r>
                  <a:rPr lang="en-US" sz="2200" baseline="30000" dirty="0"/>
                  <a:t>(</a:t>
                </a:r>
                <a:r>
                  <a:rPr lang="en-US" sz="2200" i="1" baseline="30000" dirty="0"/>
                  <a:t>t</a:t>
                </a:r>
                <a:r>
                  <a:rPr lang="en-US" sz="2200" baseline="30000" dirty="0"/>
                  <a:t>+1)</a:t>
                </a:r>
                <a:r>
                  <a:rPr lang="en-US" sz="2200" dirty="0"/>
                  <a:t> is specified in equation 3.13.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1998960" cy="5176066"/>
              </a:xfrm>
              <a:blipFill>
                <a:blip r:embed="rId2"/>
                <a:stretch>
                  <a:fillRect l="-661" t="-824" r="-6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10464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rmAutofit/>
              </a:bodyPr>
              <a:lstStyle/>
              <a:p>
                <a:pPr marL="0" indent="0">
                  <a:buNone/>
                </a:pPr>
                <a:r>
                  <a:rPr lang="en-US" dirty="0"/>
                  <a:t>In general, at some </a:t>
                </a:r>
                <a:r>
                  <a:rPr lang="en-US" i="1" dirty="0" err="1"/>
                  <a:t>t</a:t>
                </a:r>
                <a:r>
                  <a:rPr lang="en-US" baseline="30000" dirty="0" err="1"/>
                  <a:t>th</a:t>
                </a:r>
                <a:r>
                  <a:rPr lang="en-US" dirty="0"/>
                  <a:t> iteration, given current parameter Θ</a:t>
                </a:r>
                <a:r>
                  <a:rPr lang="en-US" baseline="30000" dirty="0"/>
                  <a:t>(</a:t>
                </a:r>
                <a:r>
                  <a:rPr lang="en-US" i="1" baseline="30000" dirty="0"/>
                  <a:t>t</a:t>
                </a:r>
                <a:r>
                  <a:rPr lang="en-US" baseline="30000" dirty="0"/>
                  <a:t>)</a:t>
                </a:r>
                <a:r>
                  <a:rPr lang="en-US" dirty="0"/>
                  <a:t>, the two steps of EM for ARM are described as follows:</a:t>
                </a:r>
              </a:p>
              <a:p>
                <a:pPr marL="0" indent="0">
                  <a:buNone/>
                </a:pPr>
                <a:r>
                  <a:rPr lang="en-US" i="1" dirty="0"/>
                  <a:t>E-step</a:t>
                </a:r>
                <a:r>
                  <a:rPr lang="en-US" dirty="0"/>
                  <a:t>:</a:t>
                </a:r>
              </a:p>
              <a:p>
                <a:pPr indent="0">
                  <a:buNone/>
                </a:pPr>
                <a:r>
                  <a:rPr lang="en-US" dirty="0"/>
                  <a:t>The conditional probability </a:t>
                </a:r>
                <a:r>
                  <a:rPr lang="en-US" i="1" dirty="0"/>
                  <a:t>P</a:t>
                </a:r>
                <a:r>
                  <a:rPr lang="en-US" dirty="0"/>
                  <a:t>(</a:t>
                </a:r>
                <a:r>
                  <a:rPr lang="en-US" i="1" dirty="0"/>
                  <a:t>k</a:t>
                </a:r>
                <a:r>
                  <a:rPr lang="en-US" dirty="0"/>
                  <a:t> | </a:t>
                </a:r>
                <a:r>
                  <a:rPr lang="en-US" i="1" dirty="0"/>
                  <a:t>Y</a:t>
                </a:r>
                <a:r>
                  <a:rPr lang="en-US" i="1" baseline="-25000" dirty="0"/>
                  <a:t>i</a:t>
                </a:r>
                <a:r>
                  <a:rPr lang="en-US" dirty="0"/>
                  <a:t>, Θ</a:t>
                </a:r>
                <a:r>
                  <a:rPr lang="en-US" baseline="30000" dirty="0"/>
                  <a:t>(</a:t>
                </a:r>
                <a:r>
                  <a:rPr lang="en-US" i="1" baseline="30000" dirty="0"/>
                  <a:t>t</a:t>
                </a:r>
                <a:r>
                  <a:rPr lang="en-US" baseline="30000" dirty="0"/>
                  <a:t>)</a:t>
                </a:r>
                <a:r>
                  <a:rPr lang="en-US" dirty="0"/>
                  <a:t>) is calculated based on current parameter Θ</a:t>
                </a:r>
                <a:r>
                  <a:rPr lang="en-US" baseline="30000" dirty="0"/>
                  <a:t>(</a:t>
                </a:r>
                <a:r>
                  <a:rPr lang="en-US" i="1" baseline="30000" dirty="0"/>
                  <a:t>t</a:t>
                </a:r>
                <a:r>
                  <a:rPr lang="en-US" baseline="30000" dirty="0"/>
                  <a:t>)</a:t>
                </a:r>
                <a:r>
                  <a:rPr lang="en-US" dirty="0"/>
                  <a:t> = (</a:t>
                </a:r>
                <a:r>
                  <a:rPr lang="en-US" i="1" dirty="0"/>
                  <a:t>φ</a:t>
                </a:r>
                <a:r>
                  <a:rPr lang="en-US" baseline="-25000" dirty="0"/>
                  <a:t>1</a:t>
                </a:r>
                <a:r>
                  <a:rPr lang="en-US" baseline="30000" dirty="0"/>
                  <a:t>(</a:t>
                </a:r>
                <a:r>
                  <a:rPr lang="en-US" i="1" baseline="30000" dirty="0"/>
                  <a:t>t</a:t>
                </a:r>
                <a:r>
                  <a:rPr lang="en-US" baseline="30000" dirty="0"/>
                  <a:t>)</a:t>
                </a:r>
                <a:r>
                  <a:rPr lang="en-US" dirty="0"/>
                  <a:t>, </a:t>
                </a:r>
                <a:r>
                  <a:rPr lang="en-US" i="1" dirty="0"/>
                  <a:t>φ</a:t>
                </a:r>
                <a:r>
                  <a:rPr lang="en-US" baseline="-25000" dirty="0"/>
                  <a:t>2</a:t>
                </a:r>
                <a:r>
                  <a:rPr lang="en-US" baseline="30000" dirty="0"/>
                  <a:t>(</a:t>
                </a:r>
                <a:r>
                  <a:rPr lang="en-US" i="1" baseline="30000" dirty="0"/>
                  <a:t>t</a:t>
                </a:r>
                <a:r>
                  <a:rPr lang="en-US" baseline="30000" dirty="0"/>
                  <a:t>)</a:t>
                </a:r>
                <a:r>
                  <a:rPr lang="en-US" dirty="0"/>
                  <a:t>,…, </a:t>
                </a:r>
                <a:r>
                  <a:rPr lang="en-US" i="1" dirty="0" err="1"/>
                  <a:t>φ</a:t>
                </a:r>
                <a:r>
                  <a:rPr lang="en-US" i="1" baseline="-25000" dirty="0" err="1"/>
                  <a:t>K</a:t>
                </a:r>
                <a:r>
                  <a:rPr lang="en-US" baseline="30000" dirty="0"/>
                  <a:t>(</a:t>
                </a:r>
                <a:r>
                  <a:rPr lang="en-US" i="1" baseline="30000" dirty="0"/>
                  <a:t>t</a:t>
                </a:r>
                <a:r>
                  <a:rPr lang="en-US" baseline="30000" dirty="0"/>
                  <a:t>)</a:t>
                </a:r>
                <a:r>
                  <a:rPr lang="en-US" dirty="0"/>
                  <a:t>, </a:t>
                </a:r>
                <a:r>
                  <a:rPr lang="en-US" i="1" dirty="0"/>
                  <a:t>θ</a:t>
                </a:r>
                <a:r>
                  <a:rPr lang="en-US" baseline="-25000" dirty="0"/>
                  <a:t>1</a:t>
                </a:r>
                <a:r>
                  <a:rPr lang="en-US" baseline="30000" dirty="0"/>
                  <a:t>(</a:t>
                </a:r>
                <a:r>
                  <a:rPr lang="en-US" i="1" baseline="30000" dirty="0"/>
                  <a:t>t</a:t>
                </a:r>
                <a:r>
                  <a:rPr lang="en-US" baseline="30000" dirty="0"/>
                  <a:t>)</a:t>
                </a:r>
                <a:r>
                  <a:rPr lang="en-US" dirty="0"/>
                  <a:t>, </a:t>
                </a:r>
                <a:r>
                  <a:rPr lang="en-US" i="1" dirty="0"/>
                  <a:t>θ</a:t>
                </a:r>
                <a:r>
                  <a:rPr lang="en-US" baseline="-25000" dirty="0"/>
                  <a:t>2</a:t>
                </a:r>
                <a:r>
                  <a:rPr lang="en-US" baseline="30000" dirty="0"/>
                  <a:t>(</a:t>
                </a:r>
                <a:r>
                  <a:rPr lang="en-US" i="1" baseline="30000" dirty="0"/>
                  <a:t>t</a:t>
                </a:r>
                <a:r>
                  <a:rPr lang="en-US" baseline="30000" dirty="0"/>
                  <a:t>)</a:t>
                </a:r>
                <a:r>
                  <a:rPr lang="en-US" dirty="0"/>
                  <a:t>,…, </a:t>
                </a:r>
                <a:r>
                  <a:rPr lang="en-US" i="1" dirty="0" err="1"/>
                  <a:t>θ</a:t>
                </a:r>
                <a:r>
                  <a:rPr lang="en-US" i="1" baseline="-25000" dirty="0" err="1"/>
                  <a:t>K</a:t>
                </a:r>
                <a:r>
                  <a:rPr lang="en-US" baseline="30000" dirty="0"/>
                  <a:t>(</a:t>
                </a:r>
                <a:r>
                  <a:rPr lang="en-US" i="1" baseline="30000" dirty="0"/>
                  <a:t>t</a:t>
                </a:r>
                <a:r>
                  <a:rPr lang="en-US" baseline="30000" dirty="0"/>
                  <a:t>)</a:t>
                </a:r>
                <a:r>
                  <a:rPr lang="en-US" dirty="0"/>
                  <a:t>)</a:t>
                </a:r>
                <a:r>
                  <a:rPr lang="en-US" i="1" baseline="30000" dirty="0"/>
                  <a:t>T</a:t>
                </a:r>
                <a:r>
                  <a:rPr lang="en-US" dirty="0"/>
                  <a:t>, according to equation 3.5.</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𝑘</m:t>
                          </m:r>
                        </m:e>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Θ</m:t>
                              </m:r>
                            </m:e>
                            <m:sup>
                              <m:d>
                                <m:dPr>
                                  <m:ctrlPr>
                                    <a:rPr lang="en-US" i="1">
                                      <a:latin typeface="Cambria Math" panose="02040503050406030204" pitchFamily="18" charset="0"/>
                                    </a:rPr>
                                  </m:ctrlPr>
                                </m:dPr>
                                <m:e>
                                  <m:r>
                                    <a:rPr lang="en-US" i="1">
                                      <a:latin typeface="Cambria Math" panose="02040503050406030204" pitchFamily="18" charset="0"/>
                                    </a:rPr>
                                    <m:t>𝑡</m:t>
                                  </m:r>
                                </m:e>
                              </m:d>
                            </m:sup>
                          </m:sSup>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e>
                            <m:e>
                              <m:sSubSup>
                                <m:sSubSupPr>
                                  <m:ctrlPr>
                                    <a:rPr lang="en-US" i="1">
                                      <a:latin typeface="Cambria Math" panose="02040503050406030204" pitchFamily="18" charset="0"/>
                                    </a:rPr>
                                  </m:ctrlPr>
                                </m:sSubSupPr>
                                <m:e>
                                  <m:r>
                                    <a:rPr lang="en-US" i="1">
                                      <a:latin typeface="Cambria Math" panose="02040503050406030204" pitchFamily="18" charset="0"/>
                                    </a:rPr>
                                    <m:t>𝜑</m:t>
                                  </m:r>
                                </m:e>
                                <m:sub>
                                  <m:r>
                                    <a:rPr lang="en-US" i="1">
                                      <a:latin typeface="Cambria Math" panose="02040503050406030204" pitchFamily="18" charset="0"/>
                                    </a:rPr>
                                    <m:t>𝑘</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num>
                        <m:den>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e>
                                <m:e>
                                  <m:sSubSup>
                                    <m:sSubSupPr>
                                      <m:ctrlPr>
                                        <a:rPr lang="en-US" i="1">
                                          <a:latin typeface="Cambria Math" panose="02040503050406030204" pitchFamily="18" charset="0"/>
                                        </a:rPr>
                                      </m:ctrlPr>
                                    </m:sSubSupPr>
                                    <m:e>
                                      <m:r>
                                        <a:rPr lang="en-US" i="1">
                                          <a:latin typeface="Cambria Math" panose="02040503050406030204" pitchFamily="18" charset="0"/>
                                        </a:rPr>
                                        <m:t>𝜑</m:t>
                                      </m:r>
                                    </m:e>
                                    <m:sub>
                                      <m:r>
                                        <a:rPr lang="en-US" i="1">
                                          <a:latin typeface="Cambria Math" panose="02040503050406030204" pitchFamily="18" charset="0"/>
                                        </a:rPr>
                                        <m:t>𝑙</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𝑙</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e>
                          </m:nary>
                        </m:den>
                      </m:f>
                    </m:oMath>
                  </m:oMathPara>
                </a14:m>
                <a:endParaRPr lang="en-US" dirty="0"/>
              </a:p>
              <a:p>
                <a:pPr indent="0">
                  <a:buNone/>
                </a:pPr>
                <a:r>
                  <a:rPr lang="en-US" dirty="0"/>
                  <a:t>Where,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r>
                        <m:rPr>
                          <m:aln/>
                        </m:rP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d>
                        </m:e>
                        <m:sup>
                          <m:r>
                            <a:rPr lang="en-US" i="1">
                              <a:latin typeface="Cambria Math" panose="02040503050406030204" pitchFamily="18" charset="0"/>
                            </a:rPr>
                            <m:t>𝑇</m:t>
                          </m:r>
                        </m:sup>
                      </m:sSup>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m:rPr>
                          <m:aln/>
                        </m:rP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e>
                          </m:d>
                        </m:e>
                        <m:sup>
                          <m:r>
                            <a:rPr lang="en-US" i="1">
                              <a:latin typeface="Cambria Math" panose="02040503050406030204" pitchFamily="18" charset="0"/>
                            </a:rPr>
                            <m:t>𝑇</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1014" t="-1178" r="-10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31342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600" y="914399"/>
                <a:ext cx="11988800" cy="5176066"/>
              </a:xfrm>
            </p:spPr>
            <p:txBody>
              <a:bodyPr>
                <a:noAutofit/>
              </a:bodyPr>
              <a:lstStyle/>
              <a:p>
                <a:pPr marL="0" indent="0">
                  <a:buNone/>
                </a:pPr>
                <a:r>
                  <a:rPr lang="en-US" sz="2000" i="1" dirty="0"/>
                  <a:t>M-step</a:t>
                </a:r>
                <a:r>
                  <a:rPr lang="en-US" sz="2000" dirty="0"/>
                  <a:t>:</a:t>
                </a:r>
              </a:p>
              <a:p>
                <a:pPr indent="0">
                  <a:buNone/>
                </a:pPr>
                <a:r>
                  <a:rPr lang="en-US" sz="2000" dirty="0"/>
                  <a:t>The next parameter Θ</a:t>
                </a:r>
                <a:r>
                  <a:rPr lang="en-US" sz="2000" baseline="30000" dirty="0"/>
                  <a:t>(</a:t>
                </a:r>
                <a:r>
                  <a:rPr lang="en-US" sz="2000" i="1" baseline="30000" dirty="0"/>
                  <a:t>t</a:t>
                </a:r>
                <a:r>
                  <a:rPr lang="en-US" sz="2000" baseline="30000" dirty="0"/>
                  <a:t>+1)</a:t>
                </a:r>
                <a:r>
                  <a:rPr lang="en-US" sz="2000" dirty="0"/>
                  <a:t> = (</a:t>
                </a:r>
                <a:r>
                  <a:rPr lang="en-US" sz="2000" i="1" dirty="0"/>
                  <a:t>φ</a:t>
                </a:r>
                <a:r>
                  <a:rPr lang="en-US" sz="2000" baseline="-25000" dirty="0"/>
                  <a:t>1</a:t>
                </a:r>
                <a:r>
                  <a:rPr lang="en-US" sz="2000" baseline="30000" dirty="0"/>
                  <a:t>(</a:t>
                </a:r>
                <a:r>
                  <a:rPr lang="en-US" sz="2000" i="1" baseline="30000" dirty="0"/>
                  <a:t>t</a:t>
                </a:r>
                <a:r>
                  <a:rPr lang="en-US" sz="2000" baseline="30000" dirty="0"/>
                  <a:t>+1)</a:t>
                </a:r>
                <a:r>
                  <a:rPr lang="en-US" sz="2000" dirty="0"/>
                  <a:t>, </a:t>
                </a:r>
                <a:r>
                  <a:rPr lang="en-US" sz="2000" i="1" dirty="0"/>
                  <a:t>φ</a:t>
                </a:r>
                <a:r>
                  <a:rPr lang="en-US" sz="2000" baseline="-25000" dirty="0"/>
                  <a:t>2</a:t>
                </a:r>
                <a:r>
                  <a:rPr lang="en-US" sz="2000" baseline="30000" dirty="0"/>
                  <a:t>(</a:t>
                </a:r>
                <a:r>
                  <a:rPr lang="en-US" sz="2000" i="1" baseline="30000" dirty="0"/>
                  <a:t>t</a:t>
                </a:r>
                <a:r>
                  <a:rPr lang="en-US" sz="2000" baseline="30000" dirty="0"/>
                  <a:t>+1)</a:t>
                </a:r>
                <a:r>
                  <a:rPr lang="en-US" sz="2000" dirty="0"/>
                  <a:t>,…, </a:t>
                </a:r>
                <a:r>
                  <a:rPr lang="en-US" sz="2000" i="1" dirty="0" err="1"/>
                  <a:t>φ</a:t>
                </a:r>
                <a:r>
                  <a:rPr lang="en-US" sz="2000" i="1" baseline="-25000" dirty="0" err="1"/>
                  <a:t>K</a:t>
                </a:r>
                <a:r>
                  <a:rPr lang="en-US" sz="2000" baseline="30000" dirty="0"/>
                  <a:t>(</a:t>
                </a:r>
                <a:r>
                  <a:rPr lang="en-US" sz="2000" i="1" baseline="30000" dirty="0"/>
                  <a:t>t</a:t>
                </a:r>
                <a:r>
                  <a:rPr lang="en-US" sz="2000" baseline="30000" dirty="0"/>
                  <a:t>+1)</a:t>
                </a:r>
                <a:r>
                  <a:rPr lang="en-US" sz="2000" dirty="0"/>
                  <a:t>, </a:t>
                </a:r>
                <a:r>
                  <a:rPr lang="en-US" sz="2000" i="1" dirty="0"/>
                  <a:t>θ</a:t>
                </a:r>
                <a:r>
                  <a:rPr lang="en-US" sz="2000" baseline="-25000" dirty="0"/>
                  <a:t>1</a:t>
                </a:r>
                <a:r>
                  <a:rPr lang="en-US" sz="2000" baseline="30000" dirty="0"/>
                  <a:t>(</a:t>
                </a:r>
                <a:r>
                  <a:rPr lang="en-US" sz="2000" i="1" baseline="30000" dirty="0"/>
                  <a:t>t</a:t>
                </a:r>
                <a:r>
                  <a:rPr lang="en-US" sz="2000" baseline="30000" dirty="0"/>
                  <a:t>+1)</a:t>
                </a:r>
                <a:r>
                  <a:rPr lang="en-US" sz="2000" dirty="0"/>
                  <a:t>, </a:t>
                </a:r>
                <a:r>
                  <a:rPr lang="en-US" sz="2000" i="1" dirty="0"/>
                  <a:t>θ</a:t>
                </a:r>
                <a:r>
                  <a:rPr lang="en-US" sz="2000" baseline="-25000" dirty="0"/>
                  <a:t>2</a:t>
                </a:r>
                <a:r>
                  <a:rPr lang="en-US" sz="2000" baseline="30000" dirty="0"/>
                  <a:t>(</a:t>
                </a:r>
                <a:r>
                  <a:rPr lang="en-US" sz="2000" i="1" baseline="30000" dirty="0"/>
                  <a:t>t</a:t>
                </a:r>
                <a:r>
                  <a:rPr lang="en-US" sz="2000" baseline="30000" dirty="0"/>
                  <a:t>+1)</a:t>
                </a:r>
                <a:r>
                  <a:rPr lang="en-US" sz="2000" dirty="0"/>
                  <a:t>,…, </a:t>
                </a:r>
                <a:r>
                  <a:rPr lang="en-US" sz="2000" i="1" dirty="0" err="1"/>
                  <a:t>θ</a:t>
                </a:r>
                <a:r>
                  <a:rPr lang="en-US" sz="2000" i="1" baseline="-25000" dirty="0" err="1"/>
                  <a:t>K</a:t>
                </a:r>
                <a:r>
                  <a:rPr lang="en-US" sz="2000" baseline="30000" dirty="0"/>
                  <a:t>(</a:t>
                </a:r>
                <a:r>
                  <a:rPr lang="en-US" sz="2000" i="1" baseline="30000" dirty="0"/>
                  <a:t>t</a:t>
                </a:r>
                <a:r>
                  <a:rPr lang="en-US" sz="2000" baseline="30000" dirty="0"/>
                  <a:t>+1)</a:t>
                </a:r>
                <a:r>
                  <a:rPr lang="en-US" sz="2000" dirty="0"/>
                  <a:t>)</a:t>
                </a:r>
                <a:r>
                  <a:rPr lang="en-US" sz="2000" i="1" baseline="30000" dirty="0"/>
                  <a:t>T</a:t>
                </a:r>
                <a:r>
                  <a:rPr lang="en-US" sz="2000" dirty="0"/>
                  <a:t>, which is a maximizer of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with subject to Θ, is calculated by </a:t>
                </a:r>
                <a:r>
                  <a:rPr lang="en-US" sz="2000" dirty="0" smtClean="0"/>
                  <a:t>equations </a:t>
                </a:r>
                <a:r>
                  <a:rPr lang="en-US" sz="2000" dirty="0"/>
                  <a:t>3.19, </a:t>
                </a:r>
                <a:r>
                  <a:rPr lang="en-US" sz="2000" dirty="0" smtClean="0"/>
                  <a:t>3.12</a:t>
                </a:r>
                <a:r>
                  <a:rPr lang="en-US" sz="2000" dirty="0"/>
                  <a:t>, , </a:t>
                </a:r>
                <a:r>
                  <a:rPr lang="en-US" sz="2000" dirty="0" smtClean="0"/>
                  <a:t>3.13</a:t>
                </a:r>
                <a:r>
                  <a:rPr lang="en-US" sz="2000" dirty="0"/>
                  <a:t>, and </a:t>
                </a:r>
                <a:r>
                  <a:rPr lang="en-US" sz="2000" dirty="0" smtClean="0"/>
                  <a:t>3.14 </a:t>
                </a:r>
                <a:r>
                  <a:rPr lang="en-US" sz="2000" dirty="0"/>
                  <a:t>with current parameter Θ</a:t>
                </a:r>
                <a:r>
                  <a:rPr lang="en-US" sz="2000" baseline="30000" dirty="0"/>
                  <a:t>(</a:t>
                </a:r>
                <a:r>
                  <a:rPr lang="en-US" sz="2000" i="1" baseline="30000" dirty="0"/>
                  <a:t>t</a:t>
                </a:r>
                <a:r>
                  <a:rPr lang="en-US" sz="2000" baseline="30000" dirty="0"/>
                  <a:t>)</a:t>
                </a:r>
                <a:r>
                  <a:rPr lang="en-US" sz="2000" dirty="0"/>
                  <a:t>.</a:t>
                </a: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m:rPr>
                          <m:aln/>
                        </m:rP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r>
                                    <a:rPr lang="en-US" sz="2000" i="1">
                                      <a:latin typeface="Cambria Math" panose="02040503050406030204" pitchFamily="18" charset="0"/>
                                    </a:rPr>
                                    <m:t>𝑇</m:t>
                                  </m:r>
                                </m:sup>
                              </m:sSup>
                              <m:sSubSup>
                                <m:sSubSupPr>
                                  <m:ctrlPr>
                                    <a:rPr lang="en-US" sz="2000" i="1">
                                      <a:latin typeface="Cambria Math" panose="02040503050406030204" pitchFamily="18" charset="0"/>
                                    </a:rPr>
                                  </m:ctrlPr>
                                </m:sSubSupPr>
                                <m:e>
                                  <m:r>
                                    <a:rPr lang="en-US" sz="2000" b="1" i="1">
                                      <a:latin typeface="Cambria Math" panose="02040503050406030204" pitchFamily="18" charset="0"/>
                                    </a:rPr>
                                    <m:t>𝑼</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e>
                        <m:sup>
                          <m:r>
                            <a:rPr lang="en-US" sz="2000" i="1">
                              <a:latin typeface="Cambria Math" panose="02040503050406030204" pitchFamily="18" charset="0"/>
                            </a:rPr>
                            <m:t>−1</m:t>
                          </m:r>
                        </m:sup>
                      </m:sSup>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r>
                            <a:rPr lang="en-US" sz="2000" i="1">
                              <a:latin typeface="Cambria Math" panose="02040503050406030204" pitchFamily="18" charset="0"/>
                            </a:rPr>
                            <m:t>𝑇</m:t>
                          </m:r>
                        </m:sup>
                      </m:sSup>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oMath>
                    <m:oMath xmlns:m="http://schemas.openxmlformats.org/officeDocument/2006/math">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e>
                          </m:d>
                        </m:e>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p>
                      <m:r>
                        <m:rPr>
                          <m:aln/>
                        </m:rP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e>
                                        <m:sup>
                                          <m:r>
                                            <a:rPr lang="en-US" sz="2000" i="1">
                                              <a:latin typeface="Cambria Math" panose="02040503050406030204" pitchFamily="18" charset="0"/>
                                            </a:rPr>
                                            <m:t>𝑇</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d>
                                </m:e>
                                <m:sup>
                                  <m:r>
                                    <a:rPr lang="en-US" sz="2000" i="1">
                                      <a:latin typeface="Cambria Math" panose="02040503050406030204" pitchFamily="18" charset="0"/>
                                    </a:rPr>
                                    <m:t>2</m:t>
                                  </m:r>
                                </m:sup>
                              </m:sSup>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oMath>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m:rPr>
                          <m:aln/>
                        </m:rP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oMath>
                    <m:oMath xmlns:m="http://schemas.openxmlformats.org/officeDocument/2006/math">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e>
                                    <m:sup>
                                      <m:r>
                                        <a:rPr lang="en-US" sz="2000" i="1">
                                          <a:latin typeface="Cambria Math" panose="02040503050406030204" pitchFamily="18" charset="0"/>
                                        </a:rPr>
                                        <m:t>𝑇</m:t>
                                      </m:r>
                                    </m:sup>
                                  </m:sSup>
                                </m:e>
                              </m:d>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oMath>
                  </m:oMathPara>
                </a14:m>
                <a:endParaRPr lang="en-US" sz="2000" dirty="0"/>
              </a:p>
              <a:p>
                <a:pPr indent="0">
                  <a:buNone/>
                </a:pPr>
                <a:r>
                  <a:rPr lang="en-US" sz="2000" dirty="0"/>
                  <a:t>Where </a:t>
                </a:r>
                <a:r>
                  <a:rPr lang="en-US" sz="2000" b="1" i="1" dirty="0" err="1"/>
                  <a:t>U</a:t>
                </a:r>
                <a:r>
                  <a:rPr lang="en-US" sz="2000" i="1" baseline="-25000" dirty="0" err="1"/>
                  <a:t>k</a:t>
                </a:r>
                <a:r>
                  <a:rPr lang="en-US" sz="2000" baseline="30000" dirty="0"/>
                  <a:t>(</a:t>
                </a:r>
                <a:r>
                  <a:rPr lang="en-US" sz="2000" i="1" baseline="30000" dirty="0"/>
                  <a:t>t</a:t>
                </a:r>
                <a:r>
                  <a:rPr lang="en-US" sz="2000" baseline="30000" dirty="0"/>
                  <a:t>)</a:t>
                </a:r>
                <a:r>
                  <a:rPr lang="en-US" sz="2000" dirty="0"/>
                  <a:t> and </a:t>
                </a:r>
                <a:r>
                  <a:rPr lang="en-US" sz="2000" i="1" dirty="0" err="1"/>
                  <a:t>V</a:t>
                </a:r>
                <a:r>
                  <a:rPr lang="en-US" sz="2000" i="1" baseline="-25000" dirty="0" err="1"/>
                  <a:t>k</a:t>
                </a:r>
                <a:r>
                  <a:rPr lang="en-US" sz="2000" baseline="30000" dirty="0"/>
                  <a:t>(</a:t>
                </a:r>
                <a:r>
                  <a:rPr lang="en-US" sz="2000" i="1" baseline="30000" dirty="0"/>
                  <a:t>t</a:t>
                </a:r>
                <a:r>
                  <a:rPr lang="en-US" sz="2000" baseline="30000" dirty="0"/>
                  <a:t>)</a:t>
                </a:r>
                <a:r>
                  <a:rPr lang="en-US" sz="2000" dirty="0"/>
                  <a:t> are specified by equation 3.10 and equation 3.11, respectively.</a:t>
                </a:r>
              </a:p>
              <a:p>
                <a:pPr marL="0" indent="0">
                  <a:buNone/>
                </a:pPr>
                <a:r>
                  <a:rPr lang="en-US" sz="2000" dirty="0"/>
                  <a:t>EM algorithm will converge after some iterations, at that time we have the estimate Θ</a:t>
                </a:r>
                <a:r>
                  <a:rPr lang="en-US" sz="2000" baseline="30000" dirty="0"/>
                  <a:t>(</a:t>
                </a:r>
                <a:r>
                  <a:rPr lang="en-US" sz="2000" i="1" baseline="30000" dirty="0"/>
                  <a:t>t</a:t>
                </a:r>
                <a:r>
                  <a:rPr lang="en-US" sz="2000" baseline="30000" dirty="0"/>
                  <a:t>)</a:t>
                </a:r>
                <a:r>
                  <a:rPr lang="en-US" sz="2000" dirty="0"/>
                  <a:t> = Θ</a:t>
                </a:r>
                <a:r>
                  <a:rPr lang="en-US" sz="2000" baseline="30000" dirty="0"/>
                  <a:t>(</a:t>
                </a:r>
                <a:r>
                  <a:rPr lang="en-US" sz="2000" i="1" baseline="30000" dirty="0"/>
                  <a:t>t</a:t>
                </a:r>
                <a:r>
                  <a:rPr lang="en-US" sz="2000" baseline="30000" dirty="0"/>
                  <a:t>+1)</a:t>
                </a:r>
                <a:r>
                  <a:rPr lang="en-US" sz="2000" dirty="0"/>
                  <a:t> = Θ</a:t>
                </a:r>
                <a:r>
                  <a:rPr lang="en-US" sz="2000" baseline="30000" dirty="0"/>
                  <a:t>*</a:t>
                </a:r>
                <a:r>
                  <a:rPr lang="en-US" sz="2000" dirty="0"/>
                  <a:t> = (</a:t>
                </a:r>
                <a:r>
                  <a:rPr lang="en-US" sz="2000" i="1" dirty="0"/>
                  <a:t>φ</a:t>
                </a:r>
                <a:r>
                  <a:rPr lang="en-US" sz="2000" baseline="-25000" dirty="0"/>
                  <a:t>1</a:t>
                </a:r>
                <a:r>
                  <a:rPr lang="en-US" sz="2000" baseline="30000" dirty="0"/>
                  <a:t>*</a:t>
                </a:r>
                <a:r>
                  <a:rPr lang="en-US" sz="2000" dirty="0"/>
                  <a:t>, </a:t>
                </a:r>
                <a:r>
                  <a:rPr lang="en-US" sz="2000" i="1" dirty="0"/>
                  <a:t>φ</a:t>
                </a:r>
                <a:r>
                  <a:rPr lang="en-US" sz="2000" baseline="-25000" dirty="0"/>
                  <a:t>2</a:t>
                </a:r>
                <a:r>
                  <a:rPr lang="en-US" sz="2000" baseline="30000" dirty="0"/>
                  <a:t>*</a:t>
                </a:r>
                <a:r>
                  <a:rPr lang="en-US" sz="2000" dirty="0"/>
                  <a:t>,…, </a:t>
                </a:r>
                <a:r>
                  <a:rPr lang="en-US" sz="2000" i="1" dirty="0" err="1"/>
                  <a:t>φ</a:t>
                </a:r>
                <a:r>
                  <a:rPr lang="en-US" sz="2000" i="1" baseline="-25000" dirty="0" err="1"/>
                  <a:t>K</a:t>
                </a:r>
                <a:r>
                  <a:rPr lang="en-US" sz="2000" baseline="30000" dirty="0"/>
                  <a:t>*</a:t>
                </a:r>
                <a:r>
                  <a:rPr lang="en-US" sz="2000" dirty="0"/>
                  <a:t>, </a:t>
                </a:r>
                <a:r>
                  <a:rPr lang="en-US" sz="2000" i="1" dirty="0"/>
                  <a:t>θ</a:t>
                </a:r>
                <a:r>
                  <a:rPr lang="en-US" sz="2000" baseline="-25000" dirty="0"/>
                  <a:t>1</a:t>
                </a:r>
                <a:r>
                  <a:rPr lang="en-US" sz="2000" baseline="30000" dirty="0"/>
                  <a:t>*</a:t>
                </a:r>
                <a:r>
                  <a:rPr lang="en-US" sz="2000" dirty="0"/>
                  <a:t>, </a:t>
                </a:r>
                <a:r>
                  <a:rPr lang="en-US" sz="2000" i="1" dirty="0"/>
                  <a:t>θ</a:t>
                </a:r>
                <a:r>
                  <a:rPr lang="en-US" sz="2000" baseline="-25000" dirty="0"/>
                  <a:t>2</a:t>
                </a:r>
                <a:r>
                  <a:rPr lang="en-US" sz="2000" baseline="30000" dirty="0"/>
                  <a:t>*</a:t>
                </a:r>
                <a:r>
                  <a:rPr lang="en-US" sz="2000" dirty="0"/>
                  <a:t>,…, </a:t>
                </a:r>
                <a:r>
                  <a:rPr lang="en-US" sz="2000" i="1" dirty="0" err="1"/>
                  <a:t>θ</a:t>
                </a:r>
                <a:r>
                  <a:rPr lang="en-US" sz="2000" i="1" baseline="-25000" dirty="0" err="1"/>
                  <a:t>K</a:t>
                </a:r>
                <a:r>
                  <a:rPr lang="en-US" sz="2000" baseline="30000" dirty="0"/>
                  <a:t>*</a:t>
                </a:r>
                <a:r>
                  <a:rPr lang="en-US" sz="2000" dirty="0"/>
                  <a:t>)</a:t>
                </a:r>
                <a:r>
                  <a:rPr lang="en-US" sz="2000" i="1" baseline="30000" dirty="0"/>
                  <a:t>T</a:t>
                </a:r>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600" y="914399"/>
                <a:ext cx="11988800" cy="5176066"/>
              </a:xfrm>
              <a:blipFill>
                <a:blip r:embed="rId2"/>
                <a:stretch>
                  <a:fillRect l="-560" t="-589" r="-509" b="-435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4032048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2009120" cy="5176066"/>
              </a:xfrm>
            </p:spPr>
            <p:txBody>
              <a:bodyPr>
                <a:noAutofit/>
              </a:bodyPr>
              <a:lstStyle/>
              <a:p>
                <a:pPr marL="0" indent="0">
                  <a:buNone/>
                </a:pPr>
                <a:r>
                  <a:rPr lang="en-US" sz="2200" dirty="0" smtClean="0"/>
                  <a:t>As a result, ARM is specified by the estimate Θ</a:t>
                </a:r>
                <a:r>
                  <a:rPr lang="en-US" sz="2200" baseline="30000" dirty="0"/>
                  <a:t>*</a:t>
                </a:r>
                <a:r>
                  <a:rPr lang="en-US" sz="2200" dirty="0"/>
                  <a:t>. It can be said that Θ</a:t>
                </a:r>
                <a:r>
                  <a:rPr lang="en-US" sz="2200" baseline="30000" dirty="0"/>
                  <a:t>*</a:t>
                </a:r>
                <a:r>
                  <a:rPr lang="en-US" sz="2200" dirty="0"/>
                  <a:t> is ARM. Given any data point </a:t>
                </a:r>
                <a:r>
                  <a:rPr lang="en-US" sz="2200" i="1" dirty="0"/>
                  <a:t>W</a:t>
                </a:r>
                <a:r>
                  <a:rPr lang="en-US" sz="2200" dirty="0"/>
                  <a:t>, ARM select the best cluster </a:t>
                </a:r>
                <a:r>
                  <a:rPr lang="en-US" sz="2200" i="1" dirty="0"/>
                  <a:t>v</a:t>
                </a:r>
                <a:r>
                  <a:rPr lang="en-US" sz="2200" dirty="0"/>
                  <a:t> whose PDF </a:t>
                </a:r>
                <a:r>
                  <a:rPr lang="en-US" sz="2200" i="1" dirty="0" err="1"/>
                  <a:t>g</a:t>
                </a:r>
                <a:r>
                  <a:rPr lang="en-US" sz="2200" i="1" baseline="-25000" dirty="0" err="1"/>
                  <a:t>v</a:t>
                </a:r>
                <a:r>
                  <a:rPr lang="en-US" sz="2200" dirty="0"/>
                  <a:t>(</a:t>
                </a:r>
                <a:r>
                  <a:rPr lang="en-US" sz="2200" i="1" dirty="0"/>
                  <a:t>W</a:t>
                </a:r>
                <a:r>
                  <a:rPr lang="en-US" sz="2200" dirty="0"/>
                  <a:t> | </a:t>
                </a:r>
                <a:r>
                  <a:rPr lang="en-US" sz="2200" i="1" dirty="0" err="1"/>
                  <a:t>φ</a:t>
                </a:r>
                <a:r>
                  <a:rPr lang="en-US" sz="2200" i="1" baseline="-25000" dirty="0" err="1"/>
                  <a:t>v</a:t>
                </a:r>
                <a:r>
                  <a:rPr lang="en-US" sz="2200" baseline="30000" dirty="0"/>
                  <a:t>*</a:t>
                </a:r>
                <a:r>
                  <a:rPr lang="en-US" sz="2200" dirty="0"/>
                  <a:t>) is maximal, as follows</a:t>
                </a:r>
                <a:r>
                  <a:rPr lang="en-US" sz="2200" dirty="0" smtClean="0"/>
                  <a:t>:</a:t>
                </a:r>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𝑣</m:t>
                      </m:r>
                      <m:r>
                        <a:rPr lang="en-US" sz="2200" i="1">
                          <a:latin typeface="Cambria Math" panose="02040503050406030204" pitchFamily="18" charset="0"/>
                        </a:rPr>
                        <m:t>=</m:t>
                      </m:r>
                      <m:func>
                        <m:funcPr>
                          <m:ctrlPr>
                            <a:rPr lang="en-US" sz="2200" i="1">
                              <a:latin typeface="Cambria Math" panose="02040503050406030204" pitchFamily="18" charset="0"/>
                            </a:rPr>
                          </m:ctrlPr>
                        </m:funcPr>
                        <m:fName>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argmax</m:t>
                              </m:r>
                            </m:e>
                            <m:lim>
                              <m:r>
                                <a:rPr lang="en-US" sz="2200" i="1">
                                  <a:latin typeface="Cambria Math" panose="02040503050406030204" pitchFamily="18" charset="0"/>
                                </a:rPr>
                                <m:t>𝑘</m:t>
                              </m:r>
                            </m:lim>
                          </m:limLow>
                        </m:fName>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𝑊</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𝜑</m:t>
                                  </m:r>
                                </m:e>
                                <m:sub>
                                  <m:r>
                                    <a:rPr lang="en-US" sz="2200" i="1">
                                      <a:latin typeface="Cambria Math" panose="02040503050406030204" pitchFamily="18" charset="0"/>
                                    </a:rPr>
                                    <m:t>𝑘</m:t>
                                  </m:r>
                                </m:sub>
                                <m:sup>
                                  <m:r>
                                    <a:rPr lang="en-US" sz="2200" i="1">
                                      <a:latin typeface="Cambria Math" panose="02040503050406030204" pitchFamily="18" charset="0"/>
                                    </a:rPr>
                                    <m:t>∗</m:t>
                                  </m:r>
                                </m:sup>
                              </m:sSubSup>
                            </m:e>
                          </m:d>
                        </m:e>
                      </m:func>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3.15</m:t>
                          </m:r>
                        </m:e>
                      </m:d>
                    </m:oMath>
                  </m:oMathPara>
                </a14:m>
                <a:endParaRPr lang="en-US" sz="2200" dirty="0" smtClean="0"/>
              </a:p>
              <a:p>
                <a:pPr marL="0" indent="0">
                  <a:buNone/>
                </a:pPr>
                <a:r>
                  <a:rPr lang="en-US" sz="2200" dirty="0"/>
                  <a:t>Then ARM evaluates the response variable </a:t>
                </a:r>
                <a:r>
                  <a:rPr lang="en-US" sz="2200" i="1" dirty="0"/>
                  <a:t>Y</a:t>
                </a:r>
                <a:r>
                  <a:rPr lang="en-US" sz="2200" dirty="0"/>
                  <a:t> given </a:t>
                </a:r>
                <a:r>
                  <a:rPr lang="en-US" sz="2200" dirty="0" err="1"/>
                  <a:t>regressor</a:t>
                </a:r>
                <a:r>
                  <a:rPr lang="en-US" sz="2200" dirty="0"/>
                  <a:t> </a:t>
                </a:r>
                <a:r>
                  <a:rPr lang="en-US" sz="2200" i="1" dirty="0"/>
                  <a:t>W</a:t>
                </a:r>
                <a:r>
                  <a:rPr lang="en-US" sz="2200" dirty="0"/>
                  <a:t> with regard to such best cluster </a:t>
                </a:r>
                <a:r>
                  <a:rPr lang="en-US" sz="2200" i="1" dirty="0"/>
                  <a:t>v</a:t>
                </a:r>
                <a:r>
                  <a:rPr lang="en-US" sz="2200" dirty="0"/>
                  <a:t> as follows</a:t>
                </a:r>
                <a:r>
                  <a:rPr lang="en-US" sz="2200" dirty="0" smtClean="0"/>
                  <a:t>:</a:t>
                </a:r>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𝑌</m:t>
                      </m:r>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𝑣</m:t>
                                  </m:r>
                                </m:sub>
                                <m:sup>
                                  <m:r>
                                    <a:rPr lang="en-US" sz="2200" i="1">
                                      <a:latin typeface="Cambria Math" panose="02040503050406030204" pitchFamily="18" charset="0"/>
                                    </a:rPr>
                                    <m:t>∗</m:t>
                                  </m:r>
                                </m:sup>
                              </m:sSubSup>
                            </m:e>
                          </m:d>
                        </m:e>
                        <m:sup>
                          <m:r>
                            <a:rPr lang="en-US" sz="2200" i="1">
                              <a:latin typeface="Cambria Math" panose="02040503050406030204" pitchFamily="18" charset="0"/>
                            </a:rPr>
                            <m:t>𝑇</m:t>
                          </m:r>
                        </m:sup>
                      </m:sSup>
                      <m:r>
                        <a:rPr lang="en-US" sz="2200" i="1">
                          <a:latin typeface="Cambria Math" panose="02040503050406030204" pitchFamily="18" charset="0"/>
                        </a:rPr>
                        <m:t>𝑊</m:t>
                      </m:r>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𝑣</m:t>
                          </m:r>
                          <m:r>
                            <a:rPr lang="en-US" sz="2200" i="1">
                              <a:latin typeface="Cambria Math" panose="02040503050406030204" pitchFamily="18" charset="0"/>
                            </a:rPr>
                            <m:t>0</m:t>
                          </m:r>
                        </m:sub>
                        <m:sup>
                          <m:r>
                            <a:rPr lang="en-US" sz="2200" i="1">
                              <a:latin typeface="Cambria Math" panose="02040503050406030204" pitchFamily="18" charset="0"/>
                            </a:rPr>
                            <m:t>∗</m:t>
                          </m:r>
                        </m:sup>
                      </m:sSubSup>
                      <m:r>
                        <a:rPr lang="en-US" sz="2200" i="1">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𝑛</m:t>
                          </m:r>
                        </m:sup>
                        <m:e>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𝑣𝑗</m:t>
                              </m:r>
                            </m:sub>
                            <m:sup>
                              <m:r>
                                <a:rPr lang="en-US" sz="2200" i="1">
                                  <a:latin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m:t>
                              </m:r>
                            </m:sub>
                          </m:sSub>
                        </m:e>
                      </m:nary>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3.16</m:t>
                          </m:r>
                        </m:e>
                      </m:d>
                    </m:oMath>
                  </m:oMathPara>
                </a14:m>
                <a:endParaRPr lang="en-US" sz="2200" dirty="0" smtClean="0"/>
              </a:p>
              <a:p>
                <a:pPr marL="0" indent="0">
                  <a:buNone/>
                </a:pPr>
                <a:r>
                  <a:rPr lang="en-US" sz="2200" dirty="0"/>
                  <a:t>Instead of selecting the best cluster for evaluation, ARM can make an average over </a:t>
                </a:r>
                <a:r>
                  <a:rPr lang="en-US" sz="2200" i="1" dirty="0"/>
                  <a:t>K</a:t>
                </a:r>
                <a:r>
                  <a:rPr lang="en-US" sz="2200" dirty="0"/>
                  <a:t> clusters for evaluating </a:t>
                </a:r>
                <a:r>
                  <a:rPr lang="en-US" sz="2200" i="1" dirty="0"/>
                  <a:t>Y</a:t>
                </a:r>
                <a:r>
                  <a:rPr lang="en-US" sz="2200" dirty="0"/>
                  <a:t> as follows</a:t>
                </a:r>
                <a:r>
                  <a:rPr lang="en-US" sz="2200" dirty="0" smtClean="0"/>
                  <a:t>:</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𝑙</m:t>
                                      </m:r>
                                    </m:sub>
                                  </m:sSub>
                                </m:e>
                              </m:d>
                            </m:e>
                          </m:nary>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sub>
                                        <m:sup>
                                          <m:r>
                                            <a:rPr lang="en-US" sz="2000" i="1">
                                              <a:latin typeface="Cambria Math" panose="02040503050406030204" pitchFamily="18" charset="0"/>
                                            </a:rPr>
                                            <m:t>∗</m:t>
                                          </m:r>
                                        </m:sup>
                                      </m:sSubSup>
                                    </m:e>
                                  </m:d>
                                </m:e>
                                <m:sup>
                                  <m:r>
                                    <a:rPr lang="en-US" sz="2000" i="1">
                                      <a:latin typeface="Cambria Math" panose="02040503050406030204" pitchFamily="18" charset="0"/>
                                    </a:rPr>
                                    <m:t>𝑇</m:t>
                                  </m:r>
                                </m:sup>
                              </m:sSup>
                              <m:r>
                                <a:rPr lang="en-US" sz="2000" i="1">
                                  <a:latin typeface="Cambria Math" panose="02040503050406030204" pitchFamily="18" charset="0"/>
                                </a:rPr>
                                <m:t>𝑊</m:t>
                              </m:r>
                            </m:e>
                          </m:d>
                        </m:e>
                      </m:nary>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𝑙</m:t>
                                      </m:r>
                                    </m:sub>
                                  </m:sSub>
                                </m:e>
                              </m:d>
                            </m:e>
                          </m:nary>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r>
                                    <a:rPr lang="en-US" sz="2000" i="1">
                                      <a:latin typeface="Cambria Math" panose="02040503050406030204" pitchFamily="18" charset="0"/>
                                    </a:rPr>
                                    <m:t>0</m:t>
                                  </m:r>
                                </m:sub>
                                <m:sup>
                                  <m:r>
                                    <a:rPr lang="en-US" sz="2000" i="1">
                                      <a:latin typeface="Cambria Math" panose="02040503050406030204" pitchFamily="18" charset="0"/>
                                    </a:rPr>
                                    <m:t>∗</m:t>
                                  </m:r>
                                </m:sup>
                              </m:sSubSup>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𝑘𝑗</m:t>
                                      </m:r>
                                    </m:sub>
                                    <m:sup>
                                      <m:r>
                                        <a:rPr lang="en-US" sz="2000" i="1">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e>
                              </m:nary>
                            </m:e>
                          </m:d>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3.17</m:t>
                          </m:r>
                        </m:e>
                      </m:d>
                    </m:oMath>
                  </m:oMathPara>
                </a14:m>
                <a:endParaRPr lang="en-US" sz="2000" dirty="0" smtClean="0"/>
              </a:p>
              <a:p>
                <a:pPr marL="0" indent="0">
                  <a:buNone/>
                </a:pPr>
                <a:r>
                  <a:rPr lang="en-US" sz="2200" dirty="0"/>
                  <a:t>In general, equation 3.16 is the main one used to evaluate the regression function because the concept “adaptive” implies that ARM selects the best cluster (adaptive cluster) for evaluation.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2009120" cy="5176066"/>
              </a:xfrm>
              <a:blipFill>
                <a:blip r:embed="rId2"/>
                <a:stretch>
                  <a:fillRect l="-660" t="-824" r="-660" b="-29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27432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42240" y="914399"/>
            <a:ext cx="11887200" cy="5176066"/>
          </a:xfrm>
        </p:spPr>
        <p:txBody>
          <a:bodyPr>
            <a:noAutofit/>
          </a:bodyPr>
          <a:lstStyle/>
          <a:p>
            <a:pPr marL="0" indent="0">
              <a:buNone/>
            </a:pPr>
            <a:r>
              <a:rPr lang="en-US" sz="2050" dirty="0"/>
              <a:t>Expectation maximization (EM) algorithm is a powerful mathematical tool for estimating statistical parameter when data sample contains hidden part and observed part. EM is applied to learn finite mixture model in which the whole distribution of observed variable is average sum of partial distributions. Coverage ratio of every partial distribution is specified by the probability of hidden variable. An application of mixture model is soft clustering in which cluster is modeled by hidden variable whereas each data point can be assigned to more than one cluster and degree of such assignment is represented by the probability of hidden variable. However, such probability in traditional mixture model is simplified as a parameter, which can cause loss of valuable information. Therefore, in this research I propose a so-called conditional mixture model (CMM) in which the probability of hidden variable is modeled as a full probabilistic density function (PDF) that owns individual parameter. CMM aims to extend mixture model. I also propose an application of CMM which is called adaptive regression model (ARM). Traditional regression model is effective when data sample is scattered equally. If data points are grouped into clusters, regression model tries to learn a unified regression function which goes through all data points. Obviously, such unified function is not effective to evaluate response variable based on grouped data points. The concept “adaptive” of ARM means that ARM solves the ineffectiveness problem by selecting the best cluster of data points firstly and then evaluating response variable within such best cluster. In </a:t>
            </a:r>
            <a:r>
              <a:rPr lang="en-US" sz="2050" dirty="0" err="1" smtClean="0"/>
              <a:t>orther</a:t>
            </a:r>
            <a:r>
              <a:rPr lang="en-US" sz="2050" dirty="0" smtClean="0"/>
              <a:t> </a:t>
            </a:r>
            <a:r>
              <a:rPr lang="en-US" sz="2050" dirty="0"/>
              <a:t>words, ARM reduces estimation space of regression model so as to gain high accuracy in calculation.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Date Placeholder 5"/>
          <p:cNvSpPr>
            <a:spLocks noGrp="1"/>
          </p:cNvSpPr>
          <p:nvPr>
            <p:ph type="dt" sz="half" idx="10"/>
          </p:nvPr>
        </p:nvSpPr>
        <p:spPr/>
        <p:txBody>
          <a:bodyPr/>
          <a:lstStyle/>
          <a:p>
            <a:r>
              <a:rPr lang="en-US" smtClean="0"/>
              <a:t>1/18/2024</a:t>
            </a:r>
            <a:endParaRPr lang="en-US"/>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pPr marL="0" indent="0">
              <a:buNone/>
            </a:pPr>
            <a:r>
              <a:rPr lang="en-US" sz="2600" dirty="0"/>
              <a:t>The main ideology of CMM is to improve competence of mixture model, in which the probability of hidden variable is turned back its original form of PDF with full of parameters. As a result, its application ARM takes advantages of such hidden parameters in order to select best group or best cluster for making prediction of response value. In order words, ARM reduces estimation space of regression model so as to gain high accuracy in calculation. However, a new problem raised for CMM as well as ARM is how to pre-define the number </a:t>
            </a:r>
            <a:r>
              <a:rPr lang="en-US" sz="2600" i="1" dirty="0"/>
              <a:t>K</a:t>
            </a:r>
            <a:r>
              <a:rPr lang="en-US" sz="2600" dirty="0"/>
              <a:t> of clusters or components when CMM currently set fixed </a:t>
            </a:r>
            <a:r>
              <a:rPr lang="en-US" sz="2600" i="1" dirty="0"/>
              <a:t>K</a:t>
            </a:r>
            <a:r>
              <a:rPr lang="en-US" sz="2600" dirty="0"/>
              <a:t>. In the future, I will research some methods (</a:t>
            </a:r>
            <a:r>
              <a:rPr lang="en-US" sz="2600" dirty="0" err="1"/>
              <a:t>Hoshikawa</a:t>
            </a:r>
            <a:r>
              <a:rPr lang="en-US" sz="2600" dirty="0"/>
              <a:t>, 2013, p. 5) to pre-define </a:t>
            </a:r>
            <a:r>
              <a:rPr lang="en-US" sz="2600" i="1" dirty="0"/>
              <a:t>K</a:t>
            </a:r>
            <a:r>
              <a:rPr lang="en-US" sz="2600" dirty="0" smtClean="0"/>
              <a:t>. </a:t>
            </a:r>
            <a:r>
              <a:rPr lang="en-US" sz="2600" dirty="0"/>
              <a:t>Alternately, CMM can be improved or modified so that the number of clusters is updated in runtime (Nguyen &amp; </a:t>
            </a:r>
            <a:r>
              <a:rPr lang="en-US" sz="2600" dirty="0" err="1"/>
              <a:t>Shafiq</a:t>
            </a:r>
            <a:r>
              <a:rPr lang="en-US" sz="2600" dirty="0"/>
              <a:t>, Mixture Regression Model for Incomplete Data, 2018, p. 16); in other words, there is no pre-definition of </a:t>
            </a:r>
            <a:r>
              <a:rPr lang="en-US" sz="2600" i="1" dirty="0"/>
              <a:t>K</a:t>
            </a:r>
            <a:r>
              <a:rPr lang="en-US" sz="2600" dirty="0"/>
              <a:t> and so </a:t>
            </a:r>
            <a:r>
              <a:rPr lang="en-US" sz="2600" i="1" dirty="0"/>
              <a:t>K</a:t>
            </a:r>
            <a:r>
              <a:rPr lang="en-US" sz="2600" dirty="0"/>
              <a:t> is determined dynamically.</a:t>
            </a:r>
          </a:p>
        </p:txBody>
      </p:sp>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41425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Hoshikawa</a:t>
            </a:r>
            <a:r>
              <a:rPr lang="en-US" dirty="0"/>
              <a:t>, T. (2013, June 30). Mixture regression for observational data, with application to functional regression models. </a:t>
            </a:r>
            <a:r>
              <a:rPr lang="en-US" i="1" dirty="0" err="1"/>
              <a:t>arXiv</a:t>
            </a:r>
            <a:r>
              <a:rPr lang="en-US" i="1" dirty="0"/>
              <a:t> preprint</a:t>
            </a:r>
            <a:r>
              <a:rPr lang="en-US" dirty="0"/>
              <a:t>. Retrieved September 4, 2018, from https://arxiv.org/pdf/1307.0170</a:t>
            </a:r>
          </a:p>
          <a:p>
            <a:pPr marL="514350" indent="-514350">
              <a:buFont typeface="+mj-lt"/>
              <a:buAutoNum type="arabicPeriod"/>
            </a:pPr>
            <a:r>
              <a:rPr lang="en-US" dirty="0"/>
              <a:t>Nguyen, L. (2020). </a:t>
            </a:r>
            <a:r>
              <a:rPr lang="en-US" i="1" dirty="0"/>
              <a:t>Tutorial on EM tutorial.</a:t>
            </a:r>
            <a:r>
              <a:rPr lang="en-US" dirty="0"/>
              <a:t> MDPI. Preprints. doi:10.20944/preprints201802.0131.v8</a:t>
            </a:r>
          </a:p>
          <a:p>
            <a:pPr marL="514350" indent="-514350">
              <a:buFont typeface="+mj-lt"/>
              <a:buAutoNum type="arabicPeriod"/>
            </a:pPr>
            <a:r>
              <a:rPr lang="en-US" dirty="0"/>
              <a:t>Nguyen, L., &amp; </a:t>
            </a:r>
            <a:r>
              <a:rPr lang="en-US" dirty="0" err="1"/>
              <a:t>Shafiq</a:t>
            </a:r>
            <a:r>
              <a:rPr lang="en-US" dirty="0"/>
              <a:t>, A. (2018, December 31). Mixture Regression Model for Incomplete Data. (L. d. </a:t>
            </a:r>
            <a:r>
              <a:rPr lang="en-US" dirty="0" err="1"/>
              <a:t>Istael</a:t>
            </a:r>
            <a:r>
              <a:rPr lang="en-US" dirty="0"/>
              <a:t>, Ed.) </a:t>
            </a:r>
            <a:r>
              <a:rPr lang="en-US" i="1" dirty="0" err="1"/>
              <a:t>Revista</a:t>
            </a:r>
            <a:r>
              <a:rPr lang="en-US" i="1" dirty="0"/>
              <a:t> </a:t>
            </a:r>
            <a:r>
              <a:rPr lang="en-US" i="1" dirty="0" err="1"/>
              <a:t>Sociedade</a:t>
            </a:r>
            <a:r>
              <a:rPr lang="en-US" i="1" dirty="0"/>
              <a:t> </a:t>
            </a:r>
            <a:r>
              <a:rPr lang="en-US" i="1" dirty="0" err="1"/>
              <a:t>Científica</a:t>
            </a:r>
            <a:r>
              <a:rPr lang="en-US" i="1" dirty="0"/>
              <a:t>, 1</a:t>
            </a:r>
            <a:r>
              <a:rPr lang="en-US" dirty="0"/>
              <a:t>(3), 1-25. doi:10.5281/zenodo.2528978</a:t>
            </a:r>
          </a:p>
        </p:txBody>
      </p:sp>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1065549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
            </a:r>
            <a:r>
              <a:rPr lang="en-US" sz="5000" dirty="0" smtClean="0"/>
              <a:t>listening</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22</a:t>
            </a:fld>
            <a:endParaRPr lang="en-US"/>
          </a:p>
        </p:txBody>
      </p:sp>
      <p:sp>
        <p:nvSpPr>
          <p:cNvPr id="3" name="Footer Placeholder 2"/>
          <p:cNvSpPr>
            <a:spLocks noGrp="1"/>
          </p:cNvSpPr>
          <p:nvPr>
            <p:ph type="ftr" sz="quarter" idx="11"/>
          </p:nvPr>
        </p:nvSpPr>
        <p:spPr/>
        <p:txBody>
          <a:bodyPr/>
          <a:lstStyle/>
          <a:p>
            <a:r>
              <a:rPr lang="en-US" smtClean="0"/>
              <a:t>CMM - Loc Nguyen</a:t>
            </a:r>
            <a:endParaRPr lang="en-US"/>
          </a:p>
        </p:txBody>
      </p:sp>
      <p:sp>
        <p:nvSpPr>
          <p:cNvPr id="5" name="Date Placeholder 4"/>
          <p:cNvSpPr>
            <a:spLocks noGrp="1"/>
          </p:cNvSpPr>
          <p:nvPr>
            <p:ph type="dt" sz="half" idx="10"/>
          </p:nvPr>
        </p:nvSpPr>
        <p:spPr/>
        <p:txBody>
          <a:bodyPr/>
          <a:lstStyle/>
          <a:p>
            <a:r>
              <a:rPr lang="en-US" smtClean="0"/>
              <a:t>1/18/2024</a:t>
            </a:r>
            <a:endParaRPr lang="en-US"/>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Conditional mixture model</a:t>
            </a:r>
          </a:p>
          <a:p>
            <a:pPr marL="457200" indent="-457200">
              <a:buFont typeface="+mj-lt"/>
              <a:buAutoNum type="arabicPeriod"/>
            </a:pPr>
            <a:r>
              <a:rPr lang="en-US" dirty="0"/>
              <a:t>Adaptive regression model</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Date Placeholder 5"/>
          <p:cNvSpPr>
            <a:spLocks noGrp="1"/>
          </p:cNvSpPr>
          <p:nvPr>
            <p:ph type="dt" sz="half" idx="10"/>
          </p:nvPr>
        </p:nvSpPr>
        <p:spPr/>
        <p:txBody>
          <a:bodyPr/>
          <a:lstStyle/>
          <a:p>
            <a:r>
              <a:rPr lang="en-US" smtClean="0"/>
              <a:t>1/18/2024</a:t>
            </a:r>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600" y="914399"/>
                <a:ext cx="11988800" cy="5176066"/>
              </a:xfrm>
            </p:spPr>
            <p:txBody>
              <a:bodyPr>
                <a:noAutofit/>
              </a:bodyPr>
              <a:lstStyle/>
              <a:p>
                <a:pPr marL="0" indent="0">
                  <a:buNone/>
                </a:pPr>
                <a:r>
                  <a:rPr lang="en-US" sz="1900" dirty="0" smtClean="0"/>
                  <a:t>Suppose data has two parts such as hidden part </a:t>
                </a:r>
                <a:r>
                  <a:rPr lang="en-US" sz="1900" i="1" dirty="0"/>
                  <a:t>X</a:t>
                </a:r>
                <a:r>
                  <a:rPr lang="en-US" sz="1900" dirty="0"/>
                  <a:t> and observed part </a:t>
                </a:r>
                <a:r>
                  <a:rPr lang="en-US" sz="1900" i="1" dirty="0"/>
                  <a:t>Y</a:t>
                </a:r>
                <a:r>
                  <a:rPr lang="en-US" sz="1900" dirty="0"/>
                  <a:t> and we only know </a:t>
                </a:r>
                <a:r>
                  <a:rPr lang="en-US" sz="1900" i="1" dirty="0"/>
                  <a:t>Y</a:t>
                </a:r>
                <a:r>
                  <a:rPr lang="en-US" sz="1900" dirty="0"/>
                  <a:t>. A relationship between random variable </a:t>
                </a:r>
                <a:r>
                  <a:rPr lang="en-US" sz="1900" i="1" dirty="0"/>
                  <a:t>X</a:t>
                </a:r>
                <a:r>
                  <a:rPr lang="en-US" sz="1900" dirty="0"/>
                  <a:t> and random variable </a:t>
                </a:r>
                <a:r>
                  <a:rPr lang="en-US" sz="1900" i="1" dirty="0"/>
                  <a:t>Y</a:t>
                </a:r>
                <a:r>
                  <a:rPr lang="en-US" sz="1900" dirty="0"/>
                  <a:t> is specified by the joint probabilistic density function (PDF) denoted </a:t>
                </a:r>
                <a:r>
                  <a:rPr lang="en-US" sz="1900" i="1" dirty="0"/>
                  <a:t>f</a:t>
                </a:r>
                <a:r>
                  <a:rPr lang="en-US" sz="1900" dirty="0"/>
                  <a:t>(</a:t>
                </a:r>
                <a:r>
                  <a:rPr lang="en-US" sz="1900" i="1" dirty="0"/>
                  <a:t>X</a:t>
                </a:r>
                <a:r>
                  <a:rPr lang="en-US" sz="1900" dirty="0"/>
                  <a:t>, </a:t>
                </a:r>
                <a:r>
                  <a:rPr lang="en-US" sz="1900" i="1" dirty="0"/>
                  <a:t>Y</a:t>
                </a:r>
                <a:r>
                  <a:rPr lang="en-US" sz="1900" dirty="0"/>
                  <a:t> | Θ) where Θ is parameter. Given sample </a:t>
                </a:r>
                <a14:m>
                  <m:oMath xmlns:m="http://schemas.openxmlformats.org/officeDocument/2006/math">
                    <m:r>
                      <a:rPr lang="en-US" sz="1900" i="1">
                        <a:latin typeface="Cambria Math" panose="02040503050406030204" pitchFamily="18" charset="0"/>
                      </a:rPr>
                      <m:t>𝒴</m:t>
                    </m:r>
                  </m:oMath>
                </a14:m>
                <a:r>
                  <a:rPr lang="en-US" sz="1900" dirty="0"/>
                  <a:t> = {</a:t>
                </a:r>
                <a:r>
                  <a:rPr lang="en-US" sz="1900" i="1" dirty="0"/>
                  <a:t>Y</a:t>
                </a:r>
                <a:r>
                  <a:rPr lang="en-US" sz="1900" baseline="-25000" dirty="0"/>
                  <a:t>1</a:t>
                </a:r>
                <a:r>
                  <a:rPr lang="en-US" sz="1900" dirty="0"/>
                  <a:t>, </a:t>
                </a:r>
                <a:r>
                  <a:rPr lang="en-US" sz="1900" i="1" dirty="0"/>
                  <a:t>Y</a:t>
                </a:r>
                <a:r>
                  <a:rPr lang="en-US" sz="1900" baseline="-25000" dirty="0"/>
                  <a:t>2</a:t>
                </a:r>
                <a:r>
                  <a:rPr lang="en-US" sz="1900" dirty="0"/>
                  <a:t>,…, </a:t>
                </a:r>
                <a:r>
                  <a:rPr lang="en-US" sz="1900" i="1" dirty="0"/>
                  <a:t>Y</a:t>
                </a:r>
                <a:r>
                  <a:rPr lang="en-US" sz="1900" i="1" baseline="-25000" dirty="0"/>
                  <a:t>N</a:t>
                </a:r>
                <a:r>
                  <a:rPr lang="en-US" sz="1900" dirty="0"/>
                  <a:t>} whose all </a:t>
                </a:r>
                <a:r>
                  <a:rPr lang="en-US" sz="1900" i="1" dirty="0"/>
                  <a:t>Y</a:t>
                </a:r>
                <a:r>
                  <a:rPr lang="en-US" sz="1900" i="1" baseline="-25000" dirty="0"/>
                  <a:t>i</a:t>
                </a:r>
                <a:r>
                  <a:rPr lang="en-US" sz="1900" dirty="0"/>
                  <a:t> (s) are mutually independent and identically distributed (</a:t>
                </a:r>
                <a:r>
                  <a:rPr lang="en-US" sz="1900" dirty="0" err="1"/>
                  <a:t>iid</a:t>
                </a:r>
                <a:r>
                  <a:rPr lang="en-US" sz="1900" dirty="0"/>
                  <a:t>), it is required to estimate Θ based on </a:t>
                </a:r>
                <a14:m>
                  <m:oMath xmlns:m="http://schemas.openxmlformats.org/officeDocument/2006/math">
                    <m:r>
                      <a:rPr lang="en-US" sz="1900" i="1">
                        <a:latin typeface="Cambria Math" panose="02040503050406030204" pitchFamily="18" charset="0"/>
                      </a:rPr>
                      <m:t>𝒴</m:t>
                    </m:r>
                  </m:oMath>
                </a14:m>
                <a:r>
                  <a:rPr lang="en-US" sz="1900" dirty="0"/>
                  <a:t> whereas </a:t>
                </a:r>
                <a:r>
                  <a:rPr lang="en-US" sz="1900" i="1" dirty="0"/>
                  <a:t>X</a:t>
                </a:r>
                <a:r>
                  <a:rPr lang="en-US" sz="1900" dirty="0"/>
                  <a:t> is unknown. Expectation maximization (EM) algorithm is applied to solve this problem when only </a:t>
                </a:r>
                <a14:m>
                  <m:oMath xmlns:m="http://schemas.openxmlformats.org/officeDocument/2006/math">
                    <m:r>
                      <a:rPr lang="en-US" sz="1900" i="1">
                        <a:latin typeface="Cambria Math" panose="02040503050406030204" pitchFamily="18" charset="0"/>
                      </a:rPr>
                      <m:t>𝒴</m:t>
                    </m:r>
                  </m:oMath>
                </a14:m>
                <a:r>
                  <a:rPr lang="en-US" sz="1900" dirty="0"/>
                  <a:t> is observed. EM has many iterations and each iteration has two steps such as expectation step (E-step) and maximization step (M-step). At some </a:t>
                </a:r>
                <a:r>
                  <a:rPr lang="en-US" sz="1900" i="1" dirty="0" err="1"/>
                  <a:t>t</a:t>
                </a:r>
                <a:r>
                  <a:rPr lang="en-US" sz="1900" baseline="30000" dirty="0" err="1"/>
                  <a:t>th</a:t>
                </a:r>
                <a:r>
                  <a:rPr lang="en-US" sz="1900" dirty="0"/>
                  <a:t> iteration, given current parameter Θ</a:t>
                </a:r>
                <a:r>
                  <a:rPr lang="en-US" sz="1900" baseline="30000" dirty="0"/>
                  <a:t>(</a:t>
                </a:r>
                <a:r>
                  <a:rPr lang="en-US" sz="1900" i="1" baseline="30000" dirty="0"/>
                  <a:t>t</a:t>
                </a:r>
                <a:r>
                  <a:rPr lang="en-US" sz="1900" baseline="30000" dirty="0"/>
                  <a:t>)</a:t>
                </a:r>
                <a:r>
                  <a:rPr lang="en-US" sz="1900" dirty="0"/>
                  <a:t>, the two steps are described as follows</a:t>
                </a:r>
                <a:r>
                  <a:rPr lang="en-US" sz="1900" dirty="0" smtClean="0"/>
                  <a:t>:</a:t>
                </a:r>
              </a:p>
              <a:p>
                <a:pPr marL="0" indent="0">
                  <a:buNone/>
                </a:pPr>
                <a:r>
                  <a:rPr lang="en-US" sz="1900" i="1" dirty="0"/>
                  <a:t>E-step</a:t>
                </a:r>
                <a:r>
                  <a:rPr lang="en-US" sz="1900" dirty="0" smtClean="0"/>
                  <a:t>:</a:t>
                </a:r>
              </a:p>
              <a:p>
                <a:pPr indent="0">
                  <a:buNone/>
                </a:pPr>
                <a:r>
                  <a:rPr lang="en-US" sz="1900" dirty="0"/>
                  <a:t>The expectation </a:t>
                </a:r>
                <a:r>
                  <a:rPr lang="en-US" sz="1900" i="1" dirty="0"/>
                  <a:t>Q</a:t>
                </a:r>
                <a:r>
                  <a:rPr lang="en-US" sz="1900" dirty="0"/>
                  <a:t>(Θ | Θ</a:t>
                </a:r>
                <a:r>
                  <a:rPr lang="en-US" sz="1900" baseline="30000" dirty="0"/>
                  <a:t>(</a:t>
                </a:r>
                <a:r>
                  <a:rPr lang="en-US" sz="1900" i="1" baseline="30000" dirty="0"/>
                  <a:t>t</a:t>
                </a:r>
                <a:r>
                  <a:rPr lang="en-US" sz="1900" baseline="30000" dirty="0"/>
                  <a:t>)</a:t>
                </a:r>
                <a:r>
                  <a:rPr lang="en-US" sz="1900" dirty="0"/>
                  <a:t>) is determined based on current parameter Θ</a:t>
                </a:r>
                <a:r>
                  <a:rPr lang="en-US" sz="1900" baseline="30000" dirty="0"/>
                  <a:t>(</a:t>
                </a:r>
                <a:r>
                  <a:rPr lang="en-US" sz="1900" i="1" baseline="30000" dirty="0"/>
                  <a:t>t</a:t>
                </a:r>
                <a:r>
                  <a:rPr lang="en-US" sz="1900" baseline="30000" dirty="0"/>
                  <a:t>)</a:t>
                </a:r>
                <a:r>
                  <a:rPr lang="en-US" sz="1900" dirty="0"/>
                  <a:t>, according to equation 1.1 (Nguyen, Tutorial on EM tutorial, 2020, p. 50</a:t>
                </a:r>
                <a:r>
                  <a:rPr lang="en-US" sz="1900" dirty="0" smtClean="0"/>
                  <a:t>).</a:t>
                </a:r>
              </a:p>
              <a:p>
                <a:pPr marL="0" indent="0">
                  <a:buNone/>
                </a:pPr>
                <a14:m>
                  <m:oMathPara xmlns:m="http://schemas.openxmlformats.org/officeDocument/2006/math">
                    <m:oMathParaPr>
                      <m:jc m:val="right"/>
                    </m:oMathParaPr>
                    <m:oMath xmlns:m="http://schemas.openxmlformats.org/officeDocument/2006/math">
                      <m:r>
                        <a:rPr lang="en-US" sz="1900" i="1">
                          <a:latin typeface="Cambria Math" panose="02040503050406030204" pitchFamily="18" charset="0"/>
                        </a:rPr>
                        <m:t>𝑄</m:t>
                      </m:r>
                      <m:d>
                        <m:dPr>
                          <m:ctrlPr>
                            <a:rPr lang="en-US" sz="1900" i="1">
                              <a:latin typeface="Cambria Math" panose="02040503050406030204" pitchFamily="18" charset="0"/>
                            </a:rPr>
                          </m:ctrlPr>
                        </m:dPr>
                        <m:e>
                          <m:r>
                            <m:rPr>
                              <m:sty m:val="p"/>
                            </m:rPr>
                            <a:rPr lang="en-US" sz="1900">
                              <a:latin typeface="Cambria Math" panose="02040503050406030204" pitchFamily="18" charset="0"/>
                            </a:rPr>
                            <m:t>Θ</m:t>
                          </m:r>
                        </m:e>
                        <m:e>
                          <m:sSup>
                            <m:sSupPr>
                              <m:ctrlPr>
                                <a:rPr lang="en-US" sz="1900" i="1">
                                  <a:latin typeface="Cambria Math" panose="02040503050406030204" pitchFamily="18" charset="0"/>
                                </a:rPr>
                              </m:ctrlPr>
                            </m:sSupPr>
                            <m:e>
                              <m:r>
                                <m:rPr>
                                  <m:sty m:val="p"/>
                                </m:rPr>
                                <a:rPr lang="en-US" sz="1900">
                                  <a:latin typeface="Cambria Math" panose="02040503050406030204" pitchFamily="18" charset="0"/>
                                </a:rPr>
                                <m:t>Θ</m:t>
                              </m:r>
                            </m:e>
                            <m:sup>
                              <m:d>
                                <m:dPr>
                                  <m:ctrlPr>
                                    <a:rPr lang="en-US" sz="1900" i="1">
                                      <a:latin typeface="Cambria Math" panose="02040503050406030204" pitchFamily="18" charset="0"/>
                                    </a:rPr>
                                  </m:ctrlPr>
                                </m:dPr>
                                <m:e>
                                  <m:r>
                                    <a:rPr lang="en-US" sz="1900" i="1">
                                      <a:latin typeface="Cambria Math" panose="02040503050406030204" pitchFamily="18" charset="0"/>
                                    </a:rPr>
                                    <m:t>𝑡</m:t>
                                  </m:r>
                                </m:e>
                              </m:d>
                            </m:sup>
                          </m:sSup>
                        </m:e>
                      </m:d>
                      <m:r>
                        <a:rPr lang="en-US" sz="1900">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𝑁</m:t>
                          </m:r>
                        </m:sup>
                        <m:e>
                          <m:nary>
                            <m:naryPr>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𝑋</m:t>
                              </m:r>
                            </m:sub>
                            <m:sup/>
                            <m:e>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𝑋</m:t>
                                  </m:r>
                                </m:e>
                                <m:e>
                                  <m:sSub>
                                    <m:sSubPr>
                                      <m:ctrlPr>
                                        <a:rPr lang="en-US" sz="1900" i="1">
                                          <a:latin typeface="Cambria Math" panose="02040503050406030204" pitchFamily="18" charset="0"/>
                                        </a:rPr>
                                      </m:ctrlPr>
                                    </m:sSubPr>
                                    <m:e>
                                      <m:r>
                                        <a:rPr lang="en-US" sz="1900" i="1">
                                          <a:latin typeface="Cambria Math" panose="02040503050406030204" pitchFamily="18" charset="0"/>
                                        </a:rPr>
                                        <m:t>𝑌</m:t>
                                      </m:r>
                                    </m:e>
                                    <m:sub>
                                      <m:r>
                                        <a:rPr lang="en-US" sz="1900" i="1">
                                          <a:latin typeface="Cambria Math" panose="02040503050406030204" pitchFamily="18" charset="0"/>
                                        </a:rPr>
                                        <m:t>𝑖</m:t>
                                      </m:r>
                                    </m:sub>
                                  </m:sSub>
                                  <m:r>
                                    <a:rPr lang="en-US" sz="1900">
                                      <a:latin typeface="Cambria Math" panose="02040503050406030204" pitchFamily="18" charset="0"/>
                                    </a:rPr>
                                    <m:t>,</m:t>
                                  </m:r>
                                  <m:sSup>
                                    <m:sSupPr>
                                      <m:ctrlPr>
                                        <a:rPr lang="en-US" sz="1900" i="1">
                                          <a:latin typeface="Cambria Math" panose="02040503050406030204" pitchFamily="18" charset="0"/>
                                        </a:rPr>
                                      </m:ctrlPr>
                                    </m:sSupPr>
                                    <m:e>
                                      <m:r>
                                        <m:rPr>
                                          <m:sty m:val="p"/>
                                        </m:rPr>
                                        <a:rPr lang="en-US" sz="1900">
                                          <a:latin typeface="Cambria Math" panose="02040503050406030204" pitchFamily="18" charset="0"/>
                                        </a:rPr>
                                        <m:t>Θ</m:t>
                                      </m:r>
                                    </m:e>
                                    <m:sup>
                                      <m:d>
                                        <m:dPr>
                                          <m:ctrlPr>
                                            <a:rPr lang="en-US" sz="1900" i="1">
                                              <a:latin typeface="Cambria Math" panose="02040503050406030204" pitchFamily="18" charset="0"/>
                                            </a:rPr>
                                          </m:ctrlPr>
                                        </m:dPr>
                                        <m:e>
                                          <m:r>
                                            <a:rPr lang="en-US" sz="1900" i="1">
                                              <a:latin typeface="Cambria Math" panose="02040503050406030204" pitchFamily="18" charset="0"/>
                                            </a:rPr>
                                            <m:t>𝑡</m:t>
                                          </m:r>
                                        </m:e>
                                      </m:d>
                                    </m:sup>
                                  </m:sSup>
                                </m:e>
                              </m:d>
                              <m:r>
                                <m:rPr>
                                  <m:sty m:val="p"/>
                                </m:rPr>
                                <a:rPr lang="en-US" sz="1900">
                                  <a:latin typeface="Cambria Math" panose="02040503050406030204" pitchFamily="18" charset="0"/>
                                </a:rPr>
                                <m:t>log</m:t>
                              </m:r>
                              <m:d>
                                <m:dPr>
                                  <m:ctrlPr>
                                    <a:rPr lang="en-US" sz="1900" i="1">
                                      <a:latin typeface="Cambria Math" panose="02040503050406030204" pitchFamily="18" charset="0"/>
                                    </a:rPr>
                                  </m:ctrlPr>
                                </m:dPr>
                                <m:e>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𝑌</m:t>
                                          </m:r>
                                        </m:e>
                                        <m:sub>
                                          <m:r>
                                            <a:rPr lang="en-US" sz="1900" i="1">
                                              <a:latin typeface="Cambria Math" panose="02040503050406030204" pitchFamily="18" charset="0"/>
                                            </a:rPr>
                                            <m:t>𝑖</m:t>
                                          </m:r>
                                        </m:sub>
                                      </m:sSub>
                                    </m:e>
                                    <m:e>
                                      <m:r>
                                        <m:rPr>
                                          <m:sty m:val="p"/>
                                        </m:rPr>
                                        <a:rPr lang="en-US" sz="1900">
                                          <a:latin typeface="Cambria Math" panose="02040503050406030204" pitchFamily="18" charset="0"/>
                                        </a:rPr>
                                        <m:t>Θ</m:t>
                                      </m:r>
                                    </m:e>
                                  </m:d>
                                </m:e>
                              </m:d>
                              <m:r>
                                <m:rPr>
                                  <m:sty m:val="p"/>
                                </m:rPr>
                                <a:rPr lang="en-US" sz="1900">
                                  <a:latin typeface="Cambria Math" panose="02040503050406030204" pitchFamily="18" charset="0"/>
                                </a:rPr>
                                <m:t>d</m:t>
                              </m:r>
                              <m:r>
                                <a:rPr lang="en-US" sz="1900" i="1">
                                  <a:latin typeface="Cambria Math" panose="02040503050406030204" pitchFamily="18" charset="0"/>
                                </a:rPr>
                                <m:t>𝑋</m:t>
                              </m:r>
                            </m:e>
                          </m:nary>
                        </m:e>
                      </m:nary>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1.1</m:t>
                          </m:r>
                        </m:e>
                      </m:d>
                    </m:oMath>
                  </m:oMathPara>
                </a14:m>
                <a:endParaRPr lang="en-US" sz="1900" dirty="0" smtClean="0"/>
              </a:p>
              <a:p>
                <a:pPr marL="0" indent="0">
                  <a:buNone/>
                </a:pPr>
                <a:r>
                  <a:rPr lang="en-US" sz="1900" i="1" dirty="0"/>
                  <a:t>M-step</a:t>
                </a:r>
                <a:r>
                  <a:rPr lang="en-US" sz="1900" dirty="0" smtClean="0"/>
                  <a:t>:</a:t>
                </a:r>
              </a:p>
              <a:p>
                <a:pPr indent="0">
                  <a:buNone/>
                </a:pPr>
                <a:r>
                  <a:rPr lang="en-US" sz="1900" dirty="0"/>
                  <a:t>The next parameter Θ</a:t>
                </a:r>
                <a:r>
                  <a:rPr lang="en-US" sz="1900" baseline="30000" dirty="0"/>
                  <a:t>(</a:t>
                </a:r>
                <a:r>
                  <a:rPr lang="en-US" sz="1900" i="1" baseline="30000" dirty="0"/>
                  <a:t>t</a:t>
                </a:r>
                <a:r>
                  <a:rPr lang="en-US" sz="1900" baseline="30000" dirty="0"/>
                  <a:t>+1)</a:t>
                </a:r>
                <a:r>
                  <a:rPr lang="en-US" sz="1900" dirty="0"/>
                  <a:t> is a maximizer of </a:t>
                </a:r>
                <a:r>
                  <a:rPr lang="en-US" sz="1900" i="1" dirty="0"/>
                  <a:t>Q</a:t>
                </a:r>
                <a:r>
                  <a:rPr lang="en-US" sz="1900" dirty="0"/>
                  <a:t>(Θ | Θ</a:t>
                </a:r>
                <a:r>
                  <a:rPr lang="en-US" sz="1900" baseline="30000" dirty="0"/>
                  <a:t>(</a:t>
                </a:r>
                <a:r>
                  <a:rPr lang="en-US" sz="1900" i="1" baseline="30000" dirty="0"/>
                  <a:t>t</a:t>
                </a:r>
                <a:r>
                  <a:rPr lang="en-US" sz="1900" baseline="30000" dirty="0"/>
                  <a:t>)</a:t>
                </a:r>
                <a:r>
                  <a:rPr lang="en-US" sz="1900" dirty="0"/>
                  <a:t>) with subject to Θ. Note that Θ</a:t>
                </a:r>
                <a:r>
                  <a:rPr lang="en-US" sz="1900" baseline="30000" dirty="0"/>
                  <a:t>(</a:t>
                </a:r>
                <a:r>
                  <a:rPr lang="en-US" sz="1900" i="1" baseline="30000" dirty="0"/>
                  <a:t>t</a:t>
                </a:r>
                <a:r>
                  <a:rPr lang="en-US" sz="1900" baseline="30000" dirty="0"/>
                  <a:t>+1)</a:t>
                </a:r>
                <a:r>
                  <a:rPr lang="en-US" sz="1900" dirty="0"/>
                  <a:t> will become current parameter at the next iteration (the (</a:t>
                </a:r>
                <a:r>
                  <a:rPr lang="en-US" sz="1900" i="1" dirty="0"/>
                  <a:t>t</a:t>
                </a:r>
                <a:r>
                  <a:rPr lang="en-US" sz="1900" dirty="0"/>
                  <a:t>+1)</a:t>
                </a:r>
                <a:r>
                  <a:rPr lang="en-US" sz="1900" baseline="30000" dirty="0" err="1"/>
                  <a:t>th</a:t>
                </a:r>
                <a:r>
                  <a:rPr lang="en-US" sz="1900" dirty="0"/>
                  <a:t> iteration</a:t>
                </a:r>
                <a:r>
                  <a:rPr lang="en-US" sz="1900" dirty="0" smtClean="0"/>
                  <a:t>).</a:t>
                </a:r>
              </a:p>
              <a:p>
                <a:pPr marL="0" indent="0">
                  <a:buNone/>
                </a:pPr>
                <a:r>
                  <a:rPr lang="en-US" sz="1900" dirty="0"/>
                  <a:t>EM algorithm will converge after some iterations, at that time we have the estimate Θ</a:t>
                </a:r>
                <a:r>
                  <a:rPr lang="en-US" sz="1900" baseline="30000" dirty="0"/>
                  <a:t>(</a:t>
                </a:r>
                <a:r>
                  <a:rPr lang="en-US" sz="1900" i="1" baseline="30000" dirty="0"/>
                  <a:t>t</a:t>
                </a:r>
                <a:r>
                  <a:rPr lang="en-US" sz="1900" baseline="30000" dirty="0"/>
                  <a:t>)</a:t>
                </a:r>
                <a:r>
                  <a:rPr lang="en-US" sz="1900" dirty="0"/>
                  <a:t> = Θ</a:t>
                </a:r>
                <a:r>
                  <a:rPr lang="en-US" sz="1900" baseline="30000" dirty="0"/>
                  <a:t>(</a:t>
                </a:r>
                <a:r>
                  <a:rPr lang="en-US" sz="1900" i="1" baseline="30000" dirty="0"/>
                  <a:t>t</a:t>
                </a:r>
                <a:r>
                  <a:rPr lang="en-US" sz="1900" baseline="30000" dirty="0"/>
                  <a:t>+1)</a:t>
                </a:r>
                <a:r>
                  <a:rPr lang="en-US" sz="1900" dirty="0"/>
                  <a:t> = Θ</a:t>
                </a:r>
                <a:r>
                  <a:rPr lang="en-US" sz="1900" baseline="30000" dirty="0"/>
                  <a:t>*</a:t>
                </a:r>
                <a:r>
                  <a:rPr lang="en-US" sz="1900" dirty="0"/>
                  <a:t>. Note, the estimate Θ</a:t>
                </a:r>
                <a:r>
                  <a:rPr lang="en-US" sz="1900" baseline="30000" dirty="0"/>
                  <a:t>*</a:t>
                </a:r>
                <a:r>
                  <a:rPr lang="en-US" sz="1900" dirty="0"/>
                  <a:t> is result of 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600" y="914399"/>
                <a:ext cx="11988800" cy="5176066"/>
              </a:xfrm>
              <a:blipFill>
                <a:blip r:embed="rId2"/>
                <a:stretch>
                  <a:fillRect l="-509" t="-589" r="-458" b="-41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14399"/>
                <a:ext cx="11887200" cy="5176066"/>
              </a:xfrm>
            </p:spPr>
            <p:txBody>
              <a:bodyPr>
                <a:noAutofit/>
              </a:bodyPr>
              <a:lstStyle/>
              <a:p>
                <a:pPr marL="0" indent="0">
                  <a:buNone/>
                </a:pPr>
                <a:r>
                  <a:rPr lang="en-US" sz="2000" dirty="0" smtClean="0"/>
                  <a:t>Especially, the random variable </a:t>
                </a:r>
                <a:r>
                  <a:rPr lang="en-US" sz="2000" i="1" dirty="0"/>
                  <a:t>X</a:t>
                </a:r>
                <a:r>
                  <a:rPr lang="en-US" sz="2000" dirty="0"/>
                  <a:t> represents latent class or latent component of random variable </a:t>
                </a:r>
                <a:r>
                  <a:rPr lang="en-US" sz="2000" i="1" dirty="0"/>
                  <a:t>Y</a:t>
                </a:r>
                <a:r>
                  <a:rPr lang="en-US" sz="2000" dirty="0"/>
                  <a:t>. Suppose </a:t>
                </a:r>
                <a:r>
                  <a:rPr lang="en-US" sz="2000" i="1" dirty="0"/>
                  <a:t>X</a:t>
                </a:r>
                <a:r>
                  <a:rPr lang="en-US" sz="2000" dirty="0"/>
                  <a:t> is discrete and ranges in {1, 2,…, </a:t>
                </a:r>
                <a:r>
                  <a:rPr lang="en-US" sz="2000" i="1" dirty="0"/>
                  <a:t>K</a:t>
                </a:r>
                <a:r>
                  <a:rPr lang="en-US" sz="2000" dirty="0"/>
                  <a:t>}. As a convention, let </a:t>
                </a:r>
                <a:r>
                  <a:rPr lang="en-US" sz="2000" i="1" dirty="0"/>
                  <a:t>k</a:t>
                </a:r>
                <a:r>
                  <a:rPr lang="en-US" sz="2000" dirty="0"/>
                  <a:t>=</a:t>
                </a:r>
                <a:r>
                  <a:rPr lang="en-US" sz="2000" i="1" dirty="0"/>
                  <a:t>X</a:t>
                </a:r>
                <a:r>
                  <a:rPr lang="en-US" sz="2000" dirty="0"/>
                  <a:t>. Note, because all </a:t>
                </a:r>
                <a:r>
                  <a:rPr lang="en-US" sz="2000" i="1" dirty="0"/>
                  <a:t>Y</a:t>
                </a:r>
                <a:r>
                  <a:rPr lang="en-US" sz="2000" i="1" baseline="-25000" dirty="0"/>
                  <a:t>i</a:t>
                </a:r>
                <a:r>
                  <a:rPr lang="en-US" sz="2000" dirty="0"/>
                  <a:t> (s) are </a:t>
                </a:r>
                <a:r>
                  <a:rPr lang="en-US" sz="2000" dirty="0" err="1"/>
                  <a:t>iid</a:t>
                </a:r>
                <a:r>
                  <a:rPr lang="en-US" sz="2000" dirty="0"/>
                  <a:t>, let random variable </a:t>
                </a:r>
                <a:r>
                  <a:rPr lang="en-US" sz="2000" i="1" dirty="0"/>
                  <a:t>Y</a:t>
                </a:r>
                <a:r>
                  <a:rPr lang="en-US" sz="2000" dirty="0"/>
                  <a:t> represent every </a:t>
                </a:r>
                <a:r>
                  <a:rPr lang="en-US" sz="2000" i="1" dirty="0"/>
                  <a:t>Y</a:t>
                </a:r>
                <a:r>
                  <a:rPr lang="en-US" sz="2000" i="1" baseline="-25000" dirty="0"/>
                  <a:t>i</a:t>
                </a:r>
                <a:r>
                  <a:rPr lang="en-US" sz="2000" dirty="0"/>
                  <a:t>. The so-called probabilistic</a:t>
                </a:r>
                <a:r>
                  <a:rPr lang="en-US" sz="2000" i="1" dirty="0"/>
                  <a:t> </a:t>
                </a:r>
                <a:r>
                  <a:rPr lang="en-US" sz="2000" dirty="0"/>
                  <a:t>finite</a:t>
                </a:r>
                <a:r>
                  <a:rPr lang="en-US" sz="2000" i="1" dirty="0"/>
                  <a:t> </a:t>
                </a:r>
                <a:r>
                  <a:rPr lang="en-US" sz="2000" dirty="0"/>
                  <a:t>mixture model is represented by the PDF of </a:t>
                </a:r>
                <a:r>
                  <a:rPr lang="en-US" sz="2000" i="1" dirty="0"/>
                  <a:t>Y</a:t>
                </a:r>
                <a:r>
                  <a:rPr lang="en-US" sz="2000" dirty="0"/>
                  <a:t>, as follows</a:t>
                </a:r>
                <a:r>
                  <a:rPr lang="en-US" sz="2000" dirty="0" smtClean="0"/>
                  <a:t>:</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𝑌</m:t>
                          </m:r>
                        </m:e>
                        <m:e>
                          <m:r>
                            <m:rPr>
                              <m:sty m:val="p"/>
                            </m:rPr>
                            <a:rPr lang="en-US" sz="2000">
                              <a:latin typeface="Cambria Math" panose="02040503050406030204" pitchFamily="18" charset="0"/>
                            </a:rPr>
                            <m:t>Θ</m:t>
                          </m:r>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𝑌</m:t>
                              </m:r>
                            </m:e>
                            <m:e>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oMath>
                  </m:oMathPara>
                </a14:m>
                <a:endParaRPr lang="en-US" sz="2000" dirty="0" smtClean="0"/>
              </a:p>
              <a:p>
                <a:pPr marL="0" indent="0">
                  <a:buNone/>
                </a:pPr>
                <a:r>
                  <a:rPr lang="en-US" sz="2000" dirty="0"/>
                  <a:t>Where</a:t>
                </a:r>
                <a:r>
                  <a:rPr lang="en-US" sz="2000" dirty="0" smtClean="0"/>
                  <a:t>,</a:t>
                </a:r>
              </a:p>
              <a:p>
                <a:pPr mar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Θ</m:t>
                      </m:r>
                      <m:r>
                        <a:rPr lang="en-US" sz="200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𝐾</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𝐾</m:t>
                                  </m:r>
                                </m:sub>
                              </m:sSub>
                            </m:e>
                          </m:d>
                        </m:e>
                        <m:sup>
                          <m:r>
                            <a:rPr lang="en-US" sz="2000" i="1">
                              <a:latin typeface="Cambria Math" panose="02040503050406030204" pitchFamily="18" charset="0"/>
                            </a:rPr>
                            <m:t>𝑇</m:t>
                          </m:r>
                        </m:sup>
                      </m:sSup>
                      <m:r>
                        <a:rPr lang="en-US" sz="2000" b="0" i="1" smtClean="0">
                          <a:latin typeface="Cambria Math" panose="02040503050406030204" pitchFamily="18" charset="0"/>
                        </a:rPr>
                        <m:t> </m:t>
                      </m:r>
                      <m:r>
                        <m:rPr>
                          <m:sty m:val="p"/>
                        </m:rPr>
                        <a:rPr lang="en-US" sz="2000" b="0" i="0" smtClean="0">
                          <a:latin typeface="Cambria Math" panose="02040503050406030204" pitchFamily="18" charset="0"/>
                        </a:rPr>
                        <m:t>and</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𝑘</m:t>
                              </m:r>
                            </m:sub>
                          </m:sSub>
                        </m:e>
                      </m:nary>
                      <m:r>
                        <a:rPr lang="en-US" sz="2000" i="1">
                          <a:latin typeface="Cambria Math" panose="02040503050406030204" pitchFamily="18" charset="0"/>
                        </a:rPr>
                        <m:t>=1</m:t>
                      </m:r>
                    </m:oMath>
                  </m:oMathPara>
                </a14:m>
                <a:endParaRPr lang="en-US" sz="2000" dirty="0"/>
              </a:p>
              <a:p>
                <a:pPr marL="0" indent="0">
                  <a:buNone/>
                </a:pPr>
                <a:r>
                  <a:rPr lang="en-US" sz="2000" dirty="0" smtClean="0"/>
                  <a:t>The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is re-defined for finite mixture model as follows (Nguyen, Tutorial on EM tutorial, 2020, p. 79</a:t>
                </a:r>
                <a:r>
                  <a:rPr lang="en-US" sz="2000" dirty="0" smtClean="0"/>
                  <a:t>):</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e>
                          </m:nary>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Para>
                </a14:m>
                <a:endParaRPr lang="en-US" sz="2000" dirty="0" smtClean="0"/>
              </a:p>
              <a:p>
                <a:pPr marL="0" indent="0">
                  <a:buNone/>
                </a:pPr>
                <a:r>
                  <a:rPr lang="en-US" sz="2000" dirty="0" smtClean="0"/>
                  <a:t>Where,</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e>
                          </m:nary>
                        </m:den>
                      </m:f>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14399"/>
                <a:ext cx="11887200" cy="5176066"/>
              </a:xfrm>
              <a:blipFill>
                <a:blip r:embed="rId2"/>
                <a:stretch>
                  <a:fillRect l="-513" t="-589" r="-513" b="-447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51636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1978640" cy="5176066"/>
              </a:xfrm>
            </p:spPr>
            <p:txBody>
              <a:bodyPr>
                <a:noAutofit/>
              </a:bodyPr>
              <a:lstStyle/>
              <a:p>
                <a:pPr marL="0" indent="0">
                  <a:buNone/>
                </a:pPr>
                <a:r>
                  <a:rPr lang="en-US" sz="2000" dirty="0" smtClean="0"/>
                  <a:t>If every </a:t>
                </a:r>
                <a:r>
                  <a:rPr lang="en-US" sz="2000" i="1" dirty="0" err="1"/>
                  <a:t>f</a:t>
                </a:r>
                <a:r>
                  <a:rPr lang="en-US" sz="2000" i="1" baseline="-25000" dirty="0" err="1"/>
                  <a:t>k</a:t>
                </a:r>
                <a:r>
                  <a:rPr lang="en-US" sz="2000" dirty="0"/>
                  <a:t>(</a:t>
                </a:r>
                <a:r>
                  <a:rPr lang="en-US" sz="2000" i="1" dirty="0" err="1"/>
                  <a:t>Y</a:t>
                </a:r>
                <a:r>
                  <a:rPr lang="en-US" sz="2000" dirty="0" err="1"/>
                  <a:t>|</a:t>
                </a:r>
                <a:r>
                  <a:rPr lang="en-US" sz="2000" i="1" dirty="0" err="1"/>
                  <a:t>θ</a:t>
                </a:r>
                <a:r>
                  <a:rPr lang="en-US" sz="2000" baseline="-25000" dirty="0" err="1"/>
                  <a:t>k</a:t>
                </a:r>
                <a:r>
                  <a:rPr lang="en-US" sz="2000" dirty="0"/>
                  <a:t>) distributes normally with mean </a:t>
                </a:r>
                <a:r>
                  <a:rPr lang="en-US" sz="2000" i="1" dirty="0" err="1"/>
                  <a:t>μ</a:t>
                </a:r>
                <a:r>
                  <a:rPr lang="en-US" sz="2000" i="1" baseline="-25000" dirty="0" err="1"/>
                  <a:t>k</a:t>
                </a:r>
                <a:r>
                  <a:rPr lang="en-US" sz="2000" dirty="0"/>
                  <a:t> and covariance matrix </a:t>
                </a:r>
                <a:r>
                  <a:rPr lang="en-US" sz="2000" dirty="0" err="1"/>
                  <a:t>Σ</a:t>
                </a:r>
                <a:r>
                  <a:rPr lang="en-US" sz="2000" i="1" baseline="-25000" dirty="0" err="1"/>
                  <a:t>k</a:t>
                </a:r>
                <a:r>
                  <a:rPr lang="en-US" sz="2000" dirty="0"/>
                  <a:t> such that </a:t>
                </a:r>
                <a:r>
                  <a:rPr lang="en-US" sz="2000" i="1" dirty="0" err="1"/>
                  <a:t>θ</a:t>
                </a:r>
                <a:r>
                  <a:rPr lang="en-US" sz="2000" i="1" baseline="-25000" dirty="0" err="1"/>
                  <a:t>k</a:t>
                </a:r>
                <a:r>
                  <a:rPr lang="en-US" sz="2000" dirty="0"/>
                  <a:t> = (</a:t>
                </a:r>
                <a:r>
                  <a:rPr lang="en-US" sz="2000" i="1" dirty="0" err="1"/>
                  <a:t>μ</a:t>
                </a:r>
                <a:r>
                  <a:rPr lang="en-US" sz="2000" i="1" baseline="-25000" dirty="0" err="1"/>
                  <a:t>k</a:t>
                </a:r>
                <a:r>
                  <a:rPr lang="en-US" sz="2000" dirty="0"/>
                  <a:t>, </a:t>
                </a:r>
                <a:r>
                  <a:rPr lang="en-US" sz="2000" dirty="0" err="1"/>
                  <a:t>Σ</a:t>
                </a:r>
                <a:r>
                  <a:rPr lang="en-US" sz="2000" i="1" baseline="-25000" dirty="0" err="1"/>
                  <a:t>k</a:t>
                </a:r>
                <a:r>
                  <a:rPr lang="en-US" sz="2000" dirty="0"/>
                  <a:t>)</a:t>
                </a:r>
                <a:r>
                  <a:rPr lang="en-US" sz="2000" i="1" baseline="30000" dirty="0"/>
                  <a:t>T</a:t>
                </a:r>
                <a:r>
                  <a:rPr lang="en-US" sz="2000" dirty="0"/>
                  <a:t>, the next parameter Θ</a:t>
                </a:r>
                <a:r>
                  <a:rPr lang="en-US" sz="2000" baseline="30000" dirty="0"/>
                  <a:t>(</a:t>
                </a:r>
                <a:r>
                  <a:rPr lang="en-US" sz="2000" i="1" baseline="30000" dirty="0"/>
                  <a:t>t</a:t>
                </a:r>
                <a:r>
                  <a:rPr lang="en-US" sz="2000" baseline="30000" dirty="0"/>
                  <a:t>+1)</a:t>
                </a:r>
                <a:r>
                  <a:rPr lang="en-US" sz="2000" dirty="0"/>
                  <a:t> is calculated at M-step of such </a:t>
                </a:r>
                <a:r>
                  <a:rPr lang="en-US" sz="2000" i="1" dirty="0" err="1"/>
                  <a:t>t</a:t>
                </a:r>
                <a:r>
                  <a:rPr lang="en-US" sz="2000" baseline="30000" dirty="0" err="1"/>
                  <a:t>th</a:t>
                </a:r>
                <a:r>
                  <a:rPr lang="en-US" sz="2000" dirty="0"/>
                  <a:t> iteration given current parameter Θ</a:t>
                </a:r>
                <a:r>
                  <a:rPr lang="en-US" sz="2000" baseline="30000" dirty="0"/>
                  <a:t>(</a:t>
                </a:r>
                <a:r>
                  <a:rPr lang="en-US" sz="2000" i="1" baseline="30000" dirty="0"/>
                  <a:t>t</a:t>
                </a:r>
                <a:r>
                  <a:rPr lang="en-US" sz="2000" baseline="30000" dirty="0"/>
                  <a:t>)</a:t>
                </a:r>
                <a:r>
                  <a:rPr lang="en-US" sz="2000" dirty="0"/>
                  <a:t> as follows (Nguyen, Tutorial on EM tutorial, 2020, p. 85</a:t>
                </a:r>
                <a:r>
                  <a:rPr lang="en-US" sz="2000" dirty="0" smtClean="0"/>
                  <a:t>):</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𝑁</m:t>
                                </m:r>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e>
                        </m:m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e>
                        </m:mr>
                        <m:mr>
                          <m:e>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e>
                                          <m:sup>
                                            <m:r>
                                              <a:rPr lang="en-US" sz="2000" i="1">
                                                <a:latin typeface="Cambria Math" panose="02040503050406030204" pitchFamily="18" charset="0"/>
                                              </a:rPr>
                                              <m:t>𝑇</m:t>
                                            </m:r>
                                          </m:sup>
                                        </m:sSup>
                                      </m:e>
                                    </m:d>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e>
                        </m:mr>
                      </m:m>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oMath>
                  </m:oMathPara>
                </a14:m>
                <a:endParaRPr lang="en-US" sz="2000" dirty="0" smtClean="0"/>
              </a:p>
              <a:p>
                <a:pPr marL="0" indent="0">
                  <a:buNone/>
                </a:pPr>
                <a:r>
                  <a:rPr lang="en-US" sz="2000" dirty="0"/>
                  <a:t>Note, the conditional probability </a:t>
                </a:r>
                <a:r>
                  <a:rPr lang="en-US" sz="2000" i="1" dirty="0"/>
                  <a:t>P</a:t>
                </a:r>
                <a:r>
                  <a:rPr lang="en-US" sz="2000" dirty="0"/>
                  <a:t>(</a:t>
                </a:r>
                <a:r>
                  <a:rPr lang="en-US" sz="2000" i="1" dirty="0"/>
                  <a:t>k</a:t>
                </a:r>
                <a:r>
                  <a:rPr lang="en-US" sz="2000" dirty="0"/>
                  <a:t> | </a:t>
                </a:r>
                <a:r>
                  <a:rPr lang="en-US" sz="2000" i="1" dirty="0"/>
                  <a:t>Y</a:t>
                </a:r>
                <a:r>
                  <a:rPr lang="en-US" sz="2000" i="1" baseline="-25000" dirty="0"/>
                  <a:t>i</a:t>
                </a:r>
                <a:r>
                  <a:rPr lang="en-US" sz="2000" dirty="0"/>
                  <a:t>, Θ</a:t>
                </a:r>
                <a:r>
                  <a:rPr lang="en-US" sz="2000" baseline="30000" dirty="0"/>
                  <a:t>(</a:t>
                </a:r>
                <a:r>
                  <a:rPr lang="en-US" sz="2000" i="1" baseline="30000" dirty="0"/>
                  <a:t>t</a:t>
                </a:r>
                <a:r>
                  <a:rPr lang="en-US" sz="2000" baseline="30000" dirty="0"/>
                  <a:t>)</a:t>
                </a:r>
                <a:r>
                  <a:rPr lang="en-US" sz="2000" dirty="0"/>
                  <a:t>) is calculated at E-step</a:t>
                </a:r>
                <a:r>
                  <a:rPr lang="en-US" sz="2000" dirty="0" smtClean="0"/>
                  <a:t>.</a:t>
                </a:r>
                <a:r>
                  <a:rPr lang="en-US" sz="2000" dirty="0"/>
                  <a:t> In the traditional finite mixture model, the parameter </a:t>
                </a:r>
                <a:r>
                  <a:rPr lang="en-US" sz="2000" i="1" dirty="0"/>
                  <a:t>α</a:t>
                </a:r>
                <a:r>
                  <a:rPr lang="en-US" sz="2000" i="1" baseline="-25000" dirty="0"/>
                  <a:t>k</a:t>
                </a:r>
                <a:r>
                  <a:rPr lang="en-US" sz="2000" dirty="0"/>
                  <a:t> is essentially the parameter of hidden random variable </a:t>
                </a:r>
                <a:r>
                  <a:rPr lang="en-US" sz="2000" i="1" dirty="0"/>
                  <a:t>X</a:t>
                </a:r>
                <a:r>
                  <a:rPr lang="en-US" sz="2000" dirty="0"/>
                  <a:t> when </a:t>
                </a:r>
                <a:r>
                  <a:rPr lang="en-US" sz="2000" i="1" dirty="0"/>
                  <a:t>X</a:t>
                </a:r>
                <a:r>
                  <a:rPr lang="en-US" sz="2000" dirty="0"/>
                  <a:t> is discrete, </a:t>
                </a:r>
                <a:r>
                  <a:rPr lang="en-US" sz="2000" i="1" dirty="0"/>
                  <a:t>α</a:t>
                </a:r>
                <a:r>
                  <a:rPr lang="en-US" sz="2000" i="1" baseline="-25000" dirty="0"/>
                  <a:t>k</a:t>
                </a:r>
                <a:r>
                  <a:rPr lang="en-US" sz="2000" dirty="0"/>
                  <a:t> = </a:t>
                </a:r>
                <a:r>
                  <a:rPr lang="en-US" sz="2000" i="1" dirty="0"/>
                  <a:t>P</a:t>
                </a:r>
                <a:r>
                  <a:rPr lang="en-US" sz="2000" dirty="0"/>
                  <a:t>(</a:t>
                </a:r>
                <a:r>
                  <a:rPr lang="en-US" sz="2000" i="1" dirty="0"/>
                  <a:t>X</a:t>
                </a:r>
                <a:r>
                  <a:rPr lang="en-US" sz="2000" dirty="0"/>
                  <a:t>=</a:t>
                </a:r>
                <a:r>
                  <a:rPr lang="en-US" sz="2000" i="1" dirty="0"/>
                  <a:t>k</a:t>
                </a:r>
                <a:r>
                  <a:rPr lang="en-US" sz="2000" dirty="0"/>
                  <a:t>). In other words, </a:t>
                </a:r>
                <a:r>
                  <a:rPr lang="en-US" sz="2000" i="1" dirty="0"/>
                  <a:t>P</a:t>
                </a:r>
                <a:r>
                  <a:rPr lang="en-US" sz="2000" dirty="0"/>
                  <a:t>(</a:t>
                </a:r>
                <a:r>
                  <a:rPr lang="en-US" sz="2000" i="1" dirty="0"/>
                  <a:t>X</a:t>
                </a:r>
                <a:r>
                  <a:rPr lang="en-US" sz="2000" dirty="0"/>
                  <a:t>) is “reduced” at most. There is a problem of how to define and learn finite mixture model when </a:t>
                </a:r>
                <a:r>
                  <a:rPr lang="en-US" sz="2000" i="1" dirty="0"/>
                  <a:t>P</a:t>
                </a:r>
                <a:r>
                  <a:rPr lang="en-US" sz="2000" dirty="0"/>
                  <a:t>(</a:t>
                </a:r>
                <a:r>
                  <a:rPr lang="en-US" sz="2000" i="1" dirty="0"/>
                  <a:t>X</a:t>
                </a:r>
                <a:r>
                  <a:rPr lang="en-US" sz="2000" dirty="0"/>
                  <a:t>) is still a full PDF which owns individual parameter. Such problem is solved by the definition of conditional mixture model (CMM) in the next section.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1978640" cy="5176066"/>
              </a:xfrm>
              <a:blipFill>
                <a:blip r:embed="rId2"/>
                <a:stretch>
                  <a:fillRect l="-509" t="-589" r="-509" b="-45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42312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Conditional mixture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 y="914399"/>
                <a:ext cx="11948160" cy="5176066"/>
              </a:xfrm>
            </p:spPr>
            <p:txBody>
              <a:bodyPr>
                <a:noAutofit/>
              </a:bodyPr>
              <a:lstStyle/>
              <a:p>
                <a:pPr marL="0" indent="0">
                  <a:buNone/>
                </a:pPr>
                <a:r>
                  <a:rPr lang="en-US" sz="2100" dirty="0" smtClean="0"/>
                  <a:t>Now let </a:t>
                </a:r>
                <a:r>
                  <a:rPr lang="en-US" sz="2100" i="1" dirty="0"/>
                  <a:t>W</a:t>
                </a:r>
                <a:r>
                  <a:rPr lang="en-US" sz="2100" dirty="0"/>
                  <a:t> and </a:t>
                </a:r>
                <a:r>
                  <a:rPr lang="en-US" sz="2100" i="1" dirty="0"/>
                  <a:t>Y</a:t>
                </a:r>
                <a:r>
                  <a:rPr lang="en-US" sz="2100" dirty="0"/>
                  <a:t> be two random variables and both of them are observed. I define the conditional PDF of </a:t>
                </a:r>
                <a:r>
                  <a:rPr lang="en-US" sz="2100" i="1" dirty="0"/>
                  <a:t>Y</a:t>
                </a:r>
                <a:r>
                  <a:rPr lang="en-US" sz="2100" dirty="0"/>
                  <a:t> given </a:t>
                </a:r>
                <a:r>
                  <a:rPr lang="en-US" sz="2100" i="1" dirty="0"/>
                  <a:t>W</a:t>
                </a:r>
                <a:r>
                  <a:rPr lang="en-US" sz="2100" dirty="0"/>
                  <a:t> as follows</a:t>
                </a:r>
                <a:r>
                  <a:rPr lang="en-US" sz="2100" dirty="0" smtClean="0"/>
                  <a:t>:</a:t>
                </a:r>
              </a:p>
              <a:p>
                <a:pPr marL="0" indent="0">
                  <a:buNone/>
                </a:pPr>
                <a14:m>
                  <m:oMathPara xmlns:m="http://schemas.openxmlformats.org/officeDocument/2006/math">
                    <m:oMathParaPr>
                      <m:jc m:val="right"/>
                    </m:oMathParaPr>
                    <m:oMath xmlns:m="http://schemas.openxmlformats.org/officeDocument/2006/math">
                      <m:r>
                        <a:rPr lang="en-US" sz="2100" i="1">
                          <a:latin typeface="Cambria Math" panose="02040503050406030204" pitchFamily="18" charset="0"/>
                        </a:rPr>
                        <m:t>𝑓</m:t>
                      </m:r>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r>
                            <m:rPr>
                              <m:sty m:val="p"/>
                            </m:rPr>
                            <a:rPr lang="en-US" sz="2100">
                              <a:latin typeface="Cambria Math" panose="02040503050406030204" pitchFamily="18" charset="0"/>
                            </a:rPr>
                            <m:t>Θ</m:t>
                          </m:r>
                        </m:e>
                      </m:d>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𝑘</m:t>
                          </m:r>
                          <m:r>
                            <a:rPr lang="en-US" sz="2100" i="1">
                              <a:latin typeface="Cambria Math" panose="02040503050406030204" pitchFamily="18" charset="0"/>
                            </a:rPr>
                            <m:t>=1</m:t>
                          </m:r>
                        </m:sub>
                        <m:sup>
                          <m:r>
                            <a:rPr lang="en-US" sz="2100" i="1">
                              <a:latin typeface="Cambria Math" panose="02040503050406030204" pitchFamily="18" charset="0"/>
                            </a:rPr>
                            <m:t>𝐾</m:t>
                          </m:r>
                        </m:sup>
                        <m:e>
                          <m:f>
                            <m:fPr>
                              <m:ctrlPr>
                                <a:rPr lang="en-US" sz="2100" i="1">
                                  <a:latin typeface="Cambria Math" panose="02040503050406030204" pitchFamily="18" charset="0"/>
                                </a:rPr>
                              </m:ctrlPr>
                            </m:fPr>
                            <m:num>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num>
                            <m:den>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den>
                          </m:f>
                          <m:sSub>
                            <m:sSubPr>
                              <m:ctrlPr>
                                <a:rPr lang="en-US" sz="2100" i="1">
                                  <a:latin typeface="Cambria Math" panose="02040503050406030204" pitchFamily="18" charset="0"/>
                                </a:rPr>
                              </m:ctrlPr>
                            </m:sSubPr>
                            <m:e>
                              <m:r>
                                <a:rPr lang="en-US" sz="2100" i="1">
                                  <a:latin typeface="Cambria Math" panose="02040503050406030204" pitchFamily="18" charset="0"/>
                                </a:rPr>
                                <m:t>𝑓</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𝜃</m:t>
                                  </m:r>
                                </m:e>
                                <m:sub>
                                  <m:r>
                                    <a:rPr lang="en-US" sz="2100" i="1">
                                      <a:latin typeface="Cambria Math" panose="02040503050406030204" pitchFamily="18" charset="0"/>
                                    </a:rPr>
                                    <m:t>𝑘</m:t>
                                  </m:r>
                                </m:sub>
                              </m:sSub>
                            </m:e>
                          </m:d>
                        </m:e>
                      </m:nary>
                      <m:r>
                        <a:rPr lang="en-US" sz="2100" b="0" i="1" smtClean="0">
                          <a:latin typeface="Cambria Math" panose="02040503050406030204" pitchFamily="18" charset="0"/>
                        </a:rPr>
                        <m:t>    </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2.1</m:t>
                          </m:r>
                        </m:e>
                      </m:d>
                    </m:oMath>
                  </m:oMathPara>
                </a14:m>
                <a:endParaRPr lang="en-US" sz="2100" dirty="0" smtClean="0"/>
              </a:p>
              <a:p>
                <a:pPr marL="0" indent="0">
                  <a:buNone/>
                </a:pPr>
                <a:r>
                  <a:rPr lang="en-US" sz="2100" dirty="0"/>
                  <a:t>Where </a:t>
                </a:r>
                <a:r>
                  <a:rPr lang="en-US" sz="2100" i="1" dirty="0" err="1"/>
                  <a:t>g</a:t>
                </a:r>
                <a:r>
                  <a:rPr lang="en-US" sz="2100" i="1" baseline="-25000" dirty="0" err="1"/>
                  <a:t>k</a:t>
                </a:r>
                <a:r>
                  <a:rPr lang="en-US" sz="2100" dirty="0"/>
                  <a:t>(</a:t>
                </a:r>
                <a:r>
                  <a:rPr lang="en-US" sz="2100" i="1" dirty="0" err="1"/>
                  <a:t>W</a:t>
                </a:r>
                <a:r>
                  <a:rPr lang="en-US" sz="2100" dirty="0" err="1"/>
                  <a:t>|</a:t>
                </a:r>
                <a:r>
                  <a:rPr lang="en-US" sz="2100" i="1" dirty="0" err="1"/>
                  <a:t>φ</a:t>
                </a:r>
                <a:r>
                  <a:rPr lang="en-US" sz="2100" i="1" baseline="-25000" dirty="0" err="1"/>
                  <a:t>k</a:t>
                </a:r>
                <a:r>
                  <a:rPr lang="en-US" sz="2100" dirty="0"/>
                  <a:t>) is the </a:t>
                </a:r>
                <a:r>
                  <a:rPr lang="en-US" sz="2100" i="1" dirty="0"/>
                  <a:t>k</a:t>
                </a:r>
                <a:r>
                  <a:rPr lang="en-US" sz="2100" baseline="30000" dirty="0"/>
                  <a:t>th</a:t>
                </a:r>
                <a:r>
                  <a:rPr lang="en-US" sz="2100" dirty="0"/>
                  <a:t> PDF of </a:t>
                </a:r>
                <a:r>
                  <a:rPr lang="en-US" sz="2100" i="1" dirty="0"/>
                  <a:t>W</a:t>
                </a:r>
                <a:r>
                  <a:rPr lang="en-US" sz="2100" dirty="0"/>
                  <a:t> which can be considered PDF of </a:t>
                </a:r>
                <a:r>
                  <a:rPr lang="en-US" sz="2100" i="1" dirty="0"/>
                  <a:t>X</a:t>
                </a:r>
                <a:r>
                  <a:rPr lang="en-US" sz="2100" dirty="0"/>
                  <a:t> for the </a:t>
                </a:r>
                <a:r>
                  <a:rPr lang="en-US" sz="2100" i="1" dirty="0"/>
                  <a:t>k</a:t>
                </a:r>
                <a:r>
                  <a:rPr lang="en-US" sz="2100" baseline="30000" dirty="0"/>
                  <a:t>th</a:t>
                </a:r>
                <a:r>
                  <a:rPr lang="en-US" sz="2100" dirty="0"/>
                  <a:t> component. Equation 2.1 specifies the so-call conditional mixture model (CMM) when random variable </a:t>
                </a:r>
                <a:r>
                  <a:rPr lang="en-US" sz="2100" i="1" dirty="0"/>
                  <a:t>Y</a:t>
                </a:r>
                <a:r>
                  <a:rPr lang="en-US" sz="2100" dirty="0"/>
                  <a:t> is dependent on another random variable </a:t>
                </a:r>
                <a:r>
                  <a:rPr lang="en-US" sz="2100" i="1" dirty="0"/>
                  <a:t>W</a:t>
                </a:r>
                <a:r>
                  <a:rPr lang="en-US" sz="2100" dirty="0"/>
                  <a:t>. It is possible to consider that the parameter </a:t>
                </a:r>
                <a:r>
                  <a:rPr lang="en-US" sz="2100" i="1" dirty="0"/>
                  <a:t>α</a:t>
                </a:r>
                <a:r>
                  <a:rPr lang="en-US" sz="2100" i="1" baseline="-25000" dirty="0"/>
                  <a:t>k</a:t>
                </a:r>
                <a:r>
                  <a:rPr lang="en-US" sz="2100" dirty="0"/>
                  <a:t> in the traditional mixture model specified by equation 1.2 is:</a:t>
                </a:r>
              </a:p>
              <a:p>
                <a:pPr marL="0" indent="0">
                  <a:buNone/>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𝛼</m:t>
                          </m:r>
                        </m:e>
                        <m:sub>
                          <m:r>
                            <a:rPr lang="en-US" sz="2100" i="1">
                              <a:latin typeface="Cambria Math" panose="02040503050406030204" pitchFamily="18" charset="0"/>
                            </a:rPr>
                            <m:t>𝑘</m:t>
                          </m:r>
                        </m:sub>
                      </m:sSub>
                      <m:r>
                        <a:rPr lang="en-US" sz="2100" i="1">
                          <a:latin typeface="Cambria Math" panose="02040503050406030204" pitchFamily="18" charset="0"/>
                        </a:rPr>
                        <m:t>=</m:t>
                      </m:r>
                      <m:f>
                        <m:fPr>
                          <m:ctrlPr>
                            <a:rPr lang="en-US" sz="2100" i="1">
                              <a:latin typeface="Cambria Math" panose="02040503050406030204" pitchFamily="18" charset="0"/>
                            </a:rPr>
                          </m:ctrlPr>
                        </m:fPr>
                        <m:num>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num>
                        <m:den>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den>
                      </m:f>
                    </m:oMath>
                  </m:oMathPara>
                </a14:m>
                <a:endParaRPr lang="en-US" sz="2100" dirty="0" smtClean="0"/>
              </a:p>
              <a:p>
                <a:pPr marL="0" indent="0">
                  <a:buNone/>
                </a:pPr>
                <a:r>
                  <a:rPr lang="en-US" sz="2100" dirty="0"/>
                  <a:t>It is deduced that hidden variable </a:t>
                </a:r>
                <a:r>
                  <a:rPr lang="en-US" sz="2100" i="1" dirty="0"/>
                  <a:t>X</a:t>
                </a:r>
                <a:r>
                  <a:rPr lang="en-US" sz="2100" dirty="0"/>
                  <a:t>=</a:t>
                </a:r>
                <a:r>
                  <a:rPr lang="en-US" sz="2100" i="1" dirty="0"/>
                  <a:t>k</a:t>
                </a:r>
                <a:r>
                  <a:rPr lang="en-US" sz="2100" dirty="0"/>
                  <a:t> in CMM is represented by </a:t>
                </a:r>
                <a:r>
                  <a:rPr lang="en-US" sz="2100" i="1" dirty="0" err="1"/>
                  <a:t>g</a:t>
                </a:r>
                <a:r>
                  <a:rPr lang="en-US" sz="2100" i="1" baseline="-25000" dirty="0" err="1"/>
                  <a:t>k</a:t>
                </a:r>
                <a:r>
                  <a:rPr lang="en-US" sz="2100" dirty="0"/>
                  <a:t>(</a:t>
                </a:r>
                <a:r>
                  <a:rPr lang="en-US" sz="2100" i="1" dirty="0" err="1"/>
                  <a:t>W</a:t>
                </a:r>
                <a:r>
                  <a:rPr lang="en-US" sz="2100" dirty="0" err="1"/>
                  <a:t>|</a:t>
                </a:r>
                <a:r>
                  <a:rPr lang="en-US" sz="2100" i="1" dirty="0" err="1"/>
                  <a:t>φ</a:t>
                </a:r>
                <a:r>
                  <a:rPr lang="en-US" sz="2100" i="1" baseline="-25000" dirty="0" err="1"/>
                  <a:t>k</a:t>
                </a:r>
                <a:r>
                  <a:rPr lang="en-US" sz="2100" dirty="0"/>
                  <a:t>) with a full of necessary parameters </a:t>
                </a:r>
                <a:r>
                  <a:rPr lang="en-US" sz="2100" i="1" dirty="0" err="1"/>
                  <a:t>φ</a:t>
                </a:r>
                <a:r>
                  <a:rPr lang="en-US" sz="2100" i="1" baseline="-25000" dirty="0" err="1"/>
                  <a:t>k</a:t>
                </a:r>
                <a:r>
                  <a:rPr lang="en-US" sz="2100" dirty="0"/>
                  <a:t>. When the sum </a:t>
                </a:r>
                <a14:m>
                  <m:oMath xmlns:m="http://schemas.openxmlformats.org/officeDocument/2006/math">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oMath>
                </a14:m>
                <a:r>
                  <a:rPr lang="en-US" sz="2100" dirty="0"/>
                  <a:t> is considered as constant, we have:</a:t>
                </a:r>
              </a:p>
              <a:p>
                <a:pPr marL="0" indent="0">
                  <a:buNone/>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𝑓</m:t>
                      </m:r>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r>
                            <m:rPr>
                              <m:sty m:val="p"/>
                            </m:rPr>
                            <a:rPr lang="en-US" sz="2100">
                              <a:latin typeface="Cambria Math" panose="02040503050406030204" pitchFamily="18" charset="0"/>
                            </a:rPr>
                            <m:t>Θ</m:t>
                          </m:r>
                        </m:e>
                      </m:d>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m:t>
                          </m:r>
                        </m:num>
                        <m:den>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den>
                      </m:f>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𝑘</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sSub>
                            <m:sSubPr>
                              <m:ctrlPr>
                                <a:rPr lang="en-US" sz="2100" i="1">
                                  <a:latin typeface="Cambria Math" panose="02040503050406030204" pitchFamily="18" charset="0"/>
                                </a:rPr>
                              </m:ctrlPr>
                            </m:sSubPr>
                            <m:e>
                              <m:r>
                                <a:rPr lang="en-US" sz="2100" i="1">
                                  <a:latin typeface="Cambria Math" panose="02040503050406030204" pitchFamily="18" charset="0"/>
                                </a:rPr>
                                <m:t>𝑓</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𝜃</m:t>
                                  </m:r>
                                </m:e>
                                <m:sub>
                                  <m:r>
                                    <a:rPr lang="en-US" sz="2100" i="1">
                                      <a:latin typeface="Cambria Math" panose="02040503050406030204" pitchFamily="18" charset="0"/>
                                    </a:rPr>
                                    <m:t>𝑘</m:t>
                                  </m:r>
                                </m:sub>
                              </m:sSub>
                            </m:e>
                          </m:d>
                        </m:e>
                      </m:nary>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𝑘</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sSub>
                            <m:sSubPr>
                              <m:ctrlPr>
                                <a:rPr lang="en-US" sz="2100" i="1">
                                  <a:latin typeface="Cambria Math" panose="02040503050406030204" pitchFamily="18" charset="0"/>
                                </a:rPr>
                              </m:ctrlPr>
                            </m:sSubPr>
                            <m:e>
                              <m:r>
                                <a:rPr lang="en-US" sz="2100" i="1">
                                  <a:latin typeface="Cambria Math" panose="02040503050406030204" pitchFamily="18" charset="0"/>
                                </a:rPr>
                                <m:t>𝑓</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𝜃</m:t>
                                  </m:r>
                                </m:e>
                                <m:sub>
                                  <m:r>
                                    <a:rPr lang="en-US" sz="2100" i="1">
                                      <a:latin typeface="Cambria Math" panose="02040503050406030204" pitchFamily="18" charset="0"/>
                                    </a:rPr>
                                    <m:t>𝑘</m:t>
                                  </m:r>
                                </m:sub>
                              </m:sSub>
                            </m:e>
                          </m:d>
                        </m:e>
                      </m:nary>
                    </m:oMath>
                  </m:oMathPara>
                </a14:m>
                <a:endParaRPr lang="en-US" sz="2100" dirty="0"/>
              </a:p>
              <a:p>
                <a:pPr marL="0" indent="0">
                  <a:buNone/>
                </a:pPr>
                <a:endParaRPr lang="en-US" sz="2100" dirty="0"/>
              </a:p>
              <a:p>
                <a:pPr marL="0" indent="0">
                  <a:buNone/>
                </a:pP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 y="914399"/>
                <a:ext cx="11948160" cy="5176066"/>
              </a:xfrm>
              <a:blipFill>
                <a:blip r:embed="rId2"/>
                <a:stretch>
                  <a:fillRect l="-612" t="-707" r="-61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94935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Conditional mixture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Autofit/>
              </a:bodyPr>
              <a:lstStyle/>
              <a:p>
                <a:pPr marL="0" indent="0">
                  <a:buNone/>
                </a:pPr>
                <a:r>
                  <a:rPr lang="en-US" sz="2000" dirty="0" smtClean="0"/>
                  <a:t>The quasi-conditional PDF of </a:t>
                </a:r>
                <a:r>
                  <a:rPr lang="en-US" sz="2000" i="1" dirty="0"/>
                  <a:t>Y</a:t>
                </a:r>
                <a:r>
                  <a:rPr lang="en-US" sz="2000" dirty="0"/>
                  <a:t> given </a:t>
                </a:r>
                <a:r>
                  <a:rPr lang="en-US" sz="2000" i="1" dirty="0"/>
                  <a:t>W</a:t>
                </a:r>
                <a:r>
                  <a:rPr lang="en-US" sz="2000" dirty="0"/>
                  <a:t> is defined to be proportional to the conditional PDF of </a:t>
                </a:r>
                <a:r>
                  <a:rPr lang="en-US" sz="2000" i="1" dirty="0"/>
                  <a:t>Y</a:t>
                </a:r>
                <a:r>
                  <a:rPr lang="en-US" sz="2000" dirty="0"/>
                  <a:t> given </a:t>
                </a:r>
                <a:r>
                  <a:rPr lang="en-US" sz="2000" i="1" dirty="0"/>
                  <a:t>W</a:t>
                </a:r>
                <a:r>
                  <a:rPr lang="en-US" sz="2000" dirty="0"/>
                  <a:t> as follows</a:t>
                </a:r>
                <a:r>
                  <a:rPr lang="en-US" sz="2000" dirty="0" smtClean="0"/>
                  <a:t>:</a:t>
                </a:r>
              </a:p>
              <a:p>
                <a:pPr marL="0" indent="0">
                  <a:buNone/>
                </a:pPr>
                <a14:m>
                  <m:oMathPara xmlns:m="http://schemas.openxmlformats.org/officeDocument/2006/math">
                    <m:oMathParaPr>
                      <m:jc m:val="righ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2.2</m:t>
                          </m:r>
                        </m:e>
                      </m:d>
                    </m:oMath>
                  </m:oMathPara>
                </a14:m>
                <a:endParaRPr lang="en-US" sz="2000" dirty="0" smtClean="0"/>
              </a:p>
              <a:p>
                <a:pPr marL="0" indent="0">
                  <a:buNone/>
                </a:pPr>
                <a:r>
                  <a:rPr lang="en-US" sz="2000" dirty="0"/>
                  <a:t>Where the parameter of CMM is Θ = (</a:t>
                </a:r>
                <a:r>
                  <a:rPr lang="en-US" sz="2000" i="1" dirty="0"/>
                  <a:t>φ</a:t>
                </a:r>
                <a:r>
                  <a:rPr lang="en-US" sz="2000" baseline="-25000" dirty="0"/>
                  <a:t>1</a:t>
                </a:r>
                <a:r>
                  <a:rPr lang="en-US" sz="2000" dirty="0"/>
                  <a:t>, </a:t>
                </a:r>
                <a:r>
                  <a:rPr lang="en-US" sz="2000" i="1" dirty="0"/>
                  <a:t>φ</a:t>
                </a:r>
                <a:r>
                  <a:rPr lang="en-US" sz="2000" baseline="-25000" dirty="0"/>
                  <a:t>2</a:t>
                </a:r>
                <a:r>
                  <a:rPr lang="en-US" sz="2000" dirty="0"/>
                  <a:t>,…, </a:t>
                </a:r>
                <a:r>
                  <a:rPr lang="en-US" sz="2000" i="1" dirty="0" err="1"/>
                  <a:t>φ</a:t>
                </a:r>
                <a:r>
                  <a:rPr lang="en-US" sz="2000" i="1" baseline="-25000" dirty="0" err="1"/>
                  <a:t>K</a:t>
                </a:r>
                <a:r>
                  <a:rPr lang="en-US" sz="2000" dirty="0"/>
                  <a:t>, </a:t>
                </a:r>
                <a:r>
                  <a:rPr lang="en-US" sz="2000" i="1" dirty="0"/>
                  <a:t>θ</a:t>
                </a:r>
                <a:r>
                  <a:rPr lang="en-US" sz="2000" baseline="-25000" dirty="0"/>
                  <a:t>1</a:t>
                </a:r>
                <a:r>
                  <a:rPr lang="en-US" sz="2000" dirty="0"/>
                  <a:t>, </a:t>
                </a:r>
                <a:r>
                  <a:rPr lang="en-US" sz="2000" i="1" dirty="0"/>
                  <a:t>θ</a:t>
                </a:r>
                <a:r>
                  <a:rPr lang="en-US" sz="2000" baseline="-25000" dirty="0"/>
                  <a:t>2</a:t>
                </a:r>
                <a:r>
                  <a:rPr lang="en-US" sz="2000" dirty="0"/>
                  <a:t>,…, </a:t>
                </a:r>
                <a:r>
                  <a:rPr lang="en-US" sz="2000" i="1" dirty="0" err="1"/>
                  <a:t>θ</a:t>
                </a:r>
                <a:r>
                  <a:rPr lang="en-US" sz="2000" i="1" baseline="-25000" dirty="0" err="1"/>
                  <a:t>K</a:t>
                </a:r>
                <a:r>
                  <a:rPr lang="en-US" sz="2000" dirty="0"/>
                  <a:t>)</a:t>
                </a:r>
                <a:r>
                  <a:rPr lang="en-US" sz="2000" i="1" baseline="30000" dirty="0"/>
                  <a:t>T</a:t>
                </a:r>
                <a:r>
                  <a:rPr lang="en-US" sz="2000" dirty="0"/>
                  <a:t>. Of course, we have:</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oMath>
                  </m:oMathPara>
                </a14:m>
                <a:endParaRPr lang="en-US" sz="2000" dirty="0"/>
              </a:p>
              <a:p>
                <a:pPr marL="0" indent="0">
                  <a:buNone/>
                </a:pPr>
                <a:r>
                  <a:rPr lang="en-US" sz="2000" dirty="0"/>
                  <a:t>Given sample </a:t>
                </a:r>
                <a14:m>
                  <m:oMath xmlns:m="http://schemas.openxmlformats.org/officeDocument/2006/math">
                    <m:r>
                      <a:rPr lang="en-US" sz="2000" i="1">
                        <a:latin typeface="Cambria Math" panose="02040503050406030204" pitchFamily="18" charset="0"/>
                      </a:rPr>
                      <m:t>𝒵</m:t>
                    </m:r>
                  </m:oMath>
                </a14:m>
                <a:r>
                  <a:rPr lang="en-US" sz="2000" dirty="0"/>
                  <a:t> = {</a:t>
                </a:r>
                <a:r>
                  <a:rPr lang="en-US" sz="2000" i="1" dirty="0"/>
                  <a:t>Z</a:t>
                </a:r>
                <a:r>
                  <a:rPr lang="en-US" sz="2000" baseline="-25000" dirty="0"/>
                  <a:t>1</a:t>
                </a:r>
                <a:r>
                  <a:rPr lang="en-US" sz="2000" dirty="0"/>
                  <a:t> = {</a:t>
                </a:r>
                <a:r>
                  <a:rPr lang="en-US" sz="2000" i="1" dirty="0"/>
                  <a:t>W</a:t>
                </a:r>
                <a:r>
                  <a:rPr lang="en-US" sz="2000" baseline="-25000" dirty="0"/>
                  <a:t>1</a:t>
                </a:r>
                <a:r>
                  <a:rPr lang="en-US" sz="2000" dirty="0"/>
                  <a:t>, </a:t>
                </a:r>
                <a:r>
                  <a:rPr lang="en-US" sz="2000" i="1" dirty="0"/>
                  <a:t>Y</a:t>
                </a:r>
                <a:r>
                  <a:rPr lang="en-US" sz="2000" baseline="-25000" dirty="0"/>
                  <a:t>1</a:t>
                </a:r>
                <a:r>
                  <a:rPr lang="en-US" sz="2000" dirty="0"/>
                  <a:t>}, </a:t>
                </a:r>
                <a:r>
                  <a:rPr lang="en-US" sz="2000" i="1" dirty="0"/>
                  <a:t>Z</a:t>
                </a:r>
                <a:r>
                  <a:rPr lang="en-US" sz="2000" baseline="-25000" dirty="0"/>
                  <a:t>2</a:t>
                </a:r>
                <a:r>
                  <a:rPr lang="en-US" sz="2000" dirty="0"/>
                  <a:t> = {</a:t>
                </a:r>
                <a:r>
                  <a:rPr lang="en-US" sz="2000" i="1" dirty="0"/>
                  <a:t>W</a:t>
                </a:r>
                <a:r>
                  <a:rPr lang="en-US" sz="2000" baseline="-25000" dirty="0"/>
                  <a:t>2</a:t>
                </a:r>
                <a:r>
                  <a:rPr lang="en-US" sz="2000" dirty="0"/>
                  <a:t>, </a:t>
                </a:r>
                <a:r>
                  <a:rPr lang="en-US" sz="2000" i="1" dirty="0"/>
                  <a:t>Y</a:t>
                </a:r>
                <a:r>
                  <a:rPr lang="en-US" sz="2000" baseline="-25000" dirty="0"/>
                  <a:t>2</a:t>
                </a:r>
                <a:r>
                  <a:rPr lang="en-US" sz="2000" dirty="0"/>
                  <a:t>},…, }, </a:t>
                </a:r>
                <a:r>
                  <a:rPr lang="en-US" sz="2000" i="1" dirty="0"/>
                  <a:t>Z</a:t>
                </a:r>
                <a:r>
                  <a:rPr lang="en-US" sz="2000" i="1" baseline="-25000" dirty="0"/>
                  <a:t>N</a:t>
                </a:r>
                <a:r>
                  <a:rPr lang="en-US" sz="2000" dirty="0"/>
                  <a:t> = {</a:t>
                </a:r>
                <a:r>
                  <a:rPr lang="en-US" sz="2000" i="1" dirty="0"/>
                  <a:t>W</a:t>
                </a:r>
                <a:r>
                  <a:rPr lang="en-US" sz="2000" i="1" baseline="-25000" dirty="0"/>
                  <a:t>N</a:t>
                </a:r>
                <a:r>
                  <a:rPr lang="en-US" sz="2000" dirty="0"/>
                  <a:t>, </a:t>
                </a:r>
                <a:r>
                  <a:rPr lang="en-US" sz="2000" i="1" dirty="0"/>
                  <a:t>Y</a:t>
                </a:r>
                <a:r>
                  <a:rPr lang="en-US" sz="2000" i="1" baseline="-25000" dirty="0"/>
                  <a:t>N</a:t>
                </a:r>
                <a:r>
                  <a:rPr lang="en-US" sz="2000" dirty="0"/>
                  <a:t>})} of size </a:t>
                </a:r>
                <a:r>
                  <a:rPr lang="en-US" sz="2000" i="1" dirty="0"/>
                  <a:t>N</a:t>
                </a:r>
                <a:r>
                  <a:rPr lang="en-US" sz="2000" dirty="0"/>
                  <a:t> in which all </a:t>
                </a:r>
                <a:r>
                  <a:rPr lang="en-US" sz="2000" i="1" dirty="0"/>
                  <a:t>W</a:t>
                </a:r>
                <a:r>
                  <a:rPr lang="en-US" sz="2000" i="1" baseline="-25000" dirty="0"/>
                  <a:t>i</a:t>
                </a:r>
                <a:r>
                  <a:rPr lang="en-US" sz="2000" dirty="0"/>
                  <a:t> (s) are </a:t>
                </a:r>
                <a:r>
                  <a:rPr lang="en-US" sz="2000" dirty="0" err="1"/>
                  <a:t>iid</a:t>
                </a:r>
                <a:r>
                  <a:rPr lang="en-US" sz="2000" dirty="0"/>
                  <a:t> and all </a:t>
                </a:r>
                <a:r>
                  <a:rPr lang="en-US" sz="2000" i="1" dirty="0"/>
                  <a:t>Y</a:t>
                </a:r>
                <a:r>
                  <a:rPr lang="en-US" sz="2000" i="1" baseline="-25000" dirty="0"/>
                  <a:t>i</a:t>
                </a:r>
                <a:r>
                  <a:rPr lang="en-US" sz="2000" dirty="0"/>
                  <a:t> (s) are </a:t>
                </a:r>
                <a:r>
                  <a:rPr lang="en-US" sz="2000" dirty="0" err="1"/>
                  <a:t>iid</a:t>
                </a:r>
                <a:r>
                  <a:rPr lang="en-US" sz="2000" dirty="0"/>
                  <a:t>, we need to learn CMM. Let </a:t>
                </a:r>
                <a:r>
                  <a:rPr lang="en-US" sz="2000" i="1" dirty="0"/>
                  <a:t>W</a:t>
                </a:r>
                <a:r>
                  <a:rPr lang="en-US" sz="2000" dirty="0"/>
                  <a:t> and </a:t>
                </a:r>
                <a:r>
                  <a:rPr lang="en-US" sz="2000" i="1" dirty="0"/>
                  <a:t>Y</a:t>
                </a:r>
                <a:r>
                  <a:rPr lang="en-US" sz="2000" dirty="0"/>
                  <a:t> represent every </a:t>
                </a:r>
                <a:r>
                  <a:rPr lang="en-US" sz="2000" i="1" dirty="0"/>
                  <a:t>W</a:t>
                </a:r>
                <a:r>
                  <a:rPr lang="en-US" sz="2000" i="1" baseline="-25000" dirty="0"/>
                  <a:t>i</a:t>
                </a:r>
                <a:r>
                  <a:rPr lang="en-US" sz="2000" dirty="0"/>
                  <a:t> and every </a:t>
                </a:r>
                <a:r>
                  <a:rPr lang="en-US" sz="2000" i="1" dirty="0"/>
                  <a:t>Y</a:t>
                </a:r>
                <a:r>
                  <a:rPr lang="en-US" sz="2000" i="1" baseline="-25000" dirty="0"/>
                  <a:t>i</a:t>
                </a:r>
                <a:r>
                  <a:rPr lang="en-US" sz="2000" dirty="0"/>
                  <a:t>, respectively. When applying EM along with the quasi-conditional PDF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oMath>
                </a14:m>
                <a:r>
                  <a:rPr lang="en-US" sz="2000" dirty="0"/>
                  <a:t> to estimate Θ, the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is re-defined as follows</a:t>
                </a:r>
                <a:r>
                  <a:rPr lang="en-US" sz="2000" dirty="0" smtClean="0"/>
                  <a:t>:</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e>
                          </m:nary>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2.3</m:t>
                          </m:r>
                        </m:e>
                      </m:d>
                    </m:oMath>
                  </m:oMathPara>
                </a14:m>
                <a:endParaRPr lang="en-US" sz="2000" dirty="0" smtClean="0"/>
              </a:p>
              <a:p>
                <a:pPr marL="0" indent="0">
                  <a:buNone/>
                </a:pPr>
                <a:r>
                  <a:rPr lang="en-US" sz="2000" dirty="0"/>
                  <a:t>Where </a:t>
                </a:r>
                <a:r>
                  <a:rPr lang="en-US" sz="2000" i="1" dirty="0"/>
                  <a:t>P</a:t>
                </a:r>
                <a:r>
                  <a:rPr lang="en-US" sz="2000" dirty="0"/>
                  <a:t>(</a:t>
                </a:r>
                <a:r>
                  <a:rPr lang="en-US" sz="2000" i="1" dirty="0"/>
                  <a:t>k</a:t>
                </a:r>
                <a:r>
                  <a:rPr lang="en-US" sz="2000" dirty="0"/>
                  <a:t> | </a:t>
                </a:r>
                <a:r>
                  <a:rPr lang="en-US" sz="2000" i="1" dirty="0"/>
                  <a:t>W</a:t>
                </a:r>
                <a:r>
                  <a:rPr lang="en-US" sz="2000" i="1" baseline="-25000" dirty="0"/>
                  <a:t>i</a:t>
                </a:r>
                <a:r>
                  <a:rPr lang="en-US" sz="2000" dirty="0"/>
                  <a:t>, </a:t>
                </a:r>
                <a:r>
                  <a:rPr lang="en-US" sz="2000" i="1" dirty="0"/>
                  <a:t>Y</a:t>
                </a:r>
                <a:r>
                  <a:rPr lang="en-US" sz="2000" i="1" baseline="-25000" dirty="0"/>
                  <a:t>i</a:t>
                </a:r>
                <a:r>
                  <a:rPr lang="en-US" sz="2000" dirty="0"/>
                  <a:t>) is determined according to Bayes’ rule</a:t>
                </a:r>
                <a:r>
                  <a:rPr lang="en-US" sz="2000" dirty="0" smtClean="0"/>
                  <a:t>,</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𝜑</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𝜑</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e>
                          </m:nary>
                        </m:den>
                      </m:f>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2.4</m:t>
                          </m:r>
                        </m:e>
                      </m:d>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507" t="-589" r="-558" b="-23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6425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Conditional mixture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2019280" cy="5176066"/>
              </a:xfrm>
            </p:spPr>
            <p:txBody>
              <a:bodyPr>
                <a:noAutofit/>
              </a:bodyPr>
              <a:lstStyle/>
              <a:p>
                <a:pPr marL="0" indent="0">
                  <a:buNone/>
                </a:pPr>
                <a:r>
                  <a:rPr lang="en-US" sz="2000" dirty="0" smtClean="0"/>
                  <a:t>We need to maximize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at M-step of some </a:t>
                </a:r>
                <a:r>
                  <a:rPr lang="en-US" sz="2000" i="1" dirty="0" err="1"/>
                  <a:t>t</a:t>
                </a:r>
                <a:r>
                  <a:rPr lang="en-US" sz="2000" baseline="30000" dirty="0" err="1"/>
                  <a:t>th</a:t>
                </a:r>
                <a:r>
                  <a:rPr lang="en-US" sz="2000" dirty="0"/>
                  <a:t> iteration given current parameter Θ</a:t>
                </a:r>
                <a:r>
                  <a:rPr lang="en-US" sz="2000" baseline="30000" dirty="0"/>
                  <a:t>(</a:t>
                </a:r>
                <a:r>
                  <a:rPr lang="en-US" sz="2000" i="1" baseline="30000" dirty="0"/>
                  <a:t>t</a:t>
                </a:r>
                <a:r>
                  <a:rPr lang="en-US" sz="2000" baseline="30000" dirty="0"/>
                  <a:t>)</a:t>
                </a:r>
                <a:r>
                  <a:rPr lang="en-US" sz="2000" dirty="0"/>
                  <a:t>. Expectedly, the next parameter Θ</a:t>
                </a:r>
                <a:r>
                  <a:rPr lang="en-US" sz="2000" baseline="30000" dirty="0"/>
                  <a:t>(</a:t>
                </a:r>
                <a:r>
                  <a:rPr lang="en-US" sz="2000" i="1" baseline="30000" dirty="0"/>
                  <a:t>t</a:t>
                </a:r>
                <a:r>
                  <a:rPr lang="en-US" sz="2000" baseline="30000" dirty="0"/>
                  <a:t>+1)</a:t>
                </a:r>
                <a:r>
                  <a:rPr lang="en-US" sz="2000" dirty="0"/>
                  <a:t> is solution of the equation created by setting the first-order derivative of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with regard to Θ to be zero. The first-order partial derivatives of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with regard to </a:t>
                </a:r>
                <a:r>
                  <a:rPr lang="en-US" sz="2000" i="1" dirty="0" err="1"/>
                  <a:t>φ</a:t>
                </a:r>
                <a:r>
                  <a:rPr lang="en-US" sz="2000" i="1" baseline="-25000" dirty="0" err="1"/>
                  <a:t>k</a:t>
                </a:r>
                <a:r>
                  <a:rPr lang="en-US" sz="2000" dirty="0"/>
                  <a:t> and </a:t>
                </a:r>
                <a:r>
                  <a:rPr lang="en-US" sz="2000" i="1" dirty="0" err="1"/>
                  <a:t>θ</a:t>
                </a:r>
                <a:r>
                  <a:rPr lang="en-US" sz="2000" i="1" baseline="-25000" dirty="0" err="1"/>
                  <a:t>k</a:t>
                </a:r>
                <a:r>
                  <a:rPr lang="en-US" sz="2000" dirty="0"/>
                  <a:t> are: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den>
                      </m:f>
                      <m:r>
                        <m:rPr>
                          <m:aln/>
                        </m:rP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den>
                          </m:f>
                        </m:e>
                      </m:nary>
                    </m:oMath>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den>
                      </m:f>
                      <m:r>
                        <m:rPr>
                          <m:aln/>
                        </m:rP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den>
                          </m:f>
                        </m:e>
                      </m:nary>
                    </m:oMath>
                  </m:oMathPara>
                </a14:m>
                <a:endParaRPr lang="en-US" sz="2000" dirty="0"/>
              </a:p>
              <a:p>
                <a:pPr marL="0" indent="0">
                  <a:buNone/>
                </a:pPr>
                <a:r>
                  <a:rPr lang="en-US" sz="2000" dirty="0"/>
                  <a:t>Thus, the next parameter Θ</a:t>
                </a:r>
                <a:r>
                  <a:rPr lang="en-US" sz="2000" baseline="30000" dirty="0"/>
                  <a:t>(</a:t>
                </a:r>
                <a:r>
                  <a:rPr lang="en-US" sz="2000" i="1" baseline="30000" dirty="0"/>
                  <a:t>t</a:t>
                </a:r>
                <a:r>
                  <a:rPr lang="en-US" sz="2000" baseline="30000" dirty="0"/>
                  <a:t>+1)</a:t>
                </a:r>
                <a:r>
                  <a:rPr lang="en-US" sz="2000" dirty="0"/>
                  <a:t> is solution of the following equation</a:t>
                </a:r>
                <a:r>
                  <a:rPr lang="en-US" sz="2000" dirty="0" smtClean="0"/>
                  <a:t>:</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den>
                                    </m:f>
                                  </m:e>
                                </m:nary>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𝟎</m:t>
                                    </m:r>
                                  </m:e>
                                  <m:sup>
                                    <m:r>
                                      <a:rPr lang="en-US" sz="2000" i="1">
                                        <a:latin typeface="Cambria Math" panose="02040503050406030204" pitchFamily="18" charset="0"/>
                                      </a:rPr>
                                      <m:t>𝑇</m:t>
                                    </m:r>
                                  </m:sup>
                                </m:sSup>
                              </m:e>
                            </m:m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den>
                                    </m:f>
                                  </m:e>
                                </m:nary>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𝟎</m:t>
                                    </m:r>
                                  </m:e>
                                  <m:sup>
                                    <m:r>
                                      <a:rPr lang="en-US" sz="2000" i="1">
                                        <a:latin typeface="Cambria Math" panose="02040503050406030204" pitchFamily="18" charset="0"/>
                                      </a:rPr>
                                      <m:t>𝑇</m:t>
                                    </m:r>
                                  </m:sup>
                                </m:sSup>
                              </m:e>
                            </m:mr>
                          </m:m>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m:t>
                          </m:r>
                        </m:e>
                      </m:d>
                    </m:oMath>
                  </m:oMathPara>
                </a14:m>
                <a:endParaRPr lang="en-US" sz="2000" dirty="0" smtClean="0"/>
              </a:p>
              <a:p>
                <a:pPr marL="0" indent="0">
                  <a:buNone/>
                </a:pPr>
                <a:r>
                  <a:rPr lang="en-US" sz="2000" dirty="0"/>
                  <a:t>How to solve the equation 2.5 depends on individual applications. The next section describes an application of CMM.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2019280" cy="5176066"/>
              </a:xfrm>
              <a:blipFill>
                <a:blip r:embed="rId2"/>
                <a:stretch>
                  <a:fillRect l="-507" t="-589" r="-507" b="-777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1/18/2024</a:t>
            </a:r>
            <a:endParaRPr lang="en-US"/>
          </a:p>
        </p:txBody>
      </p:sp>
      <p:sp>
        <p:nvSpPr>
          <p:cNvPr id="5" name="Footer Placeholder 4"/>
          <p:cNvSpPr>
            <a:spLocks noGrp="1"/>
          </p:cNvSpPr>
          <p:nvPr>
            <p:ph type="ftr" sz="quarter" idx="11"/>
          </p:nvPr>
        </p:nvSpPr>
        <p:spPr/>
        <p:txBody>
          <a:bodyPr/>
          <a:lstStyle/>
          <a:p>
            <a:r>
              <a:rPr lang="en-US" smtClean="0"/>
              <a:t>CMM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237626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1987</TotalTime>
  <Words>1794</Words>
  <Application>Microsoft Office PowerPoint</Application>
  <PresentationFormat>Widescreen</PresentationFormat>
  <Paragraphs>202</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Conditional mixture model and its application for regression model</vt:lpstr>
      <vt:lpstr>Abstract</vt:lpstr>
      <vt:lpstr>Table of contents</vt:lpstr>
      <vt:lpstr>1. Introduction</vt:lpstr>
      <vt:lpstr>1. Introduction</vt:lpstr>
      <vt:lpstr>1. Introduction</vt:lpstr>
      <vt:lpstr>2. Conditional mixture model</vt:lpstr>
      <vt:lpstr>2. Conditional mixture model</vt:lpstr>
      <vt:lpstr>2. Conditional mixture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385</cp:revision>
  <dcterms:created xsi:type="dcterms:W3CDTF">2017-06-28T03:43:04Z</dcterms:created>
  <dcterms:modified xsi:type="dcterms:W3CDTF">2024-01-18T14:13:28Z</dcterms:modified>
</cp:coreProperties>
</file>