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39" r:id="rId3"/>
    <p:sldId id="314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2" r:id="rId36"/>
    <p:sldId id="473" r:id="rId37"/>
    <p:sldId id="471" r:id="rId38"/>
    <p:sldId id="474" r:id="rId39"/>
    <p:sldId id="475" r:id="rId40"/>
    <p:sldId id="476" r:id="rId41"/>
    <p:sldId id="477" r:id="rId42"/>
    <p:sldId id="478" r:id="rId43"/>
    <p:sldId id="479" r:id="rId44"/>
    <p:sldId id="3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3D5FF-0CEC-49D8-BF8A-0B00BB65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A447-B21B-4FBA-A3C9-575D56E9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0CB-839A-47A6-9532-260122BEAE9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0C6A-F00E-45DE-9607-30984D640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529-25A5-4112-9369-21C35E3F7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F5EF-899D-4A93-BF6E-10CBE4B2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/>
              <a:t>Tutorial on EM algorithm – Part 3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Dr. Loc Nguyen, PhD, </a:t>
            </a:r>
            <a:r>
              <a:rPr lang="en-US" dirty="0" err="1"/>
              <a:t>PostDoc</a:t>
            </a:r>
            <a:endParaRPr lang="en-US" dirty="0"/>
          </a:p>
          <a:p>
            <a:r>
              <a:rPr lang="en-US" dirty="0"/>
              <a:t>Founder of Loc Nguyen’s Academic Network, Vietnam</a:t>
            </a:r>
          </a:p>
          <a:p>
            <a:r>
              <a:rPr lang="en-US" dirty="0"/>
              <a:t>Email: ng_phloc@yahoo.com</a:t>
            </a:r>
          </a:p>
          <a:p>
            <a:r>
              <a:rPr lang="en-US" dirty="0"/>
              <a:t>Homepage: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EDC4-A463-A830-0BBC-8FAC24AB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359D7-9EEA-025C-698C-1DD3212BB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b="1" dirty="0">
                    <a:effectLst/>
                    <a:ea typeface="SimSun" panose="02010600030101010101" pitchFamily="2" charset="-122"/>
                  </a:rPr>
                  <a:t>Corollary 3.1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(Dempster, Laird, &amp; Rubin, 1977). Suppose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sz="2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Ω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≥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(Θ)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Θ</m:t>
                    </m:r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sz="2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Ω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then for every GEM algorithm:</a:t>
                </a:r>
              </a:p>
              <a:p>
                <a:pPr marL="457200" indent="-457200">
                  <a:buAutoNum type="arabicPeriod"/>
                </a:pP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))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k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))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k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■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Proof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. From theorem 3.1 and the assumption of corollary 3.1,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≥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for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all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Ω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≥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for</m:t>
                                </m:r>
                                <m: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all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This implies: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≥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≤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.  As a result, 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From theorem 3.1, we also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𝑌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𝑌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∎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359D7-9EEA-025C-698C-1DD3212BB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707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057F-A5BA-2643-FC1F-BDB45F92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8CD4-157E-C184-C162-08465487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B685-B252-7F01-68B3-0FADDC23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9867-F3E0-E5C1-9A06-8218FBDE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CBA15-2F7E-C494-3128-7886DCA98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effectLst/>
                    <a:ea typeface="SimSun" panose="02010600030101010101" pitchFamily="2" charset="-122"/>
                  </a:rPr>
                  <a:t>Corollary 3.2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(Dempster, Laird, &amp; Rubin, 1977). If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Ω</m:t>
                    </m:r>
                  </m:oMath>
                </a14:m>
                <a:r>
                  <a:rPr lang="en-US" sz="22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&gt;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(Θ)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Θ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Ω</m:t>
                    </m:r>
                  </m:oMath>
                </a14:m>
                <a:r>
                  <a:rPr lang="en-US" sz="2200" dirty="0">
                    <a:effectLst/>
                    <a:ea typeface="SimSun" panose="02010600030101010101" pitchFamily="2" charset="-122"/>
                  </a:rPr>
                  <a:t> such that Θ ≠ Θ*, then for every GEM algorithm: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= 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■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Proof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. From corollary 3.1 and the assumption of corollary 3.2,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&gt;</m:t>
                                </m:r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for</m:t>
                                </m:r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all</m:t>
                                </m:r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Ω</m:t>
                                </m:r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and</m:t>
                                </m:r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  <m: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≠</m:t>
                                </m:r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ea typeface="SimSun" panose="02010600030101010101" pitchFamily="2" charset="-122"/>
                  </a:rPr>
                  <a:t>If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≠ 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, there is a contradiction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)) =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&gt;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)). Therefore, we have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= 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■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effectLst/>
                    <a:ea typeface="SimSun" panose="02010600030101010101" pitchFamily="2" charset="-122"/>
                  </a:rPr>
                  <a:t>Theorem 3.2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(Dempster, Laird, &amp; Rubin, 1977, p. 7). 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ea typeface="SimSun" panose="02010600030101010101" pitchFamily="2" charset="-122"/>
                  </a:rPr>
                  <a:t> is the sequence of estimates resulted from GEM algorithm such that:</a:t>
                </a: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ea typeface="SimSun" panose="02010600030101010101" pitchFamily="2" charset="-122"/>
                  </a:rPr>
                  <a:t>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𝐿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𝐿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,…,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𝐿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sz="2200" dirty="0">
                    <a:effectLst/>
                    <a:ea typeface="SimSun" panose="02010600030101010101" pitchFamily="2" charset="-122"/>
                  </a:rPr>
                  <a:t> is bounded above, and</a:t>
                </a:r>
              </a:p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–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≥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ξ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– 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– Θ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) for some scalar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ξ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&gt; 0 and all </a:t>
                </a:r>
                <a:r>
                  <a:rPr lang="en-US" sz="22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ea typeface="SimSun" panose="02010600030101010101" pitchFamily="2" charset="-122"/>
                  </a:rPr>
                  <a:t>Then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200" dirty="0">
                    <a:effectLst/>
                    <a:ea typeface="SimSun" panose="02010600030101010101" pitchFamily="2" charset="-122"/>
                  </a:rPr>
                  <a:t> converges to some Θ</a:t>
                </a:r>
                <a:r>
                  <a:rPr lang="en-US" sz="22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ea typeface="SimSun" panose="02010600030101010101" pitchFamily="2" charset="-122"/>
                  </a:rPr>
                  <a:t> in the closure of Ω ■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CBA15-2F7E-C494-3128-7886DCA98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82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B56D-1E2F-A4E0-C6A8-CCBF4D73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A393-965C-362F-C996-DC808874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5B9B-0C63-466E-4ABD-2052C38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7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4C1C-DAE7-4337-0D4F-9FAC08D7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D04E2-D211-18E5-E1DC-13B87633C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86" y="914399"/>
                <a:ext cx="11690252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Proof of theorem 3.2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.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 is non-decreasing according to theorem 3.1 and is bounded above according to the assumption 1 of theorem 3.2 and hence,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 converges to some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&lt; +</a:t>
                </a:r>
                <a:r>
                  <a:rPr lang="zh-CN" sz="1900" dirty="0">
                    <a:effectLst/>
                    <a:ea typeface="SimSun" panose="02010600030101010101" pitchFamily="2" charset="-122"/>
                  </a:rPr>
                  <a:t>∞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. According to Cauchy criterion (</a:t>
                </a:r>
                <a:r>
                  <a:rPr lang="en-US" sz="1900" dirty="0" err="1">
                    <a:effectLst/>
                    <a:ea typeface="SimSun" panose="02010600030101010101" pitchFamily="2" charset="-122"/>
                  </a:rPr>
                  <a:t>Dinh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, Pham, Nguyen, &amp; Ta, 2000, p. 34), for all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ε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&gt; 0, there exists a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ε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such that, for all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≥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ε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and all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v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≥ 1: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</m:t>
                          </m:r>
                        </m:sup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&lt;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𝜀</m:t>
                      </m:r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By applying equation 3.2 and equation 3.3, for all </a:t>
                </a:r>
                <a:r>
                  <a:rPr lang="en-US" sz="1900" i="1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≥ 1, we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𝐿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𝐻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  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≤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(Due to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 err="1">
                    <a:effectLst/>
                    <a:ea typeface="SimSun" panose="02010600030101010101" pitchFamily="2" charset="-122"/>
                  </a:rPr>
                  <a:t>+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–1)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 err="1">
                    <a:effectLst/>
                    <a:ea typeface="SimSun" panose="02010600030101010101" pitchFamily="2" charset="-122"/>
                  </a:rPr>
                  <a:t>+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–1)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 err="1">
                    <a:effectLst/>
                    <a:ea typeface="SimSun" panose="02010600030101010101" pitchFamily="2" charset="-122"/>
                  </a:rPr>
                  <a:t>+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–1)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–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 err="1">
                    <a:effectLst/>
                    <a:ea typeface="SimSun" panose="02010600030101010101" pitchFamily="2" charset="-122"/>
                  </a:rPr>
                  <a:t>+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–1)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 err="1">
                    <a:effectLst/>
                    <a:ea typeface="SimSun" panose="02010600030101010101" pitchFamily="2" charset="-122"/>
                  </a:rPr>
                  <a:t>+</a:t>
                </a:r>
                <a:r>
                  <a:rPr lang="en-US" sz="1900" i="1" baseline="30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–1)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according to equation 3.2)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It implies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</m:t>
                          </m:r>
                        </m:sup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&lt;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</m:t>
                          </m:r>
                        </m:sup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&lt;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𝜀</m:t>
                      </m:r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AD04E2-D211-18E5-E1DC-13B87633C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914399"/>
                <a:ext cx="11690252" cy="5176066"/>
              </a:xfrm>
              <a:blipFill>
                <a:blip r:embed="rId4"/>
                <a:stretch>
                  <a:fillRect l="-521" r="-469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970F-A8F6-55F7-4BD5-A9CB5B9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C5BF-EEE1-DACC-C0BA-ABF65A6C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B9B79-831F-B974-66BA-F95559EF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C19B-7EC3-C6BC-5F2C-CBC2440D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DBF02-38C2-6B50-ED8F-BDEC1947E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applying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times the assumption 2 of theorem 3.2, we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𝜉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means that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li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Notation |.| denotes length of vector and so |Θ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19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–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t+i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–1)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 is distance between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19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19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–1)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Applying triangular inequality, for any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ε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&gt; 0, for all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≥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ε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all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≥ 1,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type m:val="li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According to Cauchy criterion,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converges to some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in the closure of Ω </a:t>
                </a:r>
                <a:r>
                  <a:rPr lang="en-US" sz="1900" dirty="0">
                    <a:ea typeface="SimSun" panose="02010600030101010101" pitchFamily="2" charset="-122"/>
                  </a:rPr>
                  <a:t>■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DBF02-38C2-6B50-ED8F-BDEC1947E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80" t="-58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1895-D761-D7F4-CA9A-F079A0FD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7665-7B6D-7BFA-F465-385DADCA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39D9-33EC-CCEA-716D-B6810811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1C54-5FDF-77DD-4B62-0FB6AF21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573F-7F36-3012-66DE-CB9DA1C3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Theorem 3.1 indicates that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(Θ) is non-decreasing on every iteration of GEM algorithm and is strictly increasing on any iteration such that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3200" i="1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+1)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| Θ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3200" i="1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&gt;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3200" i="1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| Θ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3200" i="1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). The corollaries 3.1 and 3.2 indicate that the optimal estimate is a fixed point of GEM algorithm. Theorem 3.2 points out convergence condition of GEM algorithm but does not assert the converged point Θ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is maximizer of 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(Θ). So, we need mathematical tools of derivative and differential to prove convergence of GEM to a maximizer Θ</a:t>
            </a:r>
            <a:r>
              <a:rPr lang="en-US" sz="32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sz="3200" dirty="0">
                <a:ea typeface="SimSun" panose="02010600030101010101" pitchFamily="2" charset="-122"/>
              </a:rPr>
              <a:t> in the next slides.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7280-B667-8342-DFEB-67D3E12C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A22D-E79E-652D-1A93-FBDA949A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29E0-7B09-BC60-3E0A-C035592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024B-6FF3-B0CB-BCDC-07631D0E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CF3F6-FB3D-919C-CC41-DA15A53B5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We assume that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 | Θ),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(Θ),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 | Θ), and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are smooth enough. As a convention for derivatives of bivariate function, let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ij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denote as the derivative (differential) by taking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-order partial derivative (differential) with regard to first variable and then, taking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order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partial derivative (differential) with regard to second variable. If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0 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0) then, there is no partial derivative with regard to first variable (second variable). For example, following is an example of how to calculate the derivative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11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Firstly, we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den>
                    </m:f>
                  </m:oMath>
                </a14:m>
                <a:endParaRPr lang="en-US" dirty="0">
                  <a:ea typeface="SimSun" panose="02010600030101010101" pitchFamily="2" charset="-122"/>
                </a:endParaRP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Secondly, we substitute Θ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Θ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such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11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 | Θ) to obtain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11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CF3F6-FB3D-919C-CC41-DA15A53B5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178" r="-1159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49FE-1293-3E15-C377-F14B171E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3B0E-588D-3ADC-AEA6-494D3D46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7D4F-F441-BC63-70CC-B00269D5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1D7B-F3CE-3B9A-276D-3DB0AFA0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07D50-02A3-1A7C-FE74-F5743E807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827" y="914399"/>
                <a:ext cx="11479237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Table 3.1 shows some derivatives (differentials) of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 | Θ),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 | Θ),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(Θ), and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5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sz="25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5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sz="25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𝐷𝐿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r>
                        <a:rPr lang="en-US" sz="25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5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</m:oMath>
                  </m:oMathPara>
                </a14:m>
                <a:endParaRPr lang="en-US" sz="2500" dirty="0"/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Table 3.1.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Some differentials of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Θ),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Θ),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(Θ), and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</a:t>
                </a:r>
              </a:p>
              <a:p>
                <a:pPr marL="0" indent="0"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Θ’ and Θ are vectors,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(…) is gradient vector and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(…) is Hessian matrix. As a convention, let </a:t>
                </a:r>
                <a:r>
                  <a:rPr lang="en-US" sz="25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(0, 0,…, 0)</a:t>
                </a:r>
                <a:r>
                  <a:rPr lang="en-US" sz="25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be zero vector.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07D50-02A3-1A7C-FE74-F5743E807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827" y="914399"/>
                <a:ext cx="11479237" cy="5176066"/>
              </a:xfrm>
              <a:blipFill>
                <a:blip r:embed="rId4"/>
                <a:stretch>
                  <a:fillRect l="-850" t="-942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F394-0169-912E-28A4-08B2B914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BFD0-B24C-800E-6E90-BC25F338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526B-3B6E-5C18-530E-B883E116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547F-CA55-BADF-0D4A-3923BDA2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C2847-AA63-C86F-F580-19195AE84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676184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Lemma 3.2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(Dempster, Laird, &amp; Rubin, 1977, p. 8). For all Θ in Ω, we have following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(3.7)</m:t>
                      </m:r>
                    </m:oMath>
                  </m:oMathPara>
                </a14:m>
                <a:endParaRPr lang="en-US" sz="21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(3.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8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dlog</m:t>
                                      </m:r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1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1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1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en-US" sz="21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dΘ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(3.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9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(3.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10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(3.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11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dlog</m:t>
                                      </m:r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1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1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dΘ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𝐷𝐿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(3.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12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(.) denotes non-central variance (non-central covariance matrix). Next slides show proofs of equations 3.7, 3.8, 3.9, 3.10, 3.11, and 3.12.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C2847-AA63-C86F-F580-19195AE84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676184" cy="5176066"/>
              </a:xfrm>
              <a:blipFill>
                <a:blip r:embed="rId4"/>
                <a:stretch>
                  <a:fillRect l="-626" t="-707" r="-574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AFB6-7CAC-FC1A-5248-D7857C43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AF2B-8726-9A13-5680-8730DF87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1B35-025D-B807-2702-18AAE35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E950-0516-50BE-9AA5-19F2DFD7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8CD34-F17B-995C-848F-B7F6454CA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fact, we have: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Thus, equation 3.7 is proved. We also have: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8CD34-F17B-995C-848F-B7F6454CA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  <a:blipFill>
                <a:blip r:embed="rId4"/>
                <a:stretch>
                  <a:fillRect l="-314"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94D-61C1-B899-9F67-A30A849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5E81-7445-4402-8A9A-BA6D6A8E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57A8-C535-ECF4-D15F-F0913364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6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0B75-1085-E60E-1913-6F3A0715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1E139-B72D-0E00-7C7D-2218EA1D3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914399"/>
                <a:ext cx="11718388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also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7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7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dlog</m:t>
                                      </m:r>
                                      <m:d>
                                        <m:d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en-US" sz="17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7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7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7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 equation 3.8 and equation 3.9 are proved. From equation 3.2,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also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7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1E139-B72D-0E00-7C7D-2218EA1D3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914399"/>
                <a:ext cx="11718388" cy="5176066"/>
              </a:xfrm>
              <a:blipFill>
                <a:blip r:embed="rId4"/>
                <a:stretch>
                  <a:fillRect l="-364"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7836-3607-40E1-AC65-A22AB523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1076-EBC3-B4B9-D89F-DB4DED1D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839DC-16EB-47DF-821D-2B5126C4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83C-42FA-8E02-CB1D-3CBEF717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2105-7082-38D2-F288-BCFEADE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chapter 3 in my book “Tutorial on EM algorithm”, which focuses 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 mathematical explanation of the convergence of GEM algorithm given by DLR (Dempster, Laird, &amp; Rubin, 1977, pp. 6-9).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245-C7DD-D25C-2D15-586BE539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A73D-42F2-6917-319F-1C1F3DC1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C546-1F8B-4966-249E-D3546FB2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A163-8EEB-49E2-7264-B871BFC1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9D0D9-175D-E44D-F7C8-FC9B197B4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732455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dlog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dΘ</m:t>
                          </m:r>
                        </m:den>
                      </m:f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𝐷𝐿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Thus, equation 3.10 is proved.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  <m:sSup>
                                    <m:sSup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lin"/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</m:num>
                                <m:den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:r>
                  <a:rPr lang="en-US" sz="15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(Hence, equation 3.11 is proved)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type m:val="lin"/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d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5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15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55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Θ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5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d</m:t>
                                              </m:r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15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55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Θ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5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d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5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5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5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55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5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5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5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5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5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5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5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5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5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5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5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5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5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5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9D0D9-175D-E44D-F7C8-FC9B197B4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732455" cy="5176066"/>
              </a:xfrm>
              <a:blipFill>
                <a:blip r:embed="rId4"/>
                <a:stretch>
                  <a:fillRect l="-208" t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AB0E-C9FE-91B1-0BB1-1FF888FC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BCC7-047D-36B7-0715-262C6F29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A952-E90C-C87F-323A-7D6F893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4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6942-9AA4-A490-7C77-B1581AEA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2A89A-EA05-5F12-E432-33B3627FC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3" y="914399"/>
                <a:ext cx="11633981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9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dΘ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7169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𝐷𝐿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den>
                          </m:f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equation 3.12 is proved ■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2A89A-EA05-5F12-E432-33B3627FC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3" y="914399"/>
                <a:ext cx="11633981" cy="5176066"/>
              </a:xfrm>
              <a:blipFill>
                <a:blip r:embed="rId4"/>
                <a:stretch>
                  <a:fillRect l="-471" t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80F9-8246-6D0D-DB35-9DFFBB32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7CEF-62C6-58CF-973E-E0A27711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F1B7-8503-5F14-0273-0CC09385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4C77-34FB-5560-B3CF-C059AEA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DF0B2-36C1-4C86-6EB7-ABD7F5DAD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83" y="914399"/>
                <a:ext cx="11746523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Lemma 3.3 </a:t>
                </a:r>
                <a:r>
                  <a:rPr lang="en-US" sz="1800" b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(Dempster, Laird, &amp; Rubin, 1977, p. 9)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Θ) and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Θ) belong to exponential family, for all Θ in Ω,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(3.13)</m:t>
                      </m:r>
                    </m:oMath>
                  </m:oMathPara>
                </a14:m>
                <a:endParaRPr lang="en-US" sz="18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(3.14)</m:t>
                      </m:r>
                    </m:oMath>
                  </m:oMathPara>
                </a14:m>
                <a:endParaRPr lang="en-US" sz="18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(3.15)</m:t>
                      </m:r>
                    </m:oMath>
                  </m:oMathPara>
                </a14:m>
                <a:endParaRPr lang="en-US" sz="18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(3.16)</m:t>
                      </m:r>
                    </m:oMath>
                  </m:oMathPara>
                </a14:m>
                <a:endParaRPr lang="en-US" sz="18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Proof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If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Θ’) and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Θ’) belong to exponential family, from table 1.2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dlog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type m:val="li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type m:val="li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dlog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type m:val="li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type m:val="li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DF0B2-36C1-4C86-6EB7-ABD7F5DA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914399"/>
                <a:ext cx="11746523" cy="5176066"/>
              </a:xfrm>
              <a:blipFill>
                <a:blip r:embed="rId4"/>
                <a:stretch>
                  <a:fillRect l="-467" t="-589" r="-415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3C30-6A90-CDEB-21C0-070C40C8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C25E-CB1A-D3A7-C327-620F36CE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58AE-77F8-6A14-F01C-3CA9A851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55FD-8336-07C7-6AAA-911CBA69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11B7B-A16F-8041-6795-F4B86652F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Thus, equation 3.13 is proved.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nary>
                        <m:naryPr>
                          <m:limLoc m:val="undOvr"/>
                          <m:supHide m:val="on"/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equation 3.14 is proved.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11B7B-A16F-8041-6795-F4B86652F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  <a:blipFill>
                <a:blip r:embed="rId4"/>
                <a:stretch>
                  <a:fillRect l="-524" t="-589" b="-4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741D-01C0-F32A-7EEE-8F56B209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8AFA-1D3D-2247-DB29-8A5C417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250A-D6D0-58BF-42D4-D4623CD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B73C-810A-FB86-B846-D458DB57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DB650-E0DE-8A74-BF70-253764DDB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70432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dlog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Thus, equation 3.15 is proved.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Thus, equation 3.16 is proved ■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DB650-E0DE-8A74-BF70-253764DDB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704320" cy="5176066"/>
              </a:xfrm>
              <a:blipFill>
                <a:blip r:embed="rId4"/>
                <a:stretch>
                  <a:fillRect l="-521" t="-589" b="-4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6A7B-B1A1-422F-2448-646E0E70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2F2D-4C5C-AD7C-F67F-E3FE5065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F96-FAC3-511B-302A-6FE795F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9E2B-1A83-098A-ABB6-E6864EEB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C904-F208-58DD-084D-EBC051A12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4" y="914399"/>
                <a:ext cx="11605846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2500" b="1" dirty="0">
                    <a:effectLst/>
                    <a:ea typeface="SimSun" panose="02010600030101010101" pitchFamily="2" charset="-122"/>
                  </a:rPr>
                  <a:t>Theorem 3.3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(Dempster, Laird, &amp; Rubin, 1977, p. 8). Suppose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5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500" dirty="0">
                    <a:effectLst/>
                    <a:ea typeface="SimSun" panose="02010600030101010101" pitchFamily="2" charset="-122"/>
                  </a:rPr>
                  <a:t> is an instance of GEM algorithm such that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10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5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𝟎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5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2500" dirty="0">
                    <a:effectLst/>
                    <a:ea typeface="SimSun" panose="02010600030101010101" pitchFamily="2" charset="-122"/>
                  </a:rPr>
                  <a:t>Then for all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, there exists a Θ</a:t>
                </a:r>
                <a:r>
                  <a:rPr lang="en-US" sz="2500" baseline="-25000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on the line segment joining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and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such that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=−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20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5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>
                    <a:effectLst/>
                    <a:ea typeface="SimSun" panose="02010600030101010101" pitchFamily="2" charset="-122"/>
                  </a:rPr>
                  <a:t>Furthermore, if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baseline="-25000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is negative definite, and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5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5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500" dirty="0">
                    <a:effectLst/>
                    <a:ea typeface="SimSun" panose="02010600030101010101" pitchFamily="2" charset="-122"/>
                  </a:rPr>
                  <a:t> is bounded above then,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5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500" dirty="0">
                    <a:effectLst/>
                    <a:ea typeface="SimSun" panose="02010600030101010101" pitchFamily="2" charset="-122"/>
                  </a:rPr>
                  <a:t> converges to some 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in the closure of Ω ■</a:t>
                </a:r>
              </a:p>
              <a:p>
                <a:pPr marL="0" indent="0">
                  <a:buNone/>
                </a:pPr>
                <a:r>
                  <a:rPr lang="en-US" sz="2500" dirty="0">
                    <a:effectLst/>
                    <a:ea typeface="SimSun" panose="02010600030101010101" pitchFamily="2" charset="-122"/>
                  </a:rPr>
                  <a:t>Note, if Θ is a scalar parameter,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baseline="-25000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degrades as a scalar and the concept “negative definite” becomes “negative” simply. Next slides show a proof of theorem 3.3.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C904-F208-58DD-084D-EBC051A12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4" y="914399"/>
                <a:ext cx="11605846" cy="5176066"/>
              </a:xfrm>
              <a:blipFill>
                <a:blip r:embed="rId4"/>
                <a:stretch>
                  <a:fillRect l="-840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90B2-1E20-C792-651A-0E904A97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4D43-85CB-1DB5-4E02-F9D4E3A8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4BB4-5B81-D5C8-2AF8-D3506876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611C-3B9D-24D8-9903-86FE1209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F2156-7A92-EAFA-8568-7D125AE0C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7" y="914399"/>
                <a:ext cx="11662117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Proof of theorem 3.3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Second-order Taylor series expending for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Θ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due</m:t>
                          </m:r>
                          <m: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to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1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on the line segment joining Θ and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Let Θ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negative definite then,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Whereas,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So, for all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there exists some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ξ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&gt; 0 such that </a:t>
                </a:r>
                <a14:m>
                  <m:oMath xmlns:m="http://schemas.openxmlformats.org/officeDocument/2006/math"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  <m:sSup>
                      <m:s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other words, the assumption 2 of theorem 3.2 is satisfied and hence,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converges to some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in the closure of Ω if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bounded above ■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F2156-7A92-EAFA-8568-7D125AE0C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7" y="914399"/>
                <a:ext cx="11662117" cy="5176066"/>
              </a:xfrm>
              <a:blipFill>
                <a:blip r:embed="rId4"/>
                <a:stretch>
                  <a:fillRect l="-523" t="-589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70A4-D825-E249-A926-58FCC674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BC33-A056-02E3-528E-77D8869D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69C2-9528-BAE8-567A-9285F7F7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2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A71A-6A02-B8DA-A115-0072746F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0E41C-FB89-1F81-42D2-32618E589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895" y="914399"/>
                <a:ext cx="11352628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500" b="1" dirty="0">
                    <a:effectLst/>
                    <a:ea typeface="SimSun" panose="02010600030101010101" pitchFamily="2" charset="-122"/>
                  </a:rPr>
                  <a:t>Theorem 3.4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(Dempster, Laird, &amp; Rubin, 1977, p. 9). Suppose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5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500" dirty="0">
                    <a:effectLst/>
                    <a:ea typeface="SimSun" panose="02010600030101010101" pitchFamily="2" charset="-122"/>
                  </a:rPr>
                  <a:t> is an instance of GEM algorithm such that</a:t>
                </a:r>
              </a:p>
              <a:p>
                <a:pPr marL="457200" indent="-457200">
                  <a:buAutoNum type="arabicPeriod"/>
                </a:pPr>
                <a:r>
                  <a:rPr lang="en-US" sz="2500" dirty="0">
                    <a:effectLst/>
                    <a:ea typeface="SimSun" panose="02010600030101010101" pitchFamily="2" charset="-122"/>
                  </a:rPr>
                  <a:t>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5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500" dirty="0">
                    <a:effectLst/>
                    <a:ea typeface="SimSun" panose="02010600030101010101" pitchFamily="2" charset="-122"/>
                  </a:rPr>
                  <a:t> converges to 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in the closure of Ω.</a:t>
                </a:r>
                <a:endParaRPr lang="en-US" sz="2500" dirty="0">
                  <a:ea typeface="SimSun" panose="02010600030101010101" pitchFamily="2" charset="-122"/>
                </a:endParaRPr>
              </a:p>
              <a:p>
                <a:pPr marL="457200" indent="-457200">
                  <a:buAutoNum type="arabicPeriod"/>
                </a:pP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10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2500" b="1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for all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is negative definite for all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.</a:t>
                </a:r>
                <a:endParaRPr lang="en-US" sz="25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effectLst/>
                    <a:ea typeface="SimSun" panose="02010600030101010101" pitchFamily="2" charset="-122"/>
                  </a:rPr>
                  <a:t>Then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DL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2500" b="1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is negative definite,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5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𝐷𝑀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𝐷</m:t>
                          </m:r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20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∎</m:t>
                      </m:r>
                      <m:r>
                        <a:rPr lang="en-US" sz="25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(3.17)</m:t>
                      </m:r>
                    </m:oMath>
                  </m:oMathPara>
                </a14:m>
                <a:endParaRPr lang="en-US" sz="25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effectLst/>
                    <a:ea typeface="SimSun" panose="02010600030101010101" pitchFamily="2" charset="-122"/>
                  </a:rPr>
                  <a:t>The notation “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–1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” denotes inverse of matrix. Note,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DM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is differential of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(Θ) at Θ =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, which implies convergence rate of GEM algorithm. Obviously, Θ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is local maximizer due to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DL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2500" b="1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and 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5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25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5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500" dirty="0">
                    <a:effectLst/>
                    <a:ea typeface="SimSun" panose="02010600030101010101" pitchFamily="2" charset="-122"/>
                  </a:rPr>
                  <a:t>). Next slides show proofs of theorem 3.4.</a:t>
                </a:r>
                <a:endParaRPr lang="en-US" sz="2500" dirty="0"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0E41C-FB89-1F81-42D2-32618E58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895" y="914399"/>
                <a:ext cx="11352628" cy="5176066"/>
              </a:xfrm>
              <a:blipFill>
                <a:blip r:embed="rId4"/>
                <a:stretch>
                  <a:fillRect l="-913" r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9006-139E-5FEE-CE80-AA8A4F92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60F1-8A11-D43C-90AA-9AE8DF2F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304F-2117-A36B-0354-AE6F4261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7AAC-7201-3FF8-963B-5A94EFBD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DC405-58D9-EA1B-7163-78F0CDB34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677" y="914399"/>
                <a:ext cx="11901268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From equation 3.2,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Due</m:t>
                          </m:r>
                          <m: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to</m:t>
                          </m:r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1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approaches +</a:t>
                </a:r>
                <a:r>
                  <a:rPr lang="zh-CN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∞ 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such that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then,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zero according to equation 3.7 and so we have: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DL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19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Of course,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negative definite because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negative definite, when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approaches +</a:t>
                </a:r>
                <a:r>
                  <a:rPr lang="zh-CN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∞ 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such that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By first-order Taylor series expansion for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as a function of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at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as a function of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at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respectively,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19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remainders. By summing such two series,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substituting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Θ</a:t>
                </a:r>
                <a:r>
                  <a:rPr lang="en-US" sz="19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DC405-58D9-EA1B-7163-78F0CDB34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914399"/>
                <a:ext cx="11901268" cy="5176066"/>
              </a:xfrm>
              <a:blipFill>
                <a:blip r:embed="rId4"/>
                <a:stretch>
                  <a:fillRect l="-461" t="-589" r="-512"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ECF4-9F9D-1F7D-79E9-C68A60F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4CCA-48B1-18AA-0956-0095AFDA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FB99-3133-5D5B-ACEE-8FAAD919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7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0677-0533-B5F5-D560-3ACC99DF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C341A-0A26-B276-2790-B37DF9544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732455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195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Multiplying two sides of the equation above by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–1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letting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approach +</a:t>
                </a:r>
                <a:r>
                  <a:rPr lang="zh-CN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∞</a:t>
                </a:r>
                <a:r>
                  <a:rPr lang="zh-CN" sz="195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such that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we obtain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as differential of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at Θ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as follows:</a:t>
                </a:r>
                <a:endParaRPr lang="en-US" sz="1950" dirty="0"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95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(3.18)</m:t>
                      </m:r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C341A-0A26-B276-2790-B37DF9544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732455" cy="5176066"/>
              </a:xfrm>
              <a:blipFill>
                <a:blip r:embed="rId4"/>
                <a:stretch>
                  <a:fillRect l="-519" t="-589" r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070C-2DAB-E261-8FC6-68B05A2A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8DE4-8272-0F88-C0E6-38ADB33D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16F4-1359-5286-4D9D-ACA172F9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Properties of EM</a:t>
            </a:r>
          </a:p>
          <a:p>
            <a:pPr marL="514350" indent="-514350">
              <a:buAutoNum type="arabicPeriod"/>
            </a:pPr>
            <a:r>
              <a:rPr lang="en-US" dirty="0"/>
              <a:t>Convergence of 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8515-7487-2D07-D398-DF642E27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61E3B-F7D2-AD5D-F66E-2C5B3D06E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57" y="914399"/>
                <a:ext cx="11535508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to, when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approaches +</a:t>
                </a:r>
                <a:r>
                  <a:rPr lang="zh-CN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∞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derivative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is expended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𝐷𝐿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𝐷𝐿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(Due to theorem 3.4)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(Due to equation 3.8)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Therefore, equation 3.18 becomes equation 3.17.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Finally, theorem 3.4 is proved. By combination of theorems 3.2 and 3.4, I propose corollary 3.3 as a convergence criterion to local maximizer of GEM.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61E3B-F7D2-AD5D-F66E-2C5B3D06E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57" y="914399"/>
                <a:ext cx="11535508" cy="5176066"/>
              </a:xfrm>
              <a:blipFill>
                <a:blip r:embed="rId4"/>
                <a:stretch>
                  <a:fillRect l="-529" t="-589" r="-581" b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1D03-708F-9116-BE49-31E01AF0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20526-2ED6-B5F3-B2AA-CC4A66E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9E57-5B05-533B-0F29-6677CD90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2546-BD44-5D3D-25F3-61CA207B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55A7A-6C1F-9586-0259-B95E14881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4" y="914399"/>
                <a:ext cx="11591778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1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Corollary 3.3.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If an algorithm satisfies three following assumptions:</a:t>
                </a:r>
              </a:p>
              <a:p>
                <a:pPr marL="457200" indent="-457200">
                  <a:buAutoNum type="arabicPeriod"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&gt;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for all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100" dirty="0">
                  <a:ea typeface="SimSun" panose="02010600030101010101" pitchFamily="2" charset="-122"/>
                </a:endParaRPr>
              </a:p>
              <a:p>
                <a:pPr marL="457200" indent="-457200">
                  <a:buAutoNum type="arabicPeriod"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bounded above.</a:t>
                </a:r>
              </a:p>
              <a:p>
                <a:pPr marL="457200" indent="-457200">
                  <a:buAutoNum type="arabicPeriod"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</a:t>
                </a:r>
                <a:r>
                  <a:rPr lang="en-US" sz="21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negative definite with suppose that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converged point.</a:t>
                </a:r>
                <a:endParaRPr lang="en-US" sz="21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a typeface="SimSun" panose="02010600030101010101" pitchFamily="2" charset="-122"/>
                  </a:rPr>
                  <a:t>Then</a:t>
                </a:r>
              </a:p>
              <a:p>
                <a:pPr marL="457200" indent="-457200">
                  <a:buAutoNum type="arabicPeriod"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Such algorithm is a GEM and converges to a local maximizer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such that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</a:t>
                </a:r>
                <a:r>
                  <a:rPr lang="en-US" sz="21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negative definite.</a:t>
                </a:r>
              </a:p>
              <a:p>
                <a:pPr marL="457200" indent="-457200">
                  <a:buAutoNum type="arabicPeriod"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Equation 3.17 is obtained ■</a:t>
                </a:r>
                <a:endParaRPr lang="en-US" sz="2100" dirty="0"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assumption 1 of corollary 3.3 implies that the given algorithm is a GEM according to definition 3.1. From such assumption, we also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10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10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1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there exists some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ξ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&gt; 0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𝜉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55A7A-6C1F-9586-0259-B95E14881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4" y="914399"/>
                <a:ext cx="11591778" cy="5176066"/>
              </a:xfrm>
              <a:blipFill>
                <a:blip r:embed="rId4"/>
                <a:stretch>
                  <a:fillRect l="-631" t="-707" r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A4CA-638A-FD4D-BAEB-91B826EA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B521-E8B4-F3A2-7D29-FE37510E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A5F1-B4E2-DADF-6F35-8507B756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5683-C93A-916D-A0E8-9EFB78A2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64455-6FD7-0938-4D7A-48B397FCE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7" y="914399"/>
                <a:ext cx="11605847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In other words, the assumption 2 of theorem 3.2 is satisfied and hence,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 converges to some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in the closure of Ω when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9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 is bounded above according to the assumption 2 of corollary 3.3. From equation 3.2,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𝐷𝐿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=−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𝐷</m:t>
                          </m:r>
                        </m:e>
                        <m: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10</m:t>
                          </m:r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When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approaches +</a:t>
                </a:r>
                <a:r>
                  <a:rPr lang="zh-CN" sz="1900" dirty="0">
                    <a:effectLst/>
                    <a:ea typeface="SimSun" panose="02010600030101010101" pitchFamily="2" charset="-122"/>
                  </a:rPr>
                  <a:t>∞ 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such that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then,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10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–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10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10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is zero according to equation 3.7. Hence, along with the assumption 3 of corollary 3.3, we have: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10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1900" b="1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Due to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0, we only assert here that the given algorithm converges to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as a stationary point of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(Θ). Later on, we will prove that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is a local maximizer of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(Θ) when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|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&gt;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),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0, and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negative definite. Due to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10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1900" b="1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, we obtain equation 3.17. Please see the proof of equation 3.17 ■</a:t>
                </a:r>
              </a:p>
              <a:p>
                <a:pPr marL="0" indent="457200"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By default, suppose all GEM algorithms satisfy the assumptions 2 and 3 of corollary 3.3. </a:t>
                </a:r>
                <a:r>
                  <a:rPr lang="en-US" sz="1900" u="sng" dirty="0">
                    <a:effectLst/>
                    <a:ea typeface="SimSun" panose="02010600030101010101" pitchFamily="2" charset="-122"/>
                  </a:rPr>
                  <a:t>Thus, we only check the assumption 1 to verify whether a given algorithm is a GEM which converges to local maximizer Θ</a:t>
                </a:r>
                <a:r>
                  <a:rPr lang="en-US" sz="1900" i="1" u="sng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. Note, if the assumption 1 of corollary 3.3 is replaced by “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M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|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≥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for all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” then, 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 is only asserted to be a stationary point of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(Θ) such that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DL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</a:t>
                </a:r>
                <a:r>
                  <a:rPr lang="en-US" sz="1900" b="1" dirty="0">
                    <a:effectLst/>
                    <a:ea typeface="SimSun" panose="02010600030101010101" pitchFamily="2" charset="-122"/>
                  </a:rPr>
                  <a:t>0</a:t>
                </a:r>
                <a:r>
                  <a:rPr lang="en-US" sz="19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. Wu (Wu, 1983) gave a deep research on convergence of GEM in her/his article “On the Convergence Properties of the EM Algorithm”.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64455-6FD7-0938-4D7A-48B397FCE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7" y="914399"/>
                <a:ext cx="11605847" cy="5176066"/>
              </a:xfrm>
              <a:blipFill>
                <a:blip r:embed="rId4"/>
                <a:stretch>
                  <a:fillRect l="-525" r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2174-EDC4-8806-AEE9-79774A61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D37D-BF2F-94E3-C925-450B0DEB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1FEB-EC83-9679-3F98-E9DC52F9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80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FF43-D548-7537-0748-99922E4B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43495-6C2A-64CA-0066-92131CA6A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83" y="914399"/>
                <a:ext cx="11760591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are smooth enough,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symmetric matrices according to Schwarz’s theorem (Wikipedia, Symmetry of second derivatives, 2018). Thus,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commutative: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both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diagonalizable then, they are simultaneously diagonalizable (Wikipedia, Commuting matrices, 2017). Hence there is an (orthogonal) eigenvector matrix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(Wikipedia, Diagonalizable matrix, 2017) (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StackExchange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2013):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eigenvalue matrices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respectively, according to equation 3.19 and equation 3.20. Of course,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eigenvalues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whereas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eigenvalues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3.19</m:t>
                                </m:r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(3.20)</m:t>
                      </m:r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43495-6C2A-64CA-0066-92131CA6A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914399"/>
                <a:ext cx="11760591" cy="5176066"/>
              </a:xfrm>
              <a:blipFill>
                <a:blip r:embed="rId4"/>
                <a:stretch>
                  <a:fillRect l="-622" t="-707" r="-622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990D-6510-2405-0172-55B5A094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425C-6998-C051-52BB-FFEA068A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EB92-408B-CA2E-76DD-78CA87EA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1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A908-5F7B-B313-7F17-D45CF151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8411F-2D65-31F1-0875-32BC51885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914399"/>
                <a:ext cx="11732456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equation 3.17,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decomposed as seen in equation 3.21.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3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3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sSubSup>
                                <m:sSub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sSubSup>
                        <m:sSub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3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(3.21)</m:t>
                      </m:r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be eigenvalue matrix of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specified by equation 3.17. As a convention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called convergence matrix.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3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3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3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3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(3.22)</m:t>
                      </m:r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Of course, all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/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eigenvalues of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with assumption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&lt; 0 for all </a:t>
                </a:r>
                <a:r>
                  <a:rPr lang="en-US" sz="23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We will prove that 0 ≤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1 for all </a:t>
                </a:r>
                <a:r>
                  <a:rPr lang="en-US" sz="23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by contradiction. Conversely, suppose we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always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have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&gt; 1 or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&lt; 0 for some </a:t>
                </a:r>
                <a:r>
                  <a:rPr lang="en-US" sz="23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8411F-2D65-31F1-0875-32BC51885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914399"/>
                <a:ext cx="11732456" cy="5176066"/>
              </a:xfrm>
              <a:blipFill>
                <a:blip r:embed="rId4"/>
                <a:stretch>
                  <a:fillRect l="-780" t="-942" r="-780" b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3294-90DD-B5F1-2087-8E42201B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A307-E84C-CB0B-EAA7-1DF38C61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6F9D-C7A4-060B-A8FA-3D7CB638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3E6-FD04-DC52-B3A9-DEDC6A24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D1D8A-AD88-BEBA-D3B9-E5A0CF98D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83" y="914399"/>
                <a:ext cx="11718388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Θ degrades into scalar as Θ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with note that scalar is 1-element vector, equation 3.17 is re-written as equation 3.23: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(3.23)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From equation 3.23, the next estimate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approaches</a:t>
                </a:r>
                <a:r>
                  <a:rPr lang="en-US" sz="20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when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→ +</a:t>
                </a:r>
                <a:r>
                  <a:rPr lang="zh-CN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∞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so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 equation 3.24 is a variant of equation 3.23 (McLachlan &amp; Krishnan, 1997, p. 120).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(3.24)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non-decreasing,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monotonous. This means: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≤⋯≤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≥⋯≥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≥⋯≥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6D1D8A-AD88-BEBA-D3B9-E5A0CF98D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914399"/>
                <a:ext cx="11718388" cy="5176066"/>
              </a:xfrm>
              <a:blipFill>
                <a:blip r:embed="rId4"/>
                <a:stretch>
                  <a:fillRect l="-572" t="-589" r="-520" b="-5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DD3A-FFE4-B533-6863-89BC3286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1D8A-21BD-BAAD-013F-A90FF239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B0EA-2DCF-7D7F-4BED-51D0376B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BD31-966F-7334-C7D0-F3FCCBC0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5FA3D-56DE-E5B6-344F-B3610AA7C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3" y="914399"/>
                <a:ext cx="11563643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0≤</m:t>
                      </m:r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≤1,∀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we have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However, this contradicts the converse assumption “there always exists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&gt; 1 or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&lt; 0 for some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”. Therefore, we conclude that 0 ≤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1 for all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In general, if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stationary point of GEM then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and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2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negative definite,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negative semi-definite, 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positive semi-definite, according to equation 3.25.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&lt;0,∀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≤0,∀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mr>
                        <m:m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0≤</m:t>
                            </m:r>
                            <m:sSubSup>
                              <m:sSub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≤1,∀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mr>
                      </m:m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(3.25)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 a convention, if GEM algorithm fortunately stops at the first iteration such that Θ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(2)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then,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0 for all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5FA3D-56DE-E5B6-344F-B3610AA7C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3" y="914399"/>
                <a:ext cx="11563643" cy="5176066"/>
              </a:xfrm>
              <a:blipFill>
                <a:blip r:embed="rId4"/>
                <a:stretch>
                  <a:fillRect l="-685" t="-824" r="-685" b="-3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E095-E3ED-4DC4-7E86-9ADEC2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0F4A-B5A1-B4ED-8CC5-7D8C95F0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526D-0B7B-4144-5F5D-E4A36A5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89E-089D-E7ED-AFC0-3ACB0A3C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88E35-F4BF-F110-A48E-5DF77A10B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Suppose Θ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(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at current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 and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(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each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measures how much the next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near to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2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In other words, the smaller the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(s) are, the faster the GEM is and so the better the GEM is. This is why DLR (Dempster, Laird, &amp; Rubin, 1977, p. 10) defined that the convergence rate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GEM is the maximum one among all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seen in equation 3.26. The convergence rate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implies lowest speed.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(3.26)</m:t>
                      </m:r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From equation 3.2 and equation 3.17, we have (Dempster, Laird, &amp; Rubin, 1977, p. 10):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𝐷𝑀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identity matrix. By the same way to draw convergence matrix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with note that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and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are symmetric matrices,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(3.27)</m:t>
                      </m:r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eigenvalue matrix of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 From equation 3.27, each eigenvalue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proportional to each eigenvalues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</a:t>
                </a:r>
                <a:r>
                  <a:rPr lang="en-US" sz="22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2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with ratio 1–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where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an eigenvalue of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2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88E35-F4BF-F110-A48E-5DF77A10B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  <a:blipFill>
                <a:blip r:embed="rId4"/>
                <a:stretch>
                  <a:fillRect l="-681" t="-824" r="-733" b="-3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5D18-959A-723E-B890-1208F3C4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602C-A2E3-DAE4-EEBE-6DAEECEE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A74A-1FF9-E0BB-23D7-D240349F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0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1141-DE2C-D5E6-D6D7-E633336E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7B9DE-78E2-986F-5573-A692634DA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690252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Equation 3.28 specifies a so-called speed matrix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5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=1−</m:t>
                                </m:r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=1−</m:t>
                                </m:r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=1−</m:t>
                                </m:r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(3.28)</m:t>
                      </m:r>
                    </m:oMath>
                  </m:oMathPara>
                </a14:m>
                <a:endParaRPr lang="en-US" sz="185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This implies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equations 3.25 and 3.28, we have 0 ≤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5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≤ 1. Equation 3.29 specifies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5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which is eigenvalue matrix of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(3.29)</m:t>
                      </m:r>
                    </m:oMath>
                  </m:oMathPara>
                </a14:m>
                <a:endParaRPr lang="en-US" sz="1850" dirty="0"/>
              </a:p>
              <a:p>
                <a:pPr marL="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equation 3.28, suppose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at current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 and Θ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each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5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1–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85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really the speed that the next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moves to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5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From equation 3.26 and equation 3.28, equation 3.30 specifies the speed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GEM algorithm.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(3.30)</m:t>
                      </m:r>
                    </m:oMath>
                  </m:oMathPara>
                </a14:m>
                <a:endParaRPr lang="en-US" sz="1850" dirty="0"/>
              </a:p>
              <a:p>
                <a:pPr marL="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18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5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8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18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sz="1850" dirty="0"/>
                  <a:t>. As a convention, if GEM algorithm fortunately stops at the first iteration such that Θ</a:t>
                </a:r>
                <a:r>
                  <a:rPr lang="en-US" sz="1850" baseline="30000" dirty="0"/>
                  <a:t>(1)</a:t>
                </a:r>
                <a:r>
                  <a:rPr lang="en-US" sz="1850" dirty="0"/>
                  <a:t> = Θ</a:t>
                </a:r>
                <a:r>
                  <a:rPr lang="en-US" sz="1850" baseline="30000" dirty="0"/>
                  <a:t>(2)</a:t>
                </a:r>
                <a:r>
                  <a:rPr lang="en-US" sz="1850" dirty="0"/>
                  <a:t> = Θ</a:t>
                </a:r>
                <a:r>
                  <a:rPr lang="en-US" sz="1850" i="1" baseline="30000" dirty="0"/>
                  <a:t>*</a:t>
                </a:r>
                <a:r>
                  <a:rPr lang="en-US" sz="1850" dirty="0"/>
                  <a:t> then, </a:t>
                </a:r>
                <a:r>
                  <a:rPr lang="en-US" sz="1850" i="1" dirty="0"/>
                  <a:t>s</a:t>
                </a:r>
                <a:r>
                  <a:rPr lang="en-US" sz="1850" i="1" baseline="30000" dirty="0"/>
                  <a:t>*</a:t>
                </a:r>
                <a:r>
                  <a:rPr lang="en-US" sz="1850" dirty="0"/>
                  <a:t> =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27B9DE-78E2-986F-5573-A692634DA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690252" cy="5176066"/>
              </a:xfrm>
              <a:blipFill>
                <a:blip r:embed="rId4"/>
                <a:stretch>
                  <a:fillRect l="-469" t="-707" r="-469" b="-3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5500-7754-4C6B-E2FA-0860DB14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559CF-06D2-836E-0974-D9EC14E6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04EB-9DCC-AFFE-B430-CA895E30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5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2B2-FC08-CD2C-52A4-55E15EE7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FC96-0D6D-70FA-6AC0-48002B203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example, when Θ degrades into scalar as Θ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the fourth column of table 1.3 (Dempster, Laird, &amp; Rubin, 1977, p. 3) gives sequences which approaches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through many iterations by the following ratio to determine the limit in equation 3.23 with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0.6268.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practice, if GEM is run step by step,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not known yet at some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iteration when GEM does not converge yet. Hence, equation 3.24 (McLachlan &amp; Krishnan, 1997, p. 120) is used to make approximation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unknown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≠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is required only two successive iterations because both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determined at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iteration whereas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+2)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determined at 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iteration. For example, in table 1.3, given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0.5,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0.6082,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(3)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0.6243, 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1,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0.6243−0.6082</m:t>
                          </m:r>
                        </m:num>
                        <m:den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0.6082−0.5</m:t>
                          </m:r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=0.1488</m:t>
                      </m:r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Whereas the real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0.1465 shown in the fourth column of table 1.3 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1.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CFC96-0D6D-70FA-6AC0-48002B203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t="-707" r="-638" b="-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B15E-F96C-08D9-711C-5EDFDBA6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70C6-735E-BAF1-1103-A6B309D0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D2B1-3E93-9E64-949D-7FD08EBE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EFFB-DC02-7C9D-48C2-3D38709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55E4C-A0C2-9ECF-0BB0-EFB9BF5F2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609" y="914399"/>
                <a:ext cx="11915336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Recall that DLR proposed GEM algorithm which aims to maximize the log-likelihood function 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by maximizing 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over many iterations. We have: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7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7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1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be another conditional expectation which has strong relationship with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Q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(Dempster, Laird, &amp; Rubin, 1977, p. 6).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7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17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(3.1)</m:t>
                      </m:r>
                    </m:oMath>
                  </m:oMathPara>
                </a14:m>
                <a:endParaRPr lang="en-US" sz="1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there is no explicit mapping from </a:t>
                </a:r>
                <a:r>
                  <a:rPr lang="en-US" sz="17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 </a:t>
                </a:r>
                <a:r>
                  <a:rPr lang="en-US" sz="17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but there exists a joint PDF 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Θ) of 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17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equation 3.1 can be re-written as follows: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1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7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7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7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num>
                      <m:den>
                        <m:nary>
                          <m:naryPr>
                            <m:limLoc m:val="undOvr"/>
                            <m:supHide m:val="on"/>
                            <m:ctrlPr>
                              <a:rPr lang="en-US" sz="17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17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7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17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sz="17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nary>
                      </m:den>
                    </m:f>
                  </m:oMath>
                </a14:m>
                <a:endParaRPr lang="en-US" sz="1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55E4C-A0C2-9ECF-0BB0-EFB9BF5F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609" y="914399"/>
                <a:ext cx="11915336" cy="5176066"/>
              </a:xfrm>
              <a:blipFill>
                <a:blip r:embed="rId4"/>
                <a:stretch>
                  <a:fillRect l="-358" t="-118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6B61-B0FA-57E2-1AD0-22299C4B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572A-CC15-47CD-5C87-CF7D9EAC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80C6-3D27-0FF7-7115-202AD9A7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1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D23D-02D8-45F6-5BDF-57C09321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C8844-AA89-1DDA-8977-FD265AE25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7" y="914399"/>
                <a:ext cx="11690253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will prove by contradiction that if definition 3.1 is satisfied strictly such that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&gt;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then,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&lt; 0 for all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Conversely, suppose we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always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have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≥ 0 for some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&gt;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). Given Θ degrades into scalar as Θ =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with note that  scalar is 1-element vector, when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&gt;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strictly increasing, which in turn causes that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strictly monotonous. This means: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&lt;⋯&lt;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&lt;⋯&lt;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&gt;⋯&gt;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&gt;⋯&gt;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&lt;1,∀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we have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From equation 3.29, we deduce that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</a:t>
                </a:r>
                <a:r>
                  <a:rPr lang="en-US" sz="18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&lt; 0 where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&lt; 0. However, this contradicts the converse assumption “there always exists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≥ 0 for some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&gt;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)”. Therefore, if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&gt;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then,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&lt; 0 for all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other words, at that time,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negative definite. Recall that we proved that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0 for corollary 3.3. Now we have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negative definite, which means that 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 local maximizer of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in corollary 3.3. In other words, corollary 3.3 is proved.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C8844-AA89-1DDA-8977-FD265AE25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7" y="914399"/>
                <a:ext cx="11690253" cy="5176066"/>
              </a:xfrm>
              <a:blipFill>
                <a:blip r:embed="rId4"/>
                <a:stretch>
                  <a:fillRect l="-469" t="-589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0F30-A01A-D8C4-09F0-C52AD4D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4C7D-59B2-C6E5-DF5D-10F899A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8871-0627-9393-A26D-8A2E9E05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3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B2A-A38E-B96D-C9F6-7A3EA262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1F3C1-0408-FF6B-822D-97C588F06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r>
                  <a:rPr lang="en-US" sz="2000" dirty="0">
                    <a:effectLst/>
                    <a:ea typeface="SimSun" panose="02010600030101010101" pitchFamily="2" charset="-122"/>
                  </a:rPr>
                  <a:t>Recall that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(Θ) is the log-likelihood function of observed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according to equation 2.3,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log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𝑌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log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pHide m:val="on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𝑌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d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𝑋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2000" dirty="0">
                    <a:effectLst/>
                    <a:ea typeface="SimSun" panose="02010600030101010101" pitchFamily="2" charset="-122"/>
                  </a:rPr>
                  <a:t>. Both –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0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and –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D</a:t>
                </a:r>
                <a:r>
                  <a:rPr lang="en-US" sz="2000" baseline="30000" dirty="0">
                    <a:effectLst/>
                    <a:ea typeface="SimSun" panose="02010600030101010101" pitchFamily="2" charset="-122"/>
                  </a:rPr>
                  <a:t>20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| 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are information matrices (</a:t>
                </a:r>
                <a:r>
                  <a:rPr lang="en-US" sz="2000" dirty="0" err="1">
                    <a:effectLst/>
                    <a:ea typeface="SimSun" panose="02010600030101010101" pitchFamily="2" charset="-122"/>
                  </a:rPr>
                  <a:t>Zivot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, 2009, pp. 7-9) specified by equation 3.31.</a:t>
                </a:r>
              </a:p>
              <a:p>
                <a:pPr marL="0" indent="0"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aln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aln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(3.31)</m:t>
                      </m:r>
                    </m:oMath>
                  </m:oMathPara>
                </a14:m>
                <a:endParaRPr lang="en-US" sz="2000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  <a:tabLst>
                    <a:tab pos="1184910" algn="l"/>
                  </a:tabLst>
                </a:pP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measures information of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about 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with support of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whereas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measures information of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about 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. In other words,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measures observed information whereas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measures hidden information. Let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V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and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V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be covariance matrices of 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with regard to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and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), respectively. They are inverses of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and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000" i="1" baseline="-25000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according to equation 3.32 when 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 is unbiased estimate.</a:t>
                </a:r>
                <a:endParaRPr lang="en-US" sz="20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aln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(3.32)</m:t>
                      </m:r>
                    </m:oMath>
                  </m:oMathPara>
                </a14:m>
                <a:endParaRPr lang="en-US" sz="2000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  <a:tabLst>
                    <a:tab pos="1184910" algn="l"/>
                  </a:tabLst>
                </a:pPr>
                <a:r>
                  <a:rPr lang="en-US" sz="2000" dirty="0">
                    <a:effectLst/>
                    <a:ea typeface="SimSun" panose="02010600030101010101" pitchFamily="2" charset="-122"/>
                  </a:rPr>
                  <a:t>Equation 3.33 is a variant of equation 3.17 to calculate </a:t>
                </a:r>
                <a:r>
                  <a:rPr lang="en-US" sz="2000" i="1" dirty="0">
                    <a:effectLst/>
                    <a:ea typeface="SimSun" panose="02010600030101010101" pitchFamily="2" charset="-122"/>
                  </a:rPr>
                  <a:t>DM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ea typeface="SimSun" panose="02010600030101010101" pitchFamily="2" charset="-122"/>
                  </a:rPr>
                  <a:t>) based on information matrices:</a:t>
                </a:r>
                <a:endParaRPr lang="en-US" sz="20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  <a:tabLst>
                    <a:tab pos="1184910" algn="l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𝐷𝑀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𝑄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(3.33)</m:t>
                      </m:r>
                    </m:oMath>
                  </m:oMathPara>
                </a14:m>
                <a:endParaRPr lang="en-US" sz="20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184910" algn="l"/>
                  </a:tabLst>
                </a:pPr>
                <a:br>
                  <a:rPr lang="en-US" sz="20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21F3C1-0408-FF6B-822D-97C588F06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8" t="-5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34D4-263F-1F61-E21D-D3EB3535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EB23-B880-2C9F-0C5E-223D489D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1219-4C9A-612B-8083-08B974A6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3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66EA-651F-E106-3AD6-9E10165B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Convergence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AA7B9-E1D7-8CD1-88D3-8AD19D005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Θ),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Θ) and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Θ) belong to exponential family, from equation 3.14 and equation 3.16,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 equation 3.34 specifies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in case of exponential family.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(3.34)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Equation 3.35 specifies relationships among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r>
                  <a:rPr lang="en-US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|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and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V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τ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| Θ</a:t>
                </a:r>
                <a:r>
                  <a:rPr lang="en-US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in case of exponential family.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(3.35)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AA7B9-E1D7-8CD1-88D3-8AD19D005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117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2B08-466A-726A-1C05-64A1B897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3505-D648-A882-98CC-E3E8A98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91FD-3D7A-2550-BBA4-E31FA2E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7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8BAC-5AF1-E76E-B12A-7CD614B0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23D0-7C6C-19B2-24D1-D28FB886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914399"/>
            <a:ext cx="11535508" cy="5176066"/>
          </a:xfrm>
        </p:spPr>
        <p:txBody>
          <a:bodyPr>
            <a:no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Dempster, A. P., Laird, N. M., &amp; Rubin, D. B. (1977). Maximum Likelihood from Incomplete Data via the EM Algorithm. (M. Stone, Ed.)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Journal of the Royal Statistical Society, Series B (Methodological), 39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1-38.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Dinh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L. T., Pham, D. H., Nguyen, T. X., &amp; Ta, P. D. (2000).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Univariate Analysis - Principles and Practices.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(K. H. Ha, T. V. Ngo, &amp; D. H. Pham, Eds.) Hanoi, Vietnam: Hanoi National University Publisher. Retrieved from http://www.ebook.edu.vn/?page=1.14&amp;view=11156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McLachlan, G., &amp; Krishnan, T. (1997).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EM Algorithm and Extensions.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New York, NY, USA: John Wiley &amp; Sons. Retrieved from https://books.google.com.vn/books?id=NBawzaWoWa8C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Sean, B. (2009).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Expectation Maximization Algorithm - A short tutorial.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 of Notre Dame, Indiana, Department of Electrical Engineering. Sean Borman's Homepage.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StackExchange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(2013, November 19).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Eigenvalues of the product of 2 symmetric matrices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(Stack Exchange Network) Retrieved February 9, 2018, from Mathematics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StackExchange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https://math.stackexchange.com/questions/573583/eigenvalues-of-the-product-of-2-symmetric-matrices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February 27).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Commuting matrices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9, 2018, from Wikipedia website: https://en.wikipedia.org/wiki/Commuting_matrices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November 27).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Diagonalizable matrix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10, 2018, from Wikipedia website: https://en.wikipedia.org/wiki/Diagonalizable_matrix#Simultaneous_diagonalization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January 7).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Symmetry of second derivatives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10, 2018, from Wikipedia website: https://en.wikipedia.org/wiki/Symmetry_of_second_derivatives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Wu, J. C. (1983, March). On the Convergence Properties of the EM Algorithm.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Annals of Statistics, 11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95-103. Retrieved from https://projecteuclid.org/euclid.aos/1176346060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Zivot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E. (2009).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Maximum Likelihood Estimation.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Lecture Notes on course "Econometric Theory I: Estimation and Inference (first quarter, second year PhD)", University of Washington, Seattle, Washington, USA. 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F916-D944-DACC-8E4E-AF206EF7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6E29-5533-CB57-4340-B7A98EE1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B8EC-81A4-FEAE-A071-D8B4C0B9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2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Thank you for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9AB-7053-398E-A6A1-B5F670B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A1D60-BF30-20DE-FA18-DE35757EA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From equation 2.8 and equation 3.1,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(3.2)</m:t>
                      </m:r>
                    </m:oMath>
                  </m:oMathPara>
                </a14:m>
                <a:endParaRPr lang="en-US" sz="22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Following is a proof of equation 3.2.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nary>
                        <m:naryPr>
                          <m:limLoc m:val="undOvr"/>
                          <m:supHide m:val="on"/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2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A1D60-BF30-20DE-FA18-DE35757EA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824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F311-0BF7-40A4-7EBA-10C6D4F1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7C0B-F14F-1218-A2B9-DFA9E530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2732F-C2EC-E083-25A7-E74465A8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BF1A-DED7-FCFA-3C66-330549A0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8E2C6-6936-413F-B14B-C0C6AB177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85" y="914399"/>
                <a:ext cx="11676185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Lemma</a:t>
                </a:r>
                <a:r>
                  <a:rPr lang="en-US" sz="2000" b="1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3.1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(Dempster, Laird, &amp; Rubin, 1977, p. 6). For any pair (Θ’, Θ) in Ω x Ω,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(3.3)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equality occurs if and only if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Θ’)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Θ) almost everywhere ■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Following is a proof of lemma 3.1 as well as equation 3.3. The log-likelihood function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(Θ’) is re-written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applying Jensen’s inequality (Sean, 2009, pp. 3-4) with concavity of logarithm function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where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into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(Θ’), we have (Sean, 2009, p. 6):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8E2C6-6936-413F-B14B-C0C6AB177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5" y="914399"/>
                <a:ext cx="11676185" cy="5176066"/>
              </a:xfrm>
              <a:blipFill>
                <a:blip r:embed="rId4"/>
                <a:stretch>
                  <a:fillRect l="-574" t="-589" r="-522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7E20-3D8E-9649-79A6-319F6F31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04E7-370F-54C8-020F-A4264726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2692-C552-5913-0472-18711AD3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66F8-F64E-1F46-9CDC-52A7C478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C729D-AC60-4793-7DA8-B3ACC3F1F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≥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𝑌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d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</m:d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𝑌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d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𝑋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d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𝑋</m:t>
                          </m:r>
                        </m:e>
                      </m:nary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𝑌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𝑌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d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(Due to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(Θ’|Θ)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L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(Θ’) +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(Θ’|Θ))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≤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According to Jensen’s inequality (Sean, 2009, pp. 3-4), the equality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(Θ’|Θ)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H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(Θ|Θ) occurs if and only if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k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Θ’) is linear or 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f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Θ’) is constant. In other words, the equality occurs if and only if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k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Θ’)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k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Θ) almost everywhere when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f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Θ) is not constant and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k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X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|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Y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Θ’) is a PDF ■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C729D-AC60-4793-7DA8-B3ACC3F1F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r="-638" b="-5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0F8C-948C-E969-728A-9AA027A3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E78F-30B0-A8B7-3F69-0C3A3ECF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E5CA-C3A1-6904-E7C5-11BB0761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396-B99D-C1BF-916F-648F16DF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6CC74-6A64-89FC-B1F3-3FE0A4EC1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8"/>
                <a:ext cx="11760591" cy="5441951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also have the lower-bound of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(Θ’), denoted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lb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as follows: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lb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=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–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(Θ|Θ)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Obviously, we have: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(Θ’) ≥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lb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aforementioned, the lower-bound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lb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is maximized over many iterations of the iterative process so that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(Θ’) is maximized finally. Such lower-bound is determined indirectly by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so that maximizing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with regard to Θ’ is the same to maximizing </a:t>
                </a:r>
                <a:r>
                  <a:rPr lang="en-US" sz="185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lb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because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(Θ|Θ) is constant with regard to Θ’. 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5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5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5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8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  <m:r>
                      <a:rPr lang="en-US" sz="18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18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8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18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18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8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sz="18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18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18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185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18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185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be a sequence of estimates of Θ resulted from iterations of EM algorithm. Let Θ →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be the mapping such that each estimation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→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at any given iteration is defined by equation 3.4 (Dempster, Laird, &amp; Rubin, 1977, p. 7).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(3.4)</m:t>
                      </m:r>
                    </m:oMath>
                  </m:oMathPara>
                </a14:m>
                <a:endParaRPr lang="en-US" sz="1850" dirty="0"/>
              </a:p>
              <a:p>
                <a:pPr marL="0" indent="0">
                  <a:buNone/>
                </a:pPr>
                <a:r>
                  <a:rPr lang="en-US" sz="185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Definition 3.1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(Dempster, Laird, &amp; Rubin, 1977, p. 7). An iterative algorithm with mapping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is a GEM algorithm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5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(3.5)</m:t>
                      </m:r>
                    </m:oMath>
                  </m:oMathPara>
                </a14:m>
                <a:endParaRPr lang="en-US" sz="185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Of course, specification of GEM shown in table 2.3 satisfies the definition 3.1 because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maximizer of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regard to variable Θ in M-step.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8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6CC74-6A64-89FC-B1F3-3FE0A4EC1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8"/>
                <a:ext cx="11760591" cy="5441951"/>
              </a:xfrm>
              <a:blipFill>
                <a:blip r:embed="rId4"/>
                <a:stretch>
                  <a:fillRect l="-467" t="-67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6AEA-AEE1-5C23-E452-56698318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6925-4ED4-1A34-1E10-B6402BCF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B663-29FC-8411-2E6A-6F546D4A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3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93DD-B285-0C75-6874-4A274548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Properties of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B0DE5-11D9-1D59-4F5E-FD2CE2693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Theorem 3.1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(Dempster, Laird, &amp; Rubin, 1977, p. 7). For every GEM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5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5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5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5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5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5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2500" b="0" i="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(3.6)</m:t>
                      </m:r>
                    </m:oMath>
                  </m:oMathPara>
                </a14:m>
                <a:endParaRPr lang="en-US" sz="25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equality occurs if and only if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| Θ) =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Θ) and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(Θ)) =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Θ) almost everywhere ■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Following is the proof of theorem 3.1 (Dempster, Laird, &amp; Rubin, 1977, p. 7):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≥0∎</m:t>
                      </m:r>
                    </m:oMath>
                  </m:oMathPara>
                </a14:m>
                <a:endParaRPr lang="en-US" sz="2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equality of lemma 3.1 occurs if and only if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Θ’) =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Θ) almost everywhere and the equality of the definition 3.1 is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| Θ) =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Θ), we deduce that the equality of theorem 3.1 occurs if and only if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| Θ) =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Θ) and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(Θ)) =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k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</a:t>
                </a:r>
                <a:r>
                  <a:rPr lang="en-US" sz="25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Θ) almost everywhere. It is easy to draw corollary 3.1 and corollary 3.2 from definition 3.1 and theorem 3.1.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B0DE5-11D9-1D59-4F5E-FD2CE2693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86" t="-94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8922-904E-AAB0-9CA0-F28CF6B8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04/06/2022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6B9B-EE28-5E7F-96F8-74A7866C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P3 -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C2CF2-778F-6502-00B0-43FD7C3E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7894</Words>
  <Application>Microsoft Office PowerPoint</Application>
  <PresentationFormat>Widescreen</PresentationFormat>
  <Paragraphs>496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Office Theme</vt:lpstr>
      <vt:lpstr>Tutorial on EM algorithm – Part 3</vt:lpstr>
      <vt:lpstr>Abstract</vt:lpstr>
      <vt:lpstr>Table of contents</vt:lpstr>
      <vt:lpstr>1. Properties of EM</vt:lpstr>
      <vt:lpstr>1. Properties of EM</vt:lpstr>
      <vt:lpstr>1. Properties of EM</vt:lpstr>
      <vt:lpstr>1. Properties of EM</vt:lpstr>
      <vt:lpstr>1. Properties of EM</vt:lpstr>
      <vt:lpstr>1. Properties of EM</vt:lpstr>
      <vt:lpstr>1. Properties of EM</vt:lpstr>
      <vt:lpstr>1. Properties of EM</vt:lpstr>
      <vt:lpstr>1. Properties of EM</vt:lpstr>
      <vt:lpstr>1. Properties of EM</vt:lpstr>
      <vt:lpstr>1. Properties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2. Convergence of EM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575</cp:revision>
  <dcterms:created xsi:type="dcterms:W3CDTF">2017-06-28T03:43:04Z</dcterms:created>
  <dcterms:modified xsi:type="dcterms:W3CDTF">2022-10-11T04:47:39Z</dcterms:modified>
</cp:coreProperties>
</file>