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373" r:id="rId3"/>
    <p:sldId id="371" r:id="rId4"/>
    <p:sldId id="31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3" d="100"/>
          <a:sy n="63" d="100"/>
        </p:scale>
        <p:origin x="804" y="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8/4/2024</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8/4/2024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4</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08/04/2024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AGI - Loc Nguyen - IIRC2024</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08/04/2024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AGI - Loc Nguyen - IIRC2024</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08/04/2024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AGI - Loc Nguyen - IIRC2024</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08/04/2024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AGI - Loc Nguyen - IIRC2024</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08/04/2024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AGI - Loc Nguyen - IIRC2024</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08/04/2024</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AGI - Loc Nguyen - IIRC2024</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08/04/2024</a:t>
            </a:r>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AGI - Loc Nguyen - IIRC2024</a:t>
            </a:r>
            <a:endParaRPr lang="en-US"/>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08/04/2024</a:t>
            </a:r>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AGI - Loc Nguyen - IIRC2024</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08/04/2024</a:t>
            </a:r>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AGI - Loc Nguyen - IIRC2024</a:t>
            </a:r>
            <a:endParaRPr lang="en-US"/>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08/04/2024</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AGI - Loc Nguyen - IIRC2024</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08/04/2024</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AGI - Loc Nguyen - IIRC2024</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08/04/2024</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AGI - Loc Nguyen - IIRC2024</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smtClean="0"/>
              <a:t>Artificial </a:t>
            </a:r>
            <a:r>
              <a:rPr lang="en-US" sz="4500" b="1" dirty="0"/>
              <a:t>general </a:t>
            </a:r>
            <a:r>
              <a:rPr lang="en-US" sz="4500" b="1" dirty="0" smtClean="0"/>
              <a:t>intelligence</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smtClean="0"/>
              <a:t>Professor Dr. </a:t>
            </a:r>
            <a:r>
              <a:rPr lang="en-US" dirty="0"/>
              <a:t>Loc </a:t>
            </a:r>
            <a:r>
              <a:rPr lang="en-US" dirty="0" smtClean="0"/>
              <a:t>Nguyen, PhD</a:t>
            </a:r>
            <a:r>
              <a:rPr lang="en-US" dirty="0"/>
              <a:t>, </a:t>
            </a:r>
            <a:r>
              <a:rPr lang="en-US" dirty="0" smtClean="0"/>
              <a:t>Postdoc,</a:t>
            </a:r>
            <a:endParaRPr lang="en-US" dirty="0"/>
          </a:p>
          <a:p>
            <a:r>
              <a:rPr lang="en-US" dirty="0" smtClean="0"/>
              <a:t>Loc Nguyen’s Academic Network, </a:t>
            </a:r>
            <a:r>
              <a:rPr lang="en-US" dirty="0"/>
              <a:t>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smtClean="0"/>
              <a:t>AGI - Loc Nguyen - IIRC2024</a:t>
            </a:r>
            <a:endParaRPr lang="en-US"/>
          </a:p>
        </p:txBody>
      </p:sp>
      <p:sp>
        <p:nvSpPr>
          <p:cNvPr id="6" name="Date Placeholder 5"/>
          <p:cNvSpPr>
            <a:spLocks noGrp="1"/>
          </p:cNvSpPr>
          <p:nvPr>
            <p:ph type="dt" sz="half" idx="10"/>
          </p:nvPr>
        </p:nvSpPr>
        <p:spPr/>
        <p:txBody>
          <a:bodyPr/>
          <a:lstStyle/>
          <a:p>
            <a:r>
              <a:rPr lang="en-US" smtClean="0"/>
              <a:t>08/04/2024</a:t>
            </a:r>
            <a:endParaRPr lang="en-US"/>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
        <p:nvSpPr>
          <p:cNvPr id="4" name="Rectangle 3"/>
          <p:cNvSpPr/>
          <p:nvPr/>
        </p:nvSpPr>
        <p:spPr>
          <a:xfrm>
            <a:off x="259080" y="241225"/>
            <a:ext cx="11673840" cy="769441"/>
          </a:xfrm>
          <a:prstGeom prst="rect">
            <a:avLst/>
          </a:prstGeom>
        </p:spPr>
        <p:txBody>
          <a:bodyPr wrap="square">
            <a:spAutoFit/>
          </a:bodyPr>
          <a:lstStyle/>
          <a:p>
            <a:pPr algn="ctr"/>
            <a:r>
              <a:rPr lang="en-US" sz="2200" dirty="0">
                <a:latin typeface="Times New Roman" panose="02020603050405020304" pitchFamily="18" charset="0"/>
                <a:cs typeface="Times New Roman" panose="02020603050405020304" pitchFamily="18" charset="0"/>
              </a:rPr>
              <a:t>International Interdisciplinary Research Conference (IIRC) 2024</a:t>
            </a:r>
          </a:p>
          <a:p>
            <a:pPr algn="ctr"/>
            <a:r>
              <a:rPr lang="en-US" sz="2200" dirty="0" err="1">
                <a:latin typeface="Times New Roman" panose="02020603050405020304" pitchFamily="18" charset="0"/>
                <a:cs typeface="Times New Roman" panose="02020603050405020304" pitchFamily="18" charset="0"/>
              </a:rPr>
              <a:t>EduHeart</a:t>
            </a:r>
            <a:r>
              <a:rPr lang="en-US" sz="2200" dirty="0">
                <a:latin typeface="Times New Roman" panose="02020603050405020304" pitchFamily="18" charset="0"/>
                <a:cs typeface="Times New Roman" panose="02020603050405020304" pitchFamily="18" charset="0"/>
              </a:rPr>
              <a:t> Book Publishing &amp; Training and Development Services, 4th August 2024, Philippines</a:t>
            </a:r>
          </a:p>
        </p:txBody>
      </p:sp>
    </p:spTree>
    <p:extLst>
      <p:ext uri="{BB962C8B-B14F-4D97-AF65-F5344CB8AC3E}">
        <p14:creationId xmlns:p14="http://schemas.microsoft.com/office/powerpoint/2010/main" val="64680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artificial general </a:t>
            </a:r>
            <a:r>
              <a:rPr lang="en-US" dirty="0" smtClean="0"/>
              <a:t>intelligence (AGI)</a:t>
            </a:r>
            <a:endParaRPr lang="en-US" dirty="0"/>
          </a:p>
        </p:txBody>
      </p:sp>
      <p:sp>
        <p:nvSpPr>
          <p:cNvPr id="3" name="Content Placeholder 2"/>
          <p:cNvSpPr>
            <a:spLocks noGrp="1"/>
          </p:cNvSpPr>
          <p:nvPr>
            <p:ph idx="1"/>
          </p:nvPr>
        </p:nvSpPr>
        <p:spPr>
          <a:xfrm>
            <a:off x="162560" y="914399"/>
            <a:ext cx="11856720" cy="5176066"/>
          </a:xfrm>
        </p:spPr>
        <p:txBody>
          <a:bodyPr>
            <a:noAutofit/>
          </a:bodyPr>
          <a:lstStyle/>
          <a:p>
            <a:r>
              <a:rPr lang="en-US" sz="1950" dirty="0"/>
              <a:t>Deep neural network (DNN) is current trend and current popular implementation of artificial neural network, which simulates human neural network including nerve cells and synapses. Electric signals are modeled as propagation rule and weight updating rule built in DNN whose skeleton/structure quantified by weights is trained from data. In other words, DNN is infrastructure of artificial intelligence (AI), which is corresponding to human brain</a:t>
            </a:r>
            <a:r>
              <a:rPr lang="en-US" sz="1950" dirty="0" smtClean="0"/>
              <a:t>.</a:t>
            </a:r>
            <a:endParaRPr lang="en-US" sz="1950" dirty="0"/>
          </a:p>
          <a:p>
            <a:r>
              <a:rPr lang="en-US" sz="1950" dirty="0"/>
              <a:t>However, human intelligence also includes another aspect that is reasoning ability to produce new knowledge as well as another aspect that is self-learning and self-training. DNN can produce new knowledge too by its subdomain that is generative artificial intelligence (</a:t>
            </a:r>
            <a:r>
              <a:rPr lang="en-US" sz="1950" dirty="0" err="1"/>
              <a:t>GenAI</a:t>
            </a:r>
            <a:r>
              <a:rPr lang="en-US" sz="1950" dirty="0"/>
              <a:t>) but </a:t>
            </a:r>
            <a:r>
              <a:rPr lang="en-US" sz="1950" dirty="0" err="1"/>
              <a:t>GenAI</a:t>
            </a:r>
            <a:r>
              <a:rPr lang="en-US" sz="1950" dirty="0"/>
              <a:t> needs data to train itself as well as </a:t>
            </a:r>
            <a:r>
              <a:rPr lang="en-US" sz="1950" dirty="0" err="1"/>
              <a:t>GenAI</a:t>
            </a:r>
            <a:r>
              <a:rPr lang="en-US" sz="1950" dirty="0"/>
              <a:t> must be structured by specific parameterized models like any DNN applications</a:t>
            </a:r>
            <a:r>
              <a:rPr lang="en-US" sz="1950" dirty="0" smtClean="0"/>
              <a:t>.</a:t>
            </a:r>
          </a:p>
          <a:p>
            <a:r>
              <a:rPr lang="en-US" sz="1950" dirty="0"/>
              <a:t>Therefore, artificial general intelligence (AGI) can open a new sky for AI if some AI applications or AGI applications can train themselves without predefined and restricted parameters, which leads to an excellent result that an AGI application may solve an unknown problem which is the problem that it does not know yet before. Moreover, data is not so essential to AGI because AGI has self-learning mechanism</a:t>
            </a:r>
            <a:r>
              <a:rPr lang="en-US" sz="1950" dirty="0" smtClean="0"/>
              <a:t>.</a:t>
            </a:r>
          </a:p>
          <a:p>
            <a:r>
              <a:rPr lang="en-US" sz="1950" dirty="0"/>
              <a:t>For easy explanation, AI or narrow AI for specific goals is infrastructure and AGI is high-level architecture (superstructure) so that narrow AI and AGI are developed mutually and symbiotically. This relationship is similar to the relationship between human brain and human reasoning. </a:t>
            </a:r>
            <a:r>
              <a:rPr lang="en-US" sz="1950" dirty="0" smtClean="0"/>
              <a:t>Narrow </a:t>
            </a:r>
            <a:r>
              <a:rPr lang="en-US" sz="1950" dirty="0"/>
              <a:t>AI which is referred here as a focus group of AGI and narrow AI models are often mentioned as DNN applications although DNN is subdomain of narrow AI</a:t>
            </a:r>
            <a:r>
              <a:rPr lang="en-US" sz="1950" dirty="0" smtClean="0"/>
              <a:t>.</a:t>
            </a:r>
            <a:endParaRPr lang="en-US" sz="1950" dirty="0"/>
          </a:p>
        </p:txBody>
      </p:sp>
      <p:sp>
        <p:nvSpPr>
          <p:cNvPr id="4" name="Date Placeholder 3"/>
          <p:cNvSpPr>
            <a:spLocks noGrp="1"/>
          </p:cNvSpPr>
          <p:nvPr>
            <p:ph type="dt" sz="half" idx="10"/>
          </p:nvPr>
        </p:nvSpPr>
        <p:spPr/>
        <p:txBody>
          <a:bodyPr/>
          <a:lstStyle/>
          <a:p>
            <a:r>
              <a:rPr lang="en-US" smtClean="0"/>
              <a:t>08/04/2024</a:t>
            </a:r>
            <a:endParaRPr lang="en-US"/>
          </a:p>
        </p:txBody>
      </p:sp>
      <p:sp>
        <p:nvSpPr>
          <p:cNvPr id="5" name="Footer Placeholder 4"/>
          <p:cNvSpPr>
            <a:spLocks noGrp="1"/>
          </p:cNvSpPr>
          <p:nvPr>
            <p:ph type="ftr" sz="quarter" idx="11"/>
          </p:nvPr>
        </p:nvSpPr>
        <p:spPr/>
        <p:txBody>
          <a:bodyPr/>
          <a:lstStyle/>
          <a:p>
            <a:r>
              <a:rPr lang="en-US" smtClean="0"/>
              <a:t>AGI - Loc Nguyen - IIRC2024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a:t>
            </a:fld>
            <a:endParaRPr lang="en-US"/>
          </a:p>
        </p:txBody>
      </p:sp>
    </p:spTree>
    <p:extLst>
      <p:ext uri="{BB962C8B-B14F-4D97-AF65-F5344CB8AC3E}">
        <p14:creationId xmlns:p14="http://schemas.microsoft.com/office/powerpoint/2010/main" val="134618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implication of AGI?</a:t>
            </a:r>
            <a:endParaRPr lang="en-US" dirty="0"/>
          </a:p>
        </p:txBody>
      </p:sp>
      <p:sp>
        <p:nvSpPr>
          <p:cNvPr id="3" name="Content Placeholder 2"/>
          <p:cNvSpPr>
            <a:spLocks noGrp="1"/>
          </p:cNvSpPr>
          <p:nvPr>
            <p:ph idx="1"/>
          </p:nvPr>
        </p:nvSpPr>
        <p:spPr>
          <a:xfrm>
            <a:off x="162560" y="914399"/>
            <a:ext cx="11856720" cy="5176066"/>
          </a:xfrm>
        </p:spPr>
        <p:txBody>
          <a:bodyPr>
            <a:normAutofit/>
          </a:bodyPr>
          <a:lstStyle/>
          <a:p>
            <a:r>
              <a:rPr lang="en-US" sz="2350" dirty="0" smtClean="0"/>
              <a:t>Artificial </a:t>
            </a:r>
            <a:r>
              <a:rPr lang="en-US" sz="2350" dirty="0"/>
              <a:t>general intelligence (AGI</a:t>
            </a:r>
            <a:r>
              <a:rPr lang="en-US" sz="2350" dirty="0" smtClean="0"/>
              <a:t>) may be a piece of industry 4.0, which follows and asserts features of knowledge-based economy. But what is implication?</a:t>
            </a:r>
          </a:p>
          <a:p>
            <a:r>
              <a:rPr lang="en-US" sz="2350" dirty="0" smtClean="0"/>
              <a:t>AGI may not be a piece of industry 4.0 because it belongs to science as well as technological methodology, which does not focus on profits and benefits.</a:t>
            </a:r>
            <a:r>
              <a:rPr lang="en-US" sz="2350" dirty="0"/>
              <a:t> But what is implication</a:t>
            </a:r>
            <a:r>
              <a:rPr lang="en-US" sz="2350" dirty="0" smtClean="0"/>
              <a:t>?</a:t>
            </a:r>
          </a:p>
          <a:p>
            <a:r>
              <a:rPr lang="en-US" sz="2350" dirty="0" smtClean="0"/>
              <a:t>Exactly, although AGI </a:t>
            </a:r>
            <a:r>
              <a:rPr lang="en-US" sz="2350" dirty="0" smtClean="0"/>
              <a:t>may </a:t>
            </a:r>
            <a:r>
              <a:rPr lang="en-US" sz="2350" smtClean="0"/>
              <a:t>not </a:t>
            </a:r>
            <a:r>
              <a:rPr lang="en-US" sz="2350" smtClean="0"/>
              <a:t>be a </a:t>
            </a:r>
            <a:r>
              <a:rPr lang="en-US" sz="2350" dirty="0" smtClean="0"/>
              <a:t>trend of human consciousness, it implies the trend of human consciousness where human intelligence is not still enclosed by human brain (by new </a:t>
            </a:r>
            <a:r>
              <a:rPr lang="en-US" sz="2350" dirty="0"/>
              <a:t>consciousness</a:t>
            </a:r>
            <a:r>
              <a:rPr lang="en-US" sz="2350" dirty="0" smtClean="0"/>
              <a:t>) even though human brain and its abilities and potential are not comprehended yet in a very long discovery journey.</a:t>
            </a:r>
          </a:p>
          <a:p>
            <a:r>
              <a:rPr lang="en-US" sz="2350" dirty="0" smtClean="0"/>
              <a:t>Exactly, AGI implies a (future) significant evolution of human spirit that is spirit evolution, when physical evolution was stopped for a very long time ago.</a:t>
            </a:r>
          </a:p>
          <a:p>
            <a:r>
              <a:rPr lang="en-US" sz="2350" dirty="0" smtClean="0"/>
              <a:t>But why AGI implies the future </a:t>
            </a:r>
            <a:r>
              <a:rPr lang="en-US" sz="2350" dirty="0"/>
              <a:t>spirit </a:t>
            </a:r>
            <a:r>
              <a:rPr lang="en-US" sz="2350" dirty="0" smtClean="0"/>
              <a:t>evolution? I can have only one answer that </a:t>
            </a:r>
            <a:r>
              <a:rPr lang="en-US" sz="2350" dirty="0"/>
              <a:t>human intelligence is not </a:t>
            </a:r>
            <a:r>
              <a:rPr lang="en-US" sz="2350" dirty="0" smtClean="0"/>
              <a:t>still enclosed </a:t>
            </a:r>
            <a:r>
              <a:rPr lang="en-US" sz="2350" dirty="0"/>
              <a:t>by human </a:t>
            </a:r>
            <a:r>
              <a:rPr lang="en-US" sz="2350" dirty="0" smtClean="0"/>
              <a:t>brain, for instance, the huge data over human history is being trained by Chat GPT, which makes a huge number of connections as the infrastructure playing the role of new huge brain on which AGI makes its reasoning and self-education.</a:t>
            </a:r>
            <a:endParaRPr lang="en-US" sz="2350" dirty="0"/>
          </a:p>
        </p:txBody>
      </p:sp>
      <p:sp>
        <p:nvSpPr>
          <p:cNvPr id="4" name="Date Placeholder 3"/>
          <p:cNvSpPr>
            <a:spLocks noGrp="1"/>
          </p:cNvSpPr>
          <p:nvPr>
            <p:ph type="dt" sz="half" idx="10"/>
          </p:nvPr>
        </p:nvSpPr>
        <p:spPr/>
        <p:txBody>
          <a:bodyPr/>
          <a:lstStyle/>
          <a:p>
            <a:r>
              <a:rPr lang="en-US" smtClean="0"/>
              <a:t>08/04/2024</a:t>
            </a:r>
            <a:endParaRPr lang="en-US"/>
          </a:p>
        </p:txBody>
      </p:sp>
      <p:sp>
        <p:nvSpPr>
          <p:cNvPr id="5" name="Footer Placeholder 4"/>
          <p:cNvSpPr>
            <a:spLocks noGrp="1"/>
          </p:cNvSpPr>
          <p:nvPr>
            <p:ph type="ftr" sz="quarter" idx="11"/>
          </p:nvPr>
        </p:nvSpPr>
        <p:spPr/>
        <p:txBody>
          <a:bodyPr/>
          <a:lstStyle/>
          <a:p>
            <a:r>
              <a:rPr lang="en-US" smtClean="0"/>
              <a:t>AGI - Loc Nguyen - IIRC2024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a:t>
            </a:fld>
            <a:endParaRPr lang="en-US"/>
          </a:p>
        </p:txBody>
      </p:sp>
    </p:spTree>
    <p:extLst>
      <p:ext uri="{BB962C8B-B14F-4D97-AF65-F5344CB8AC3E}">
        <p14:creationId xmlns:p14="http://schemas.microsoft.com/office/powerpoint/2010/main" val="3346926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
            </a:r>
            <a:r>
              <a:rPr lang="en-US" sz="5000" dirty="0" smtClean="0"/>
              <a:t>listening</a:t>
            </a:r>
            <a:endParaRPr lang="en-US" sz="50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4</a:t>
            </a:fld>
            <a:endParaRPr lang="en-US"/>
          </a:p>
        </p:txBody>
      </p:sp>
      <p:sp>
        <p:nvSpPr>
          <p:cNvPr id="3" name="Footer Placeholder 2"/>
          <p:cNvSpPr>
            <a:spLocks noGrp="1"/>
          </p:cNvSpPr>
          <p:nvPr>
            <p:ph type="ftr" sz="quarter" idx="11"/>
          </p:nvPr>
        </p:nvSpPr>
        <p:spPr/>
        <p:txBody>
          <a:bodyPr/>
          <a:lstStyle/>
          <a:p>
            <a:r>
              <a:rPr lang="en-US" smtClean="0"/>
              <a:t>AGI - Loc Nguyen - IIRC2024</a:t>
            </a:r>
            <a:endParaRPr lang="en-US"/>
          </a:p>
        </p:txBody>
      </p:sp>
      <p:sp>
        <p:nvSpPr>
          <p:cNvPr id="5" name="Date Placeholder 4"/>
          <p:cNvSpPr>
            <a:spLocks noGrp="1"/>
          </p:cNvSpPr>
          <p:nvPr>
            <p:ph type="dt" sz="half" idx="10"/>
          </p:nvPr>
        </p:nvSpPr>
        <p:spPr/>
        <p:txBody>
          <a:bodyPr/>
          <a:lstStyle/>
          <a:p>
            <a:r>
              <a:rPr lang="en-US" smtClean="0"/>
              <a:t>08/04/2024</a:t>
            </a:r>
            <a:endParaRPr lang="en-US"/>
          </a:p>
        </p:txBody>
      </p:sp>
    </p:spTree>
    <p:extLst>
      <p:ext uri="{BB962C8B-B14F-4D97-AF65-F5344CB8AC3E}">
        <p14:creationId xmlns:p14="http://schemas.microsoft.com/office/powerpoint/2010/main" val="1326608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1530</TotalTime>
  <Words>604</Words>
  <Application>Microsoft Office PowerPoint</Application>
  <PresentationFormat>Widescreen</PresentationFormat>
  <Paragraphs>33</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Office Theme</vt:lpstr>
      <vt:lpstr>Artificial general intelligence</vt:lpstr>
      <vt:lpstr>Introduction to artificial general intelligence (AGI)</vt:lpstr>
      <vt:lpstr>What is implication of AGI?</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USER</cp:lastModifiedBy>
  <cp:revision>355</cp:revision>
  <dcterms:created xsi:type="dcterms:W3CDTF">2017-06-28T03:43:04Z</dcterms:created>
  <dcterms:modified xsi:type="dcterms:W3CDTF">2024-08-04T00:11:03Z</dcterms:modified>
</cp:coreProperties>
</file>