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313" r:id="rId3"/>
    <p:sldId id="314" r:id="rId4"/>
    <p:sldId id="366" r:id="rId5"/>
    <p:sldId id="371" r:id="rId6"/>
    <p:sldId id="372" r:id="rId7"/>
    <p:sldId id="367" r:id="rId8"/>
    <p:sldId id="373" r:id="rId9"/>
    <p:sldId id="374" r:id="rId10"/>
    <p:sldId id="375" r:id="rId11"/>
    <p:sldId id="376" r:id="rId12"/>
    <p:sldId id="377" r:id="rId13"/>
    <p:sldId id="378" r:id="rId14"/>
    <p:sldId id="379" r:id="rId15"/>
    <p:sldId id="381" r:id="rId16"/>
    <p:sldId id="380" r:id="rId17"/>
    <p:sldId id="382" r:id="rId18"/>
    <p:sldId id="383" r:id="rId19"/>
    <p:sldId id="368" r:id="rId20"/>
    <p:sldId id="384" r:id="rId21"/>
    <p:sldId id="385" r:id="rId22"/>
    <p:sldId id="392" r:id="rId23"/>
    <p:sldId id="393" r:id="rId24"/>
    <p:sldId id="387" r:id="rId25"/>
    <p:sldId id="388" r:id="rId26"/>
    <p:sldId id="390" r:id="rId27"/>
    <p:sldId id="394" r:id="rId28"/>
    <p:sldId id="395" r:id="rId29"/>
    <p:sldId id="369" r:id="rId30"/>
    <p:sldId id="370" r:id="rId31"/>
    <p:sldId id="31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3" d="100"/>
          <a:sy n="63" d="100"/>
        </p:scale>
        <p:origin x="804" y="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7/28/2024</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7/28/2024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7</a:t>
            </a:fld>
            <a:endParaRPr lang="en-US"/>
          </a:p>
        </p:txBody>
      </p:sp>
    </p:spTree>
    <p:extLst>
      <p:ext uri="{BB962C8B-B14F-4D97-AF65-F5344CB8AC3E}">
        <p14:creationId xmlns:p14="http://schemas.microsoft.com/office/powerpoint/2010/main" val="168865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29</a:t>
            </a:fld>
            <a:endParaRPr lang="en-US"/>
          </a:p>
        </p:txBody>
      </p:sp>
    </p:spTree>
    <p:extLst>
      <p:ext uri="{BB962C8B-B14F-4D97-AF65-F5344CB8AC3E}">
        <p14:creationId xmlns:p14="http://schemas.microsoft.com/office/powerpoint/2010/main" val="3640705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31</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13/09/2023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Loc Nguyen - AVA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13/09/2023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Loc Nguyen - AVA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13/09/2023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Loc Nguyen - AVA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13/09/2023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Loc Nguyen - AVA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13/09/2023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Loc Nguyen - AVA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13/09/2023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Loc Nguyen - AVA</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13/09/2023</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Loc Nguyen - AVA</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13/09/2023</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Loc Nguyen - AVA</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13/09/2023</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Loc Nguyen - AVA</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13/09/2023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Loc Nguyen - AVA</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13/09/2023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Loc Nguyen - AVA</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13/09/2023</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Loc Nguyen - AVA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Adversarial Variational Autoencoders to extend and improve generative model</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Professor Dr. Loc Nguyen, PhD, Postdoc,</a:t>
            </a:r>
          </a:p>
          <a:p>
            <a:r>
              <a:rPr lang="en-US" dirty="0"/>
              <a:t>Loc Nguyen’s Academic Network,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Loc Nguyen - AVA</a:t>
            </a:r>
          </a:p>
        </p:txBody>
      </p:sp>
      <p:sp>
        <p:nvSpPr>
          <p:cNvPr id="6" name="Date Placeholder 5"/>
          <p:cNvSpPr>
            <a:spLocks noGrp="1"/>
          </p:cNvSpPr>
          <p:nvPr>
            <p:ph type="dt" sz="half" idx="10"/>
          </p:nvPr>
        </p:nvSpPr>
        <p:spPr/>
        <p:txBody>
          <a:bodyPr/>
          <a:lstStyle/>
          <a:p>
            <a:r>
              <a:rPr lang="en-US"/>
              <a:t>13/09/2023</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348D-BA06-1091-D87F-B4129F7275D0}"/>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217451-A860-D691-E21B-BC0315F3E415}"/>
                  </a:ext>
                </a:extLst>
              </p:cNvPr>
              <p:cNvSpPr>
                <a:spLocks noGrp="1"/>
              </p:cNvSpPr>
              <p:nvPr>
                <p:ph idx="1"/>
              </p:nvPr>
            </p:nvSpPr>
            <p:spPr>
              <a:xfrm>
                <a:off x="112542" y="914399"/>
                <a:ext cx="11957538" cy="5176066"/>
              </a:xfrm>
            </p:spPr>
            <p:txBody>
              <a:bodyPr>
                <a:noAutofit/>
              </a:bodyPr>
              <a:lstStyle/>
              <a:p>
                <a:pPr marL="0" marR="0" indent="0" algn="just">
                  <a:spcBef>
                    <a:spcPts val="0"/>
                  </a:spcBef>
                  <a:spcAft>
                    <a:spcPts val="0"/>
                  </a:spcAft>
                  <a:buNone/>
                </a:pPr>
                <a:r>
                  <a:rPr lang="en-US" sz="1900" kern="100" dirty="0">
                    <a:effectLst/>
                    <a:latin typeface="Times New Roman" panose="02020603050405020304" pitchFamily="18" charset="0"/>
                    <a:ea typeface="SimSun" panose="02010600030101010101" pitchFamily="2" charset="-122"/>
                    <a:cs typeface="Times New Roman" panose="02020603050405020304" pitchFamily="18" charset="0"/>
                  </a:rPr>
                  <a:t>Because the encoder parameter Θ is independent from both the decoder parameter Φ and the discriminator parameter Ψ, its estimate is specified as follows:</a:t>
                </a:r>
              </a:p>
              <a:p>
                <a:pPr marL="0" indent="0">
                  <a:buNone/>
                </a:pPr>
                <a14:m>
                  <m:oMathPara xmlns:m="http://schemas.openxmlformats.org/officeDocument/2006/math">
                    <m:oMathParaPr>
                      <m:jc m:val="centerGroup"/>
                    </m:oMathParaPr>
                    <m:oMath xmlns:m="http://schemas.openxmlformats.org/officeDocument/2006/math">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argmin</m:t>
                              </m:r>
                            </m:e>
                            <m:lim>
                              <m:r>
                                <m:rPr>
                                  <m:sty m:val="p"/>
                                </m:rPr>
                                <a:rPr lang="en-US" sz="1900" kern="100">
                                  <a:latin typeface="Cambria Math" panose="02040503050406030204" pitchFamily="18" charset="0"/>
                                  <a:ea typeface="SimSun" panose="02010600030101010101" pitchFamily="2" charset="-122"/>
                                </a:rPr>
                                <m:t>Θ</m:t>
                              </m:r>
                            </m:lim>
                          </m:limLow>
                        </m:fName>
                        <m:e>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KL</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𝒙</m:t>
                                      </m:r>
                                    </m:e>
                                  </m:d>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Σ</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𝒙</m:t>
                                      </m:r>
                                    </m:e>
                                  </m:d>
                                </m:e>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𝑁</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𝟎</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𝐼</m:t>
                                      </m:r>
                                    </m:e>
                                  </m:d>
                                </m:e>
                              </m:d>
                            </m:e>
                          </m:d>
                        </m:e>
                      </m:func>
                    </m:oMath>
                  </m:oMathPara>
                </a14:m>
                <a:endParaRPr lang="en-US" sz="19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00" kern="100" dirty="0">
                    <a:effectLst/>
                    <a:latin typeface="Times New Roman" panose="02020603050405020304" pitchFamily="18" charset="0"/>
                    <a:ea typeface="SimSun" panose="02010600030101010101" pitchFamily="2" charset="-122"/>
                    <a:cs typeface="Times New Roman" panose="02020603050405020304" pitchFamily="18" charset="0"/>
                  </a:rPr>
                  <a:t>Because the decoder parameter Φ is independent from the encoder parameter Θ, its estimate is specified as follows:</a:t>
                </a:r>
              </a:p>
              <a:p>
                <a:pPr marL="0" indent="0">
                  <a:buNone/>
                </a:pPr>
                <a14:m>
                  <m:oMathPara xmlns:m="http://schemas.openxmlformats.org/officeDocument/2006/math">
                    <m:oMathParaPr>
                      <m:jc m:val="centerGroup"/>
                    </m:oMathParaPr>
                    <m:oMath xmlns:m="http://schemas.openxmlformats.org/officeDocument/2006/math">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Φ</m:t>
                          </m:r>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argmin</m:t>
                              </m:r>
                            </m:e>
                            <m:lim>
                              <m:r>
                                <m:rPr>
                                  <m:sty m:val="p"/>
                                </m:rPr>
                                <a:rPr lang="en-US" sz="1900" kern="100">
                                  <a:latin typeface="Cambria Math" panose="02040503050406030204" pitchFamily="18" charset="0"/>
                                  <a:ea typeface="SimSun" panose="02010600030101010101" pitchFamily="2" charset="-122"/>
                                </a:rPr>
                                <m:t>Φ</m:t>
                              </m:r>
                            </m:lim>
                          </m:limLow>
                        </m:fName>
                        <m:e>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𝒙</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up>
                                      </m:sSup>
                                    </m:e>
                                  </m:d>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1−</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𝒛</m:t>
                                              </m:r>
                                            </m:e>
                                            <m:e>
                                              <m:r>
                                                <m:rPr>
                                                  <m:sty m:val="p"/>
                                                </m:rPr>
                                                <a:rPr lang="en-US" sz="1900" kern="100">
                                                  <a:latin typeface="Cambria Math" panose="02040503050406030204" pitchFamily="18" charset="0"/>
                                                  <a:ea typeface="SimSun" panose="02010600030101010101" pitchFamily="2" charset="-122"/>
                                                </a:rPr>
                                                <m:t>Φ</m:t>
                                              </m:r>
                                            </m:e>
                                          </m:d>
                                        </m:e>
                                        <m:e>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Ψ</m:t>
                                              </m:r>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up>
                                          </m:sSup>
                                        </m:e>
                                      </m:d>
                                    </m:e>
                                  </m:d>
                                </m:e>
                              </m:func>
                            </m:e>
                          </m:d>
                        </m:e>
                      </m:func>
                    </m:oMath>
                  </m:oMathPara>
                </a14:m>
                <a:endParaRPr lang="en-US" sz="19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1900" kern="100" dirty="0">
                    <a:effectLst/>
                    <a:latin typeface="Times New Roman" panose="02020603050405020304" pitchFamily="18" charset="0"/>
                    <a:ea typeface="SimSun" panose="02010600030101010101" pitchFamily="2" charset="-122"/>
                    <a:cs typeface="Times New Roman" panose="02020603050405020304" pitchFamily="18" charset="0"/>
                  </a:rPr>
                  <a:t>Note that the Euclidean distance ||</a:t>
                </a:r>
                <a:r>
                  <a:rPr lang="en-US" sz="1900" b="1" i="1" kern="100"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kern="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b="1" i="1" kern="100"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kern="100" dirty="0">
                    <a:effectLst/>
                    <a:latin typeface="Times New Roman" panose="02020603050405020304" pitchFamily="18" charset="0"/>
                    <a:ea typeface="SimSun" panose="02010600030101010101" pitchFamily="2" charset="-122"/>
                    <a:cs typeface="Times New Roman" panose="02020603050405020304" pitchFamily="18" charset="0"/>
                  </a:rPr>
                  <a:t>’|| is only dependent on </a:t>
                </a:r>
                <a:r>
                  <a:rPr lang="en-US" sz="1900" kern="100" dirty="0">
                    <a:ea typeface="SimSun" panose="02010600030101010101" pitchFamily="2" charset="-122"/>
                  </a:rPr>
                  <a:t>Φ. </a:t>
                </a:r>
                <a:r>
                  <a:rPr lang="en-US" sz="1900" kern="100" dirty="0">
                    <a:effectLst/>
                    <a:latin typeface="Times New Roman" panose="02020603050405020304" pitchFamily="18" charset="0"/>
                    <a:ea typeface="SimSun" panose="02010600030101010101" pitchFamily="2" charset="-122"/>
                    <a:cs typeface="Times New Roman" panose="02020603050405020304" pitchFamily="18" charset="0"/>
                  </a:rPr>
                  <a:t>Because the discriminator tries to increase credible degree of realistic data and decrease credible degree of fake data, its parameter Ψ has following estimate: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Ψ</m:t>
                          </m:r>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Ψ</m:t>
                              </m:r>
                            </m:lim>
                          </m:limLow>
                        </m:fName>
                        <m:e>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func>
                                <m:func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𝒙</m:t>
                                          </m:r>
                                        </m:e>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Ψ</m:t>
                                          </m:r>
                                        </m:e>
                                      </m:d>
                                    </m:e>
                                  </m:d>
                                </m:e>
                              </m:func>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1−</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𝒛</m:t>
                                              </m:r>
                                            </m:e>
                                            <m:e>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Φ</m:t>
                                                  </m:r>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up>
                                              </m:sSup>
                                            </m:e>
                                          </m:d>
                                        </m:e>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Ψ</m:t>
                                          </m:r>
                                        </m:e>
                                      </m:d>
                                    </m:e>
                                  </m:d>
                                </m:e>
                              </m:func>
                            </m:e>
                          </m:d>
                        </m:e>
                      </m:func>
                    </m:oMath>
                  </m:oMathPara>
                </a14:m>
                <a:endParaRPr lang="en-US" sz="19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00" kern="100" dirty="0">
                    <a:effectLst/>
                    <a:latin typeface="Times New Roman" panose="02020603050405020304" pitchFamily="18" charset="0"/>
                    <a:ea typeface="SimSun" panose="02010600030101010101" pitchFamily="2" charset="-122"/>
                    <a:cs typeface="Times New Roman" panose="02020603050405020304" pitchFamily="18" charset="0"/>
                  </a:rPr>
                  <a:t>By applying stochastic gradient descent (SDG) algorithm into backpropagation algorithm, these estimates are determined based on gradients of</a:t>
                </a:r>
                <a:r>
                  <a:rPr lang="en-US" sz="1900" kern="100" dirty="0">
                    <a:effectLst/>
                    <a:latin typeface="Cambria Math" panose="02040503050406030204" pitchFamily="18" charset="0"/>
                    <a:ea typeface="SimSun" panose="02010600030101010101" pitchFamily="2" charset="-122"/>
                    <a:cs typeface="Cambria Math" panose="02040503050406030204" pitchFamily="18" charset="0"/>
                  </a:rPr>
                  <a:t> </a:t>
                </a:r>
                <a:r>
                  <a:rPr lang="en-US" sz="1900" kern="100" dirty="0">
                    <a:effectLst/>
                    <a:latin typeface="Times New Roman" panose="02020603050405020304" pitchFamily="18" charset="0"/>
                    <a:ea typeface="SimSun" panose="02010600030101010101" pitchFamily="2" charset="-122"/>
                    <a:cs typeface="Times New Roman" panose="02020603050405020304" pitchFamily="18" charset="0"/>
                  </a:rPr>
                  <a:t>loss function and balance function as follows:</a:t>
                </a:r>
              </a:p>
              <a:p>
                <a:pPr marL="0" indent="0">
                  <a:buNone/>
                </a:pPr>
                <a14:m>
                  <m:oMathPara xmlns:m="http://schemas.openxmlformats.org/officeDocument/2006/math">
                    <m:oMathParaPr>
                      <m:jc m:val="centerGroup"/>
                    </m:oMathParaPr>
                    <m:oMath xmlns:m="http://schemas.openxmlformats.org/officeDocument/2006/math">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Θ</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Θ</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𝛾</m:t>
                      </m:r>
                      <m:sSub>
                        <m:sSub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kern="100">
                              <a:effectLst/>
                              <a:latin typeface="Cambria Math" panose="02040503050406030204" pitchFamily="18" charset="0"/>
                              <a:ea typeface="SimSun" panose="02010600030101010101" pitchFamily="2" charset="-122"/>
                              <a:cs typeface="Times New Roman" panose="02020603050405020304" pitchFamily="18" charset="0"/>
                            </a:rPr>
                            <m:t>𝛻</m:t>
                          </m:r>
                        </m:e>
                        <m:sub>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Θ</m:t>
                          </m:r>
                        </m:sub>
                      </m:sSub>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KL</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𝒙</m:t>
                                  </m:r>
                                </m:e>
                              </m:d>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Σ</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𝒙</m:t>
                                  </m:r>
                                </m:e>
                              </m:d>
                            </m:e>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𝑁</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𝟎</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𝐼</m:t>
                                  </m:r>
                                </m:e>
                              </m:d>
                            </m:e>
                          </m:d>
                        </m:e>
                      </m:d>
                    </m:oMath>
                    <m:oMath xmlns:m="http://schemas.openxmlformats.org/officeDocument/2006/math">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Φ</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Φ</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𝛾</m:t>
                      </m:r>
                      <m:sSub>
                        <m:sSub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kern="100">
                              <a:effectLst/>
                              <a:latin typeface="Cambria Math" panose="02040503050406030204" pitchFamily="18" charset="0"/>
                              <a:ea typeface="SimSun" panose="02010600030101010101" pitchFamily="2" charset="-122"/>
                              <a:cs typeface="Times New Roman" panose="02020603050405020304" pitchFamily="18" charset="0"/>
                            </a:rPr>
                            <m:t>𝛻</m:t>
                          </m:r>
                        </m:e>
                        <m:sub>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Φ</m:t>
                          </m:r>
                        </m:sub>
                      </m:sSub>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𝒙</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up>
                                  </m:sSup>
                                </m:e>
                              </m:d>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1−</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𝒛</m:t>
                                          </m:r>
                                        </m:e>
                                        <m:e>
                                          <m:r>
                                            <m:rPr>
                                              <m:sty m:val="p"/>
                                            </m:rPr>
                                            <a:rPr lang="en-US" sz="1900" kern="100">
                                              <a:latin typeface="Cambria Math" panose="02040503050406030204" pitchFamily="18" charset="0"/>
                                              <a:ea typeface="SimSun" panose="02010600030101010101" pitchFamily="2" charset="-122"/>
                                            </a:rPr>
                                            <m:t>Φ</m:t>
                                          </m:r>
                                        </m:e>
                                      </m:d>
                                    </m:e>
                                    <m:e>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Ψ</m:t>
                                          </m:r>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up>
                                      </m:sSup>
                                    </m:e>
                                  </m:d>
                                </m:e>
                              </m:d>
                            </m:e>
                          </m:func>
                        </m:e>
                      </m:d>
                    </m:oMath>
                    <m:oMath xmlns:m="http://schemas.openxmlformats.org/officeDocument/2006/math">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Ψ</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Ψ</m:t>
                      </m:r>
                      <m:r>
                        <a:rPr lang="en-US" sz="1900" kern="100">
                          <a:effectLst/>
                          <a:latin typeface="Cambria Math" panose="02040503050406030204" pitchFamily="18" charset="0"/>
                          <a:ea typeface="SimSun" panose="02010600030101010101" pitchFamily="2" charset="-122"/>
                          <a:cs typeface="Times New Roman" panose="02020603050405020304" pitchFamily="18" charset="0"/>
                        </a:rPr>
                        <m:t>+</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𝛾</m:t>
                      </m:r>
                      <m:sSub>
                        <m:sSub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kern="100">
                              <a:effectLst/>
                              <a:latin typeface="Cambria Math" panose="02040503050406030204" pitchFamily="18" charset="0"/>
                              <a:ea typeface="SimSun" panose="02010600030101010101" pitchFamily="2" charset="-122"/>
                              <a:cs typeface="Times New Roman" panose="02020603050405020304" pitchFamily="18" charset="0"/>
                            </a:rPr>
                            <m:t>𝛻</m:t>
                          </m:r>
                        </m:e>
                        <m:sub>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Ψ</m:t>
                          </m:r>
                        </m:sub>
                      </m:sSub>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func>
                            <m:func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𝒙</m:t>
                                      </m:r>
                                    </m:e>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Ψ</m:t>
                                      </m:r>
                                    </m:e>
                                  </m:d>
                                </m:e>
                              </m:d>
                            </m:e>
                          </m:func>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1−</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𝒛</m:t>
                                          </m:r>
                                        </m:e>
                                        <m:e>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Φ</m:t>
                                              </m:r>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up>
                                          </m:sSup>
                                        </m:e>
                                      </m:d>
                                    </m:e>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Ψ</m:t>
                                      </m:r>
                                    </m:e>
                                  </m:d>
                                </m:e>
                              </m:d>
                            </m:e>
                          </m:func>
                        </m:e>
                      </m:d>
                    </m:oMath>
                  </m:oMathPara>
                </a14:m>
                <a:endParaRPr lang="en-US" sz="19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Where </a:t>
                </a:r>
                <a:r>
                  <a:rPr lang="en-US" sz="1800" i="1" dirty="0">
                    <a:effectLst/>
                    <a:latin typeface="Times New Roman" panose="02020603050405020304" pitchFamily="18" charset="0"/>
                    <a:ea typeface="SimSun" panose="02010600030101010101" pitchFamily="2" charset="-122"/>
                  </a:rPr>
                  <a:t>γ</a:t>
                </a:r>
                <a:r>
                  <a:rPr lang="en-US" sz="1800" dirty="0">
                    <a:effectLst/>
                    <a:latin typeface="Times New Roman" panose="02020603050405020304" pitchFamily="18" charset="0"/>
                    <a:ea typeface="SimSun" panose="02010600030101010101" pitchFamily="2" charset="-122"/>
                  </a:rPr>
                  <a:t> (0 &lt; </a:t>
                </a:r>
                <a:r>
                  <a:rPr lang="en-US" sz="1800" i="1" dirty="0">
                    <a:effectLst/>
                    <a:latin typeface="Times New Roman" panose="02020603050405020304" pitchFamily="18" charset="0"/>
                    <a:ea typeface="SimSun" panose="02010600030101010101" pitchFamily="2" charset="-122"/>
                  </a:rPr>
                  <a:t>γ</a:t>
                </a:r>
                <a:r>
                  <a:rPr lang="en-US" sz="1800" dirty="0">
                    <a:effectLst/>
                    <a:latin typeface="Times New Roman" panose="02020603050405020304" pitchFamily="18" charset="0"/>
                    <a:ea typeface="SimSun" panose="02010600030101010101" pitchFamily="2" charset="-122"/>
                  </a:rPr>
                  <a:t> ≤ 1) is learning rate.</a:t>
                </a:r>
                <a:endParaRPr lang="en-US" sz="19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endParaRPr lang="en-US" sz="19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C8217451-A860-D691-E21B-BC0315F3E415}"/>
                  </a:ext>
                </a:extLst>
              </p:cNvPr>
              <p:cNvSpPr>
                <a:spLocks noGrp="1" noRot="1" noChangeAspect="1" noMove="1" noResize="1" noEditPoints="1" noAdjustHandles="1" noChangeArrowheads="1" noChangeShapeType="1" noTextEdit="1"/>
              </p:cNvSpPr>
              <p:nvPr>
                <p:ph idx="1"/>
              </p:nvPr>
            </p:nvSpPr>
            <p:spPr>
              <a:xfrm>
                <a:off x="112542" y="914399"/>
                <a:ext cx="11957538" cy="5176066"/>
              </a:xfrm>
              <a:blipFill>
                <a:blip r:embed="rId2"/>
                <a:stretch>
                  <a:fillRect l="-459" t="-589" r="-510" b="-329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45B16C8-CBBB-3EFE-821B-927B138A6DCF}"/>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C90F02BD-7ED1-A38B-D265-783BD2C5D616}"/>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179AF1D1-0223-0CFB-E134-81307AEFB243}"/>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215190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0218B-03ED-0843-085B-B61AD3B81E6A}"/>
              </a:ext>
            </a:extLst>
          </p:cNvPr>
          <p:cNvSpPr>
            <a:spLocks noGrp="1"/>
          </p:cNvSpPr>
          <p:nvPr>
            <p:ph type="title"/>
          </p:nvPr>
        </p:nvSpPr>
        <p:spPr/>
        <p:txBody>
          <a:bodyPr/>
          <a:lstStyle/>
          <a:p>
            <a:r>
              <a:rPr lang="en-US" dirty="0"/>
              <a:t>2. Methodology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085EB62-1637-1CD5-0EF1-72673CC8B7E7}"/>
                  </a:ext>
                </a:extLst>
              </p:cNvPr>
              <p:cNvSpPr>
                <a:spLocks noGrp="1"/>
              </p:cNvSpPr>
              <p:nvPr>
                <p:ph idx="1"/>
              </p:nvPr>
            </p:nvSpPr>
            <p:spPr>
              <a:xfrm>
                <a:off x="98474" y="914399"/>
                <a:ext cx="11985674" cy="5176066"/>
              </a:xfrm>
            </p:spPr>
            <p:txBody>
              <a:bodyPr>
                <a:noAutofit/>
              </a:bodyPr>
              <a:lstStyle/>
              <a:p>
                <a:pPr marL="0" indent="0">
                  <a:buNone/>
                </a:pPr>
                <a:r>
                  <a:rPr lang="en-US" sz="2300" kern="100" dirty="0">
                    <a:effectLst/>
                    <a:ea typeface="SimSun" panose="02010600030101010101" pitchFamily="2" charset="-122"/>
                  </a:rPr>
                  <a:t>Let </a:t>
                </a:r>
                <a:r>
                  <a:rPr lang="en-US" sz="2300" i="1" kern="100" dirty="0" err="1">
                    <a:effectLst/>
                    <a:ea typeface="SimSun" panose="02010600030101010101" pitchFamily="2" charset="-122"/>
                  </a:rPr>
                  <a:t>a</a:t>
                </a:r>
                <a:r>
                  <a:rPr lang="en-US" sz="2300" i="1" kern="100" baseline="-25000" dirty="0" err="1">
                    <a:effectLst/>
                    <a:ea typeface="SimSun" panose="02010600030101010101" pitchFamily="2" charset="-122"/>
                  </a:rPr>
                  <a:t>f</a:t>
                </a:r>
                <a:r>
                  <a:rPr lang="en-US" sz="2300" kern="100" dirty="0">
                    <a:effectLst/>
                    <a:ea typeface="SimSun" panose="02010600030101010101" pitchFamily="2" charset="-122"/>
                  </a:rPr>
                  <a:t>(.), </a:t>
                </a:r>
                <a:r>
                  <a:rPr lang="en-US" sz="2300" i="1" kern="100" dirty="0">
                    <a:effectLst/>
                    <a:ea typeface="SimSun" panose="02010600030101010101" pitchFamily="2" charset="-122"/>
                  </a:rPr>
                  <a:t>a</a:t>
                </a:r>
                <a:r>
                  <a:rPr lang="en-US" sz="2300" i="1" kern="100" baseline="-25000" dirty="0">
                    <a:effectLst/>
                    <a:ea typeface="SimSun" panose="02010600030101010101" pitchFamily="2" charset="-122"/>
                  </a:rPr>
                  <a:t>g</a:t>
                </a:r>
                <a:r>
                  <a:rPr lang="en-US" sz="2300" kern="100" dirty="0">
                    <a:effectLst/>
                    <a:ea typeface="SimSun" panose="02010600030101010101" pitchFamily="2" charset="-122"/>
                  </a:rPr>
                  <a:t>(.), and </a:t>
                </a:r>
                <a:r>
                  <a:rPr lang="en-US" sz="2300" i="1" kern="100" dirty="0">
                    <a:effectLst/>
                    <a:ea typeface="SimSun" panose="02010600030101010101" pitchFamily="2" charset="-122"/>
                  </a:rPr>
                  <a:t>a</a:t>
                </a:r>
                <a:r>
                  <a:rPr lang="en-US" sz="2300" i="1" kern="100" baseline="-25000" dirty="0">
                    <a:effectLst/>
                    <a:ea typeface="SimSun" panose="02010600030101010101" pitchFamily="2" charset="-122"/>
                  </a:rPr>
                  <a:t>d</a:t>
                </a:r>
                <a:r>
                  <a:rPr lang="en-US" sz="2300" kern="100" dirty="0">
                    <a:effectLst/>
                    <a:ea typeface="SimSun" panose="02010600030101010101" pitchFamily="2" charset="-122"/>
                  </a:rPr>
                  <a:t>(.) be activation functions of encoder DNN, decoder DNN, and discriminator DNN, respectively and so, let </a:t>
                </a:r>
                <a:r>
                  <a:rPr lang="en-US" sz="2300" i="1" kern="100" dirty="0" err="1">
                    <a:effectLst/>
                    <a:ea typeface="SimSun" panose="02010600030101010101" pitchFamily="2" charset="-122"/>
                  </a:rPr>
                  <a:t>a</a:t>
                </a:r>
                <a:r>
                  <a:rPr lang="en-US" sz="2300" i="1" kern="100" baseline="-25000" dirty="0" err="1">
                    <a:effectLst/>
                    <a:ea typeface="SimSun" panose="02010600030101010101" pitchFamily="2" charset="-122"/>
                  </a:rPr>
                  <a:t>f</a:t>
                </a:r>
                <a:r>
                  <a:rPr lang="en-US" sz="2300" kern="100" dirty="0">
                    <a:effectLst/>
                    <a:ea typeface="SimSun" panose="02010600030101010101" pitchFamily="2" charset="-122"/>
                  </a:rPr>
                  <a:t>’(.), </a:t>
                </a:r>
                <a:r>
                  <a:rPr lang="en-US" sz="2300" i="1" kern="100" dirty="0">
                    <a:effectLst/>
                    <a:ea typeface="SimSun" panose="02010600030101010101" pitchFamily="2" charset="-122"/>
                  </a:rPr>
                  <a:t>a</a:t>
                </a:r>
                <a:r>
                  <a:rPr lang="en-US" sz="2300" i="1" kern="100" baseline="-25000" dirty="0">
                    <a:effectLst/>
                    <a:ea typeface="SimSun" panose="02010600030101010101" pitchFamily="2" charset="-122"/>
                  </a:rPr>
                  <a:t>g</a:t>
                </a:r>
                <a:r>
                  <a:rPr lang="en-US" sz="2300" kern="100" dirty="0">
                    <a:effectLst/>
                    <a:ea typeface="SimSun" panose="02010600030101010101" pitchFamily="2" charset="-122"/>
                  </a:rPr>
                  <a:t>’(.), and </a:t>
                </a:r>
                <a:r>
                  <a:rPr lang="en-US" sz="2300" i="1" kern="100" dirty="0">
                    <a:effectLst/>
                    <a:ea typeface="SimSun" panose="02010600030101010101" pitchFamily="2" charset="-122"/>
                  </a:rPr>
                  <a:t>a</a:t>
                </a:r>
                <a:r>
                  <a:rPr lang="en-US" sz="2300" i="1" kern="100" baseline="-25000" dirty="0">
                    <a:effectLst/>
                    <a:ea typeface="SimSun" panose="02010600030101010101" pitchFamily="2" charset="-122"/>
                  </a:rPr>
                  <a:t>d</a:t>
                </a:r>
                <a:r>
                  <a:rPr lang="en-US" sz="2300" kern="100" dirty="0">
                    <a:effectLst/>
                    <a:ea typeface="SimSun" panose="02010600030101010101" pitchFamily="2" charset="-122"/>
                  </a:rPr>
                  <a:t>’(.) be derivatives of these activation functions, respectively. The encoder gradient regarding Θ is </a:t>
                </a:r>
                <a:r>
                  <a:rPr lang="nl-NL" sz="2300" kern="100" dirty="0">
                    <a:ea typeface="SimSun" panose="02010600030101010101" pitchFamily="2" charset="-122"/>
                  </a:rPr>
                  <a:t>(Kingma &amp; Welling, 2022, p. 5), (Doersch, 2016, p. 9), (Nguyen, 2015, p. 43</a:t>
                </a:r>
                <a:r>
                  <a:rPr lang="nl-NL" sz="2300" kern="100" dirty="0" smtClean="0">
                    <a:ea typeface="SimSun" panose="02010600030101010101" pitchFamily="2" charset="-122"/>
                  </a:rPr>
                  <a:t>)</a:t>
                </a:r>
                <a:r>
                  <a:rPr lang="en-US" sz="2300" kern="100" dirty="0" smtClean="0">
                    <a:effectLst/>
                    <a:ea typeface="SimSun" panose="02010600030101010101" pitchFamily="2" charset="-122"/>
                  </a:rPr>
                  <a:t>:</a:t>
                </a:r>
                <a:endParaRPr lang="en-US" sz="2300" kern="100" dirty="0">
                  <a:effectLst/>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300" i="1" kern="100">
                              <a:effectLst/>
                              <a:latin typeface="Cambria Math" panose="02040503050406030204" pitchFamily="18" charset="0"/>
                              <a:ea typeface="SimSun" panose="02010600030101010101" pitchFamily="2" charset="-122"/>
                            </a:rPr>
                          </m:ctrlPr>
                        </m:sSubPr>
                        <m:e>
                          <m:r>
                            <a:rPr lang="en-US" sz="2300" kern="100">
                              <a:effectLst/>
                              <a:latin typeface="Cambria Math" panose="02040503050406030204" pitchFamily="18" charset="0"/>
                              <a:ea typeface="SimSun" panose="02010600030101010101" pitchFamily="2" charset="-122"/>
                            </a:rPr>
                            <m:t>𝛻</m:t>
                          </m:r>
                        </m:e>
                        <m:sub>
                          <m:r>
                            <m:rPr>
                              <m:sty m:val="p"/>
                            </m:rPr>
                            <a:rPr lang="en-US" sz="2300" kern="100">
                              <a:effectLst/>
                              <a:latin typeface="Cambria Math" panose="02040503050406030204" pitchFamily="18" charset="0"/>
                              <a:ea typeface="SimSun" panose="02010600030101010101" pitchFamily="2" charset="-122"/>
                            </a:rPr>
                            <m:t>Θ</m:t>
                          </m:r>
                        </m:sub>
                      </m:sSub>
                      <m:d>
                        <m:dPr>
                          <m:ctrlPr>
                            <a:rPr lang="en-US" sz="2300" i="1" kern="100">
                              <a:effectLst/>
                              <a:latin typeface="Cambria Math" panose="02040503050406030204" pitchFamily="18" charset="0"/>
                              <a:ea typeface="SimSun" panose="02010600030101010101" pitchFamily="2" charset="-122"/>
                            </a:rPr>
                          </m:ctrlPr>
                        </m:dPr>
                        <m:e>
                          <m:r>
                            <m:rPr>
                              <m:sty m:val="p"/>
                            </m:rPr>
                            <a:rPr lang="en-US" sz="2300" kern="100">
                              <a:effectLst/>
                              <a:latin typeface="Cambria Math" panose="02040503050406030204" pitchFamily="18" charset="0"/>
                              <a:ea typeface="SimSun" panose="02010600030101010101" pitchFamily="2" charset="-122"/>
                            </a:rPr>
                            <m:t>KL</m:t>
                          </m:r>
                          <m:d>
                            <m:dPr>
                              <m:ctrlPr>
                                <a:rPr lang="en-US" sz="2300" i="1" kern="100">
                                  <a:effectLst/>
                                  <a:latin typeface="Cambria Math" panose="02040503050406030204" pitchFamily="18" charset="0"/>
                                  <a:ea typeface="SimSun" panose="02010600030101010101" pitchFamily="2" charset="-122"/>
                                </a:rPr>
                              </m:ctrlPr>
                            </m:dPr>
                            <m:e>
                              <m:r>
                                <a:rPr lang="en-US" sz="2300" i="1" kern="100">
                                  <a:effectLst/>
                                  <a:latin typeface="Cambria Math" panose="02040503050406030204" pitchFamily="18" charset="0"/>
                                  <a:ea typeface="SimSun" panose="02010600030101010101" pitchFamily="2" charset="-122"/>
                                </a:rPr>
                                <m:t>𝜇</m:t>
                              </m:r>
                              <m:d>
                                <m:dPr>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𝒙</m:t>
                                  </m:r>
                                </m:e>
                              </m:d>
                              <m:r>
                                <a:rPr lang="en-US" sz="2300" i="1" kern="100">
                                  <a:effectLst/>
                                  <a:latin typeface="Cambria Math" panose="02040503050406030204" pitchFamily="18" charset="0"/>
                                  <a:ea typeface="SimSun" panose="02010600030101010101" pitchFamily="2" charset="-122"/>
                                </a:rPr>
                                <m:t>,</m:t>
                              </m:r>
                              <m:r>
                                <m:rPr>
                                  <m:sty m:val="p"/>
                                </m:rPr>
                                <a:rPr lang="en-US" sz="2300" kern="100">
                                  <a:effectLst/>
                                  <a:latin typeface="Cambria Math" panose="02040503050406030204" pitchFamily="18" charset="0"/>
                                  <a:ea typeface="SimSun" panose="02010600030101010101" pitchFamily="2" charset="-122"/>
                                </a:rPr>
                                <m:t>Σ</m:t>
                              </m:r>
                              <m:d>
                                <m:dPr>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𝒙</m:t>
                                  </m:r>
                                </m:e>
                              </m:d>
                            </m:e>
                            <m:e>
                              <m:r>
                                <a:rPr lang="en-US" sz="2300" i="1" kern="100">
                                  <a:effectLst/>
                                  <a:latin typeface="Cambria Math" panose="02040503050406030204" pitchFamily="18" charset="0"/>
                                  <a:ea typeface="SimSun" panose="02010600030101010101" pitchFamily="2" charset="-122"/>
                                </a:rPr>
                                <m:t>𝑁</m:t>
                              </m:r>
                              <m:d>
                                <m:dPr>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𝟎</m:t>
                                  </m:r>
                                  <m:r>
                                    <a:rPr lang="en-US" sz="2300" i="1" kern="100">
                                      <a:effectLst/>
                                      <a:latin typeface="Cambria Math" panose="02040503050406030204" pitchFamily="18" charset="0"/>
                                      <a:ea typeface="SimSun" panose="02010600030101010101" pitchFamily="2" charset="-122"/>
                                    </a:rPr>
                                    <m:t>,</m:t>
                                  </m:r>
                                  <m:r>
                                    <a:rPr lang="en-US" sz="2300" i="1" kern="100">
                                      <a:effectLst/>
                                      <a:latin typeface="Cambria Math" panose="02040503050406030204" pitchFamily="18" charset="0"/>
                                      <a:ea typeface="SimSun" panose="02010600030101010101" pitchFamily="2" charset="-122"/>
                                    </a:rPr>
                                    <m:t>𝐼</m:t>
                                  </m:r>
                                </m:e>
                              </m:d>
                            </m:e>
                          </m:d>
                        </m:e>
                      </m:d>
                      <m:r>
                        <a:rPr lang="en-US" sz="2300" i="1" kern="100">
                          <a:effectLst/>
                          <a:latin typeface="Cambria Math" panose="02040503050406030204" pitchFamily="18" charset="0"/>
                          <a:ea typeface="SimSun" panose="02010600030101010101" pitchFamily="2" charset="-122"/>
                        </a:rPr>
                        <m:t>=</m:t>
                      </m:r>
                      <m:d>
                        <m:dPr>
                          <m:ctrlPr>
                            <a:rPr lang="en-US" sz="2300" i="1" kern="100">
                              <a:effectLst/>
                              <a:latin typeface="Cambria Math" panose="02040503050406030204" pitchFamily="18" charset="0"/>
                              <a:ea typeface="SimSun" panose="02010600030101010101" pitchFamily="2" charset="-122"/>
                            </a:rPr>
                          </m:ctrlPr>
                        </m:dPr>
                        <m:e>
                          <m:r>
                            <a:rPr lang="en-US" sz="2300" i="1" kern="100">
                              <a:effectLst/>
                              <a:latin typeface="Cambria Math" panose="02040503050406030204" pitchFamily="18" charset="0"/>
                              <a:ea typeface="SimSun" panose="02010600030101010101" pitchFamily="2" charset="-122"/>
                            </a:rPr>
                            <m:t>𝜇</m:t>
                          </m:r>
                          <m:d>
                            <m:dPr>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𝒙</m:t>
                              </m:r>
                            </m:e>
                          </m:d>
                          <m:r>
                            <a:rPr lang="en-US" sz="2300" i="1" kern="100">
                              <a:effectLst/>
                              <a:latin typeface="Cambria Math" panose="02040503050406030204" pitchFamily="18" charset="0"/>
                              <a:ea typeface="SimSun" panose="02010600030101010101" pitchFamily="2" charset="-122"/>
                            </a:rPr>
                            <m:t>−</m:t>
                          </m:r>
                          <m:f>
                            <m:fPr>
                              <m:ctrlPr>
                                <a:rPr lang="en-US" sz="2300" i="1" kern="100">
                                  <a:effectLst/>
                                  <a:latin typeface="Cambria Math" panose="02040503050406030204" pitchFamily="18" charset="0"/>
                                  <a:ea typeface="SimSun" panose="02010600030101010101" pitchFamily="2" charset="-122"/>
                                </a:rPr>
                              </m:ctrlPr>
                            </m:fPr>
                            <m:num>
                              <m:r>
                                <a:rPr lang="en-US" sz="2300" i="1" kern="100">
                                  <a:effectLst/>
                                  <a:latin typeface="Cambria Math" panose="02040503050406030204" pitchFamily="18" charset="0"/>
                                  <a:ea typeface="SimSun" panose="02010600030101010101" pitchFamily="2" charset="-122"/>
                                </a:rPr>
                                <m:t>1</m:t>
                              </m:r>
                            </m:num>
                            <m:den>
                              <m:r>
                                <a:rPr lang="en-US" sz="2300" i="1" kern="100">
                                  <a:effectLst/>
                                  <a:latin typeface="Cambria Math" panose="02040503050406030204" pitchFamily="18" charset="0"/>
                                  <a:ea typeface="SimSun" panose="02010600030101010101" pitchFamily="2" charset="-122"/>
                                </a:rPr>
                                <m:t>2</m:t>
                              </m:r>
                            </m:den>
                          </m:f>
                          <m:sSup>
                            <m:sSupPr>
                              <m:ctrlPr>
                                <a:rPr lang="en-US" sz="2300" i="1" kern="100">
                                  <a:effectLst/>
                                  <a:latin typeface="Cambria Math" panose="02040503050406030204" pitchFamily="18" charset="0"/>
                                  <a:ea typeface="SimSun" panose="02010600030101010101" pitchFamily="2" charset="-122"/>
                                </a:rPr>
                              </m:ctrlPr>
                            </m:sSupPr>
                            <m:e>
                              <m:d>
                                <m:dPr>
                                  <m:ctrlPr>
                                    <a:rPr lang="en-US" sz="2300" i="1" kern="100">
                                      <a:effectLst/>
                                      <a:latin typeface="Cambria Math" panose="02040503050406030204" pitchFamily="18" charset="0"/>
                                      <a:ea typeface="SimSun" panose="02010600030101010101" pitchFamily="2" charset="-122"/>
                                    </a:rPr>
                                  </m:ctrlPr>
                                </m:dPr>
                                <m:e>
                                  <m:r>
                                    <m:rPr>
                                      <m:sty m:val="p"/>
                                    </m:rPr>
                                    <a:rPr lang="en-US" sz="2300" kern="100">
                                      <a:effectLst/>
                                      <a:latin typeface="Cambria Math" panose="02040503050406030204" pitchFamily="18" charset="0"/>
                                      <a:ea typeface="SimSun" panose="02010600030101010101" pitchFamily="2" charset="-122"/>
                                    </a:rPr>
                                    <m:t>Σ</m:t>
                                  </m:r>
                                  <m:d>
                                    <m:dPr>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𝒙</m:t>
                                      </m:r>
                                    </m:e>
                                  </m:d>
                                </m:e>
                              </m:d>
                            </m:e>
                            <m:sup>
                              <m:r>
                                <a:rPr lang="en-US" sz="2300" i="1" kern="100">
                                  <a:effectLst/>
                                  <a:latin typeface="Cambria Math" panose="02040503050406030204" pitchFamily="18" charset="0"/>
                                  <a:ea typeface="SimSun" panose="02010600030101010101" pitchFamily="2" charset="-122"/>
                                </a:rPr>
                                <m:t>−1</m:t>
                              </m:r>
                            </m:sup>
                          </m:sSup>
                          <m:r>
                            <a:rPr lang="en-US" sz="2300" i="1" kern="100">
                              <a:effectLst/>
                              <a:latin typeface="Cambria Math" panose="02040503050406030204" pitchFamily="18" charset="0"/>
                              <a:ea typeface="SimSun" panose="02010600030101010101" pitchFamily="2" charset="-122"/>
                            </a:rPr>
                            <m:t>+</m:t>
                          </m:r>
                          <m:f>
                            <m:fPr>
                              <m:ctrlPr>
                                <a:rPr lang="en-US" sz="2300" i="1" kern="100">
                                  <a:effectLst/>
                                  <a:latin typeface="Cambria Math" panose="02040503050406030204" pitchFamily="18" charset="0"/>
                                  <a:ea typeface="SimSun" panose="02010600030101010101" pitchFamily="2" charset="-122"/>
                                </a:rPr>
                              </m:ctrlPr>
                            </m:fPr>
                            <m:num>
                              <m:r>
                                <a:rPr lang="en-US" sz="2300" i="1" kern="100">
                                  <a:effectLst/>
                                  <a:latin typeface="Cambria Math" panose="02040503050406030204" pitchFamily="18" charset="0"/>
                                  <a:ea typeface="SimSun" panose="02010600030101010101" pitchFamily="2" charset="-122"/>
                                </a:rPr>
                                <m:t>1</m:t>
                              </m:r>
                            </m:num>
                            <m:den>
                              <m:r>
                                <a:rPr lang="en-US" sz="2300" i="1" kern="100">
                                  <a:effectLst/>
                                  <a:latin typeface="Cambria Math" panose="02040503050406030204" pitchFamily="18" charset="0"/>
                                  <a:ea typeface="SimSun" panose="02010600030101010101" pitchFamily="2" charset="-122"/>
                                </a:rPr>
                                <m:t>2</m:t>
                              </m:r>
                            </m:den>
                          </m:f>
                          <m:r>
                            <a:rPr lang="en-US" sz="2300" i="1" kern="100">
                              <a:effectLst/>
                              <a:latin typeface="Cambria Math" panose="02040503050406030204" pitchFamily="18" charset="0"/>
                              <a:ea typeface="SimSun" panose="02010600030101010101" pitchFamily="2" charset="-122"/>
                            </a:rPr>
                            <m:t>𝐼</m:t>
                          </m:r>
                        </m:e>
                      </m:d>
                      <m:sSubSup>
                        <m:sSubSupPr>
                          <m:ctrlPr>
                            <a:rPr lang="en-US" sz="2300" i="1" kern="100">
                              <a:effectLst/>
                              <a:latin typeface="Cambria Math" panose="02040503050406030204" pitchFamily="18" charset="0"/>
                              <a:ea typeface="SimSun" panose="02010600030101010101" pitchFamily="2" charset="-122"/>
                            </a:rPr>
                          </m:ctrlPr>
                        </m:sSubSupPr>
                        <m:e>
                          <m:r>
                            <a:rPr lang="en-US" sz="2300" i="1" kern="100">
                              <a:effectLst/>
                              <a:latin typeface="Cambria Math" panose="02040503050406030204" pitchFamily="18" charset="0"/>
                              <a:ea typeface="SimSun" panose="02010600030101010101" pitchFamily="2" charset="-122"/>
                            </a:rPr>
                            <m:t>𝑎</m:t>
                          </m:r>
                        </m:e>
                        <m:sub>
                          <m:r>
                            <a:rPr lang="en-US" sz="2300" i="1" kern="100">
                              <a:effectLst/>
                              <a:latin typeface="Cambria Math" panose="02040503050406030204" pitchFamily="18" charset="0"/>
                              <a:ea typeface="SimSun" panose="02010600030101010101" pitchFamily="2" charset="-122"/>
                            </a:rPr>
                            <m:t>𝑓</m:t>
                          </m:r>
                        </m:sub>
                        <m:sup>
                          <m:r>
                            <a:rPr lang="en-US" sz="2300" i="1" kern="100">
                              <a:effectLst/>
                              <a:latin typeface="Cambria Math" panose="02040503050406030204" pitchFamily="18" charset="0"/>
                              <a:ea typeface="SimSun" panose="02010600030101010101" pitchFamily="2" charset="-122"/>
                            </a:rPr>
                            <m:t>′</m:t>
                          </m:r>
                        </m:sup>
                      </m:sSubSup>
                      <m:d>
                        <m:dPr>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𝒙</m:t>
                          </m:r>
                        </m:e>
                      </m:d>
                    </m:oMath>
                  </m:oMathPara>
                </a14:m>
                <a:endParaRPr lang="en-US" sz="2300" kern="100" dirty="0">
                  <a:effectLst/>
                  <a:ea typeface="SimSun" panose="02010600030101010101" pitchFamily="2" charset="-122"/>
                </a:endParaRPr>
              </a:p>
              <a:p>
                <a:pPr marL="0" marR="0" indent="0" algn="just">
                  <a:spcBef>
                    <a:spcPts val="0"/>
                  </a:spcBef>
                  <a:spcAft>
                    <a:spcPts val="0"/>
                  </a:spcAft>
                  <a:buNone/>
                </a:pPr>
                <a:r>
                  <a:rPr lang="en-US" sz="2300" kern="100" dirty="0">
                    <a:effectLst/>
                    <a:ea typeface="SimSun" panose="02010600030101010101" pitchFamily="2" charset="-122"/>
                  </a:rPr>
                  <a:t>The decoder gradient regarding Φ is:</a:t>
                </a:r>
              </a:p>
              <a:p>
                <a:pPr marL="0" indent="0">
                  <a:buNone/>
                </a:pPr>
                <a14:m>
                  <m:oMathPara xmlns:m="http://schemas.openxmlformats.org/officeDocument/2006/math">
                    <m:oMathParaPr>
                      <m:jc m:val="centerGroup"/>
                    </m:oMathParaPr>
                    <m:oMath xmlns:m="http://schemas.openxmlformats.org/officeDocument/2006/math">
                      <m:sSub>
                        <m:sSubPr>
                          <m:ctrlPr>
                            <a:rPr lang="en-US" sz="2300" i="1" kern="100">
                              <a:effectLst/>
                              <a:latin typeface="Cambria Math" panose="02040503050406030204" pitchFamily="18" charset="0"/>
                              <a:ea typeface="SimSun" panose="02010600030101010101" pitchFamily="2" charset="-122"/>
                            </a:rPr>
                          </m:ctrlPr>
                        </m:sSubPr>
                        <m:e>
                          <m:r>
                            <a:rPr lang="en-US" sz="2300" kern="100">
                              <a:effectLst/>
                              <a:latin typeface="Cambria Math" panose="02040503050406030204" pitchFamily="18" charset="0"/>
                              <a:ea typeface="SimSun" panose="02010600030101010101" pitchFamily="2" charset="-122"/>
                            </a:rPr>
                            <m:t>𝛻</m:t>
                          </m:r>
                        </m:e>
                        <m:sub>
                          <m:r>
                            <m:rPr>
                              <m:sty m:val="p"/>
                            </m:rPr>
                            <a:rPr lang="en-US" sz="2300" kern="100">
                              <a:effectLst/>
                              <a:latin typeface="Cambria Math" panose="02040503050406030204" pitchFamily="18" charset="0"/>
                              <a:ea typeface="SimSun" panose="02010600030101010101" pitchFamily="2" charset="-122"/>
                            </a:rPr>
                            <m:t>Φ</m:t>
                          </m:r>
                        </m:sub>
                      </m:sSub>
                      <m:d>
                        <m:dPr>
                          <m:ctrlPr>
                            <a:rPr lang="en-US" sz="2300" i="1" kern="100">
                              <a:effectLst/>
                              <a:latin typeface="Cambria Math" panose="02040503050406030204" pitchFamily="18" charset="0"/>
                              <a:ea typeface="SimSun" panose="02010600030101010101" pitchFamily="2" charset="-122"/>
                            </a:rPr>
                          </m:ctrlPr>
                        </m:dPr>
                        <m:e>
                          <m:f>
                            <m:fPr>
                              <m:ctrlPr>
                                <a:rPr lang="en-US" sz="2300" i="1" kern="100">
                                  <a:effectLst/>
                                  <a:latin typeface="Cambria Math" panose="02040503050406030204" pitchFamily="18" charset="0"/>
                                  <a:ea typeface="SimSun" panose="02010600030101010101" pitchFamily="2" charset="-122"/>
                                </a:rPr>
                              </m:ctrlPr>
                            </m:fPr>
                            <m:num>
                              <m:r>
                                <a:rPr lang="en-US" sz="2300" i="1" kern="100">
                                  <a:effectLst/>
                                  <a:latin typeface="Cambria Math" panose="02040503050406030204" pitchFamily="18" charset="0"/>
                                  <a:ea typeface="SimSun" panose="02010600030101010101" pitchFamily="2" charset="-122"/>
                                </a:rPr>
                                <m:t>1</m:t>
                              </m:r>
                            </m:num>
                            <m:den>
                              <m:r>
                                <a:rPr lang="en-US" sz="2300" i="1" kern="100">
                                  <a:effectLst/>
                                  <a:latin typeface="Cambria Math" panose="02040503050406030204" pitchFamily="18" charset="0"/>
                                  <a:ea typeface="SimSun" panose="02010600030101010101" pitchFamily="2" charset="-122"/>
                                </a:rPr>
                                <m:t>2</m:t>
                              </m:r>
                            </m:den>
                          </m:f>
                          <m:sSup>
                            <m:sSupPr>
                              <m:ctrlPr>
                                <a:rPr lang="en-US" sz="2300" i="1" kern="100">
                                  <a:effectLst/>
                                  <a:latin typeface="Cambria Math" panose="02040503050406030204" pitchFamily="18" charset="0"/>
                                  <a:ea typeface="SimSun" panose="02010600030101010101" pitchFamily="2" charset="-122"/>
                                </a:rPr>
                              </m:ctrlPr>
                            </m:sSupPr>
                            <m:e>
                              <m:d>
                                <m:dPr>
                                  <m:begChr m:val="‖"/>
                                  <m:endChr m:val="‖"/>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𝒙</m:t>
                                  </m:r>
                                  <m:r>
                                    <a:rPr lang="en-US" sz="2300" i="1" kern="100">
                                      <a:effectLst/>
                                      <a:latin typeface="Cambria Math" panose="02040503050406030204" pitchFamily="18" charset="0"/>
                                      <a:ea typeface="SimSun" panose="02010600030101010101" pitchFamily="2" charset="-122"/>
                                    </a:rPr>
                                    <m:t>−</m:t>
                                  </m:r>
                                  <m:sSup>
                                    <m:sSupPr>
                                      <m:ctrlPr>
                                        <a:rPr lang="en-US" sz="2300" i="1" kern="100">
                                          <a:effectLst/>
                                          <a:latin typeface="Cambria Math" panose="02040503050406030204" pitchFamily="18" charset="0"/>
                                          <a:ea typeface="SimSun" panose="02010600030101010101" pitchFamily="2" charset="-122"/>
                                        </a:rPr>
                                      </m:ctrlPr>
                                    </m:sSupPr>
                                    <m:e>
                                      <m:r>
                                        <a:rPr lang="en-US" sz="2300" b="1" i="1" kern="100">
                                          <a:effectLst/>
                                          <a:latin typeface="Cambria Math" panose="02040503050406030204" pitchFamily="18" charset="0"/>
                                          <a:ea typeface="SimSun" panose="02010600030101010101" pitchFamily="2" charset="-122"/>
                                        </a:rPr>
                                        <m:t>𝒙</m:t>
                                      </m:r>
                                    </m:e>
                                    <m:sup>
                                      <m:r>
                                        <a:rPr lang="en-US" sz="2300" i="1" kern="100">
                                          <a:effectLst/>
                                          <a:latin typeface="Cambria Math" panose="02040503050406030204" pitchFamily="18" charset="0"/>
                                          <a:ea typeface="SimSun" panose="02010600030101010101" pitchFamily="2" charset="-122"/>
                                        </a:rPr>
                                        <m:t>′</m:t>
                                      </m:r>
                                    </m:sup>
                                  </m:sSup>
                                </m:e>
                              </m:d>
                            </m:e>
                            <m:sup>
                              <m:r>
                                <a:rPr lang="en-US" sz="2300" i="1" kern="100">
                                  <a:effectLst/>
                                  <a:latin typeface="Cambria Math" panose="02040503050406030204" pitchFamily="18" charset="0"/>
                                  <a:ea typeface="SimSun" panose="02010600030101010101" pitchFamily="2" charset="-122"/>
                                </a:rPr>
                                <m:t>2</m:t>
                              </m:r>
                            </m:sup>
                          </m:sSup>
                          <m:r>
                            <a:rPr lang="en-US" sz="2300" i="1" kern="100">
                              <a:effectLst/>
                              <a:latin typeface="Cambria Math" panose="02040503050406030204" pitchFamily="18" charset="0"/>
                              <a:ea typeface="SimSun" panose="02010600030101010101" pitchFamily="2" charset="-122"/>
                            </a:rPr>
                            <m:t>+</m:t>
                          </m:r>
                          <m:func>
                            <m:funcPr>
                              <m:ctrlPr>
                                <a:rPr lang="en-US" sz="2300" i="1" kern="100">
                                  <a:effectLst/>
                                  <a:latin typeface="Cambria Math" panose="02040503050406030204" pitchFamily="18" charset="0"/>
                                  <a:ea typeface="SimSun" panose="02010600030101010101" pitchFamily="2" charset="-122"/>
                                </a:rPr>
                              </m:ctrlPr>
                            </m:funcPr>
                            <m:fName>
                              <m:r>
                                <m:rPr>
                                  <m:sty m:val="p"/>
                                </m:rPr>
                                <a:rPr lang="en-US" sz="2300" kern="100">
                                  <a:effectLst/>
                                  <a:latin typeface="Cambria Math" panose="02040503050406030204" pitchFamily="18" charset="0"/>
                                  <a:ea typeface="SimSun" panose="02010600030101010101" pitchFamily="2" charset="-122"/>
                                </a:rPr>
                                <m:t>log</m:t>
                              </m:r>
                            </m:fName>
                            <m:e>
                              <m:d>
                                <m:dPr>
                                  <m:ctrlPr>
                                    <a:rPr lang="en-US" sz="2300" i="1" kern="100">
                                      <a:effectLst/>
                                      <a:latin typeface="Cambria Math" panose="02040503050406030204" pitchFamily="18" charset="0"/>
                                      <a:ea typeface="SimSun" panose="02010600030101010101" pitchFamily="2" charset="-122"/>
                                    </a:rPr>
                                  </m:ctrlPr>
                                </m:dPr>
                                <m:e>
                                  <m:r>
                                    <a:rPr lang="en-US" sz="2300" i="1" kern="100">
                                      <a:effectLst/>
                                      <a:latin typeface="Cambria Math" panose="02040503050406030204" pitchFamily="18" charset="0"/>
                                      <a:ea typeface="SimSun" panose="02010600030101010101" pitchFamily="2" charset="-122"/>
                                    </a:rPr>
                                    <m:t>1−</m:t>
                                  </m:r>
                                  <m:r>
                                    <a:rPr lang="en-US" sz="2300" i="1" kern="100">
                                      <a:effectLst/>
                                      <a:latin typeface="Cambria Math" panose="02040503050406030204" pitchFamily="18" charset="0"/>
                                      <a:ea typeface="SimSun" panose="02010600030101010101" pitchFamily="2" charset="-122"/>
                                    </a:rPr>
                                    <m:t>𝑑</m:t>
                                  </m:r>
                                  <m:d>
                                    <m:dPr>
                                      <m:ctrlPr>
                                        <a:rPr lang="en-US" sz="2300" i="1" kern="100">
                                          <a:effectLst/>
                                          <a:latin typeface="Cambria Math" panose="02040503050406030204" pitchFamily="18" charset="0"/>
                                          <a:ea typeface="SimSun" panose="02010600030101010101" pitchFamily="2" charset="-122"/>
                                        </a:rPr>
                                      </m:ctrlPr>
                                    </m:dPr>
                                    <m:e>
                                      <m:r>
                                        <a:rPr lang="en-US" sz="2300" i="1" kern="100">
                                          <a:effectLst/>
                                          <a:latin typeface="Cambria Math" panose="02040503050406030204" pitchFamily="18" charset="0"/>
                                          <a:ea typeface="SimSun" panose="02010600030101010101" pitchFamily="2" charset="-122"/>
                                        </a:rPr>
                                        <m:t>𝑔</m:t>
                                      </m:r>
                                      <m:d>
                                        <m:dPr>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𝒛</m:t>
                                          </m:r>
                                        </m:e>
                                        <m:e>
                                          <m:r>
                                            <m:rPr>
                                              <m:sty m:val="p"/>
                                            </m:rPr>
                                            <a:rPr lang="en-US" sz="2300" kern="100">
                                              <a:latin typeface="Cambria Math" panose="02040503050406030204" pitchFamily="18" charset="0"/>
                                              <a:ea typeface="SimSun" panose="02010600030101010101" pitchFamily="2" charset="-122"/>
                                            </a:rPr>
                                            <m:t>Φ</m:t>
                                          </m:r>
                                        </m:e>
                                      </m:d>
                                    </m:e>
                                    <m:e>
                                      <m:sSup>
                                        <m:sSupPr>
                                          <m:ctrlPr>
                                            <a:rPr lang="en-US" sz="2300" i="1" kern="100">
                                              <a:effectLst/>
                                              <a:latin typeface="Cambria Math" panose="02040503050406030204" pitchFamily="18" charset="0"/>
                                              <a:ea typeface="SimSun" panose="02010600030101010101" pitchFamily="2" charset="-122"/>
                                            </a:rPr>
                                          </m:ctrlPr>
                                        </m:sSupPr>
                                        <m:e>
                                          <m:r>
                                            <m:rPr>
                                              <m:sty m:val="p"/>
                                            </m:rPr>
                                            <a:rPr lang="en-US" sz="2300" kern="100">
                                              <a:effectLst/>
                                              <a:latin typeface="Cambria Math" panose="02040503050406030204" pitchFamily="18" charset="0"/>
                                              <a:ea typeface="SimSun" panose="02010600030101010101" pitchFamily="2" charset="-122"/>
                                            </a:rPr>
                                            <m:t>Ψ</m:t>
                                          </m:r>
                                        </m:e>
                                        <m:sup>
                                          <m:r>
                                            <a:rPr lang="en-US" sz="2300" i="1" kern="100">
                                              <a:effectLst/>
                                              <a:latin typeface="Cambria Math" panose="02040503050406030204" pitchFamily="18" charset="0"/>
                                              <a:ea typeface="SimSun" panose="02010600030101010101" pitchFamily="2" charset="-122"/>
                                            </a:rPr>
                                            <m:t>∗</m:t>
                                          </m:r>
                                        </m:sup>
                                      </m:sSup>
                                    </m:e>
                                  </m:d>
                                </m:e>
                              </m:d>
                            </m:e>
                          </m:func>
                        </m:e>
                      </m:d>
                      <m:r>
                        <a:rPr lang="en-US" sz="2300" i="1" kern="100">
                          <a:effectLst/>
                          <a:latin typeface="Cambria Math" panose="02040503050406030204" pitchFamily="18" charset="0"/>
                          <a:ea typeface="SimSun" panose="02010600030101010101" pitchFamily="2" charset="-122"/>
                        </a:rPr>
                        <m:t>=−</m:t>
                      </m:r>
                      <m:d>
                        <m:dPr>
                          <m:ctrlPr>
                            <a:rPr lang="en-US" sz="2300" i="1" kern="100">
                              <a:effectLst/>
                              <a:latin typeface="Cambria Math" panose="02040503050406030204" pitchFamily="18" charset="0"/>
                              <a:ea typeface="SimSun" panose="02010600030101010101" pitchFamily="2" charset="-122"/>
                            </a:rPr>
                          </m:ctrlPr>
                        </m:dPr>
                        <m:e>
                          <m:d>
                            <m:dPr>
                              <m:ctrlPr>
                                <a:rPr lang="en-US" sz="2300" i="1" kern="100">
                                  <a:latin typeface="Cambria Math" panose="02040503050406030204" pitchFamily="18" charset="0"/>
                                  <a:ea typeface="SimSun" panose="02010600030101010101" pitchFamily="2" charset="-122"/>
                                </a:rPr>
                              </m:ctrlPr>
                            </m:dPr>
                            <m:e>
                              <m:r>
                                <a:rPr lang="en-US" sz="2300" b="1" i="1" kern="100">
                                  <a:latin typeface="Cambria Math" panose="02040503050406030204" pitchFamily="18" charset="0"/>
                                  <a:ea typeface="SimSun" panose="02010600030101010101" pitchFamily="2" charset="-122"/>
                                </a:rPr>
                                <m:t>𝒙</m:t>
                              </m:r>
                              <m:r>
                                <a:rPr lang="en-US" sz="2300" i="1" kern="100">
                                  <a:latin typeface="Cambria Math" panose="02040503050406030204" pitchFamily="18" charset="0"/>
                                  <a:ea typeface="SimSun" panose="02010600030101010101" pitchFamily="2" charset="-122"/>
                                </a:rPr>
                                <m:t>−</m:t>
                              </m:r>
                              <m:sSup>
                                <m:sSupPr>
                                  <m:ctrlPr>
                                    <a:rPr lang="en-US" sz="2300" i="1" kern="100">
                                      <a:latin typeface="Cambria Math" panose="02040503050406030204" pitchFamily="18" charset="0"/>
                                      <a:ea typeface="SimSun" panose="02010600030101010101" pitchFamily="2" charset="-122"/>
                                    </a:rPr>
                                  </m:ctrlPr>
                                </m:sSupPr>
                                <m:e>
                                  <m:r>
                                    <a:rPr lang="en-US" sz="2300" b="1" i="1" kern="100">
                                      <a:latin typeface="Cambria Math" panose="02040503050406030204" pitchFamily="18" charset="0"/>
                                      <a:ea typeface="SimSun" panose="02010600030101010101" pitchFamily="2" charset="-122"/>
                                    </a:rPr>
                                    <m:t>𝒙</m:t>
                                  </m:r>
                                </m:e>
                                <m:sup>
                                  <m:r>
                                    <a:rPr lang="en-US" sz="2300" i="1" kern="100">
                                      <a:latin typeface="Cambria Math" panose="02040503050406030204" pitchFamily="18" charset="0"/>
                                      <a:ea typeface="SimSun" panose="02010600030101010101" pitchFamily="2" charset="-122"/>
                                    </a:rPr>
                                    <m:t>′</m:t>
                                  </m:r>
                                </m:sup>
                              </m:sSup>
                            </m:e>
                          </m:d>
                          <m:r>
                            <a:rPr lang="en-US" sz="2300" i="1" kern="100">
                              <a:effectLst/>
                              <a:latin typeface="Cambria Math" panose="02040503050406030204" pitchFamily="18" charset="0"/>
                              <a:ea typeface="SimSun" panose="02010600030101010101" pitchFamily="2" charset="-122"/>
                            </a:rPr>
                            <m:t>+</m:t>
                          </m:r>
                          <m:f>
                            <m:fPr>
                              <m:ctrlPr>
                                <a:rPr lang="en-US" sz="2300" i="1" kern="100">
                                  <a:effectLst/>
                                  <a:latin typeface="Cambria Math" panose="02040503050406030204" pitchFamily="18" charset="0"/>
                                  <a:ea typeface="SimSun" panose="02010600030101010101" pitchFamily="2" charset="-122"/>
                                </a:rPr>
                              </m:ctrlPr>
                            </m:fPr>
                            <m:num>
                              <m:sSubSup>
                                <m:sSubSupPr>
                                  <m:ctrlPr>
                                    <a:rPr lang="en-US" sz="2300" i="1" kern="100">
                                      <a:effectLst/>
                                      <a:latin typeface="Cambria Math" panose="02040503050406030204" pitchFamily="18" charset="0"/>
                                      <a:ea typeface="SimSun" panose="02010600030101010101" pitchFamily="2" charset="-122"/>
                                    </a:rPr>
                                  </m:ctrlPr>
                                </m:sSubSupPr>
                                <m:e>
                                  <m:r>
                                    <a:rPr lang="en-US" sz="2300" i="1" kern="100">
                                      <a:effectLst/>
                                      <a:latin typeface="Cambria Math" panose="02040503050406030204" pitchFamily="18" charset="0"/>
                                      <a:ea typeface="SimSun" panose="02010600030101010101" pitchFamily="2" charset="-122"/>
                                    </a:rPr>
                                    <m:t>𝑎</m:t>
                                  </m:r>
                                </m:e>
                                <m:sub>
                                  <m:r>
                                    <a:rPr lang="en-US" sz="2300" i="1" kern="100">
                                      <a:effectLst/>
                                      <a:latin typeface="Cambria Math" panose="02040503050406030204" pitchFamily="18" charset="0"/>
                                      <a:ea typeface="SimSun" panose="02010600030101010101" pitchFamily="2" charset="-122"/>
                                    </a:rPr>
                                    <m:t>𝑑</m:t>
                                  </m:r>
                                </m:sub>
                                <m:sup>
                                  <m:r>
                                    <a:rPr lang="en-US" sz="2300" i="1" kern="100">
                                      <a:effectLst/>
                                      <a:latin typeface="Cambria Math" panose="02040503050406030204" pitchFamily="18" charset="0"/>
                                      <a:ea typeface="SimSun" panose="02010600030101010101" pitchFamily="2" charset="-122"/>
                                    </a:rPr>
                                    <m:t>′</m:t>
                                  </m:r>
                                </m:sup>
                              </m:sSubSup>
                              <m:d>
                                <m:dPr>
                                  <m:ctrlPr>
                                    <a:rPr lang="en-US" sz="2300" i="1" kern="100">
                                      <a:effectLst/>
                                      <a:latin typeface="Cambria Math" panose="02040503050406030204" pitchFamily="18" charset="0"/>
                                      <a:ea typeface="SimSun" panose="02010600030101010101" pitchFamily="2" charset="-122"/>
                                    </a:rPr>
                                  </m:ctrlPr>
                                </m:dPr>
                                <m:e>
                                  <m:r>
                                    <a:rPr lang="en-US" sz="2300" i="1" kern="100">
                                      <a:effectLst/>
                                      <a:latin typeface="Cambria Math" panose="02040503050406030204" pitchFamily="18" charset="0"/>
                                      <a:ea typeface="SimSun" panose="02010600030101010101" pitchFamily="2" charset="-122"/>
                                    </a:rPr>
                                    <m:t>𝑑</m:t>
                                  </m:r>
                                  <m:d>
                                    <m:dPr>
                                      <m:ctrlPr>
                                        <a:rPr lang="en-US" sz="2300" i="1" kern="100">
                                          <a:effectLst/>
                                          <a:latin typeface="Cambria Math" panose="02040503050406030204" pitchFamily="18" charset="0"/>
                                          <a:ea typeface="SimSun" panose="02010600030101010101" pitchFamily="2" charset="-122"/>
                                        </a:rPr>
                                      </m:ctrlPr>
                                    </m:dPr>
                                    <m:e>
                                      <m:sSup>
                                        <m:sSupPr>
                                          <m:ctrlPr>
                                            <a:rPr lang="en-US" sz="2300" i="1" kern="100">
                                              <a:effectLst/>
                                              <a:latin typeface="Cambria Math" panose="02040503050406030204" pitchFamily="18" charset="0"/>
                                              <a:ea typeface="SimSun" panose="02010600030101010101" pitchFamily="2" charset="-122"/>
                                            </a:rPr>
                                          </m:ctrlPr>
                                        </m:sSupPr>
                                        <m:e>
                                          <m:r>
                                            <a:rPr lang="en-US" sz="2300" b="1" i="1" kern="100">
                                              <a:effectLst/>
                                              <a:latin typeface="Cambria Math" panose="02040503050406030204" pitchFamily="18" charset="0"/>
                                              <a:ea typeface="SimSun" panose="02010600030101010101" pitchFamily="2" charset="-122"/>
                                            </a:rPr>
                                            <m:t>𝒙</m:t>
                                          </m:r>
                                        </m:e>
                                        <m:sup>
                                          <m:r>
                                            <a:rPr lang="en-US" sz="2300" i="1" kern="100">
                                              <a:effectLst/>
                                              <a:latin typeface="Cambria Math" panose="02040503050406030204" pitchFamily="18" charset="0"/>
                                              <a:ea typeface="SimSun" panose="02010600030101010101" pitchFamily="2" charset="-122"/>
                                            </a:rPr>
                                            <m:t>′</m:t>
                                          </m:r>
                                        </m:sup>
                                      </m:sSup>
                                    </m:e>
                                    <m:e>
                                      <m:sSup>
                                        <m:sSupPr>
                                          <m:ctrlPr>
                                            <a:rPr lang="en-US" sz="2300" i="1" kern="100">
                                              <a:effectLst/>
                                              <a:latin typeface="Cambria Math" panose="02040503050406030204" pitchFamily="18" charset="0"/>
                                              <a:ea typeface="SimSun" panose="02010600030101010101" pitchFamily="2" charset="-122"/>
                                            </a:rPr>
                                          </m:ctrlPr>
                                        </m:sSupPr>
                                        <m:e>
                                          <m:r>
                                            <m:rPr>
                                              <m:sty m:val="p"/>
                                            </m:rPr>
                                            <a:rPr lang="en-US" sz="2300" kern="100">
                                              <a:effectLst/>
                                              <a:latin typeface="Cambria Math" panose="02040503050406030204" pitchFamily="18" charset="0"/>
                                              <a:ea typeface="SimSun" panose="02010600030101010101" pitchFamily="2" charset="-122"/>
                                            </a:rPr>
                                            <m:t>Ψ</m:t>
                                          </m:r>
                                        </m:e>
                                        <m:sup>
                                          <m:r>
                                            <a:rPr lang="en-US" sz="2300" i="1" kern="100">
                                              <a:effectLst/>
                                              <a:latin typeface="Cambria Math" panose="02040503050406030204" pitchFamily="18" charset="0"/>
                                              <a:ea typeface="SimSun" panose="02010600030101010101" pitchFamily="2" charset="-122"/>
                                            </a:rPr>
                                            <m:t>∗</m:t>
                                          </m:r>
                                        </m:sup>
                                      </m:sSup>
                                    </m:e>
                                  </m:d>
                                </m:e>
                              </m:d>
                            </m:num>
                            <m:den>
                              <m:r>
                                <a:rPr lang="en-US" sz="2300" i="1" kern="100">
                                  <a:effectLst/>
                                  <a:latin typeface="Cambria Math" panose="02040503050406030204" pitchFamily="18" charset="0"/>
                                  <a:ea typeface="SimSun" panose="02010600030101010101" pitchFamily="2" charset="-122"/>
                                </a:rPr>
                                <m:t>1−</m:t>
                              </m:r>
                              <m:r>
                                <a:rPr lang="en-US" sz="2300" i="1" kern="100">
                                  <a:effectLst/>
                                  <a:latin typeface="Cambria Math" panose="02040503050406030204" pitchFamily="18" charset="0"/>
                                  <a:ea typeface="SimSun" panose="02010600030101010101" pitchFamily="2" charset="-122"/>
                                </a:rPr>
                                <m:t>𝑑</m:t>
                              </m:r>
                              <m:d>
                                <m:dPr>
                                  <m:ctrlPr>
                                    <a:rPr lang="en-US" sz="2300" i="1" kern="100">
                                      <a:effectLst/>
                                      <a:latin typeface="Cambria Math" panose="02040503050406030204" pitchFamily="18" charset="0"/>
                                      <a:ea typeface="SimSun" panose="02010600030101010101" pitchFamily="2" charset="-122"/>
                                    </a:rPr>
                                  </m:ctrlPr>
                                </m:dPr>
                                <m:e>
                                  <m:sSup>
                                    <m:sSupPr>
                                      <m:ctrlPr>
                                        <a:rPr lang="en-US" sz="2300" i="1" kern="100">
                                          <a:effectLst/>
                                          <a:latin typeface="Cambria Math" panose="02040503050406030204" pitchFamily="18" charset="0"/>
                                          <a:ea typeface="SimSun" panose="02010600030101010101" pitchFamily="2" charset="-122"/>
                                        </a:rPr>
                                      </m:ctrlPr>
                                    </m:sSupPr>
                                    <m:e>
                                      <m:r>
                                        <a:rPr lang="en-US" sz="2300" b="1" i="1" kern="100">
                                          <a:effectLst/>
                                          <a:latin typeface="Cambria Math" panose="02040503050406030204" pitchFamily="18" charset="0"/>
                                          <a:ea typeface="SimSun" panose="02010600030101010101" pitchFamily="2" charset="-122"/>
                                        </a:rPr>
                                        <m:t>𝒙</m:t>
                                      </m:r>
                                    </m:e>
                                    <m:sup>
                                      <m:r>
                                        <a:rPr lang="en-US" sz="2300" i="1" kern="100">
                                          <a:effectLst/>
                                          <a:latin typeface="Cambria Math" panose="02040503050406030204" pitchFamily="18" charset="0"/>
                                          <a:ea typeface="SimSun" panose="02010600030101010101" pitchFamily="2" charset="-122"/>
                                        </a:rPr>
                                        <m:t>′</m:t>
                                      </m:r>
                                    </m:sup>
                                  </m:sSup>
                                </m:e>
                                <m:e>
                                  <m:sSup>
                                    <m:sSupPr>
                                      <m:ctrlPr>
                                        <a:rPr lang="en-US" sz="2300" i="1" kern="100">
                                          <a:effectLst/>
                                          <a:latin typeface="Cambria Math" panose="02040503050406030204" pitchFamily="18" charset="0"/>
                                          <a:ea typeface="SimSun" panose="02010600030101010101" pitchFamily="2" charset="-122"/>
                                        </a:rPr>
                                      </m:ctrlPr>
                                    </m:sSupPr>
                                    <m:e>
                                      <m:r>
                                        <m:rPr>
                                          <m:sty m:val="p"/>
                                        </m:rPr>
                                        <a:rPr lang="en-US" sz="2300" kern="100">
                                          <a:effectLst/>
                                          <a:latin typeface="Cambria Math" panose="02040503050406030204" pitchFamily="18" charset="0"/>
                                          <a:ea typeface="SimSun" panose="02010600030101010101" pitchFamily="2" charset="-122"/>
                                        </a:rPr>
                                        <m:t>Ψ</m:t>
                                      </m:r>
                                    </m:e>
                                    <m:sup>
                                      <m:r>
                                        <a:rPr lang="en-US" sz="2300" i="1" kern="100">
                                          <a:effectLst/>
                                          <a:latin typeface="Cambria Math" panose="02040503050406030204" pitchFamily="18" charset="0"/>
                                          <a:ea typeface="SimSun" panose="02010600030101010101" pitchFamily="2" charset="-122"/>
                                        </a:rPr>
                                        <m:t>∗</m:t>
                                      </m:r>
                                    </m:sup>
                                  </m:sSup>
                                </m:e>
                              </m:d>
                            </m:den>
                          </m:f>
                        </m:e>
                      </m:d>
                      <m:sSubSup>
                        <m:sSubSupPr>
                          <m:ctrlPr>
                            <a:rPr lang="en-US" sz="2300" i="1" kern="100">
                              <a:effectLst/>
                              <a:latin typeface="Cambria Math" panose="02040503050406030204" pitchFamily="18" charset="0"/>
                              <a:ea typeface="SimSun" panose="02010600030101010101" pitchFamily="2" charset="-122"/>
                            </a:rPr>
                          </m:ctrlPr>
                        </m:sSubSupPr>
                        <m:e>
                          <m:r>
                            <a:rPr lang="en-US" sz="2300" i="1" kern="100">
                              <a:effectLst/>
                              <a:latin typeface="Cambria Math" panose="02040503050406030204" pitchFamily="18" charset="0"/>
                              <a:ea typeface="SimSun" panose="02010600030101010101" pitchFamily="2" charset="-122"/>
                            </a:rPr>
                            <m:t>𝑎</m:t>
                          </m:r>
                        </m:e>
                        <m:sub>
                          <m:r>
                            <a:rPr lang="en-US" sz="2300" i="1" kern="100">
                              <a:effectLst/>
                              <a:latin typeface="Cambria Math" panose="02040503050406030204" pitchFamily="18" charset="0"/>
                              <a:ea typeface="SimSun" panose="02010600030101010101" pitchFamily="2" charset="-122"/>
                            </a:rPr>
                            <m:t>𝑔</m:t>
                          </m:r>
                        </m:sub>
                        <m:sup>
                          <m:r>
                            <a:rPr lang="en-US" sz="2300" i="1" kern="100">
                              <a:effectLst/>
                              <a:latin typeface="Cambria Math" panose="02040503050406030204" pitchFamily="18" charset="0"/>
                              <a:ea typeface="SimSun" panose="02010600030101010101" pitchFamily="2" charset="-122"/>
                            </a:rPr>
                            <m:t>′</m:t>
                          </m:r>
                        </m:sup>
                      </m:sSubSup>
                      <m:d>
                        <m:dPr>
                          <m:ctrlPr>
                            <a:rPr lang="en-US" sz="2300" i="1" kern="100">
                              <a:effectLst/>
                              <a:latin typeface="Cambria Math" panose="02040503050406030204" pitchFamily="18" charset="0"/>
                              <a:ea typeface="SimSun" panose="02010600030101010101" pitchFamily="2" charset="-122"/>
                            </a:rPr>
                          </m:ctrlPr>
                        </m:dPr>
                        <m:e>
                          <m:sSup>
                            <m:sSupPr>
                              <m:ctrlPr>
                                <a:rPr lang="en-US" sz="2300" i="1" kern="100">
                                  <a:effectLst/>
                                  <a:latin typeface="Cambria Math" panose="02040503050406030204" pitchFamily="18" charset="0"/>
                                  <a:ea typeface="SimSun" panose="02010600030101010101" pitchFamily="2" charset="-122"/>
                                </a:rPr>
                              </m:ctrlPr>
                            </m:sSupPr>
                            <m:e>
                              <m:r>
                                <a:rPr lang="en-US" sz="2300" b="1" i="1" kern="100">
                                  <a:effectLst/>
                                  <a:latin typeface="Cambria Math" panose="02040503050406030204" pitchFamily="18" charset="0"/>
                                  <a:ea typeface="SimSun" panose="02010600030101010101" pitchFamily="2" charset="-122"/>
                                </a:rPr>
                                <m:t>𝒙</m:t>
                              </m:r>
                            </m:e>
                            <m:sup>
                              <m:r>
                                <a:rPr lang="en-US" sz="2300" i="1" kern="100">
                                  <a:effectLst/>
                                  <a:latin typeface="Cambria Math" panose="02040503050406030204" pitchFamily="18" charset="0"/>
                                  <a:ea typeface="SimSun" panose="02010600030101010101" pitchFamily="2" charset="-122"/>
                                </a:rPr>
                                <m:t>′</m:t>
                              </m:r>
                            </m:sup>
                          </m:sSup>
                        </m:e>
                      </m:d>
                    </m:oMath>
                  </m:oMathPara>
                </a14:m>
                <a:endParaRPr lang="en-US" sz="2300" kern="100" dirty="0">
                  <a:effectLst/>
                  <a:ea typeface="SimSun" panose="02010600030101010101" pitchFamily="2" charset="-122"/>
                </a:endParaRPr>
              </a:p>
              <a:p>
                <a:pPr marL="0" marR="0" indent="0" algn="just">
                  <a:spcBef>
                    <a:spcPts val="0"/>
                  </a:spcBef>
                  <a:spcAft>
                    <a:spcPts val="0"/>
                  </a:spcAft>
                  <a:buNone/>
                </a:pPr>
                <a:r>
                  <a:rPr lang="en-US" sz="2300" kern="100" dirty="0">
                    <a:effectLst/>
                    <a:ea typeface="SimSun" panose="02010600030101010101" pitchFamily="2" charset="-122"/>
                  </a:rPr>
                  <a:t>Where,</a:t>
                </a:r>
              </a:p>
              <a:p>
                <a:pPr marL="0" indent="0">
                  <a:buNone/>
                </a:pPr>
                <a14:m>
                  <m:oMathPara xmlns:m="http://schemas.openxmlformats.org/officeDocument/2006/math">
                    <m:oMathParaPr>
                      <m:jc m:val="centerGroup"/>
                    </m:oMathParaPr>
                    <m:oMath xmlns:m="http://schemas.openxmlformats.org/officeDocument/2006/math">
                      <m:r>
                        <a:rPr lang="en-US" sz="2300" i="1" kern="100">
                          <a:latin typeface="Cambria Math" panose="02040503050406030204" pitchFamily="18" charset="0"/>
                          <a:ea typeface="SimSun" panose="02010600030101010101" pitchFamily="2" charset="-122"/>
                        </a:rPr>
                        <m:t>𝑔</m:t>
                      </m:r>
                      <m:d>
                        <m:dPr>
                          <m:ctrlPr>
                            <a:rPr lang="en-US" sz="2300" i="1" kern="100">
                              <a:latin typeface="Cambria Math" panose="02040503050406030204" pitchFamily="18" charset="0"/>
                              <a:ea typeface="SimSun" panose="02010600030101010101" pitchFamily="2" charset="-122"/>
                            </a:rPr>
                          </m:ctrlPr>
                        </m:dPr>
                        <m:e>
                          <m:r>
                            <a:rPr lang="en-US" sz="2300" b="1" i="1" kern="100">
                              <a:latin typeface="Cambria Math" panose="02040503050406030204" pitchFamily="18" charset="0"/>
                              <a:ea typeface="SimSun" panose="02010600030101010101" pitchFamily="2" charset="-122"/>
                            </a:rPr>
                            <m:t>𝒛</m:t>
                          </m:r>
                        </m:e>
                        <m:e>
                          <m:r>
                            <m:rPr>
                              <m:sty m:val="p"/>
                            </m:rPr>
                            <a:rPr lang="en-US" sz="2300" kern="100">
                              <a:latin typeface="Cambria Math" panose="02040503050406030204" pitchFamily="18" charset="0"/>
                              <a:ea typeface="SimSun" panose="02010600030101010101" pitchFamily="2" charset="-122"/>
                            </a:rPr>
                            <m:t>Φ</m:t>
                          </m:r>
                        </m:e>
                      </m:d>
                      <m:r>
                        <a:rPr lang="en-US" sz="2300" i="1" kern="100" smtClean="0">
                          <a:latin typeface="Cambria Math" panose="02040503050406030204" pitchFamily="18" charset="0"/>
                          <a:ea typeface="Cambria Math" panose="02040503050406030204" pitchFamily="18" charset="0"/>
                        </a:rPr>
                        <m:t>≅</m:t>
                      </m:r>
                      <m:r>
                        <a:rPr lang="en-US" sz="2300" i="1" kern="100">
                          <a:latin typeface="Cambria Math" panose="02040503050406030204" pitchFamily="18" charset="0"/>
                          <a:ea typeface="SimSun" panose="02010600030101010101" pitchFamily="2" charset="-122"/>
                        </a:rPr>
                        <m:t>𝑔</m:t>
                      </m:r>
                      <m:d>
                        <m:dPr>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𝒛</m:t>
                          </m:r>
                        </m:e>
                        <m:e>
                          <m:sSup>
                            <m:sSupPr>
                              <m:ctrlPr>
                                <a:rPr lang="en-US" sz="2300" i="1" kern="100">
                                  <a:effectLst/>
                                  <a:latin typeface="Cambria Math" panose="02040503050406030204" pitchFamily="18" charset="0"/>
                                  <a:ea typeface="SimSun" panose="02010600030101010101" pitchFamily="2" charset="-122"/>
                                </a:rPr>
                              </m:ctrlPr>
                            </m:sSupPr>
                            <m:e>
                              <m:r>
                                <m:rPr>
                                  <m:sty m:val="p"/>
                                </m:rPr>
                                <a:rPr lang="en-US" sz="2300" kern="100">
                                  <a:effectLst/>
                                  <a:latin typeface="Cambria Math" panose="02040503050406030204" pitchFamily="18" charset="0"/>
                                  <a:ea typeface="SimSun" panose="02010600030101010101" pitchFamily="2" charset="-122"/>
                                </a:rPr>
                                <m:t>Φ</m:t>
                              </m:r>
                            </m:e>
                            <m:sup>
                              <m:r>
                                <a:rPr lang="en-US" sz="2300" i="1" kern="100">
                                  <a:effectLst/>
                                  <a:latin typeface="Cambria Math" panose="02040503050406030204" pitchFamily="18" charset="0"/>
                                  <a:ea typeface="SimSun" panose="02010600030101010101" pitchFamily="2" charset="-122"/>
                                </a:rPr>
                                <m:t>∗</m:t>
                              </m:r>
                            </m:sup>
                          </m:sSup>
                        </m:e>
                      </m:d>
                      <m:r>
                        <a:rPr lang="en-US" sz="2300" i="1" kern="100">
                          <a:effectLst/>
                          <a:latin typeface="Cambria Math" panose="02040503050406030204" pitchFamily="18" charset="0"/>
                          <a:ea typeface="SimSun" panose="02010600030101010101" pitchFamily="2" charset="-122"/>
                        </a:rPr>
                        <m:t>=</m:t>
                      </m:r>
                      <m:sSup>
                        <m:sSupPr>
                          <m:ctrlPr>
                            <a:rPr lang="en-US" sz="2300" i="1" kern="100">
                              <a:effectLst/>
                              <a:latin typeface="Cambria Math" panose="02040503050406030204" pitchFamily="18" charset="0"/>
                              <a:ea typeface="SimSun" panose="02010600030101010101" pitchFamily="2" charset="-122"/>
                            </a:rPr>
                          </m:ctrlPr>
                        </m:sSupPr>
                        <m:e>
                          <m:r>
                            <a:rPr lang="en-US" sz="2300" b="1" i="1" kern="100">
                              <a:effectLst/>
                              <a:latin typeface="Cambria Math" panose="02040503050406030204" pitchFamily="18" charset="0"/>
                              <a:ea typeface="SimSun" panose="02010600030101010101" pitchFamily="2" charset="-122"/>
                            </a:rPr>
                            <m:t>𝒙</m:t>
                          </m:r>
                        </m:e>
                        <m:sup>
                          <m:r>
                            <a:rPr lang="en-US" sz="2300" i="1" kern="100">
                              <a:effectLst/>
                              <a:latin typeface="Cambria Math" panose="02040503050406030204" pitchFamily="18" charset="0"/>
                              <a:ea typeface="SimSun" panose="02010600030101010101" pitchFamily="2" charset="-122"/>
                            </a:rPr>
                            <m:t>′</m:t>
                          </m:r>
                        </m:sup>
                      </m:sSup>
                    </m:oMath>
                  </m:oMathPara>
                </a14:m>
                <a:endParaRPr lang="en-US" sz="2300" kern="100" dirty="0">
                  <a:effectLst/>
                  <a:ea typeface="SimSun" panose="02010600030101010101" pitchFamily="2" charset="-122"/>
                </a:endParaRPr>
              </a:p>
              <a:p>
                <a:pPr marL="0" marR="0" indent="0" algn="just">
                  <a:spcBef>
                    <a:spcPts val="0"/>
                  </a:spcBef>
                  <a:spcAft>
                    <a:spcPts val="0"/>
                  </a:spcAft>
                  <a:buNone/>
                </a:pPr>
                <a:r>
                  <a:rPr lang="en-US" sz="2300" kern="100" dirty="0">
                    <a:effectLst/>
                    <a:ea typeface="SimSun" panose="02010600030101010101" pitchFamily="2" charset="-122"/>
                  </a:rPr>
                  <a:t>The discriminator gradient regarding Ψ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300" i="1" kern="100">
                              <a:effectLst/>
                              <a:latin typeface="Cambria Math" panose="02040503050406030204" pitchFamily="18" charset="0"/>
                              <a:ea typeface="SimSun" panose="02010600030101010101" pitchFamily="2" charset="-122"/>
                            </a:rPr>
                          </m:ctrlPr>
                        </m:sSubPr>
                        <m:e>
                          <m:r>
                            <a:rPr lang="en-US" sz="2300" kern="100">
                              <a:effectLst/>
                              <a:latin typeface="Cambria Math" panose="02040503050406030204" pitchFamily="18" charset="0"/>
                              <a:ea typeface="SimSun" panose="02010600030101010101" pitchFamily="2" charset="-122"/>
                            </a:rPr>
                            <m:t>𝛻</m:t>
                          </m:r>
                        </m:e>
                        <m:sub>
                          <m:r>
                            <m:rPr>
                              <m:sty m:val="p"/>
                            </m:rPr>
                            <a:rPr lang="en-US" sz="2300" kern="100">
                              <a:effectLst/>
                              <a:latin typeface="Cambria Math" panose="02040503050406030204" pitchFamily="18" charset="0"/>
                              <a:ea typeface="SimSun" panose="02010600030101010101" pitchFamily="2" charset="-122"/>
                            </a:rPr>
                            <m:t>Ψ</m:t>
                          </m:r>
                        </m:sub>
                      </m:sSub>
                      <m:d>
                        <m:dPr>
                          <m:ctrlPr>
                            <a:rPr lang="en-US" sz="2300" i="1" kern="100">
                              <a:effectLst/>
                              <a:latin typeface="Cambria Math" panose="02040503050406030204" pitchFamily="18" charset="0"/>
                              <a:ea typeface="SimSun" panose="02010600030101010101" pitchFamily="2" charset="-122"/>
                            </a:rPr>
                          </m:ctrlPr>
                        </m:dPr>
                        <m:e>
                          <m:func>
                            <m:funcPr>
                              <m:ctrlPr>
                                <a:rPr lang="en-US" sz="2300" i="1" kern="100">
                                  <a:effectLst/>
                                  <a:latin typeface="Cambria Math" panose="02040503050406030204" pitchFamily="18" charset="0"/>
                                  <a:ea typeface="SimSun" panose="02010600030101010101" pitchFamily="2" charset="-122"/>
                                </a:rPr>
                              </m:ctrlPr>
                            </m:funcPr>
                            <m:fName>
                              <m:r>
                                <m:rPr>
                                  <m:sty m:val="p"/>
                                </m:rPr>
                                <a:rPr lang="en-US" sz="2300" kern="100">
                                  <a:effectLst/>
                                  <a:latin typeface="Cambria Math" panose="02040503050406030204" pitchFamily="18" charset="0"/>
                                  <a:ea typeface="SimSun" panose="02010600030101010101" pitchFamily="2" charset="-122"/>
                                </a:rPr>
                                <m:t>log</m:t>
                              </m:r>
                            </m:fName>
                            <m:e>
                              <m:d>
                                <m:dPr>
                                  <m:ctrlPr>
                                    <a:rPr lang="en-US" sz="2300" i="1" kern="100">
                                      <a:effectLst/>
                                      <a:latin typeface="Cambria Math" panose="02040503050406030204" pitchFamily="18" charset="0"/>
                                      <a:ea typeface="SimSun" panose="02010600030101010101" pitchFamily="2" charset="-122"/>
                                    </a:rPr>
                                  </m:ctrlPr>
                                </m:dPr>
                                <m:e>
                                  <m:r>
                                    <a:rPr lang="en-US" sz="2300" i="1" kern="100">
                                      <a:effectLst/>
                                      <a:latin typeface="Cambria Math" panose="02040503050406030204" pitchFamily="18" charset="0"/>
                                      <a:ea typeface="SimSun" panose="02010600030101010101" pitchFamily="2" charset="-122"/>
                                    </a:rPr>
                                    <m:t>𝑑</m:t>
                                  </m:r>
                                  <m:d>
                                    <m:dPr>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𝒙</m:t>
                                      </m:r>
                                    </m:e>
                                    <m:e>
                                      <m:r>
                                        <m:rPr>
                                          <m:sty m:val="p"/>
                                        </m:rPr>
                                        <a:rPr lang="en-US" sz="2300" kern="100">
                                          <a:effectLst/>
                                          <a:latin typeface="Cambria Math" panose="02040503050406030204" pitchFamily="18" charset="0"/>
                                          <a:ea typeface="SimSun" panose="02010600030101010101" pitchFamily="2" charset="-122"/>
                                        </a:rPr>
                                        <m:t>Ψ</m:t>
                                      </m:r>
                                    </m:e>
                                  </m:d>
                                </m:e>
                              </m:d>
                            </m:e>
                          </m:func>
                          <m:r>
                            <a:rPr lang="en-US" sz="2300" i="1" kern="100">
                              <a:effectLst/>
                              <a:latin typeface="Cambria Math" panose="02040503050406030204" pitchFamily="18" charset="0"/>
                              <a:ea typeface="SimSun" panose="02010600030101010101" pitchFamily="2" charset="-122"/>
                            </a:rPr>
                            <m:t>+</m:t>
                          </m:r>
                          <m:func>
                            <m:funcPr>
                              <m:ctrlPr>
                                <a:rPr lang="en-US" sz="2300" i="1" kern="100">
                                  <a:effectLst/>
                                  <a:latin typeface="Cambria Math" panose="02040503050406030204" pitchFamily="18" charset="0"/>
                                  <a:ea typeface="SimSun" panose="02010600030101010101" pitchFamily="2" charset="-122"/>
                                </a:rPr>
                              </m:ctrlPr>
                            </m:funcPr>
                            <m:fName>
                              <m:r>
                                <m:rPr>
                                  <m:sty m:val="p"/>
                                </m:rPr>
                                <a:rPr lang="en-US" sz="2300" kern="100">
                                  <a:effectLst/>
                                  <a:latin typeface="Cambria Math" panose="02040503050406030204" pitchFamily="18" charset="0"/>
                                  <a:ea typeface="SimSun" panose="02010600030101010101" pitchFamily="2" charset="-122"/>
                                </a:rPr>
                                <m:t>log</m:t>
                              </m:r>
                            </m:fName>
                            <m:e>
                              <m:d>
                                <m:dPr>
                                  <m:ctrlPr>
                                    <a:rPr lang="en-US" sz="2300" i="1" kern="100">
                                      <a:effectLst/>
                                      <a:latin typeface="Cambria Math" panose="02040503050406030204" pitchFamily="18" charset="0"/>
                                      <a:ea typeface="SimSun" panose="02010600030101010101" pitchFamily="2" charset="-122"/>
                                    </a:rPr>
                                  </m:ctrlPr>
                                </m:dPr>
                                <m:e>
                                  <m:r>
                                    <a:rPr lang="en-US" sz="2300" i="1" kern="100">
                                      <a:effectLst/>
                                      <a:latin typeface="Cambria Math" panose="02040503050406030204" pitchFamily="18" charset="0"/>
                                      <a:ea typeface="SimSun" panose="02010600030101010101" pitchFamily="2" charset="-122"/>
                                    </a:rPr>
                                    <m:t>1−</m:t>
                                  </m:r>
                                  <m:r>
                                    <a:rPr lang="en-US" sz="2300" i="1" kern="100">
                                      <a:effectLst/>
                                      <a:latin typeface="Cambria Math" panose="02040503050406030204" pitchFamily="18" charset="0"/>
                                      <a:ea typeface="SimSun" panose="02010600030101010101" pitchFamily="2" charset="-122"/>
                                    </a:rPr>
                                    <m:t>𝑑</m:t>
                                  </m:r>
                                  <m:d>
                                    <m:dPr>
                                      <m:ctrlPr>
                                        <a:rPr lang="en-US" sz="2300" i="1" kern="100">
                                          <a:effectLst/>
                                          <a:latin typeface="Cambria Math" panose="02040503050406030204" pitchFamily="18" charset="0"/>
                                          <a:ea typeface="SimSun" panose="02010600030101010101" pitchFamily="2" charset="-122"/>
                                        </a:rPr>
                                      </m:ctrlPr>
                                    </m:dPr>
                                    <m:e>
                                      <m:sSup>
                                        <m:sSupPr>
                                          <m:ctrlPr>
                                            <a:rPr lang="en-US" sz="2300" i="1" kern="100">
                                              <a:effectLst/>
                                              <a:latin typeface="Cambria Math" panose="02040503050406030204" pitchFamily="18" charset="0"/>
                                              <a:ea typeface="SimSun" panose="02010600030101010101" pitchFamily="2" charset="-122"/>
                                            </a:rPr>
                                          </m:ctrlPr>
                                        </m:sSupPr>
                                        <m:e>
                                          <m:r>
                                            <a:rPr lang="en-US" sz="2300" b="1" i="1" kern="100">
                                              <a:effectLst/>
                                              <a:latin typeface="Cambria Math" panose="02040503050406030204" pitchFamily="18" charset="0"/>
                                              <a:ea typeface="SimSun" panose="02010600030101010101" pitchFamily="2" charset="-122"/>
                                            </a:rPr>
                                            <m:t>𝒙</m:t>
                                          </m:r>
                                        </m:e>
                                        <m:sup>
                                          <m:r>
                                            <a:rPr lang="en-US" sz="2300" i="1" kern="100">
                                              <a:effectLst/>
                                              <a:latin typeface="Cambria Math" panose="02040503050406030204" pitchFamily="18" charset="0"/>
                                              <a:ea typeface="SimSun" panose="02010600030101010101" pitchFamily="2" charset="-122"/>
                                            </a:rPr>
                                            <m:t>′</m:t>
                                          </m:r>
                                        </m:sup>
                                      </m:sSup>
                                    </m:e>
                                    <m:e>
                                      <m:r>
                                        <m:rPr>
                                          <m:sty m:val="p"/>
                                        </m:rPr>
                                        <a:rPr lang="en-US" sz="2300" kern="100">
                                          <a:effectLst/>
                                          <a:latin typeface="Cambria Math" panose="02040503050406030204" pitchFamily="18" charset="0"/>
                                          <a:ea typeface="SimSun" panose="02010600030101010101" pitchFamily="2" charset="-122"/>
                                        </a:rPr>
                                        <m:t>Ψ</m:t>
                                      </m:r>
                                    </m:e>
                                  </m:d>
                                </m:e>
                              </m:d>
                            </m:e>
                          </m:func>
                        </m:e>
                      </m:d>
                      <m:r>
                        <a:rPr lang="en-US" sz="2300" i="1" kern="100">
                          <a:effectLst/>
                          <a:latin typeface="Cambria Math" panose="02040503050406030204" pitchFamily="18" charset="0"/>
                          <a:ea typeface="SimSun" panose="02010600030101010101" pitchFamily="2" charset="-122"/>
                        </a:rPr>
                        <m:t>=</m:t>
                      </m:r>
                      <m:f>
                        <m:fPr>
                          <m:ctrlPr>
                            <a:rPr lang="en-US" sz="2300" i="1" kern="100">
                              <a:effectLst/>
                              <a:latin typeface="Cambria Math" panose="02040503050406030204" pitchFamily="18" charset="0"/>
                              <a:ea typeface="SimSun" panose="02010600030101010101" pitchFamily="2" charset="-122"/>
                            </a:rPr>
                          </m:ctrlPr>
                        </m:fPr>
                        <m:num>
                          <m:sSubSup>
                            <m:sSubSupPr>
                              <m:ctrlPr>
                                <a:rPr lang="en-US" sz="2300" i="1" kern="100">
                                  <a:effectLst/>
                                  <a:latin typeface="Cambria Math" panose="02040503050406030204" pitchFamily="18" charset="0"/>
                                  <a:ea typeface="SimSun" panose="02010600030101010101" pitchFamily="2" charset="-122"/>
                                </a:rPr>
                              </m:ctrlPr>
                            </m:sSubSupPr>
                            <m:e>
                              <m:r>
                                <a:rPr lang="en-US" sz="2300" i="1" kern="100">
                                  <a:effectLst/>
                                  <a:latin typeface="Cambria Math" panose="02040503050406030204" pitchFamily="18" charset="0"/>
                                  <a:ea typeface="SimSun" panose="02010600030101010101" pitchFamily="2" charset="-122"/>
                                </a:rPr>
                                <m:t>𝑎</m:t>
                              </m:r>
                            </m:e>
                            <m:sub>
                              <m:r>
                                <a:rPr lang="en-US" sz="2300" i="1" kern="100">
                                  <a:effectLst/>
                                  <a:latin typeface="Cambria Math" panose="02040503050406030204" pitchFamily="18" charset="0"/>
                                  <a:ea typeface="SimSun" panose="02010600030101010101" pitchFamily="2" charset="-122"/>
                                </a:rPr>
                                <m:t>𝑑</m:t>
                              </m:r>
                            </m:sub>
                            <m:sup>
                              <m:r>
                                <a:rPr lang="en-US" sz="2300" i="1" kern="100">
                                  <a:effectLst/>
                                  <a:latin typeface="Cambria Math" panose="02040503050406030204" pitchFamily="18" charset="0"/>
                                  <a:ea typeface="SimSun" panose="02010600030101010101" pitchFamily="2" charset="-122"/>
                                </a:rPr>
                                <m:t>′</m:t>
                              </m:r>
                            </m:sup>
                          </m:sSubSup>
                          <m:d>
                            <m:dPr>
                              <m:ctrlPr>
                                <a:rPr lang="en-US" sz="2300" i="1" kern="100">
                                  <a:effectLst/>
                                  <a:latin typeface="Cambria Math" panose="02040503050406030204" pitchFamily="18" charset="0"/>
                                  <a:ea typeface="SimSun" panose="02010600030101010101" pitchFamily="2" charset="-122"/>
                                </a:rPr>
                              </m:ctrlPr>
                            </m:dPr>
                            <m:e>
                              <m:r>
                                <a:rPr lang="en-US" sz="2300" i="1" kern="100">
                                  <a:effectLst/>
                                  <a:latin typeface="Cambria Math" panose="02040503050406030204" pitchFamily="18" charset="0"/>
                                  <a:ea typeface="SimSun" panose="02010600030101010101" pitchFamily="2" charset="-122"/>
                                </a:rPr>
                                <m:t>𝑑</m:t>
                              </m:r>
                              <m:d>
                                <m:dPr>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𝒙</m:t>
                                  </m:r>
                                </m:e>
                                <m:e>
                                  <m:r>
                                    <m:rPr>
                                      <m:sty m:val="p"/>
                                    </m:rPr>
                                    <a:rPr lang="en-US" sz="2300" kern="100">
                                      <a:effectLst/>
                                      <a:latin typeface="Cambria Math" panose="02040503050406030204" pitchFamily="18" charset="0"/>
                                      <a:ea typeface="SimSun" panose="02010600030101010101" pitchFamily="2" charset="-122"/>
                                    </a:rPr>
                                    <m:t>Ψ</m:t>
                                  </m:r>
                                </m:e>
                              </m:d>
                            </m:e>
                          </m:d>
                        </m:num>
                        <m:den>
                          <m:r>
                            <a:rPr lang="en-US" sz="2300" i="1" kern="100">
                              <a:effectLst/>
                              <a:latin typeface="Cambria Math" panose="02040503050406030204" pitchFamily="18" charset="0"/>
                              <a:ea typeface="SimSun" panose="02010600030101010101" pitchFamily="2" charset="-122"/>
                            </a:rPr>
                            <m:t>𝑑</m:t>
                          </m:r>
                          <m:d>
                            <m:dPr>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𝒙</m:t>
                              </m:r>
                            </m:e>
                            <m:e>
                              <m:r>
                                <m:rPr>
                                  <m:sty m:val="p"/>
                                </m:rPr>
                                <a:rPr lang="en-US" sz="2300" kern="100">
                                  <a:effectLst/>
                                  <a:latin typeface="Cambria Math" panose="02040503050406030204" pitchFamily="18" charset="0"/>
                                  <a:ea typeface="SimSun" panose="02010600030101010101" pitchFamily="2" charset="-122"/>
                                </a:rPr>
                                <m:t>Ψ</m:t>
                              </m:r>
                            </m:e>
                          </m:d>
                        </m:den>
                      </m:f>
                      <m:r>
                        <a:rPr lang="en-US" sz="2300" i="1" kern="100">
                          <a:effectLst/>
                          <a:latin typeface="Cambria Math" panose="02040503050406030204" pitchFamily="18" charset="0"/>
                          <a:ea typeface="SimSun" panose="02010600030101010101" pitchFamily="2" charset="-122"/>
                        </a:rPr>
                        <m:t>−</m:t>
                      </m:r>
                      <m:f>
                        <m:fPr>
                          <m:ctrlPr>
                            <a:rPr lang="en-US" sz="2300" i="1" kern="100">
                              <a:effectLst/>
                              <a:latin typeface="Cambria Math" panose="02040503050406030204" pitchFamily="18" charset="0"/>
                              <a:ea typeface="SimSun" panose="02010600030101010101" pitchFamily="2" charset="-122"/>
                            </a:rPr>
                          </m:ctrlPr>
                        </m:fPr>
                        <m:num>
                          <m:sSubSup>
                            <m:sSubSupPr>
                              <m:ctrlPr>
                                <a:rPr lang="en-US" sz="2300" i="1" kern="100">
                                  <a:effectLst/>
                                  <a:latin typeface="Cambria Math" panose="02040503050406030204" pitchFamily="18" charset="0"/>
                                  <a:ea typeface="SimSun" panose="02010600030101010101" pitchFamily="2" charset="-122"/>
                                </a:rPr>
                              </m:ctrlPr>
                            </m:sSubSupPr>
                            <m:e>
                              <m:r>
                                <a:rPr lang="en-US" sz="2300" i="1" kern="100">
                                  <a:effectLst/>
                                  <a:latin typeface="Cambria Math" panose="02040503050406030204" pitchFamily="18" charset="0"/>
                                  <a:ea typeface="SimSun" panose="02010600030101010101" pitchFamily="2" charset="-122"/>
                                </a:rPr>
                                <m:t>𝑎</m:t>
                              </m:r>
                            </m:e>
                            <m:sub>
                              <m:r>
                                <a:rPr lang="en-US" sz="2300" i="1" kern="100">
                                  <a:effectLst/>
                                  <a:latin typeface="Cambria Math" panose="02040503050406030204" pitchFamily="18" charset="0"/>
                                  <a:ea typeface="SimSun" panose="02010600030101010101" pitchFamily="2" charset="-122"/>
                                </a:rPr>
                                <m:t>𝑑</m:t>
                              </m:r>
                            </m:sub>
                            <m:sup>
                              <m:r>
                                <a:rPr lang="en-US" sz="2300" i="1" kern="100">
                                  <a:effectLst/>
                                  <a:latin typeface="Cambria Math" panose="02040503050406030204" pitchFamily="18" charset="0"/>
                                  <a:ea typeface="SimSun" panose="02010600030101010101" pitchFamily="2" charset="-122"/>
                                </a:rPr>
                                <m:t>′</m:t>
                              </m:r>
                            </m:sup>
                          </m:sSubSup>
                          <m:d>
                            <m:dPr>
                              <m:ctrlPr>
                                <a:rPr lang="en-US" sz="2300" i="1" kern="100">
                                  <a:effectLst/>
                                  <a:latin typeface="Cambria Math" panose="02040503050406030204" pitchFamily="18" charset="0"/>
                                  <a:ea typeface="SimSun" panose="02010600030101010101" pitchFamily="2" charset="-122"/>
                                </a:rPr>
                              </m:ctrlPr>
                            </m:dPr>
                            <m:e>
                              <m:r>
                                <a:rPr lang="en-US" sz="2300" i="1" kern="100">
                                  <a:effectLst/>
                                  <a:latin typeface="Cambria Math" panose="02040503050406030204" pitchFamily="18" charset="0"/>
                                  <a:ea typeface="SimSun" panose="02010600030101010101" pitchFamily="2" charset="-122"/>
                                </a:rPr>
                                <m:t>𝑑</m:t>
                              </m:r>
                              <m:d>
                                <m:dPr>
                                  <m:ctrlPr>
                                    <a:rPr lang="en-US" sz="2300" i="1" kern="100">
                                      <a:effectLst/>
                                      <a:latin typeface="Cambria Math" panose="02040503050406030204" pitchFamily="18" charset="0"/>
                                      <a:ea typeface="SimSun" panose="02010600030101010101" pitchFamily="2" charset="-122"/>
                                    </a:rPr>
                                  </m:ctrlPr>
                                </m:dPr>
                                <m:e>
                                  <m:sSup>
                                    <m:sSupPr>
                                      <m:ctrlPr>
                                        <a:rPr lang="en-US" sz="2300" i="1" kern="100">
                                          <a:effectLst/>
                                          <a:latin typeface="Cambria Math" panose="02040503050406030204" pitchFamily="18" charset="0"/>
                                          <a:ea typeface="SimSun" panose="02010600030101010101" pitchFamily="2" charset="-122"/>
                                        </a:rPr>
                                      </m:ctrlPr>
                                    </m:sSupPr>
                                    <m:e>
                                      <m:r>
                                        <a:rPr lang="en-US" sz="2300" b="1" i="1" kern="100">
                                          <a:effectLst/>
                                          <a:latin typeface="Cambria Math" panose="02040503050406030204" pitchFamily="18" charset="0"/>
                                          <a:ea typeface="SimSun" panose="02010600030101010101" pitchFamily="2" charset="-122"/>
                                        </a:rPr>
                                        <m:t>𝒙</m:t>
                                      </m:r>
                                    </m:e>
                                    <m:sup>
                                      <m:r>
                                        <a:rPr lang="en-US" sz="2300" i="1" kern="100">
                                          <a:effectLst/>
                                          <a:latin typeface="Cambria Math" panose="02040503050406030204" pitchFamily="18" charset="0"/>
                                          <a:ea typeface="SimSun" panose="02010600030101010101" pitchFamily="2" charset="-122"/>
                                        </a:rPr>
                                        <m:t>′</m:t>
                                      </m:r>
                                    </m:sup>
                                  </m:sSup>
                                </m:e>
                                <m:e>
                                  <m:r>
                                    <m:rPr>
                                      <m:sty m:val="p"/>
                                    </m:rPr>
                                    <a:rPr lang="en-US" sz="2300" kern="100">
                                      <a:effectLst/>
                                      <a:latin typeface="Cambria Math" panose="02040503050406030204" pitchFamily="18" charset="0"/>
                                      <a:ea typeface="SimSun" panose="02010600030101010101" pitchFamily="2" charset="-122"/>
                                    </a:rPr>
                                    <m:t>Ψ</m:t>
                                  </m:r>
                                </m:e>
                              </m:d>
                            </m:e>
                          </m:d>
                        </m:num>
                        <m:den>
                          <m:r>
                            <a:rPr lang="en-US" sz="2300" i="1" kern="100">
                              <a:effectLst/>
                              <a:latin typeface="Cambria Math" panose="02040503050406030204" pitchFamily="18" charset="0"/>
                              <a:ea typeface="SimSun" panose="02010600030101010101" pitchFamily="2" charset="-122"/>
                            </a:rPr>
                            <m:t>1−</m:t>
                          </m:r>
                          <m:r>
                            <a:rPr lang="en-US" sz="2300" i="1" kern="100">
                              <a:effectLst/>
                              <a:latin typeface="Cambria Math" panose="02040503050406030204" pitchFamily="18" charset="0"/>
                              <a:ea typeface="SimSun" panose="02010600030101010101" pitchFamily="2" charset="-122"/>
                            </a:rPr>
                            <m:t>𝑑</m:t>
                          </m:r>
                          <m:d>
                            <m:dPr>
                              <m:ctrlPr>
                                <a:rPr lang="en-US" sz="2300" i="1" kern="100">
                                  <a:effectLst/>
                                  <a:latin typeface="Cambria Math" panose="02040503050406030204" pitchFamily="18" charset="0"/>
                                  <a:ea typeface="SimSun" panose="02010600030101010101" pitchFamily="2" charset="-122"/>
                                </a:rPr>
                              </m:ctrlPr>
                            </m:dPr>
                            <m:e>
                              <m:sSup>
                                <m:sSupPr>
                                  <m:ctrlPr>
                                    <a:rPr lang="en-US" sz="2300" i="1" kern="100">
                                      <a:effectLst/>
                                      <a:latin typeface="Cambria Math" panose="02040503050406030204" pitchFamily="18" charset="0"/>
                                      <a:ea typeface="SimSun" panose="02010600030101010101" pitchFamily="2" charset="-122"/>
                                    </a:rPr>
                                  </m:ctrlPr>
                                </m:sSupPr>
                                <m:e>
                                  <m:r>
                                    <a:rPr lang="en-US" sz="2300" b="1" i="1" kern="100">
                                      <a:effectLst/>
                                      <a:latin typeface="Cambria Math" panose="02040503050406030204" pitchFamily="18" charset="0"/>
                                      <a:ea typeface="SimSun" panose="02010600030101010101" pitchFamily="2" charset="-122"/>
                                    </a:rPr>
                                    <m:t>𝒙</m:t>
                                  </m:r>
                                </m:e>
                                <m:sup>
                                  <m:r>
                                    <a:rPr lang="en-US" sz="2300" i="1" kern="100">
                                      <a:effectLst/>
                                      <a:latin typeface="Cambria Math" panose="02040503050406030204" pitchFamily="18" charset="0"/>
                                      <a:ea typeface="SimSun" panose="02010600030101010101" pitchFamily="2" charset="-122"/>
                                    </a:rPr>
                                    <m:t>′</m:t>
                                  </m:r>
                                </m:sup>
                              </m:sSup>
                            </m:e>
                            <m:e>
                              <m:r>
                                <m:rPr>
                                  <m:sty m:val="p"/>
                                </m:rPr>
                                <a:rPr lang="en-US" sz="2300" kern="100">
                                  <a:effectLst/>
                                  <a:latin typeface="Cambria Math" panose="02040503050406030204" pitchFamily="18" charset="0"/>
                                  <a:ea typeface="SimSun" panose="02010600030101010101" pitchFamily="2" charset="-122"/>
                                </a:rPr>
                                <m:t>Ψ</m:t>
                              </m:r>
                            </m:e>
                          </m:d>
                        </m:den>
                      </m:f>
                    </m:oMath>
                  </m:oMathPara>
                </a14:m>
                <a:endParaRPr lang="en-US" sz="2300" kern="100" dirty="0">
                  <a:effectLst/>
                  <a:ea typeface="SimSun" panose="02010600030101010101" pitchFamily="2" charset="-122"/>
                </a:endParaRPr>
              </a:p>
              <a:p>
                <a:pPr marL="0" indent="0">
                  <a:buNone/>
                </a:pPr>
                <a:endParaRPr lang="en-US" sz="2300" dirty="0"/>
              </a:p>
            </p:txBody>
          </p:sp>
        </mc:Choice>
        <mc:Fallback>
          <p:sp>
            <p:nvSpPr>
              <p:cNvPr id="3" name="Content Placeholder 2">
                <a:extLst>
                  <a:ext uri="{FF2B5EF4-FFF2-40B4-BE49-F238E27FC236}">
                    <a16:creationId xmlns:a16="http://schemas.microsoft.com/office/drawing/2014/main" id="{C085EB62-1637-1CD5-0EF1-72673CC8B7E7}"/>
                  </a:ext>
                </a:extLst>
              </p:cNvPr>
              <p:cNvSpPr>
                <a:spLocks noGrp="1" noRot="1" noChangeAspect="1" noMove="1" noResize="1" noEditPoints="1" noAdjustHandles="1" noChangeArrowheads="1" noChangeShapeType="1" noTextEdit="1"/>
              </p:cNvSpPr>
              <p:nvPr>
                <p:ph idx="1"/>
              </p:nvPr>
            </p:nvSpPr>
            <p:spPr>
              <a:xfrm>
                <a:off x="98474" y="914399"/>
                <a:ext cx="11985674" cy="5176066"/>
              </a:xfrm>
              <a:blipFill>
                <a:blip r:embed="rId2"/>
                <a:stretch>
                  <a:fillRect l="-712" t="-942" r="-763" b="-282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9C897D8-8136-1863-B122-B7C71D56882B}"/>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E6FA2379-C309-38EA-BE20-DB760BDD12C5}"/>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1978862A-5F06-5519-9B18-65E643B75FD8}"/>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540604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70AF-1E69-7C0F-4D5B-8229AD76BBE1}"/>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9A3A7C-12AC-CE03-7165-134B284A74BA}"/>
                  </a:ext>
                </a:extLst>
              </p:cNvPr>
              <p:cNvSpPr>
                <a:spLocks noGrp="1"/>
              </p:cNvSpPr>
              <p:nvPr>
                <p:ph idx="1"/>
              </p:nvPr>
            </p:nvSpPr>
            <p:spPr>
              <a:xfrm>
                <a:off x="98474" y="914399"/>
                <a:ext cx="11887200" cy="5176066"/>
              </a:xfrm>
            </p:spPr>
            <p:txBody>
              <a:bodyPr>
                <a:noAutofit/>
              </a:bodyPr>
              <a:lstStyle/>
              <a:p>
                <a:pPr marL="0" indent="0">
                  <a:buNone/>
                </a:pPr>
                <a:r>
                  <a:rPr lang="en-US" sz="1900" dirty="0">
                    <a:effectLst/>
                    <a:ea typeface="SimSun" panose="02010600030101010101" pitchFamily="2" charset="-122"/>
                  </a:rPr>
                  <a:t>As a result, SGD algorithm incorporated into backpropagation algorithm for solving AVA is totally determined as follows:</a:t>
                </a:r>
              </a:p>
              <a:p>
                <a:pPr marL="0" indent="0">
                  <a:buNone/>
                </a:pPr>
                <a14:m>
                  <m:oMathPara xmlns:m="http://schemas.openxmlformats.org/officeDocument/2006/math">
                    <m:oMathParaPr>
                      <m:jc m:val="left"/>
                    </m:oMathParaPr>
                    <m:oMath xmlns:m="http://schemas.openxmlformats.org/officeDocument/2006/math">
                      <m:r>
                        <m:rPr>
                          <m:sty m:val="p"/>
                        </m:rPr>
                        <a:rPr lang="en-US" sz="1900" smtClean="0">
                          <a:effectLst/>
                          <a:latin typeface="Cambria Math" panose="02040503050406030204" pitchFamily="18" charset="0"/>
                          <a:ea typeface="SimSun" panose="02010600030101010101" pitchFamily="2" charset="-122"/>
                        </a:rPr>
                        <m:t>Θ</m:t>
                      </m:r>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Θ</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𝛾</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𝜇</m:t>
                          </m:r>
                          <m:d>
                            <m:dPr>
                              <m:ctrlPr>
                                <a:rPr lang="en-US" sz="1900" i="1">
                                  <a:effectLst/>
                                  <a:latin typeface="Cambria Math" panose="02040503050406030204" pitchFamily="18" charset="0"/>
                                </a:rPr>
                              </m:ctrlPr>
                            </m:dPr>
                            <m:e>
                              <m:r>
                                <a:rPr lang="en-US" sz="1900" b="1" i="1">
                                  <a:effectLst/>
                                  <a:latin typeface="Cambria Math" panose="02040503050406030204" pitchFamily="18" charset="0"/>
                                  <a:ea typeface="SimSun" panose="02010600030101010101" pitchFamily="2" charset="-122"/>
                                </a:rPr>
                                <m:t>𝒙</m:t>
                              </m:r>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r>
                                    <m:rPr>
                                      <m:sty m:val="p"/>
                                    </m:rPr>
                                    <a:rPr lang="en-US" sz="1900">
                                      <a:effectLst/>
                                      <a:latin typeface="Cambria Math" panose="02040503050406030204" pitchFamily="18" charset="0"/>
                                      <a:ea typeface="SimSun" panose="02010600030101010101" pitchFamily="2" charset="-122"/>
                                    </a:rPr>
                                    <m:t>Σ</m:t>
                                  </m:r>
                                  <m:d>
                                    <m:dPr>
                                      <m:ctrlPr>
                                        <a:rPr lang="en-US" sz="1900" i="1">
                                          <a:effectLst/>
                                          <a:latin typeface="Cambria Math" panose="02040503050406030204" pitchFamily="18" charset="0"/>
                                        </a:rPr>
                                      </m:ctrlPr>
                                    </m:dPr>
                                    <m:e>
                                      <m:r>
                                        <a:rPr lang="en-US" sz="1900" b="1" i="1">
                                          <a:effectLst/>
                                          <a:latin typeface="Cambria Math" panose="02040503050406030204" pitchFamily="18" charset="0"/>
                                          <a:ea typeface="SimSun" panose="02010600030101010101" pitchFamily="2" charset="-122"/>
                                        </a:rPr>
                                        <m:t>𝒙</m:t>
                                      </m:r>
                                    </m:e>
                                  </m:d>
                                </m:e>
                              </m:d>
                            </m:e>
                            <m:sup>
                              <m:r>
                                <a:rPr lang="en-US" sz="1900" i="1">
                                  <a:effectLst/>
                                  <a:latin typeface="Cambria Math" panose="02040503050406030204" pitchFamily="18" charset="0"/>
                                  <a:ea typeface="SimSun" panose="02010600030101010101" pitchFamily="2" charset="-122"/>
                                </a:rPr>
                                <m:t>−1</m:t>
                              </m:r>
                            </m:sup>
                          </m:sSup>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r>
                            <a:rPr lang="en-US" sz="1900" i="1">
                              <a:effectLst/>
                              <a:latin typeface="Cambria Math" panose="02040503050406030204" pitchFamily="18" charset="0"/>
                              <a:ea typeface="SimSun" panose="02010600030101010101" pitchFamily="2" charset="-122"/>
                            </a:rPr>
                            <m:t>𝐼</m:t>
                          </m:r>
                        </m:e>
                      </m:d>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rPr>
                            <m:t>𝑎</m:t>
                          </m:r>
                        </m:e>
                        <m:sub>
                          <m:r>
                            <a:rPr lang="en-US" sz="1900" i="1">
                              <a:effectLst/>
                              <a:latin typeface="Cambria Math" panose="02040503050406030204" pitchFamily="18" charset="0"/>
                              <a:ea typeface="SimSun" panose="02010600030101010101" pitchFamily="2" charset="-122"/>
                            </a:rPr>
                            <m:t>𝑓</m:t>
                          </m:r>
                        </m:sub>
                        <m:sup>
                          <m:r>
                            <a:rPr lang="en-US" sz="1900" i="1">
                              <a:effectLst/>
                              <a:latin typeface="Cambria Math" panose="02040503050406030204" pitchFamily="18" charset="0"/>
                              <a:ea typeface="SimSun" panose="02010600030101010101" pitchFamily="2" charset="-122"/>
                            </a:rPr>
                            <m:t>′</m:t>
                          </m:r>
                        </m:sup>
                      </m:sSubSup>
                      <m:d>
                        <m:dPr>
                          <m:ctrlPr>
                            <a:rPr lang="en-US" sz="1900" i="1">
                              <a:effectLst/>
                              <a:latin typeface="Cambria Math" panose="02040503050406030204" pitchFamily="18" charset="0"/>
                            </a:rPr>
                          </m:ctrlPr>
                        </m:dPr>
                        <m:e>
                          <m:r>
                            <a:rPr lang="en-US" sz="1900" b="1" i="1">
                              <a:effectLst/>
                              <a:latin typeface="Cambria Math" panose="02040503050406030204" pitchFamily="18" charset="0"/>
                              <a:ea typeface="SimSun" panose="02010600030101010101" pitchFamily="2" charset="-122"/>
                            </a:rPr>
                            <m:t>𝒙</m:t>
                          </m:r>
                        </m:e>
                      </m:d>
                      <m:r>
                        <a:rPr lang="en-US" sz="1900" b="0" i="1" smtClean="0">
                          <a:effectLst/>
                          <a:latin typeface="Cambria Math" panose="02040503050406030204" pitchFamily="18" charset="0"/>
                          <a:ea typeface="SimSun" panose="02010600030101010101" pitchFamily="2" charset="-122"/>
                        </a:rPr>
                        <m:t>    </m:t>
                      </m:r>
                      <m:d>
                        <m:dPr>
                          <m:ctrlPr>
                            <a:rPr lang="en-US" sz="1900" b="0" i="1" smtClean="0">
                              <a:effectLst/>
                              <a:latin typeface="Cambria Math" panose="02040503050406030204" pitchFamily="18" charset="0"/>
                              <a:ea typeface="SimSun" panose="02010600030101010101" pitchFamily="2" charset="-122"/>
                            </a:rPr>
                          </m:ctrlPr>
                        </m:dPr>
                        <m:e>
                          <m:r>
                            <a:rPr lang="en-US" sz="1900" b="0" i="1" smtClean="0">
                              <a:effectLst/>
                              <a:latin typeface="Cambria Math" panose="02040503050406030204" pitchFamily="18" charset="0"/>
                              <a:ea typeface="SimSun" panose="02010600030101010101" pitchFamily="2" charset="-122"/>
                            </a:rPr>
                            <m:t>5</m:t>
                          </m:r>
                        </m:e>
                      </m:d>
                    </m:oMath>
                  </m:oMathPara>
                </a14:m>
                <a:endParaRPr lang="en-US" sz="1900" dirty="0"/>
              </a:p>
              <a:p>
                <a:pPr marL="0" indent="0">
                  <a:buNone/>
                </a:pPr>
                <a14:m>
                  <m:oMathPara xmlns:m="http://schemas.openxmlformats.org/officeDocument/2006/math">
                    <m:oMathParaPr>
                      <m:jc m:val="left"/>
                    </m:oMathParaPr>
                    <m:oMath xmlns:m="http://schemas.openxmlformats.org/officeDocument/2006/math">
                      <m:r>
                        <m:rPr>
                          <m:sty m:val="p"/>
                        </m:rPr>
                        <a:rPr lang="en-US" sz="1900" smtClean="0">
                          <a:effectLst/>
                          <a:latin typeface="Cambria Math" panose="02040503050406030204" pitchFamily="18" charset="0"/>
                          <a:ea typeface="SimSun" panose="02010600030101010101" pitchFamily="2" charset="-122"/>
                        </a:rPr>
                        <m:t>Φ</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𝑖</m:t>
                          </m:r>
                        </m:e>
                      </m:d>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Φ</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𝑖</m:t>
                          </m:r>
                        </m:e>
                      </m:d>
                      <m:r>
                        <a:rPr lang="en-US" sz="1900">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𝛾</m:t>
                      </m:r>
                      <m:d>
                        <m:dPr>
                          <m:ctrlPr>
                            <a:rPr lang="en-US" sz="1900" i="1">
                              <a:effectLst/>
                              <a:latin typeface="Cambria Math" panose="02040503050406030204" pitchFamily="18" charset="0"/>
                            </a:rPr>
                          </m:ctrlPr>
                        </m:dPr>
                        <m:e>
                          <m:d>
                            <m:dPr>
                              <m:ctrlPr>
                                <a:rPr lang="en-US" sz="1900" b="1" i="1">
                                  <a:effectLst/>
                                  <a:latin typeface="Cambria Math" panose="02040503050406030204" pitchFamily="18" charset="0"/>
                                </a:rPr>
                              </m:ctrlPr>
                            </m:dPr>
                            <m:e>
                              <m:r>
                                <a:rPr lang="en-US" sz="1900" b="1" i="1">
                                  <a:effectLst/>
                                  <a:latin typeface="Cambria Math" panose="02040503050406030204" pitchFamily="18" charset="0"/>
                                  <a:ea typeface="SimSun" panose="02010600030101010101" pitchFamily="2" charset="-122"/>
                                </a:rPr>
                                <m:t>𝒙</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𝑖</m:t>
                                  </m:r>
                                </m:e>
                              </m:d>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r>
                                    <a:rPr lang="en-US" sz="1900" b="1" i="1">
                                      <a:effectLst/>
                                      <a:latin typeface="Cambria Math" panose="02040503050406030204" pitchFamily="18" charset="0"/>
                                      <a:ea typeface="SimSun" panose="02010600030101010101" pitchFamily="2" charset="-122"/>
                                    </a:rPr>
                                    <m:t>𝒙</m:t>
                                  </m:r>
                                </m:e>
                                <m:sup>
                                  <m:r>
                                    <a:rPr lang="en-US" sz="1900" i="1">
                                      <a:effectLst/>
                                      <a:latin typeface="Cambria Math" panose="02040503050406030204" pitchFamily="18" charset="0"/>
                                      <a:ea typeface="SimSun" panose="02010600030101010101" pitchFamily="2" charset="-122"/>
                                    </a:rPr>
                                    <m:t>′</m:t>
                                  </m:r>
                                </m:sup>
                              </m:s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𝑖</m:t>
                                  </m:r>
                                </m:e>
                              </m:d>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rPr>
                                    <m:t>𝑎</m:t>
                                  </m:r>
                                </m:e>
                                <m:sub>
                                  <m:r>
                                    <a:rPr lang="en-US" sz="1900" i="1">
                                      <a:effectLst/>
                                      <a:latin typeface="Cambria Math" panose="02040503050406030204" pitchFamily="18" charset="0"/>
                                      <a:ea typeface="SimSun" panose="02010600030101010101" pitchFamily="2" charset="-122"/>
                                    </a:rPr>
                                    <m:t>𝑑</m:t>
                                  </m:r>
                                </m:sub>
                                <m:sup>
                                  <m:r>
                                    <a:rPr lang="en-US" sz="1900" i="1">
                                      <a:effectLst/>
                                      <a:latin typeface="Cambria Math" panose="02040503050406030204" pitchFamily="18" charset="0"/>
                                      <a:ea typeface="SimSun" panose="02010600030101010101" pitchFamily="2" charset="-122"/>
                                    </a:rPr>
                                    <m:t>′</m:t>
                                  </m:r>
                                </m:sup>
                              </m:sSub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𝑑</m:t>
                                  </m:r>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a:rPr lang="en-US" sz="1900" b="1" i="1">
                                              <a:effectLst/>
                                              <a:latin typeface="Cambria Math" panose="02040503050406030204" pitchFamily="18" charset="0"/>
                                              <a:ea typeface="SimSun" panose="02010600030101010101" pitchFamily="2" charset="-122"/>
                                            </a:rPr>
                                            <m:t>𝒙</m:t>
                                          </m:r>
                                        </m:e>
                                        <m:sup>
                                          <m:r>
                                            <a:rPr lang="en-US" sz="1900" i="1">
                                              <a:effectLst/>
                                              <a:latin typeface="Cambria Math" panose="02040503050406030204" pitchFamily="18" charset="0"/>
                                              <a:ea typeface="SimSun" panose="02010600030101010101" pitchFamily="2" charset="-122"/>
                                            </a:rPr>
                                            <m:t>′</m:t>
                                          </m:r>
                                        </m:sup>
                                      </m:sSup>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Ψ</m:t>
                                          </m:r>
                                        </m:e>
                                        <m:sup>
                                          <m:r>
                                            <a:rPr lang="en-US" sz="1900" i="1">
                                              <a:effectLst/>
                                              <a:latin typeface="Cambria Math" panose="02040503050406030204" pitchFamily="18" charset="0"/>
                                              <a:ea typeface="SimSun" panose="02010600030101010101" pitchFamily="2" charset="-122"/>
                                            </a:rPr>
                                            <m:t>∗</m:t>
                                          </m:r>
                                        </m:sup>
                                      </m:sSup>
                                    </m:e>
                                  </m:d>
                                </m:e>
                              </m:d>
                            </m:num>
                            <m:den>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𝑑</m:t>
                              </m:r>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a:rPr lang="en-US" sz="1900" b="1" i="1">
                                          <a:effectLst/>
                                          <a:latin typeface="Cambria Math" panose="02040503050406030204" pitchFamily="18" charset="0"/>
                                          <a:ea typeface="SimSun" panose="02010600030101010101" pitchFamily="2" charset="-122"/>
                                        </a:rPr>
                                        <m:t>𝒙</m:t>
                                      </m:r>
                                    </m:e>
                                    <m:sup>
                                      <m:r>
                                        <a:rPr lang="en-US" sz="1900" i="1">
                                          <a:effectLst/>
                                          <a:latin typeface="Cambria Math" panose="02040503050406030204" pitchFamily="18" charset="0"/>
                                          <a:ea typeface="SimSun" panose="02010600030101010101" pitchFamily="2" charset="-122"/>
                                        </a:rPr>
                                        <m:t>′</m:t>
                                      </m:r>
                                    </m:sup>
                                  </m:sSup>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Ψ</m:t>
                                      </m:r>
                                    </m:e>
                                    <m:sup>
                                      <m:r>
                                        <a:rPr lang="en-US" sz="1900" i="1">
                                          <a:effectLst/>
                                          <a:latin typeface="Cambria Math" panose="02040503050406030204" pitchFamily="18" charset="0"/>
                                          <a:ea typeface="SimSun" panose="02010600030101010101" pitchFamily="2" charset="-122"/>
                                        </a:rPr>
                                        <m:t>∗</m:t>
                                      </m:r>
                                    </m:sup>
                                  </m:sSup>
                                </m:e>
                              </m:d>
                            </m:den>
                          </m:f>
                        </m:e>
                      </m:d>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rPr>
                            <m:t>𝑎</m:t>
                          </m:r>
                        </m:e>
                        <m:sub>
                          <m:r>
                            <a:rPr lang="en-US" sz="1900" i="1">
                              <a:effectLst/>
                              <a:latin typeface="Cambria Math" panose="02040503050406030204" pitchFamily="18" charset="0"/>
                              <a:ea typeface="SimSun" panose="02010600030101010101" pitchFamily="2" charset="-122"/>
                            </a:rPr>
                            <m:t>𝑔</m:t>
                          </m:r>
                        </m:sub>
                        <m:sup>
                          <m:r>
                            <a:rPr lang="en-US" sz="1900" i="1">
                              <a:effectLst/>
                              <a:latin typeface="Cambria Math" panose="02040503050406030204" pitchFamily="18" charset="0"/>
                              <a:ea typeface="SimSun" panose="02010600030101010101" pitchFamily="2" charset="-122"/>
                            </a:rPr>
                            <m:t>′</m:t>
                          </m:r>
                        </m:sup>
                      </m:sSubSup>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a:rPr lang="en-US" sz="1900" b="1" i="1">
                                  <a:effectLst/>
                                  <a:latin typeface="Cambria Math" panose="02040503050406030204" pitchFamily="18" charset="0"/>
                                  <a:ea typeface="SimSun" panose="02010600030101010101" pitchFamily="2" charset="-122"/>
                                </a:rPr>
                                <m:t>𝒙</m:t>
                              </m:r>
                            </m:e>
                            <m:sup>
                              <m:r>
                                <a:rPr lang="en-US" sz="1900" i="1">
                                  <a:effectLst/>
                                  <a:latin typeface="Cambria Math" panose="02040503050406030204" pitchFamily="18" charset="0"/>
                                  <a:ea typeface="SimSun" panose="02010600030101010101" pitchFamily="2" charset="-122"/>
                                </a:rPr>
                                <m:t>′</m:t>
                              </m:r>
                            </m:sup>
                          </m:s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𝑖</m:t>
                              </m:r>
                            </m:e>
                          </m:d>
                        </m:e>
                      </m:d>
                      <m:r>
                        <a:rPr lang="en-US" sz="1900" b="0" i="1" smtClean="0">
                          <a:effectLst/>
                          <a:latin typeface="Cambria Math" panose="02040503050406030204" pitchFamily="18" charset="0"/>
                          <a:ea typeface="SimSun" panose="02010600030101010101" pitchFamily="2" charset="-122"/>
                        </a:rPr>
                        <m:t>    </m:t>
                      </m:r>
                      <m:d>
                        <m:dPr>
                          <m:ctrlPr>
                            <a:rPr lang="en-US" sz="1900" b="0" i="1" smtClean="0">
                              <a:effectLst/>
                              <a:latin typeface="Cambria Math" panose="02040503050406030204" pitchFamily="18" charset="0"/>
                              <a:ea typeface="SimSun" panose="02010600030101010101" pitchFamily="2" charset="-122"/>
                            </a:rPr>
                          </m:ctrlPr>
                        </m:dPr>
                        <m:e>
                          <m:r>
                            <a:rPr lang="en-US" sz="1900" b="0" i="1" smtClean="0">
                              <a:effectLst/>
                              <a:latin typeface="Cambria Math" panose="02040503050406030204" pitchFamily="18" charset="0"/>
                              <a:ea typeface="SimSun" panose="02010600030101010101" pitchFamily="2" charset="-122"/>
                            </a:rPr>
                            <m:t>6</m:t>
                          </m:r>
                        </m:e>
                      </m:d>
                    </m:oMath>
                  </m:oMathPara>
                </a14:m>
                <a:endParaRPr lang="en-US" sz="1900" dirty="0"/>
              </a:p>
              <a:p>
                <a:pPr marL="0" indent="0">
                  <a:buNone/>
                </a:pPr>
                <a14:m>
                  <m:oMathPara xmlns:m="http://schemas.openxmlformats.org/officeDocument/2006/math">
                    <m:oMathParaPr>
                      <m:jc m:val="left"/>
                    </m:oMathParaPr>
                    <m:oMath xmlns:m="http://schemas.openxmlformats.org/officeDocument/2006/math">
                      <m:r>
                        <m:rPr>
                          <m:sty m:val="p"/>
                        </m:rPr>
                        <a:rPr lang="en-US" sz="1900" smtClean="0">
                          <a:effectLst/>
                          <a:latin typeface="Cambria Math" panose="02040503050406030204" pitchFamily="18" charset="0"/>
                          <a:ea typeface="SimSun" panose="02010600030101010101" pitchFamily="2" charset="-122"/>
                        </a:rPr>
                        <m:t>Ψ</m:t>
                      </m:r>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Ψ</m:t>
                      </m:r>
                      <m:r>
                        <a:rPr lang="en-US" sz="1900">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𝛾</m:t>
                      </m:r>
                      <m:d>
                        <m:dPr>
                          <m:ctrlPr>
                            <a:rPr lang="en-US" sz="1900" i="1">
                              <a:effectLst/>
                              <a:latin typeface="Cambria Math" panose="02040503050406030204" pitchFamily="18" charset="0"/>
                            </a:rPr>
                          </m:ctrlPr>
                        </m:dPr>
                        <m:e>
                          <m:f>
                            <m:fPr>
                              <m:ctrlPr>
                                <a:rPr lang="en-US" sz="1900" i="1">
                                  <a:effectLst/>
                                  <a:latin typeface="Cambria Math" panose="02040503050406030204" pitchFamily="18" charset="0"/>
                                </a:rPr>
                              </m:ctrlPr>
                            </m:fPr>
                            <m:num>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rPr>
                                    <m:t>𝑎</m:t>
                                  </m:r>
                                </m:e>
                                <m:sub>
                                  <m:r>
                                    <a:rPr lang="en-US" sz="1900" i="1">
                                      <a:effectLst/>
                                      <a:latin typeface="Cambria Math" panose="02040503050406030204" pitchFamily="18" charset="0"/>
                                      <a:ea typeface="SimSun" panose="02010600030101010101" pitchFamily="2" charset="-122"/>
                                    </a:rPr>
                                    <m:t>𝑑</m:t>
                                  </m:r>
                                </m:sub>
                                <m:sup>
                                  <m:r>
                                    <a:rPr lang="en-US" sz="1900" i="1">
                                      <a:effectLst/>
                                      <a:latin typeface="Cambria Math" panose="02040503050406030204" pitchFamily="18" charset="0"/>
                                      <a:ea typeface="SimSun" panose="02010600030101010101" pitchFamily="2" charset="-122"/>
                                    </a:rPr>
                                    <m:t>′</m:t>
                                  </m:r>
                                </m:sup>
                              </m:sSub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𝑑</m:t>
                                  </m:r>
                                  <m:d>
                                    <m:dPr>
                                      <m:ctrlPr>
                                        <a:rPr lang="en-US" sz="1900" i="1">
                                          <a:effectLst/>
                                          <a:latin typeface="Cambria Math" panose="02040503050406030204" pitchFamily="18" charset="0"/>
                                        </a:rPr>
                                      </m:ctrlPr>
                                    </m:dPr>
                                    <m:e>
                                      <m:r>
                                        <a:rPr lang="en-US" sz="1900" b="1" i="1">
                                          <a:effectLst/>
                                          <a:latin typeface="Cambria Math" panose="02040503050406030204" pitchFamily="18" charset="0"/>
                                          <a:ea typeface="SimSun" panose="02010600030101010101" pitchFamily="2" charset="-122"/>
                                        </a:rPr>
                                        <m:t>𝒙</m:t>
                                      </m:r>
                                    </m:e>
                                    <m:e>
                                      <m:r>
                                        <m:rPr>
                                          <m:sty m:val="p"/>
                                        </m:rPr>
                                        <a:rPr lang="en-US" sz="1900">
                                          <a:effectLst/>
                                          <a:latin typeface="Cambria Math" panose="02040503050406030204" pitchFamily="18" charset="0"/>
                                          <a:ea typeface="SimSun" panose="02010600030101010101" pitchFamily="2" charset="-122"/>
                                        </a:rPr>
                                        <m:t>Ψ</m:t>
                                      </m:r>
                                    </m:e>
                                  </m:d>
                                </m:e>
                              </m:d>
                            </m:num>
                            <m:den>
                              <m:r>
                                <a:rPr lang="en-US" sz="1900" i="1">
                                  <a:effectLst/>
                                  <a:latin typeface="Cambria Math" panose="02040503050406030204" pitchFamily="18" charset="0"/>
                                  <a:ea typeface="SimSun" panose="02010600030101010101" pitchFamily="2" charset="-122"/>
                                </a:rPr>
                                <m:t>𝑑</m:t>
                              </m:r>
                              <m:d>
                                <m:dPr>
                                  <m:ctrlPr>
                                    <a:rPr lang="en-US" sz="1900" i="1">
                                      <a:effectLst/>
                                      <a:latin typeface="Cambria Math" panose="02040503050406030204" pitchFamily="18" charset="0"/>
                                    </a:rPr>
                                  </m:ctrlPr>
                                </m:dPr>
                                <m:e>
                                  <m:r>
                                    <a:rPr lang="en-US" sz="1900" b="1" i="1">
                                      <a:effectLst/>
                                      <a:latin typeface="Cambria Math" panose="02040503050406030204" pitchFamily="18" charset="0"/>
                                      <a:ea typeface="SimSun" panose="02010600030101010101" pitchFamily="2" charset="-122"/>
                                    </a:rPr>
                                    <m:t>𝒙</m:t>
                                  </m:r>
                                </m:e>
                                <m:e>
                                  <m:r>
                                    <m:rPr>
                                      <m:sty m:val="p"/>
                                    </m:rPr>
                                    <a:rPr lang="en-US" sz="1900">
                                      <a:effectLst/>
                                      <a:latin typeface="Cambria Math" panose="02040503050406030204" pitchFamily="18" charset="0"/>
                                      <a:ea typeface="SimSun" panose="02010600030101010101" pitchFamily="2" charset="-122"/>
                                    </a:rPr>
                                    <m:t>Ψ</m:t>
                                  </m:r>
                                </m:e>
                              </m:d>
                            </m:den>
                          </m:f>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rPr>
                                    <m:t>𝑎</m:t>
                                  </m:r>
                                </m:e>
                                <m:sub>
                                  <m:r>
                                    <a:rPr lang="en-US" sz="1900" i="1">
                                      <a:effectLst/>
                                      <a:latin typeface="Cambria Math" panose="02040503050406030204" pitchFamily="18" charset="0"/>
                                      <a:ea typeface="SimSun" panose="02010600030101010101" pitchFamily="2" charset="-122"/>
                                    </a:rPr>
                                    <m:t>𝑑</m:t>
                                  </m:r>
                                </m:sub>
                                <m:sup>
                                  <m:r>
                                    <a:rPr lang="en-US" sz="1900" i="1">
                                      <a:effectLst/>
                                      <a:latin typeface="Cambria Math" panose="02040503050406030204" pitchFamily="18" charset="0"/>
                                      <a:ea typeface="SimSun" panose="02010600030101010101" pitchFamily="2" charset="-122"/>
                                    </a:rPr>
                                    <m:t>′</m:t>
                                  </m:r>
                                </m:sup>
                              </m:sSub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𝑑</m:t>
                                  </m:r>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a:rPr lang="en-US" sz="1900" b="1" i="1">
                                              <a:effectLst/>
                                              <a:latin typeface="Cambria Math" panose="02040503050406030204" pitchFamily="18" charset="0"/>
                                              <a:ea typeface="SimSun" panose="02010600030101010101" pitchFamily="2" charset="-122"/>
                                            </a:rPr>
                                            <m:t>𝒙</m:t>
                                          </m:r>
                                        </m:e>
                                        <m:sup>
                                          <m:r>
                                            <a:rPr lang="en-US" sz="1900" i="1">
                                              <a:effectLst/>
                                              <a:latin typeface="Cambria Math" panose="02040503050406030204" pitchFamily="18" charset="0"/>
                                              <a:ea typeface="SimSun" panose="02010600030101010101" pitchFamily="2" charset="-122"/>
                                            </a:rPr>
                                            <m:t>′</m:t>
                                          </m:r>
                                        </m:sup>
                                      </m:sSup>
                                    </m:e>
                                    <m:e>
                                      <m:r>
                                        <m:rPr>
                                          <m:sty m:val="p"/>
                                        </m:rPr>
                                        <a:rPr lang="en-US" sz="1900">
                                          <a:effectLst/>
                                          <a:latin typeface="Cambria Math" panose="02040503050406030204" pitchFamily="18" charset="0"/>
                                          <a:ea typeface="SimSun" panose="02010600030101010101" pitchFamily="2" charset="-122"/>
                                        </a:rPr>
                                        <m:t>Ψ</m:t>
                                      </m:r>
                                    </m:e>
                                  </m:d>
                                </m:e>
                              </m:d>
                            </m:num>
                            <m:den>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𝑑</m:t>
                              </m:r>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a:rPr lang="en-US" sz="1900" b="1" i="1">
                                          <a:effectLst/>
                                          <a:latin typeface="Cambria Math" panose="02040503050406030204" pitchFamily="18" charset="0"/>
                                          <a:ea typeface="SimSun" panose="02010600030101010101" pitchFamily="2" charset="-122"/>
                                        </a:rPr>
                                        <m:t>𝒙</m:t>
                                      </m:r>
                                    </m:e>
                                    <m:sup>
                                      <m:r>
                                        <a:rPr lang="en-US" sz="1900" i="1">
                                          <a:effectLst/>
                                          <a:latin typeface="Cambria Math" panose="02040503050406030204" pitchFamily="18" charset="0"/>
                                          <a:ea typeface="SimSun" panose="02010600030101010101" pitchFamily="2" charset="-122"/>
                                        </a:rPr>
                                        <m:t>′</m:t>
                                      </m:r>
                                    </m:sup>
                                  </m:sSup>
                                </m:e>
                                <m:e>
                                  <m:r>
                                    <m:rPr>
                                      <m:sty m:val="p"/>
                                    </m:rPr>
                                    <a:rPr lang="en-US" sz="1900">
                                      <a:effectLst/>
                                      <a:latin typeface="Cambria Math" panose="02040503050406030204" pitchFamily="18" charset="0"/>
                                      <a:ea typeface="SimSun" panose="02010600030101010101" pitchFamily="2" charset="-122"/>
                                    </a:rPr>
                                    <m:t>Ψ</m:t>
                                  </m:r>
                                </m:e>
                              </m:d>
                            </m:den>
                          </m:f>
                        </m:e>
                      </m:d>
                      <m:r>
                        <a:rPr lang="en-US" sz="1900" b="0" i="1" smtClean="0">
                          <a:effectLst/>
                          <a:latin typeface="Cambria Math" panose="02040503050406030204" pitchFamily="18" charset="0"/>
                          <a:ea typeface="SimSun" panose="02010600030101010101" pitchFamily="2" charset="-122"/>
                        </a:rPr>
                        <m:t>    </m:t>
                      </m:r>
                      <m:d>
                        <m:dPr>
                          <m:ctrlPr>
                            <a:rPr lang="en-US" sz="1900" b="0" i="1" smtClean="0">
                              <a:effectLst/>
                              <a:latin typeface="Cambria Math" panose="02040503050406030204" pitchFamily="18" charset="0"/>
                              <a:ea typeface="SimSun" panose="02010600030101010101" pitchFamily="2" charset="-122"/>
                            </a:rPr>
                          </m:ctrlPr>
                        </m:dPr>
                        <m:e>
                          <m:r>
                            <a:rPr lang="en-US" sz="1900" b="0" i="1" smtClean="0">
                              <a:effectLst/>
                              <a:latin typeface="Cambria Math" panose="02040503050406030204" pitchFamily="18" charset="0"/>
                              <a:ea typeface="SimSun" panose="02010600030101010101" pitchFamily="2" charset="-122"/>
                            </a:rPr>
                            <m:t>7</m:t>
                          </m:r>
                        </m:e>
                      </m:d>
                    </m:oMath>
                  </m:oMathPara>
                </a14:m>
                <a:endParaRPr lang="en-US" sz="1900" dirty="0"/>
              </a:p>
              <a:p>
                <a:pPr marL="0" indent="0">
                  <a:buNone/>
                </a:pPr>
                <a:r>
                  <a:rPr lang="en-US" sz="1900" dirty="0">
                    <a:effectLst/>
                    <a:ea typeface="SimSun" panose="02010600030101010101" pitchFamily="2" charset="-122"/>
                  </a:rPr>
                  <a:t>Where notation [</a:t>
                </a:r>
                <a:r>
                  <a:rPr lang="en-US" sz="1900" i="1" dirty="0" err="1">
                    <a:effectLst/>
                    <a:ea typeface="SimSun" panose="02010600030101010101" pitchFamily="2" charset="-122"/>
                  </a:rPr>
                  <a:t>i</a:t>
                </a:r>
                <a:r>
                  <a:rPr lang="en-US" sz="1900" dirty="0">
                    <a:effectLst/>
                    <a:ea typeface="SimSun" panose="02010600030101010101" pitchFamily="2" charset="-122"/>
                  </a:rPr>
                  <a:t>] denotes the </a:t>
                </a:r>
                <a:r>
                  <a:rPr lang="en-US" sz="1900" i="1" dirty="0" err="1">
                    <a:effectLst/>
                    <a:ea typeface="SimSun" panose="02010600030101010101" pitchFamily="2" charset="-122"/>
                  </a:rPr>
                  <a:t>i</a:t>
                </a:r>
                <a:r>
                  <a:rPr lang="en-US" sz="1900" baseline="30000" dirty="0" err="1">
                    <a:effectLst/>
                    <a:ea typeface="SimSun" panose="02010600030101010101" pitchFamily="2" charset="-122"/>
                  </a:rPr>
                  <a:t>th</a:t>
                </a:r>
                <a:r>
                  <a:rPr lang="en-US" sz="1900" dirty="0">
                    <a:effectLst/>
                    <a:ea typeface="SimSun" panose="02010600030101010101" pitchFamily="2" charset="-122"/>
                  </a:rPr>
                  <a:t> element in vector. Please pay attention to the derivatives </a:t>
                </a:r>
                <a:r>
                  <a:rPr lang="en-US" sz="1900" i="1" dirty="0" err="1">
                    <a:effectLst/>
                    <a:ea typeface="SimSun" panose="02010600030101010101" pitchFamily="2" charset="-122"/>
                  </a:rPr>
                  <a:t>a</a:t>
                </a:r>
                <a:r>
                  <a:rPr lang="en-US" sz="1900" i="1" baseline="-25000" dirty="0" err="1">
                    <a:effectLst/>
                    <a:ea typeface="SimSun" panose="02010600030101010101" pitchFamily="2" charset="-122"/>
                  </a:rPr>
                  <a:t>f</a:t>
                </a:r>
                <a:r>
                  <a:rPr lang="en-US" sz="1900" dirty="0">
                    <a:effectLst/>
                    <a:ea typeface="SimSun" panose="02010600030101010101" pitchFamily="2" charset="-122"/>
                  </a:rPr>
                  <a:t>’(.), </a:t>
                </a:r>
                <a:r>
                  <a:rPr lang="en-US" sz="1900" i="1" dirty="0">
                    <a:effectLst/>
                    <a:ea typeface="SimSun" panose="02010600030101010101" pitchFamily="2" charset="-122"/>
                  </a:rPr>
                  <a:t>a</a:t>
                </a:r>
                <a:r>
                  <a:rPr lang="en-US" sz="1900" i="1" baseline="-25000" dirty="0">
                    <a:effectLst/>
                    <a:ea typeface="SimSun" panose="02010600030101010101" pitchFamily="2" charset="-122"/>
                  </a:rPr>
                  <a:t>g</a:t>
                </a:r>
                <a:r>
                  <a:rPr lang="en-US" sz="1900" dirty="0">
                    <a:effectLst/>
                    <a:ea typeface="SimSun" panose="02010600030101010101" pitchFamily="2" charset="-122"/>
                  </a:rPr>
                  <a:t>’(.), and </a:t>
                </a:r>
                <a:r>
                  <a:rPr lang="en-US" sz="1900" i="1" dirty="0">
                    <a:effectLst/>
                    <a:ea typeface="SimSun" panose="02010600030101010101" pitchFamily="2" charset="-122"/>
                  </a:rPr>
                  <a:t>a</a:t>
                </a:r>
                <a:r>
                  <a:rPr lang="en-US" sz="1900" i="1" baseline="-25000" dirty="0">
                    <a:effectLst/>
                    <a:ea typeface="SimSun" panose="02010600030101010101" pitchFamily="2" charset="-122"/>
                  </a:rPr>
                  <a:t>d</a:t>
                </a:r>
                <a:r>
                  <a:rPr lang="en-US" sz="1900" dirty="0">
                    <a:effectLst/>
                    <a:ea typeface="SimSun" panose="02010600030101010101" pitchFamily="2" charset="-122"/>
                  </a:rPr>
                  <a:t>’(.) because they are helpful techniques to consolidate AVA. The reason of two different occurrences of derivatives </a:t>
                </a:r>
                <a:r>
                  <a:rPr lang="en-US" sz="1900" i="1" dirty="0">
                    <a:effectLst/>
                    <a:ea typeface="SimSun" panose="02010600030101010101" pitchFamily="2" charset="-122"/>
                  </a:rPr>
                  <a:t>a</a:t>
                </a:r>
                <a:r>
                  <a:rPr lang="en-US" sz="1900" i="1" baseline="-25000" dirty="0">
                    <a:effectLst/>
                    <a:ea typeface="SimSun" panose="02010600030101010101" pitchFamily="2" charset="-122"/>
                  </a:rPr>
                  <a:t>d</a:t>
                </a:r>
                <a:r>
                  <a:rPr lang="en-US" sz="1900" dirty="0">
                    <a:effectLst/>
                    <a:ea typeface="SimSun" panose="02010600030101010101" pitchFamily="2" charset="-122"/>
                  </a:rPr>
                  <a:t>’(</a:t>
                </a:r>
                <a:r>
                  <a:rPr lang="en-US" sz="1900" i="1" dirty="0">
                    <a:effectLst/>
                    <a:ea typeface="SimSun" panose="02010600030101010101" pitchFamily="2" charset="-122"/>
                  </a:rPr>
                  <a:t>d</a:t>
                </a:r>
                <a:r>
                  <a:rPr lang="en-US" sz="1900" dirty="0">
                    <a:effectLst/>
                    <a:ea typeface="SimSun" panose="02010600030101010101" pitchFamily="2" charset="-122"/>
                  </a:rPr>
                  <a:t>(</a:t>
                </a:r>
                <a:r>
                  <a:rPr lang="en-US" sz="1900" b="1" i="1" dirty="0">
                    <a:effectLst/>
                    <a:ea typeface="SimSun" panose="02010600030101010101" pitchFamily="2" charset="-122"/>
                  </a:rPr>
                  <a:t>x</a:t>
                </a:r>
                <a:r>
                  <a:rPr lang="en-US" sz="1900" dirty="0">
                    <a:effectLst/>
                    <a:ea typeface="SimSun" panose="02010600030101010101" pitchFamily="2" charset="-122"/>
                  </a:rPr>
                  <a:t>’ | Ψ</a:t>
                </a:r>
                <a:r>
                  <a:rPr lang="en-US" sz="1900" baseline="30000" dirty="0">
                    <a:effectLst/>
                    <a:ea typeface="SimSun" panose="02010600030101010101" pitchFamily="2" charset="-122"/>
                  </a:rPr>
                  <a:t>*</a:t>
                </a:r>
                <a:r>
                  <a:rPr lang="en-US" sz="1900" dirty="0">
                    <a:effectLst/>
                    <a:ea typeface="SimSun" panose="02010600030101010101" pitchFamily="2" charset="-122"/>
                  </a:rPr>
                  <a:t>)) and </a:t>
                </a:r>
                <a:r>
                  <a:rPr lang="en-US" sz="1900" i="1" dirty="0">
                    <a:effectLst/>
                    <a:ea typeface="SimSun" panose="02010600030101010101" pitchFamily="2" charset="-122"/>
                  </a:rPr>
                  <a:t>a</a:t>
                </a:r>
                <a:r>
                  <a:rPr lang="en-US" sz="1900" i="1" baseline="-25000" dirty="0">
                    <a:effectLst/>
                    <a:ea typeface="SimSun" panose="02010600030101010101" pitchFamily="2" charset="-122"/>
                  </a:rPr>
                  <a:t>g</a:t>
                </a:r>
                <a:r>
                  <a:rPr lang="en-US" sz="1900" dirty="0">
                    <a:effectLst/>
                    <a:ea typeface="SimSun" panose="02010600030101010101" pitchFamily="2" charset="-122"/>
                  </a:rPr>
                  <a:t>’(</a:t>
                </a:r>
                <a:r>
                  <a:rPr lang="en-US" sz="1900" b="1" i="1" dirty="0">
                    <a:effectLst/>
                    <a:ea typeface="SimSun" panose="02010600030101010101" pitchFamily="2" charset="-122"/>
                  </a:rPr>
                  <a:t>x</a:t>
                </a:r>
                <a:r>
                  <a:rPr lang="en-US" sz="1900" dirty="0">
                    <a:effectLst/>
                    <a:ea typeface="SimSun" panose="02010600030101010101" pitchFamily="2" charset="-122"/>
                  </a:rPr>
                  <a:t>’) in decoder gradient regarding Φ is nontrivial because the unique output neuron of discriminator DNN is considered as effect of the output layer of all output neurons in decoder DNN. </a:t>
                </a:r>
                <a:r>
                  <a:rPr lang="en-US" sz="1900" kern="100" dirty="0">
                    <a:effectLst/>
                    <a:ea typeface="SimSun" panose="02010600030101010101" pitchFamily="2" charset="-122"/>
                  </a:rPr>
                  <a:t>When weights are assumed to be 1, error of causal decoder neuron is error of discriminator neuron multiplied with derivative at the decoder neuron and moreover, the error of discriminator neuron, in turn, is product of its minus bias –</a:t>
                </a:r>
                <a:r>
                  <a:rPr lang="en-US" sz="1900" i="1" kern="100" dirty="0">
                    <a:effectLst/>
                    <a:ea typeface="SimSun" panose="02010600030101010101" pitchFamily="2" charset="-122"/>
                  </a:rPr>
                  <a:t>d</a:t>
                </a:r>
                <a:r>
                  <a:rPr lang="en-US" sz="1900" kern="100" dirty="0">
                    <a:effectLst/>
                    <a:ea typeface="SimSun" panose="02010600030101010101" pitchFamily="2" charset="-122"/>
                  </a:rPr>
                  <a:t>’(.) and its derivative </a:t>
                </a:r>
                <a:r>
                  <a:rPr lang="en-US" sz="1900" i="1" kern="100" dirty="0" err="1">
                    <a:effectLst/>
                    <a:ea typeface="SimSun" panose="02010600030101010101" pitchFamily="2" charset="-122"/>
                  </a:rPr>
                  <a:t>a</a:t>
                </a:r>
                <a:r>
                  <a:rPr lang="en-US" sz="1900" kern="100" dirty="0" err="1">
                    <a:effectLst/>
                    <a:ea typeface="SimSun" panose="02010600030101010101" pitchFamily="2" charset="-122"/>
                  </a:rPr>
                  <a:t>’</a:t>
                </a:r>
                <a:r>
                  <a:rPr lang="en-US" sz="1900" i="1" kern="100" baseline="-25000" dirty="0" err="1">
                    <a:effectLst/>
                    <a:ea typeface="SimSun" panose="02010600030101010101" pitchFamily="2" charset="-122"/>
                  </a:rPr>
                  <a:t>d</a:t>
                </a:r>
                <a:r>
                  <a:rPr lang="en-US" sz="1900" kern="100" dirty="0">
                    <a:ea typeface="SimSun" panose="02010600030101010101" pitchFamily="2" charset="-122"/>
                  </a:rPr>
                  <a:t>(.) where </a:t>
                </a:r>
                <a:r>
                  <a:rPr lang="en-US" sz="1900" i="1" kern="100" dirty="0">
                    <a:ea typeface="SimSun" panose="02010600030101010101" pitchFamily="2" charset="-122"/>
                  </a:rPr>
                  <a:t>d</a:t>
                </a:r>
                <a:r>
                  <a:rPr lang="en-US" sz="1900" kern="100" dirty="0">
                    <a:ea typeface="SimSun" panose="02010600030101010101" pitchFamily="2" charset="-122"/>
                  </a:rPr>
                  <a:t>’(.) is derivative of discriminator indeed.</a:t>
                </a:r>
                <a:endParaRPr lang="en-US" sz="1900" kern="100" dirty="0">
                  <a:effectLst/>
                  <a:ea typeface="SimSun"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r>
                        <m:rPr>
                          <m:sty m:val="p"/>
                        </m:rPr>
                        <a:rPr lang="en-US" sz="1900">
                          <a:effectLst/>
                          <a:latin typeface="Cambria Math" panose="02040503050406030204" pitchFamily="18" charset="0"/>
                          <a:ea typeface="SimSun" panose="02010600030101010101" pitchFamily="2" charset="-122"/>
                        </a:rPr>
                        <m:t>error</m:t>
                      </m:r>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a:rPr lang="en-US" sz="1900" b="1" i="1">
                                  <a:effectLst/>
                                  <a:latin typeface="Cambria Math" panose="02040503050406030204" pitchFamily="18" charset="0"/>
                                  <a:ea typeface="SimSun" panose="02010600030101010101" pitchFamily="2" charset="-122"/>
                                </a:rPr>
                                <m:t>𝒙</m:t>
                              </m:r>
                            </m:e>
                            <m:sup>
                              <m:r>
                                <a:rPr lang="en-US" sz="1900" i="1">
                                  <a:effectLst/>
                                  <a:latin typeface="Cambria Math" panose="02040503050406030204" pitchFamily="18" charset="0"/>
                                  <a:ea typeface="SimSun" panose="02010600030101010101" pitchFamily="2" charset="-122"/>
                                </a:rPr>
                                <m:t>′</m:t>
                              </m:r>
                            </m:sup>
                          </m:s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𝑖</m:t>
                              </m:r>
                            </m:e>
                          </m:d>
                        </m:e>
                      </m:d>
                      <m:r>
                        <a:rPr lang="en-US" sz="1900" i="1">
                          <a:effectLst/>
                          <a:latin typeface="Cambria Math" panose="02040503050406030204" pitchFamily="18" charset="0"/>
                          <a:ea typeface="SimSun" panose="02010600030101010101" pitchFamily="2" charset="-122"/>
                        </a:rPr>
                        <m:t>=1∗</m:t>
                      </m:r>
                      <m:r>
                        <m:rPr>
                          <m:sty m:val="p"/>
                        </m:rPr>
                        <a:rPr lang="en-US" sz="1900">
                          <a:effectLst/>
                          <a:latin typeface="Cambria Math" panose="02040503050406030204" pitchFamily="18" charset="0"/>
                          <a:ea typeface="SimSun" panose="02010600030101010101" pitchFamily="2" charset="-122"/>
                        </a:rPr>
                        <m:t>error</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𝑑</m:t>
                              </m:r>
                            </m:e>
                            <m:sub>
                              <m:r>
                                <a:rPr lang="en-US" sz="1900" i="1">
                                  <a:effectLst/>
                                  <a:latin typeface="Cambria Math" panose="02040503050406030204" pitchFamily="18" charset="0"/>
                                  <a:ea typeface="SimSun" panose="02010600030101010101" pitchFamily="2" charset="-122"/>
                                </a:rPr>
                                <m:t>0</m:t>
                              </m:r>
                            </m:sub>
                          </m:sSub>
                        </m:e>
                      </m:d>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rPr>
                            <m:t>𝑎</m:t>
                          </m:r>
                        </m:e>
                        <m:sub>
                          <m:r>
                            <a:rPr lang="en-US" sz="1900" i="1">
                              <a:effectLst/>
                              <a:latin typeface="Cambria Math" panose="02040503050406030204" pitchFamily="18" charset="0"/>
                              <a:ea typeface="SimSun" panose="02010600030101010101" pitchFamily="2" charset="-122"/>
                            </a:rPr>
                            <m:t>𝑔</m:t>
                          </m:r>
                        </m:sub>
                        <m:sup>
                          <m:r>
                            <a:rPr lang="en-US" sz="1900" i="1">
                              <a:effectLst/>
                              <a:latin typeface="Cambria Math" panose="02040503050406030204" pitchFamily="18" charset="0"/>
                              <a:ea typeface="SimSun" panose="02010600030101010101" pitchFamily="2" charset="-122"/>
                            </a:rPr>
                            <m:t>′</m:t>
                          </m:r>
                        </m:sup>
                      </m:sSubSup>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a:rPr lang="en-US" sz="1900" b="1" i="1">
                                  <a:effectLst/>
                                  <a:latin typeface="Cambria Math" panose="02040503050406030204" pitchFamily="18" charset="0"/>
                                  <a:ea typeface="SimSun" panose="02010600030101010101" pitchFamily="2" charset="-122"/>
                                </a:rPr>
                                <m:t>𝒙</m:t>
                              </m:r>
                            </m:e>
                            <m:sup>
                              <m:r>
                                <a:rPr lang="en-US" sz="1900" i="1">
                                  <a:effectLst/>
                                  <a:latin typeface="Cambria Math" panose="02040503050406030204" pitchFamily="18" charset="0"/>
                                  <a:ea typeface="SimSun" panose="02010600030101010101" pitchFamily="2" charset="-122"/>
                                </a:rPr>
                                <m:t>′</m:t>
                              </m:r>
                            </m:sup>
                          </m:s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𝑖</m:t>
                              </m:r>
                            </m:e>
                          </m:d>
                        </m:e>
                      </m:d>
                    </m:oMath>
                    <m:oMath xmlns:m="http://schemas.openxmlformats.org/officeDocument/2006/math">
                      <m:r>
                        <m:rPr>
                          <m:sty m:val="p"/>
                        </m:rPr>
                        <a:rPr lang="en-US" sz="1900">
                          <a:effectLst/>
                          <a:latin typeface="Cambria Math" panose="02040503050406030204" pitchFamily="18" charset="0"/>
                          <a:ea typeface="SimSun" panose="02010600030101010101" pitchFamily="2" charset="-122"/>
                        </a:rPr>
                        <m:t>error</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𝑑</m:t>
                              </m:r>
                            </m:e>
                            <m:sub>
                              <m:r>
                                <a:rPr lang="en-US" sz="1900" i="1">
                                  <a:effectLst/>
                                  <a:latin typeface="Cambria Math" panose="02040503050406030204" pitchFamily="18" charset="0"/>
                                  <a:ea typeface="SimSun" panose="02010600030101010101" pitchFamily="2" charset="-122"/>
                                </a:rPr>
                                <m:t>0</m:t>
                              </m:r>
                            </m:sub>
                          </m:sSub>
                        </m:e>
                      </m:d>
                      <m:r>
                        <m:rPr>
                          <m:aln/>
                        </m:rP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𝑑</m:t>
                          </m:r>
                        </m:e>
                        <m:sup>
                          <m:r>
                            <a:rPr lang="en-US" sz="1900" i="1">
                              <a:effectLst/>
                              <a:latin typeface="Cambria Math" panose="02040503050406030204" pitchFamily="18" charset="0"/>
                              <a:ea typeface="SimSun" panose="02010600030101010101" pitchFamily="2" charset="-122"/>
                            </a:rPr>
                            <m:t>′</m:t>
                          </m:r>
                        </m:sup>
                      </m:sSup>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𝑑</m:t>
                              </m:r>
                            </m:e>
                            <m:sub>
                              <m:r>
                                <a:rPr lang="en-US" sz="1900" i="1">
                                  <a:effectLst/>
                                  <a:latin typeface="Cambria Math" panose="02040503050406030204" pitchFamily="18" charset="0"/>
                                  <a:ea typeface="SimSun" panose="02010600030101010101" pitchFamily="2" charset="-122"/>
                                </a:rPr>
                                <m:t>0</m:t>
                              </m:r>
                            </m:sub>
                          </m:sSub>
                        </m:e>
                      </m:d>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rPr>
                            <m:t>𝑎</m:t>
                          </m:r>
                        </m:e>
                        <m:sub>
                          <m:r>
                            <a:rPr lang="en-US" sz="1900" i="1">
                              <a:effectLst/>
                              <a:latin typeface="Cambria Math" panose="02040503050406030204" pitchFamily="18" charset="0"/>
                              <a:ea typeface="SimSun" panose="02010600030101010101" pitchFamily="2" charset="-122"/>
                            </a:rPr>
                            <m:t>𝑑</m:t>
                          </m:r>
                        </m:sub>
                        <m:sup>
                          <m:r>
                            <a:rPr lang="en-US" sz="1900" i="1">
                              <a:effectLst/>
                              <a:latin typeface="Cambria Math" panose="02040503050406030204" pitchFamily="18" charset="0"/>
                              <a:ea typeface="SimSun" panose="02010600030101010101" pitchFamily="2" charset="-122"/>
                            </a:rPr>
                            <m:t>′</m:t>
                          </m:r>
                        </m:sup>
                      </m:sSubSup>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𝑑</m:t>
                              </m:r>
                            </m:e>
                            <m:sub>
                              <m:r>
                                <a:rPr lang="en-US" sz="1900" i="1">
                                  <a:effectLst/>
                                  <a:latin typeface="Cambria Math" panose="02040503050406030204" pitchFamily="18" charset="0"/>
                                  <a:ea typeface="SimSun" panose="02010600030101010101" pitchFamily="2" charset="-122"/>
                                </a:rPr>
                                <m:t>0</m:t>
                              </m:r>
                            </m:sub>
                          </m:sSub>
                        </m:e>
                      </m:d>
                    </m:oMath>
                  </m:oMathPara>
                </a14:m>
                <a:endParaRPr lang="en-US" sz="1900" dirty="0"/>
              </a:p>
            </p:txBody>
          </p:sp>
        </mc:Choice>
        <mc:Fallback xmlns="">
          <p:sp>
            <p:nvSpPr>
              <p:cNvPr id="3" name="Content Placeholder 2">
                <a:extLst>
                  <a:ext uri="{FF2B5EF4-FFF2-40B4-BE49-F238E27FC236}">
                    <a16:creationId xmlns:a16="http://schemas.microsoft.com/office/drawing/2014/main" id="{EB9A3A7C-12AC-CE03-7165-134B284A74BA}"/>
                  </a:ext>
                </a:extLst>
              </p:cNvPr>
              <p:cNvSpPr>
                <a:spLocks noGrp="1" noRot="1" noChangeAspect="1" noMove="1" noResize="1" noEditPoints="1" noAdjustHandles="1" noChangeArrowheads="1" noChangeShapeType="1" noTextEdit="1"/>
              </p:cNvSpPr>
              <p:nvPr>
                <p:ph idx="1"/>
              </p:nvPr>
            </p:nvSpPr>
            <p:spPr>
              <a:xfrm>
                <a:off x="98474" y="914399"/>
                <a:ext cx="11887200" cy="5176066"/>
              </a:xfrm>
              <a:blipFill>
                <a:blip r:embed="rId2"/>
                <a:stretch>
                  <a:fillRect l="-462" t="-589" r="-513" b="-412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B16170E-EF77-37C3-0D32-5E698F0B728A}"/>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FA314F5E-37B5-11A8-121C-F507048AE295}"/>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C2D9544D-AC30-5D23-DEBB-78452B215AEB}"/>
              </a:ext>
            </a:extLst>
          </p:cNvPr>
          <p:cNvSpPr>
            <a:spLocks noGrp="1"/>
          </p:cNvSpPr>
          <p:nvPr>
            <p:ph type="sldNum" sz="quarter" idx="12"/>
          </p:nvPr>
        </p:nvSpPr>
        <p:spPr/>
        <p:txBody>
          <a:bodyPr/>
          <a:lstStyle/>
          <a:p>
            <a:fld id="{5DB5036F-1FF2-46C4-8D2B-59C7E3B91952}" type="slidenum">
              <a:rPr lang="en-US" smtClean="0"/>
              <a:pPr/>
              <a:t>12</a:t>
            </a:fld>
            <a:endParaRPr lang="en-US"/>
          </a:p>
        </p:txBody>
      </p:sp>
      <p:pic>
        <p:nvPicPr>
          <p:cNvPr id="8" name="Picture 7" descr="A diagram of a mathematical model&#10;&#10;Description automatically generated">
            <a:extLst>
              <a:ext uri="{FF2B5EF4-FFF2-40B4-BE49-F238E27FC236}">
                <a16:creationId xmlns:a16="http://schemas.microsoft.com/office/drawing/2014/main" id="{ACCD2C9A-7B43-4FBE-F1B4-461C7FA2F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600" y="1411890"/>
            <a:ext cx="1209524" cy="1485714"/>
          </a:xfrm>
          <a:prstGeom prst="rect">
            <a:avLst/>
          </a:prstGeom>
        </p:spPr>
      </p:pic>
      <p:sp>
        <p:nvSpPr>
          <p:cNvPr id="10" name="TextBox 9">
            <a:extLst>
              <a:ext uri="{FF2B5EF4-FFF2-40B4-BE49-F238E27FC236}">
                <a16:creationId xmlns:a16="http://schemas.microsoft.com/office/drawing/2014/main" id="{95F8FA1E-9876-C012-CAB1-B74F59CC2428}"/>
              </a:ext>
            </a:extLst>
          </p:cNvPr>
          <p:cNvSpPr txBox="1"/>
          <p:nvPr/>
        </p:nvSpPr>
        <p:spPr>
          <a:xfrm>
            <a:off x="7584831" y="3000066"/>
            <a:ext cx="4508695" cy="646331"/>
          </a:xfrm>
          <a:prstGeom prst="rect">
            <a:avLst/>
          </a:prstGeom>
          <a:noFill/>
        </p:spPr>
        <p:txBody>
          <a:bodyPr wrap="square">
            <a:spAutoFit/>
          </a:bodyPr>
          <a:lstStyle/>
          <a:p>
            <a:r>
              <a:rPr lang="en-US" sz="1800" b="1" dirty="0">
                <a:effectLst/>
                <a:latin typeface="Times New Roman" panose="02020603050405020304" pitchFamily="18" charset="0"/>
                <a:ea typeface="SimSun" panose="02010600030101010101" pitchFamily="2" charset="-122"/>
              </a:rPr>
              <a:t>Figure 1.</a:t>
            </a:r>
            <a:r>
              <a:rPr lang="en-US" sz="1800" dirty="0">
                <a:effectLst/>
                <a:latin typeface="Times New Roman" panose="02020603050405020304" pitchFamily="18" charset="0"/>
                <a:ea typeface="SimSun" panose="02010600030101010101" pitchFamily="2" charset="-122"/>
              </a:rPr>
              <a:t> Causality effect relationship between decoder DNN and discriminator DNN</a:t>
            </a:r>
            <a:endParaRPr lang="en-US" dirty="0"/>
          </a:p>
        </p:txBody>
      </p:sp>
    </p:spTree>
    <p:extLst>
      <p:ext uri="{BB962C8B-B14F-4D97-AF65-F5344CB8AC3E}">
        <p14:creationId xmlns:p14="http://schemas.microsoft.com/office/powerpoint/2010/main" val="3360898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2D88-0C4F-2E82-2753-A9F28AAD3931}"/>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6D2B1C-5FA2-825D-4A24-C43554C10A33}"/>
                  </a:ext>
                </a:extLst>
              </p:cNvPr>
              <p:cNvSpPr>
                <a:spLocks noGrp="1"/>
              </p:cNvSpPr>
              <p:nvPr>
                <p:ph idx="1"/>
              </p:nvPr>
            </p:nvSpPr>
            <p:spPr>
              <a:xfrm>
                <a:off x="56270" y="914399"/>
                <a:ext cx="6795051" cy="5176066"/>
              </a:xfrm>
            </p:spPr>
            <p:txBody>
              <a:bodyPr>
                <a:noAutofit/>
              </a:bodyPr>
              <a:lstStyle/>
              <a:p>
                <a:pPr marL="0" marR="0" indent="0" algn="just">
                  <a:spcBef>
                    <a:spcPts val="0"/>
                  </a:spcBef>
                  <a:spcAft>
                    <a:spcPts val="0"/>
                  </a:spcAft>
                  <a:buNone/>
                </a:pPr>
                <a:r>
                  <a:rPr lang="en-US" sz="1800" kern="100" dirty="0">
                    <a:effectLst/>
                    <a:ea typeface="SimSun" panose="02010600030101010101" pitchFamily="2" charset="-122"/>
                  </a:rPr>
                  <a:t>It is necessary to describe AVA architecture because skillful techniques cannot be applied into AVA without clear and solid architecture. The key point to incorporate GAN into VAE is that the error </a:t>
                </a:r>
                <a14:m>
                  <m:oMath xmlns:m="http://schemas.openxmlformats.org/officeDocument/2006/math">
                    <m:f>
                      <m:fPr>
                        <m:ctrlPr>
                          <a:rPr lang="en-US" sz="1800" i="1" kern="100">
                            <a:effectLst/>
                            <a:latin typeface="Cambria Math" panose="02040503050406030204" pitchFamily="18" charset="0"/>
                            <a:ea typeface="SimSun" panose="02010600030101010101" pitchFamily="2" charset="-122"/>
                          </a:rPr>
                        </m:ctrlPr>
                      </m:fPr>
                      <m:num>
                        <m:sSubSup>
                          <m:sSubSupPr>
                            <m:ctrlPr>
                              <a:rPr lang="en-US" sz="1800" i="1" kern="100">
                                <a:effectLst/>
                                <a:latin typeface="Cambria Math" panose="02040503050406030204" pitchFamily="18" charset="0"/>
                                <a:ea typeface="SimSun" panose="02010600030101010101" pitchFamily="2" charset="-122"/>
                              </a:rPr>
                            </m:ctrlPr>
                          </m:sSubSupPr>
                          <m:e>
                            <m:r>
                              <a:rPr lang="en-US" sz="1800" i="1" kern="100">
                                <a:effectLst/>
                                <a:latin typeface="Cambria Math" panose="02040503050406030204" pitchFamily="18" charset="0"/>
                                <a:ea typeface="SimSun" panose="02010600030101010101" pitchFamily="2" charset="-122"/>
                              </a:rPr>
                              <m:t>𝑎</m:t>
                            </m:r>
                          </m:e>
                          <m:sub>
                            <m:r>
                              <a:rPr lang="en-US" sz="1800" i="1" kern="100">
                                <a:effectLst/>
                                <a:latin typeface="Cambria Math" panose="02040503050406030204" pitchFamily="18" charset="0"/>
                                <a:ea typeface="SimSun" panose="02010600030101010101" pitchFamily="2" charset="-122"/>
                              </a:rPr>
                              <m:t>𝑑</m:t>
                            </m:r>
                          </m:sub>
                          <m:sup>
                            <m:r>
                              <a:rPr lang="en-US" sz="1800" i="1" kern="100">
                                <a:effectLst/>
                                <a:latin typeface="Cambria Math" panose="02040503050406030204" pitchFamily="18" charset="0"/>
                                <a:ea typeface="SimSun" panose="02010600030101010101" pitchFamily="2" charset="-122"/>
                              </a:rPr>
                              <m:t>′</m:t>
                            </m:r>
                          </m:sup>
                        </m:sSubSup>
                        <m:d>
                          <m:dPr>
                            <m:ctrlPr>
                              <a:rPr lang="en-US" sz="1800" i="1" kern="100">
                                <a:effectLst/>
                                <a:latin typeface="Cambria Math" panose="02040503050406030204" pitchFamily="18" charset="0"/>
                                <a:ea typeface="SimSun" panose="02010600030101010101" pitchFamily="2" charset="-122"/>
                              </a:rPr>
                            </m:ctrlPr>
                          </m:dPr>
                          <m:e>
                            <m:r>
                              <a:rPr lang="en-US" sz="1800" i="1" kern="100">
                                <a:effectLst/>
                                <a:latin typeface="Cambria Math" panose="02040503050406030204" pitchFamily="18" charset="0"/>
                                <a:ea typeface="SimSun" panose="02010600030101010101" pitchFamily="2" charset="-122"/>
                              </a:rPr>
                              <m:t>𝑑</m:t>
                            </m:r>
                            <m:d>
                              <m:dPr>
                                <m:ctrlPr>
                                  <a:rPr lang="en-US" sz="1800" i="1" kern="100">
                                    <a:effectLst/>
                                    <a:latin typeface="Cambria Math" panose="02040503050406030204" pitchFamily="18" charset="0"/>
                                    <a:ea typeface="SimSun" panose="02010600030101010101" pitchFamily="2" charset="-122"/>
                                  </a:rPr>
                                </m:ctrlPr>
                              </m:dPr>
                              <m:e>
                                <m:sSup>
                                  <m:sSupPr>
                                    <m:ctrlPr>
                                      <a:rPr lang="en-US" sz="1800" i="1" kern="100">
                                        <a:effectLst/>
                                        <a:latin typeface="Cambria Math" panose="02040503050406030204" pitchFamily="18" charset="0"/>
                                        <a:ea typeface="SimSun" panose="02010600030101010101" pitchFamily="2" charset="-122"/>
                                      </a:rPr>
                                    </m:ctrlPr>
                                  </m:sSupPr>
                                  <m:e>
                                    <m:r>
                                      <a:rPr lang="en-US" sz="1800" b="1" i="1" kern="100">
                                        <a:effectLst/>
                                        <a:latin typeface="Cambria Math" panose="02040503050406030204" pitchFamily="18" charset="0"/>
                                        <a:ea typeface="SimSun" panose="02010600030101010101" pitchFamily="2" charset="-122"/>
                                      </a:rPr>
                                      <m:t>𝒙</m:t>
                                    </m:r>
                                  </m:e>
                                  <m:sup>
                                    <m:r>
                                      <a:rPr lang="en-US" sz="1800" i="1" kern="100">
                                        <a:effectLst/>
                                        <a:latin typeface="Cambria Math" panose="02040503050406030204" pitchFamily="18" charset="0"/>
                                        <a:ea typeface="SimSun" panose="02010600030101010101" pitchFamily="2" charset="-122"/>
                                      </a:rPr>
                                      <m:t>′</m:t>
                                    </m:r>
                                  </m:sup>
                                </m:sSup>
                              </m:e>
                              <m:e>
                                <m:sSup>
                                  <m:sSupPr>
                                    <m:ctrlPr>
                                      <a:rPr lang="en-US" sz="1800" i="1" kern="100">
                                        <a:effectLst/>
                                        <a:latin typeface="Cambria Math" panose="02040503050406030204" pitchFamily="18" charset="0"/>
                                        <a:ea typeface="SimSun" panose="02010600030101010101" pitchFamily="2" charset="-122"/>
                                      </a:rPr>
                                    </m:ctrlPr>
                                  </m:sSupPr>
                                  <m:e>
                                    <m:r>
                                      <m:rPr>
                                        <m:sty m:val="p"/>
                                      </m:rPr>
                                      <a:rPr lang="en-US" sz="1800" kern="100">
                                        <a:effectLst/>
                                        <a:latin typeface="Cambria Math" panose="02040503050406030204" pitchFamily="18" charset="0"/>
                                        <a:ea typeface="SimSun" panose="02010600030101010101" pitchFamily="2" charset="-122"/>
                                      </a:rPr>
                                      <m:t>Ψ</m:t>
                                    </m:r>
                                  </m:e>
                                  <m:sup>
                                    <m:r>
                                      <a:rPr lang="en-US" sz="1800" i="1" kern="100">
                                        <a:effectLst/>
                                        <a:latin typeface="Cambria Math" panose="02040503050406030204" pitchFamily="18" charset="0"/>
                                        <a:ea typeface="SimSun" panose="02010600030101010101" pitchFamily="2" charset="-122"/>
                                      </a:rPr>
                                      <m:t>∗</m:t>
                                    </m:r>
                                  </m:sup>
                                </m:sSup>
                              </m:e>
                            </m:d>
                          </m:e>
                        </m:d>
                      </m:num>
                      <m:den>
                        <m:r>
                          <a:rPr lang="en-US" sz="1800" i="1" kern="100">
                            <a:effectLst/>
                            <a:latin typeface="Cambria Math" panose="02040503050406030204" pitchFamily="18" charset="0"/>
                            <a:ea typeface="SimSun" panose="02010600030101010101" pitchFamily="2" charset="-122"/>
                          </a:rPr>
                          <m:t>1−</m:t>
                        </m:r>
                        <m:r>
                          <a:rPr lang="en-US" sz="1800" i="1" kern="100">
                            <a:effectLst/>
                            <a:latin typeface="Cambria Math" panose="02040503050406030204" pitchFamily="18" charset="0"/>
                            <a:ea typeface="SimSun" panose="02010600030101010101" pitchFamily="2" charset="-122"/>
                          </a:rPr>
                          <m:t>𝑑</m:t>
                        </m:r>
                        <m:d>
                          <m:dPr>
                            <m:ctrlPr>
                              <a:rPr lang="en-US" sz="1800" i="1" kern="100">
                                <a:effectLst/>
                                <a:latin typeface="Cambria Math" panose="02040503050406030204" pitchFamily="18" charset="0"/>
                                <a:ea typeface="SimSun" panose="02010600030101010101" pitchFamily="2" charset="-122"/>
                              </a:rPr>
                            </m:ctrlPr>
                          </m:dPr>
                          <m:e>
                            <m:sSup>
                              <m:sSupPr>
                                <m:ctrlPr>
                                  <a:rPr lang="en-US" sz="1800" i="1" kern="100">
                                    <a:effectLst/>
                                    <a:latin typeface="Cambria Math" panose="02040503050406030204" pitchFamily="18" charset="0"/>
                                    <a:ea typeface="SimSun" panose="02010600030101010101" pitchFamily="2" charset="-122"/>
                                  </a:rPr>
                                </m:ctrlPr>
                              </m:sSupPr>
                              <m:e>
                                <m:r>
                                  <a:rPr lang="en-US" sz="1800" b="1" i="1" kern="100">
                                    <a:effectLst/>
                                    <a:latin typeface="Cambria Math" panose="02040503050406030204" pitchFamily="18" charset="0"/>
                                    <a:ea typeface="SimSun" panose="02010600030101010101" pitchFamily="2" charset="-122"/>
                                  </a:rPr>
                                  <m:t>𝒙</m:t>
                                </m:r>
                              </m:e>
                              <m:sup>
                                <m:r>
                                  <a:rPr lang="en-US" sz="1800" i="1" kern="100">
                                    <a:effectLst/>
                                    <a:latin typeface="Cambria Math" panose="02040503050406030204" pitchFamily="18" charset="0"/>
                                    <a:ea typeface="SimSun" panose="02010600030101010101" pitchFamily="2" charset="-122"/>
                                  </a:rPr>
                                  <m:t>′</m:t>
                                </m:r>
                              </m:sup>
                            </m:sSup>
                          </m:e>
                          <m:e>
                            <m:sSup>
                              <m:sSupPr>
                                <m:ctrlPr>
                                  <a:rPr lang="en-US" sz="1800" i="1" kern="100">
                                    <a:effectLst/>
                                    <a:latin typeface="Cambria Math" panose="02040503050406030204" pitchFamily="18" charset="0"/>
                                    <a:ea typeface="SimSun" panose="02010600030101010101" pitchFamily="2" charset="-122"/>
                                  </a:rPr>
                                </m:ctrlPr>
                              </m:sSupPr>
                              <m:e>
                                <m:r>
                                  <m:rPr>
                                    <m:sty m:val="p"/>
                                  </m:rPr>
                                  <a:rPr lang="en-US" sz="1800" kern="100">
                                    <a:effectLst/>
                                    <a:latin typeface="Cambria Math" panose="02040503050406030204" pitchFamily="18" charset="0"/>
                                    <a:ea typeface="SimSun" panose="02010600030101010101" pitchFamily="2" charset="-122"/>
                                  </a:rPr>
                                  <m:t>Ψ</m:t>
                                </m:r>
                              </m:e>
                              <m:sup>
                                <m:r>
                                  <a:rPr lang="en-US" sz="1800" i="1" kern="100">
                                    <a:effectLst/>
                                    <a:latin typeface="Cambria Math" panose="02040503050406030204" pitchFamily="18" charset="0"/>
                                    <a:ea typeface="SimSun" panose="02010600030101010101" pitchFamily="2" charset="-122"/>
                                  </a:rPr>
                                  <m:t>∗</m:t>
                                </m:r>
                              </m:sup>
                            </m:sSup>
                          </m:e>
                        </m:d>
                      </m:den>
                    </m:f>
                  </m:oMath>
                </a14:m>
                <a:r>
                  <a:rPr lang="en-US" sz="1800" kern="100" dirty="0">
                    <a:effectLst/>
                    <a:ea typeface="SimSun" panose="02010600030101010101" pitchFamily="2" charset="-122"/>
                  </a:rPr>
                  <a:t> of generated data is included in both decoder and discriminator, besides decoded data </a:t>
                </a:r>
                <a:r>
                  <a:rPr lang="en-US" sz="1800" b="1" i="1" kern="100" dirty="0">
                    <a:effectLst/>
                    <a:ea typeface="SimSun" panose="02010600030101010101" pitchFamily="2" charset="-122"/>
                  </a:rPr>
                  <a:t>x</a:t>
                </a:r>
                <a:r>
                  <a:rPr lang="en-US" sz="1800" kern="100" dirty="0">
                    <a:effectLst/>
                    <a:ea typeface="SimSun" panose="02010600030101010101" pitchFamily="2" charset="-122"/>
                  </a:rPr>
                  <a:t>’ which is output of decoder DNN becomes input of discriminator DNN.</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sz="1800" kern="100">
                          <a:effectLst/>
                          <a:latin typeface="Cambria Math" panose="02040503050406030204" pitchFamily="18" charset="0"/>
                          <a:ea typeface="SimSun" panose="02010600030101010101" pitchFamily="2" charset="-122"/>
                        </a:rPr>
                        <m:t>Φ</m:t>
                      </m:r>
                      <m:d>
                        <m:dPr>
                          <m:begChr m:val="["/>
                          <m:endChr m:val="]"/>
                          <m:ctrlPr>
                            <a:rPr lang="en-US" sz="1800" i="1" kern="100">
                              <a:effectLst/>
                              <a:latin typeface="Cambria Math" panose="02040503050406030204" pitchFamily="18" charset="0"/>
                              <a:ea typeface="SimSun" panose="02010600030101010101" pitchFamily="2" charset="-122"/>
                            </a:rPr>
                          </m:ctrlPr>
                        </m:dPr>
                        <m:e>
                          <m:r>
                            <a:rPr lang="en-US" sz="1800" i="1" kern="100">
                              <a:effectLst/>
                              <a:latin typeface="Cambria Math" panose="02040503050406030204" pitchFamily="18" charset="0"/>
                              <a:ea typeface="SimSun" panose="02010600030101010101" pitchFamily="2" charset="-122"/>
                            </a:rPr>
                            <m:t>𝑖</m:t>
                          </m:r>
                        </m:e>
                      </m:d>
                      <m:r>
                        <m:rPr>
                          <m:aln/>
                        </m:rPr>
                        <a:rPr lang="en-US" sz="1800" i="1" kern="100">
                          <a:effectLst/>
                          <a:latin typeface="Cambria Math" panose="02040503050406030204" pitchFamily="18" charset="0"/>
                          <a:ea typeface="SimSun" panose="02010600030101010101" pitchFamily="2" charset="-122"/>
                        </a:rPr>
                        <m:t>=</m:t>
                      </m:r>
                      <m:r>
                        <m:rPr>
                          <m:sty m:val="p"/>
                        </m:rPr>
                        <a:rPr lang="en-US" sz="1800" kern="100">
                          <a:effectLst/>
                          <a:latin typeface="Cambria Math" panose="02040503050406030204" pitchFamily="18" charset="0"/>
                          <a:ea typeface="SimSun" panose="02010600030101010101" pitchFamily="2" charset="-122"/>
                        </a:rPr>
                        <m:t>Φ</m:t>
                      </m:r>
                      <m:d>
                        <m:dPr>
                          <m:begChr m:val="["/>
                          <m:endChr m:val="]"/>
                          <m:ctrlPr>
                            <a:rPr lang="en-US" sz="1800" i="1" kern="100">
                              <a:effectLst/>
                              <a:latin typeface="Cambria Math" panose="02040503050406030204" pitchFamily="18" charset="0"/>
                              <a:ea typeface="SimSun" panose="02010600030101010101" pitchFamily="2" charset="-122"/>
                            </a:rPr>
                          </m:ctrlPr>
                        </m:dPr>
                        <m:e>
                          <m:r>
                            <a:rPr lang="en-US" sz="1800" i="1" kern="100">
                              <a:effectLst/>
                              <a:latin typeface="Cambria Math" panose="02040503050406030204" pitchFamily="18" charset="0"/>
                              <a:ea typeface="SimSun" panose="02010600030101010101" pitchFamily="2" charset="-122"/>
                            </a:rPr>
                            <m:t>𝑖</m:t>
                          </m:r>
                        </m:e>
                      </m:d>
                      <m:r>
                        <a:rPr lang="en-US" sz="1800" kern="100">
                          <a:effectLst/>
                          <a:latin typeface="Cambria Math" panose="02040503050406030204" pitchFamily="18" charset="0"/>
                          <a:ea typeface="SimSun" panose="02010600030101010101" pitchFamily="2" charset="-122"/>
                        </a:rPr>
                        <m:t>+</m:t>
                      </m:r>
                      <m:r>
                        <a:rPr lang="en-US" sz="1800" i="1" kern="100">
                          <a:effectLst/>
                          <a:latin typeface="Cambria Math" panose="02040503050406030204" pitchFamily="18" charset="0"/>
                          <a:ea typeface="SimSun" panose="02010600030101010101" pitchFamily="2" charset="-122"/>
                        </a:rPr>
                        <m:t>𝛾</m:t>
                      </m:r>
                      <m:d>
                        <m:dPr>
                          <m:ctrlPr>
                            <a:rPr lang="en-US" sz="1800" i="1" kern="100">
                              <a:effectLst/>
                              <a:latin typeface="Cambria Math" panose="02040503050406030204" pitchFamily="18" charset="0"/>
                              <a:ea typeface="SimSun" panose="02010600030101010101" pitchFamily="2" charset="-122"/>
                            </a:rPr>
                          </m:ctrlPr>
                        </m:dPr>
                        <m:e>
                          <m:d>
                            <m:dPr>
                              <m:ctrlPr>
                                <a:rPr lang="en-US" sz="1800" b="1" i="1" kern="100">
                                  <a:effectLst/>
                                  <a:latin typeface="Cambria Math" panose="02040503050406030204" pitchFamily="18" charset="0"/>
                                  <a:ea typeface="SimSun" panose="02010600030101010101" pitchFamily="2" charset="-122"/>
                                </a:rPr>
                              </m:ctrlPr>
                            </m:dPr>
                            <m:e>
                              <m:r>
                                <a:rPr lang="en-US" sz="1800" b="1" i="1" kern="100">
                                  <a:effectLst/>
                                  <a:latin typeface="Cambria Math" panose="02040503050406030204" pitchFamily="18" charset="0"/>
                                  <a:ea typeface="SimSun" panose="02010600030101010101" pitchFamily="2" charset="-122"/>
                                </a:rPr>
                                <m:t>𝒙</m:t>
                              </m:r>
                              <m:d>
                                <m:dPr>
                                  <m:begChr m:val="["/>
                                  <m:endChr m:val="]"/>
                                  <m:ctrlPr>
                                    <a:rPr lang="en-US" sz="1800" i="1" kern="100">
                                      <a:effectLst/>
                                      <a:latin typeface="Cambria Math" panose="02040503050406030204" pitchFamily="18" charset="0"/>
                                      <a:ea typeface="SimSun" panose="02010600030101010101" pitchFamily="2" charset="-122"/>
                                    </a:rPr>
                                  </m:ctrlPr>
                                </m:dPr>
                                <m:e>
                                  <m:r>
                                    <a:rPr lang="en-US" sz="1800" i="1" kern="100">
                                      <a:effectLst/>
                                      <a:latin typeface="Cambria Math" panose="02040503050406030204" pitchFamily="18" charset="0"/>
                                      <a:ea typeface="SimSun" panose="02010600030101010101" pitchFamily="2" charset="-122"/>
                                    </a:rPr>
                                    <m:t>𝑖</m:t>
                                  </m:r>
                                </m:e>
                              </m:d>
                              <m:r>
                                <a:rPr lang="en-US" sz="1800" i="1" kern="100">
                                  <a:effectLst/>
                                  <a:latin typeface="Cambria Math" panose="02040503050406030204" pitchFamily="18" charset="0"/>
                                  <a:ea typeface="SimSun" panose="02010600030101010101" pitchFamily="2" charset="-122"/>
                                </a:rPr>
                                <m:t>−</m:t>
                              </m:r>
                              <m:sSup>
                                <m:sSupPr>
                                  <m:ctrlPr>
                                    <a:rPr lang="en-US" sz="1800" i="1" kern="100">
                                      <a:effectLst/>
                                      <a:latin typeface="Cambria Math" panose="02040503050406030204" pitchFamily="18" charset="0"/>
                                      <a:ea typeface="SimSun" panose="02010600030101010101" pitchFamily="2" charset="-122"/>
                                    </a:rPr>
                                  </m:ctrlPr>
                                </m:sSupPr>
                                <m:e>
                                  <m:r>
                                    <a:rPr lang="en-US" sz="1800" b="1" i="1" kern="100">
                                      <a:effectLst/>
                                      <a:latin typeface="Cambria Math" panose="02040503050406030204" pitchFamily="18" charset="0"/>
                                      <a:ea typeface="SimSun" panose="02010600030101010101" pitchFamily="2" charset="-122"/>
                                    </a:rPr>
                                    <m:t>𝒙</m:t>
                                  </m:r>
                                </m:e>
                                <m:sup>
                                  <m:r>
                                    <a:rPr lang="en-US" sz="1800" i="1" kern="100">
                                      <a:effectLst/>
                                      <a:latin typeface="Cambria Math" panose="02040503050406030204" pitchFamily="18" charset="0"/>
                                      <a:ea typeface="SimSun" panose="02010600030101010101" pitchFamily="2" charset="-122"/>
                                    </a:rPr>
                                    <m:t>′</m:t>
                                  </m:r>
                                </m:sup>
                              </m:sSup>
                              <m:d>
                                <m:dPr>
                                  <m:begChr m:val="["/>
                                  <m:endChr m:val="]"/>
                                  <m:ctrlPr>
                                    <a:rPr lang="en-US" sz="1800" i="1" kern="100">
                                      <a:effectLst/>
                                      <a:latin typeface="Cambria Math" panose="02040503050406030204" pitchFamily="18" charset="0"/>
                                      <a:ea typeface="SimSun" panose="02010600030101010101" pitchFamily="2" charset="-122"/>
                                    </a:rPr>
                                  </m:ctrlPr>
                                </m:dPr>
                                <m:e>
                                  <m:r>
                                    <a:rPr lang="en-US" sz="1800" i="1" kern="100">
                                      <a:effectLst/>
                                      <a:latin typeface="Cambria Math" panose="02040503050406030204" pitchFamily="18" charset="0"/>
                                      <a:ea typeface="SimSun" panose="02010600030101010101" pitchFamily="2" charset="-122"/>
                                    </a:rPr>
                                    <m:t>𝑖</m:t>
                                  </m:r>
                                </m:e>
                              </m:d>
                            </m:e>
                          </m:d>
                          <m:r>
                            <a:rPr lang="en-US" sz="1800" i="1" kern="100">
                              <a:effectLst/>
                              <a:latin typeface="Cambria Math" panose="02040503050406030204" pitchFamily="18" charset="0"/>
                              <a:ea typeface="SimSun" panose="02010600030101010101" pitchFamily="2" charset="-122"/>
                            </a:rPr>
                            <m:t>+</m:t>
                          </m:r>
                          <m:f>
                            <m:fPr>
                              <m:ctrlPr>
                                <a:rPr lang="en-US" sz="1800" i="1" kern="100">
                                  <a:effectLst/>
                                  <a:latin typeface="Cambria Math" panose="02040503050406030204" pitchFamily="18" charset="0"/>
                                  <a:ea typeface="SimSun" panose="02010600030101010101" pitchFamily="2" charset="-122"/>
                                </a:rPr>
                              </m:ctrlPr>
                            </m:fPr>
                            <m:num>
                              <m:sSubSup>
                                <m:sSubSupPr>
                                  <m:ctrlPr>
                                    <a:rPr lang="en-US" sz="1800" i="1" kern="100">
                                      <a:effectLst/>
                                      <a:latin typeface="Cambria Math" panose="02040503050406030204" pitchFamily="18" charset="0"/>
                                      <a:ea typeface="SimSun" panose="02010600030101010101" pitchFamily="2" charset="-122"/>
                                    </a:rPr>
                                  </m:ctrlPr>
                                </m:sSubSupPr>
                                <m:e>
                                  <m:r>
                                    <a:rPr lang="en-US" sz="1800" i="1" kern="100">
                                      <a:effectLst/>
                                      <a:latin typeface="Cambria Math" panose="02040503050406030204" pitchFamily="18" charset="0"/>
                                      <a:ea typeface="SimSun" panose="02010600030101010101" pitchFamily="2" charset="-122"/>
                                    </a:rPr>
                                    <m:t>𝑎</m:t>
                                  </m:r>
                                </m:e>
                                <m:sub>
                                  <m:r>
                                    <a:rPr lang="en-US" sz="1800" i="1" kern="100">
                                      <a:effectLst/>
                                      <a:latin typeface="Cambria Math" panose="02040503050406030204" pitchFamily="18" charset="0"/>
                                      <a:ea typeface="SimSun" panose="02010600030101010101" pitchFamily="2" charset="-122"/>
                                    </a:rPr>
                                    <m:t>𝑑</m:t>
                                  </m:r>
                                </m:sub>
                                <m:sup>
                                  <m:r>
                                    <a:rPr lang="en-US" sz="1800" i="1" kern="100">
                                      <a:effectLst/>
                                      <a:latin typeface="Cambria Math" panose="02040503050406030204" pitchFamily="18" charset="0"/>
                                      <a:ea typeface="SimSun" panose="02010600030101010101" pitchFamily="2" charset="-122"/>
                                    </a:rPr>
                                    <m:t>′</m:t>
                                  </m:r>
                                </m:sup>
                              </m:sSubSup>
                              <m:d>
                                <m:dPr>
                                  <m:ctrlPr>
                                    <a:rPr lang="en-US" sz="1800" i="1" kern="100">
                                      <a:effectLst/>
                                      <a:latin typeface="Cambria Math" panose="02040503050406030204" pitchFamily="18" charset="0"/>
                                      <a:ea typeface="SimSun" panose="02010600030101010101" pitchFamily="2" charset="-122"/>
                                    </a:rPr>
                                  </m:ctrlPr>
                                </m:dPr>
                                <m:e>
                                  <m:r>
                                    <a:rPr lang="en-US" sz="1800" i="1" kern="100">
                                      <a:effectLst/>
                                      <a:latin typeface="Cambria Math" panose="02040503050406030204" pitchFamily="18" charset="0"/>
                                      <a:ea typeface="SimSun" panose="02010600030101010101" pitchFamily="2" charset="-122"/>
                                    </a:rPr>
                                    <m:t>𝑑</m:t>
                                  </m:r>
                                  <m:d>
                                    <m:dPr>
                                      <m:ctrlPr>
                                        <a:rPr lang="en-US" sz="1800" i="1" kern="100">
                                          <a:effectLst/>
                                          <a:latin typeface="Cambria Math" panose="02040503050406030204" pitchFamily="18" charset="0"/>
                                          <a:ea typeface="SimSun" panose="02010600030101010101" pitchFamily="2" charset="-122"/>
                                        </a:rPr>
                                      </m:ctrlPr>
                                    </m:dPr>
                                    <m:e>
                                      <m:sSup>
                                        <m:sSupPr>
                                          <m:ctrlPr>
                                            <a:rPr lang="en-US" sz="1800" i="1" kern="100">
                                              <a:effectLst/>
                                              <a:latin typeface="Cambria Math" panose="02040503050406030204" pitchFamily="18" charset="0"/>
                                              <a:ea typeface="SimSun" panose="02010600030101010101" pitchFamily="2" charset="-122"/>
                                            </a:rPr>
                                          </m:ctrlPr>
                                        </m:sSupPr>
                                        <m:e>
                                          <m:r>
                                            <a:rPr lang="en-US" sz="1800" b="1" i="1" kern="100">
                                              <a:effectLst/>
                                              <a:latin typeface="Cambria Math" panose="02040503050406030204" pitchFamily="18" charset="0"/>
                                              <a:ea typeface="SimSun" panose="02010600030101010101" pitchFamily="2" charset="-122"/>
                                            </a:rPr>
                                            <m:t>𝒙</m:t>
                                          </m:r>
                                        </m:e>
                                        <m:sup>
                                          <m:r>
                                            <a:rPr lang="en-US" sz="1800" i="1" kern="100">
                                              <a:effectLst/>
                                              <a:latin typeface="Cambria Math" panose="02040503050406030204" pitchFamily="18" charset="0"/>
                                              <a:ea typeface="SimSun" panose="02010600030101010101" pitchFamily="2" charset="-122"/>
                                            </a:rPr>
                                            <m:t>′</m:t>
                                          </m:r>
                                        </m:sup>
                                      </m:sSup>
                                    </m:e>
                                    <m:e>
                                      <m:sSup>
                                        <m:sSupPr>
                                          <m:ctrlPr>
                                            <a:rPr lang="en-US" sz="1800" i="1" kern="100">
                                              <a:effectLst/>
                                              <a:latin typeface="Cambria Math" panose="02040503050406030204" pitchFamily="18" charset="0"/>
                                              <a:ea typeface="SimSun" panose="02010600030101010101" pitchFamily="2" charset="-122"/>
                                            </a:rPr>
                                          </m:ctrlPr>
                                        </m:sSupPr>
                                        <m:e>
                                          <m:r>
                                            <m:rPr>
                                              <m:sty m:val="p"/>
                                            </m:rPr>
                                            <a:rPr lang="en-US" sz="1800" kern="100">
                                              <a:effectLst/>
                                              <a:latin typeface="Cambria Math" panose="02040503050406030204" pitchFamily="18" charset="0"/>
                                              <a:ea typeface="SimSun" panose="02010600030101010101" pitchFamily="2" charset="-122"/>
                                            </a:rPr>
                                            <m:t>Ψ</m:t>
                                          </m:r>
                                        </m:e>
                                        <m:sup>
                                          <m:r>
                                            <a:rPr lang="en-US" sz="1800" i="1" kern="100">
                                              <a:effectLst/>
                                              <a:latin typeface="Cambria Math" panose="02040503050406030204" pitchFamily="18" charset="0"/>
                                              <a:ea typeface="SimSun" panose="02010600030101010101" pitchFamily="2" charset="-122"/>
                                            </a:rPr>
                                            <m:t>∗</m:t>
                                          </m:r>
                                        </m:sup>
                                      </m:sSup>
                                    </m:e>
                                  </m:d>
                                </m:e>
                              </m:d>
                            </m:num>
                            <m:den>
                              <m:r>
                                <a:rPr lang="en-US" sz="1800" i="1" kern="100">
                                  <a:effectLst/>
                                  <a:latin typeface="Cambria Math" panose="02040503050406030204" pitchFamily="18" charset="0"/>
                                  <a:ea typeface="SimSun" panose="02010600030101010101" pitchFamily="2" charset="-122"/>
                                </a:rPr>
                                <m:t>1−</m:t>
                              </m:r>
                              <m:r>
                                <a:rPr lang="en-US" sz="1800" i="1" kern="100">
                                  <a:effectLst/>
                                  <a:latin typeface="Cambria Math" panose="02040503050406030204" pitchFamily="18" charset="0"/>
                                  <a:ea typeface="SimSun" panose="02010600030101010101" pitchFamily="2" charset="-122"/>
                                </a:rPr>
                                <m:t>𝑑</m:t>
                              </m:r>
                              <m:d>
                                <m:dPr>
                                  <m:ctrlPr>
                                    <a:rPr lang="en-US" sz="1800" i="1" kern="100">
                                      <a:effectLst/>
                                      <a:latin typeface="Cambria Math" panose="02040503050406030204" pitchFamily="18" charset="0"/>
                                      <a:ea typeface="SimSun" panose="02010600030101010101" pitchFamily="2" charset="-122"/>
                                    </a:rPr>
                                  </m:ctrlPr>
                                </m:dPr>
                                <m:e>
                                  <m:sSup>
                                    <m:sSupPr>
                                      <m:ctrlPr>
                                        <a:rPr lang="en-US" sz="1800" i="1" kern="100">
                                          <a:effectLst/>
                                          <a:latin typeface="Cambria Math" panose="02040503050406030204" pitchFamily="18" charset="0"/>
                                          <a:ea typeface="SimSun" panose="02010600030101010101" pitchFamily="2" charset="-122"/>
                                        </a:rPr>
                                      </m:ctrlPr>
                                    </m:sSupPr>
                                    <m:e>
                                      <m:r>
                                        <a:rPr lang="en-US" sz="1800" b="1" i="1" kern="100">
                                          <a:effectLst/>
                                          <a:latin typeface="Cambria Math" panose="02040503050406030204" pitchFamily="18" charset="0"/>
                                          <a:ea typeface="SimSun" panose="02010600030101010101" pitchFamily="2" charset="-122"/>
                                        </a:rPr>
                                        <m:t>𝒙</m:t>
                                      </m:r>
                                    </m:e>
                                    <m:sup>
                                      <m:r>
                                        <a:rPr lang="en-US" sz="1800" i="1" kern="100">
                                          <a:effectLst/>
                                          <a:latin typeface="Cambria Math" panose="02040503050406030204" pitchFamily="18" charset="0"/>
                                          <a:ea typeface="SimSun" panose="02010600030101010101" pitchFamily="2" charset="-122"/>
                                        </a:rPr>
                                        <m:t>′</m:t>
                                      </m:r>
                                    </m:sup>
                                  </m:sSup>
                                </m:e>
                                <m:e>
                                  <m:sSup>
                                    <m:sSupPr>
                                      <m:ctrlPr>
                                        <a:rPr lang="en-US" sz="1800" i="1" kern="100">
                                          <a:effectLst/>
                                          <a:latin typeface="Cambria Math" panose="02040503050406030204" pitchFamily="18" charset="0"/>
                                          <a:ea typeface="SimSun" panose="02010600030101010101" pitchFamily="2" charset="-122"/>
                                        </a:rPr>
                                      </m:ctrlPr>
                                    </m:sSupPr>
                                    <m:e>
                                      <m:r>
                                        <m:rPr>
                                          <m:sty m:val="p"/>
                                        </m:rPr>
                                        <a:rPr lang="en-US" sz="1800" kern="100">
                                          <a:effectLst/>
                                          <a:latin typeface="Cambria Math" panose="02040503050406030204" pitchFamily="18" charset="0"/>
                                          <a:ea typeface="SimSun" panose="02010600030101010101" pitchFamily="2" charset="-122"/>
                                        </a:rPr>
                                        <m:t>Ψ</m:t>
                                      </m:r>
                                    </m:e>
                                    <m:sup>
                                      <m:r>
                                        <a:rPr lang="en-US" sz="1800" i="1" kern="100">
                                          <a:effectLst/>
                                          <a:latin typeface="Cambria Math" panose="02040503050406030204" pitchFamily="18" charset="0"/>
                                          <a:ea typeface="SimSun" panose="02010600030101010101" pitchFamily="2" charset="-122"/>
                                        </a:rPr>
                                        <m:t>∗</m:t>
                                      </m:r>
                                    </m:sup>
                                  </m:sSup>
                                </m:e>
                              </m:d>
                            </m:den>
                          </m:f>
                        </m:e>
                      </m:d>
                      <m:sSubSup>
                        <m:sSubSupPr>
                          <m:ctrlPr>
                            <a:rPr lang="en-US" sz="1800" i="1" kern="100">
                              <a:effectLst/>
                              <a:latin typeface="Cambria Math" panose="02040503050406030204" pitchFamily="18" charset="0"/>
                              <a:ea typeface="SimSun" panose="02010600030101010101" pitchFamily="2" charset="-122"/>
                            </a:rPr>
                          </m:ctrlPr>
                        </m:sSubSupPr>
                        <m:e>
                          <m:r>
                            <a:rPr lang="en-US" sz="1800" i="1" kern="100">
                              <a:effectLst/>
                              <a:latin typeface="Cambria Math" panose="02040503050406030204" pitchFamily="18" charset="0"/>
                              <a:ea typeface="SimSun" panose="02010600030101010101" pitchFamily="2" charset="-122"/>
                            </a:rPr>
                            <m:t>𝑎</m:t>
                          </m:r>
                        </m:e>
                        <m:sub>
                          <m:r>
                            <a:rPr lang="en-US" sz="1800" i="1" kern="100">
                              <a:effectLst/>
                              <a:latin typeface="Cambria Math" panose="02040503050406030204" pitchFamily="18" charset="0"/>
                              <a:ea typeface="SimSun" panose="02010600030101010101" pitchFamily="2" charset="-122"/>
                            </a:rPr>
                            <m:t>𝑔</m:t>
                          </m:r>
                        </m:sub>
                        <m:sup>
                          <m:r>
                            <a:rPr lang="en-US" sz="1800" i="1" kern="100">
                              <a:effectLst/>
                              <a:latin typeface="Cambria Math" panose="02040503050406030204" pitchFamily="18" charset="0"/>
                              <a:ea typeface="SimSun" panose="02010600030101010101" pitchFamily="2" charset="-122"/>
                            </a:rPr>
                            <m:t>′</m:t>
                          </m:r>
                        </m:sup>
                      </m:sSubSup>
                      <m:d>
                        <m:dPr>
                          <m:ctrlPr>
                            <a:rPr lang="en-US" sz="1800" i="1" kern="100">
                              <a:effectLst/>
                              <a:latin typeface="Cambria Math" panose="02040503050406030204" pitchFamily="18" charset="0"/>
                              <a:ea typeface="SimSun" panose="02010600030101010101" pitchFamily="2" charset="-122"/>
                            </a:rPr>
                          </m:ctrlPr>
                        </m:dPr>
                        <m:e>
                          <m:sSup>
                            <m:sSupPr>
                              <m:ctrlPr>
                                <a:rPr lang="en-US" sz="1800" i="1" kern="100">
                                  <a:effectLst/>
                                  <a:latin typeface="Cambria Math" panose="02040503050406030204" pitchFamily="18" charset="0"/>
                                  <a:ea typeface="SimSun" panose="02010600030101010101" pitchFamily="2" charset="-122"/>
                                </a:rPr>
                              </m:ctrlPr>
                            </m:sSupPr>
                            <m:e>
                              <m:r>
                                <a:rPr lang="en-US" sz="1800" b="1" i="1" kern="100">
                                  <a:effectLst/>
                                  <a:latin typeface="Cambria Math" panose="02040503050406030204" pitchFamily="18" charset="0"/>
                                  <a:ea typeface="SimSun" panose="02010600030101010101" pitchFamily="2" charset="-122"/>
                                </a:rPr>
                                <m:t>𝒙</m:t>
                              </m:r>
                            </m:e>
                            <m:sup>
                              <m:r>
                                <a:rPr lang="en-US" sz="1800" i="1" kern="100">
                                  <a:effectLst/>
                                  <a:latin typeface="Cambria Math" panose="02040503050406030204" pitchFamily="18" charset="0"/>
                                  <a:ea typeface="SimSun" panose="02010600030101010101" pitchFamily="2" charset="-122"/>
                                </a:rPr>
                                <m:t>′</m:t>
                              </m:r>
                            </m:sup>
                          </m:sSup>
                          <m:d>
                            <m:dPr>
                              <m:begChr m:val="["/>
                              <m:endChr m:val="]"/>
                              <m:ctrlPr>
                                <a:rPr lang="en-US" sz="1800" i="1" kern="100">
                                  <a:effectLst/>
                                  <a:latin typeface="Cambria Math" panose="02040503050406030204" pitchFamily="18" charset="0"/>
                                  <a:ea typeface="SimSun" panose="02010600030101010101" pitchFamily="2" charset="-122"/>
                                </a:rPr>
                              </m:ctrlPr>
                            </m:dPr>
                            <m:e>
                              <m:r>
                                <a:rPr lang="en-US" sz="1800" i="1" kern="100">
                                  <a:effectLst/>
                                  <a:latin typeface="Cambria Math" panose="02040503050406030204" pitchFamily="18" charset="0"/>
                                  <a:ea typeface="SimSun" panose="02010600030101010101" pitchFamily="2" charset="-122"/>
                                </a:rPr>
                                <m:t>𝑖</m:t>
                              </m:r>
                            </m:e>
                          </m:d>
                        </m:e>
                      </m:d>
                    </m:oMath>
                    <m:oMath xmlns:m="http://schemas.openxmlformats.org/officeDocument/2006/math">
                      <m:r>
                        <m:rPr>
                          <m:sty m:val="p"/>
                        </m:rPr>
                        <a:rPr lang="en-US" sz="1800" kern="100">
                          <a:effectLst/>
                          <a:latin typeface="Cambria Math" panose="02040503050406030204" pitchFamily="18" charset="0"/>
                          <a:ea typeface="SimSun" panose="02010600030101010101" pitchFamily="2" charset="-122"/>
                        </a:rPr>
                        <m:t>Ψ</m:t>
                      </m:r>
                      <m:r>
                        <m:rPr>
                          <m:aln/>
                        </m:rPr>
                        <a:rPr lang="en-US" sz="1800" i="1" kern="100">
                          <a:effectLst/>
                          <a:latin typeface="Cambria Math" panose="02040503050406030204" pitchFamily="18" charset="0"/>
                          <a:ea typeface="SimSun" panose="02010600030101010101" pitchFamily="2" charset="-122"/>
                        </a:rPr>
                        <m:t>=</m:t>
                      </m:r>
                      <m:r>
                        <m:rPr>
                          <m:sty m:val="p"/>
                        </m:rPr>
                        <a:rPr lang="en-US" sz="1800" kern="100">
                          <a:effectLst/>
                          <a:latin typeface="Cambria Math" panose="02040503050406030204" pitchFamily="18" charset="0"/>
                          <a:ea typeface="SimSun" panose="02010600030101010101" pitchFamily="2" charset="-122"/>
                        </a:rPr>
                        <m:t>Ψ</m:t>
                      </m:r>
                      <m:r>
                        <a:rPr lang="en-US" sz="1800" kern="100">
                          <a:effectLst/>
                          <a:latin typeface="Cambria Math" panose="02040503050406030204" pitchFamily="18" charset="0"/>
                          <a:ea typeface="SimSun" panose="02010600030101010101" pitchFamily="2" charset="-122"/>
                        </a:rPr>
                        <m:t>+</m:t>
                      </m:r>
                      <m:r>
                        <a:rPr lang="en-US" sz="1800" i="1" kern="100">
                          <a:effectLst/>
                          <a:latin typeface="Cambria Math" panose="02040503050406030204" pitchFamily="18" charset="0"/>
                          <a:ea typeface="SimSun" panose="02010600030101010101" pitchFamily="2" charset="-122"/>
                        </a:rPr>
                        <m:t>𝛾</m:t>
                      </m:r>
                      <m:d>
                        <m:dPr>
                          <m:ctrlPr>
                            <a:rPr lang="en-US" sz="1800" i="1" kern="100">
                              <a:effectLst/>
                              <a:latin typeface="Cambria Math" panose="02040503050406030204" pitchFamily="18" charset="0"/>
                              <a:ea typeface="SimSun" panose="02010600030101010101" pitchFamily="2" charset="-122"/>
                            </a:rPr>
                          </m:ctrlPr>
                        </m:dPr>
                        <m:e>
                          <m:f>
                            <m:fPr>
                              <m:ctrlPr>
                                <a:rPr lang="en-US" sz="1800" i="1" kern="100">
                                  <a:effectLst/>
                                  <a:latin typeface="Cambria Math" panose="02040503050406030204" pitchFamily="18" charset="0"/>
                                  <a:ea typeface="SimSun" panose="02010600030101010101" pitchFamily="2" charset="-122"/>
                                </a:rPr>
                              </m:ctrlPr>
                            </m:fPr>
                            <m:num>
                              <m:sSubSup>
                                <m:sSubSupPr>
                                  <m:ctrlPr>
                                    <a:rPr lang="en-US" sz="1800" i="1" kern="100">
                                      <a:effectLst/>
                                      <a:latin typeface="Cambria Math" panose="02040503050406030204" pitchFamily="18" charset="0"/>
                                      <a:ea typeface="SimSun" panose="02010600030101010101" pitchFamily="2" charset="-122"/>
                                    </a:rPr>
                                  </m:ctrlPr>
                                </m:sSubSupPr>
                                <m:e>
                                  <m:r>
                                    <a:rPr lang="en-US" sz="1800" i="1" kern="100">
                                      <a:effectLst/>
                                      <a:latin typeface="Cambria Math" panose="02040503050406030204" pitchFamily="18" charset="0"/>
                                      <a:ea typeface="SimSun" panose="02010600030101010101" pitchFamily="2" charset="-122"/>
                                    </a:rPr>
                                    <m:t>𝑎</m:t>
                                  </m:r>
                                </m:e>
                                <m:sub>
                                  <m:r>
                                    <a:rPr lang="en-US" sz="1800" i="1" kern="100">
                                      <a:effectLst/>
                                      <a:latin typeface="Cambria Math" panose="02040503050406030204" pitchFamily="18" charset="0"/>
                                      <a:ea typeface="SimSun" panose="02010600030101010101" pitchFamily="2" charset="-122"/>
                                    </a:rPr>
                                    <m:t>𝑑</m:t>
                                  </m:r>
                                </m:sub>
                                <m:sup>
                                  <m:r>
                                    <a:rPr lang="en-US" sz="1800" i="1" kern="100">
                                      <a:effectLst/>
                                      <a:latin typeface="Cambria Math" panose="02040503050406030204" pitchFamily="18" charset="0"/>
                                      <a:ea typeface="SimSun" panose="02010600030101010101" pitchFamily="2" charset="-122"/>
                                    </a:rPr>
                                    <m:t>′</m:t>
                                  </m:r>
                                </m:sup>
                              </m:sSubSup>
                              <m:d>
                                <m:dPr>
                                  <m:ctrlPr>
                                    <a:rPr lang="en-US" sz="1800" i="1" kern="100">
                                      <a:effectLst/>
                                      <a:latin typeface="Cambria Math" panose="02040503050406030204" pitchFamily="18" charset="0"/>
                                      <a:ea typeface="SimSun" panose="02010600030101010101" pitchFamily="2" charset="-122"/>
                                    </a:rPr>
                                  </m:ctrlPr>
                                </m:dPr>
                                <m:e>
                                  <m:r>
                                    <a:rPr lang="en-US" sz="1800" i="1" kern="100">
                                      <a:effectLst/>
                                      <a:latin typeface="Cambria Math" panose="02040503050406030204" pitchFamily="18" charset="0"/>
                                      <a:ea typeface="SimSun" panose="02010600030101010101" pitchFamily="2" charset="-122"/>
                                    </a:rPr>
                                    <m:t>𝑑</m:t>
                                  </m:r>
                                  <m:d>
                                    <m:dPr>
                                      <m:ctrlPr>
                                        <a:rPr lang="en-US" sz="1800" i="1" kern="100">
                                          <a:effectLst/>
                                          <a:latin typeface="Cambria Math" panose="02040503050406030204" pitchFamily="18" charset="0"/>
                                          <a:ea typeface="SimSun" panose="02010600030101010101" pitchFamily="2" charset="-122"/>
                                        </a:rPr>
                                      </m:ctrlPr>
                                    </m:dPr>
                                    <m:e>
                                      <m:r>
                                        <a:rPr lang="en-US" sz="1800" b="1" i="1" kern="100">
                                          <a:effectLst/>
                                          <a:latin typeface="Cambria Math" panose="02040503050406030204" pitchFamily="18" charset="0"/>
                                          <a:ea typeface="SimSun" panose="02010600030101010101" pitchFamily="2" charset="-122"/>
                                        </a:rPr>
                                        <m:t>𝒙</m:t>
                                      </m:r>
                                    </m:e>
                                    <m:e>
                                      <m:r>
                                        <m:rPr>
                                          <m:sty m:val="p"/>
                                        </m:rPr>
                                        <a:rPr lang="en-US" sz="1800" kern="100">
                                          <a:effectLst/>
                                          <a:latin typeface="Cambria Math" panose="02040503050406030204" pitchFamily="18" charset="0"/>
                                          <a:ea typeface="SimSun" panose="02010600030101010101" pitchFamily="2" charset="-122"/>
                                        </a:rPr>
                                        <m:t>Ψ</m:t>
                                      </m:r>
                                    </m:e>
                                  </m:d>
                                </m:e>
                              </m:d>
                            </m:num>
                            <m:den>
                              <m:r>
                                <a:rPr lang="en-US" sz="1800" i="1" kern="100">
                                  <a:effectLst/>
                                  <a:latin typeface="Cambria Math" panose="02040503050406030204" pitchFamily="18" charset="0"/>
                                  <a:ea typeface="SimSun" panose="02010600030101010101" pitchFamily="2" charset="-122"/>
                                </a:rPr>
                                <m:t>𝑑</m:t>
                              </m:r>
                              <m:d>
                                <m:dPr>
                                  <m:ctrlPr>
                                    <a:rPr lang="en-US" sz="1800" i="1" kern="100">
                                      <a:effectLst/>
                                      <a:latin typeface="Cambria Math" panose="02040503050406030204" pitchFamily="18" charset="0"/>
                                      <a:ea typeface="SimSun" panose="02010600030101010101" pitchFamily="2" charset="-122"/>
                                    </a:rPr>
                                  </m:ctrlPr>
                                </m:dPr>
                                <m:e>
                                  <m:r>
                                    <a:rPr lang="en-US" sz="1800" b="1" i="1" kern="100">
                                      <a:effectLst/>
                                      <a:latin typeface="Cambria Math" panose="02040503050406030204" pitchFamily="18" charset="0"/>
                                      <a:ea typeface="SimSun" panose="02010600030101010101" pitchFamily="2" charset="-122"/>
                                    </a:rPr>
                                    <m:t>𝒙</m:t>
                                  </m:r>
                                </m:e>
                                <m:e>
                                  <m:r>
                                    <m:rPr>
                                      <m:sty m:val="p"/>
                                    </m:rPr>
                                    <a:rPr lang="en-US" sz="1800" kern="100">
                                      <a:effectLst/>
                                      <a:latin typeface="Cambria Math" panose="02040503050406030204" pitchFamily="18" charset="0"/>
                                      <a:ea typeface="SimSun" panose="02010600030101010101" pitchFamily="2" charset="-122"/>
                                    </a:rPr>
                                    <m:t>Ψ</m:t>
                                  </m:r>
                                </m:e>
                              </m:d>
                            </m:den>
                          </m:f>
                          <m:r>
                            <a:rPr lang="en-US" sz="1800" i="1" kern="100">
                              <a:effectLst/>
                              <a:latin typeface="Cambria Math" panose="02040503050406030204" pitchFamily="18" charset="0"/>
                              <a:ea typeface="SimSun" panose="02010600030101010101" pitchFamily="2" charset="-122"/>
                            </a:rPr>
                            <m:t>−</m:t>
                          </m:r>
                          <m:f>
                            <m:fPr>
                              <m:ctrlPr>
                                <a:rPr lang="en-US" sz="1800" i="1" kern="100">
                                  <a:effectLst/>
                                  <a:latin typeface="Cambria Math" panose="02040503050406030204" pitchFamily="18" charset="0"/>
                                  <a:ea typeface="SimSun" panose="02010600030101010101" pitchFamily="2" charset="-122"/>
                                </a:rPr>
                              </m:ctrlPr>
                            </m:fPr>
                            <m:num>
                              <m:sSubSup>
                                <m:sSubSupPr>
                                  <m:ctrlPr>
                                    <a:rPr lang="en-US" sz="1800" i="1" kern="100">
                                      <a:effectLst/>
                                      <a:latin typeface="Cambria Math" panose="02040503050406030204" pitchFamily="18" charset="0"/>
                                      <a:ea typeface="SimSun" panose="02010600030101010101" pitchFamily="2" charset="-122"/>
                                    </a:rPr>
                                  </m:ctrlPr>
                                </m:sSubSupPr>
                                <m:e>
                                  <m:r>
                                    <a:rPr lang="en-US" sz="1800" i="1" kern="100">
                                      <a:effectLst/>
                                      <a:latin typeface="Cambria Math" panose="02040503050406030204" pitchFamily="18" charset="0"/>
                                      <a:ea typeface="SimSun" panose="02010600030101010101" pitchFamily="2" charset="-122"/>
                                    </a:rPr>
                                    <m:t>𝑎</m:t>
                                  </m:r>
                                </m:e>
                                <m:sub>
                                  <m:r>
                                    <a:rPr lang="en-US" sz="1800" i="1" kern="100">
                                      <a:effectLst/>
                                      <a:latin typeface="Cambria Math" panose="02040503050406030204" pitchFamily="18" charset="0"/>
                                      <a:ea typeface="SimSun" panose="02010600030101010101" pitchFamily="2" charset="-122"/>
                                    </a:rPr>
                                    <m:t>𝑑</m:t>
                                  </m:r>
                                </m:sub>
                                <m:sup>
                                  <m:r>
                                    <a:rPr lang="en-US" sz="1800" i="1" kern="100">
                                      <a:effectLst/>
                                      <a:latin typeface="Cambria Math" panose="02040503050406030204" pitchFamily="18" charset="0"/>
                                      <a:ea typeface="SimSun" panose="02010600030101010101" pitchFamily="2" charset="-122"/>
                                    </a:rPr>
                                    <m:t>′</m:t>
                                  </m:r>
                                </m:sup>
                              </m:sSubSup>
                              <m:d>
                                <m:dPr>
                                  <m:ctrlPr>
                                    <a:rPr lang="en-US" sz="1800" i="1" kern="100">
                                      <a:effectLst/>
                                      <a:latin typeface="Cambria Math" panose="02040503050406030204" pitchFamily="18" charset="0"/>
                                      <a:ea typeface="SimSun" panose="02010600030101010101" pitchFamily="2" charset="-122"/>
                                    </a:rPr>
                                  </m:ctrlPr>
                                </m:dPr>
                                <m:e>
                                  <m:r>
                                    <a:rPr lang="en-US" sz="1800" i="1" kern="100">
                                      <a:effectLst/>
                                      <a:latin typeface="Cambria Math" panose="02040503050406030204" pitchFamily="18" charset="0"/>
                                      <a:ea typeface="SimSun" panose="02010600030101010101" pitchFamily="2" charset="-122"/>
                                    </a:rPr>
                                    <m:t>𝑑</m:t>
                                  </m:r>
                                  <m:d>
                                    <m:dPr>
                                      <m:ctrlPr>
                                        <a:rPr lang="en-US" sz="1800" i="1" kern="100">
                                          <a:effectLst/>
                                          <a:latin typeface="Cambria Math" panose="02040503050406030204" pitchFamily="18" charset="0"/>
                                          <a:ea typeface="SimSun" panose="02010600030101010101" pitchFamily="2" charset="-122"/>
                                        </a:rPr>
                                      </m:ctrlPr>
                                    </m:dPr>
                                    <m:e>
                                      <m:sSup>
                                        <m:sSupPr>
                                          <m:ctrlPr>
                                            <a:rPr lang="en-US" sz="1800" i="1" kern="100">
                                              <a:effectLst/>
                                              <a:latin typeface="Cambria Math" panose="02040503050406030204" pitchFamily="18" charset="0"/>
                                              <a:ea typeface="SimSun" panose="02010600030101010101" pitchFamily="2" charset="-122"/>
                                            </a:rPr>
                                          </m:ctrlPr>
                                        </m:sSupPr>
                                        <m:e>
                                          <m:r>
                                            <a:rPr lang="en-US" sz="1800" b="1" i="1" kern="100">
                                              <a:effectLst/>
                                              <a:latin typeface="Cambria Math" panose="02040503050406030204" pitchFamily="18" charset="0"/>
                                              <a:ea typeface="SimSun" panose="02010600030101010101" pitchFamily="2" charset="-122"/>
                                            </a:rPr>
                                            <m:t>𝒙</m:t>
                                          </m:r>
                                        </m:e>
                                        <m:sup>
                                          <m:r>
                                            <a:rPr lang="en-US" sz="1800" i="1" kern="100">
                                              <a:effectLst/>
                                              <a:latin typeface="Cambria Math" panose="02040503050406030204" pitchFamily="18" charset="0"/>
                                              <a:ea typeface="SimSun" panose="02010600030101010101" pitchFamily="2" charset="-122"/>
                                            </a:rPr>
                                            <m:t>′</m:t>
                                          </m:r>
                                        </m:sup>
                                      </m:sSup>
                                    </m:e>
                                    <m:e>
                                      <m:r>
                                        <m:rPr>
                                          <m:sty m:val="p"/>
                                        </m:rPr>
                                        <a:rPr lang="en-US" sz="1800" kern="100">
                                          <a:effectLst/>
                                          <a:latin typeface="Cambria Math" panose="02040503050406030204" pitchFamily="18" charset="0"/>
                                          <a:ea typeface="SimSun" panose="02010600030101010101" pitchFamily="2" charset="-122"/>
                                        </a:rPr>
                                        <m:t>Ψ</m:t>
                                      </m:r>
                                    </m:e>
                                  </m:d>
                                </m:e>
                              </m:d>
                            </m:num>
                            <m:den>
                              <m:r>
                                <a:rPr lang="en-US" sz="1800" i="1" kern="100">
                                  <a:effectLst/>
                                  <a:latin typeface="Cambria Math" panose="02040503050406030204" pitchFamily="18" charset="0"/>
                                  <a:ea typeface="SimSun" panose="02010600030101010101" pitchFamily="2" charset="-122"/>
                                </a:rPr>
                                <m:t>1−</m:t>
                              </m:r>
                              <m:r>
                                <a:rPr lang="en-US" sz="1800" i="1" kern="100">
                                  <a:effectLst/>
                                  <a:latin typeface="Cambria Math" panose="02040503050406030204" pitchFamily="18" charset="0"/>
                                  <a:ea typeface="SimSun" panose="02010600030101010101" pitchFamily="2" charset="-122"/>
                                </a:rPr>
                                <m:t>𝑑</m:t>
                              </m:r>
                              <m:d>
                                <m:dPr>
                                  <m:ctrlPr>
                                    <a:rPr lang="en-US" sz="1800" i="1" kern="100">
                                      <a:effectLst/>
                                      <a:latin typeface="Cambria Math" panose="02040503050406030204" pitchFamily="18" charset="0"/>
                                      <a:ea typeface="SimSun" panose="02010600030101010101" pitchFamily="2" charset="-122"/>
                                    </a:rPr>
                                  </m:ctrlPr>
                                </m:dPr>
                                <m:e>
                                  <m:sSup>
                                    <m:sSupPr>
                                      <m:ctrlPr>
                                        <a:rPr lang="en-US" sz="1800" i="1" kern="100">
                                          <a:effectLst/>
                                          <a:latin typeface="Cambria Math" panose="02040503050406030204" pitchFamily="18" charset="0"/>
                                          <a:ea typeface="SimSun" panose="02010600030101010101" pitchFamily="2" charset="-122"/>
                                        </a:rPr>
                                      </m:ctrlPr>
                                    </m:sSupPr>
                                    <m:e>
                                      <m:r>
                                        <a:rPr lang="en-US" sz="1800" b="1" i="1" kern="100">
                                          <a:effectLst/>
                                          <a:latin typeface="Cambria Math" panose="02040503050406030204" pitchFamily="18" charset="0"/>
                                          <a:ea typeface="SimSun" panose="02010600030101010101" pitchFamily="2" charset="-122"/>
                                        </a:rPr>
                                        <m:t>𝒙</m:t>
                                      </m:r>
                                    </m:e>
                                    <m:sup>
                                      <m:r>
                                        <a:rPr lang="en-US" sz="1800" i="1" kern="100">
                                          <a:effectLst/>
                                          <a:latin typeface="Cambria Math" panose="02040503050406030204" pitchFamily="18" charset="0"/>
                                          <a:ea typeface="SimSun" panose="02010600030101010101" pitchFamily="2" charset="-122"/>
                                        </a:rPr>
                                        <m:t>′</m:t>
                                      </m:r>
                                    </m:sup>
                                  </m:sSup>
                                </m:e>
                                <m:e>
                                  <m:r>
                                    <m:rPr>
                                      <m:sty m:val="p"/>
                                    </m:rPr>
                                    <a:rPr lang="en-US" sz="1800" kern="100">
                                      <a:effectLst/>
                                      <a:latin typeface="Cambria Math" panose="02040503050406030204" pitchFamily="18" charset="0"/>
                                      <a:ea typeface="SimSun" panose="02010600030101010101" pitchFamily="2" charset="-122"/>
                                    </a:rPr>
                                    <m:t>Ψ</m:t>
                                  </m:r>
                                </m:e>
                              </m:d>
                            </m:den>
                          </m:f>
                        </m:e>
                      </m:d>
                    </m:oMath>
                  </m:oMathPara>
                </a14:m>
                <a:endParaRPr lang="en-US" sz="1800" kern="100" dirty="0">
                  <a:effectLst/>
                  <a:ea typeface="SimSun" panose="02010600030101010101" pitchFamily="2" charset="-122"/>
                </a:endParaRPr>
              </a:p>
              <a:p>
                <a:pPr marL="0" marR="0" indent="0" algn="just">
                  <a:spcBef>
                    <a:spcPts val="0"/>
                  </a:spcBef>
                  <a:spcAft>
                    <a:spcPts val="0"/>
                  </a:spcAft>
                  <a:buNone/>
                </a:pPr>
                <a:r>
                  <a:rPr lang="en-US" sz="1800" kern="100" dirty="0">
                    <a:effectLst/>
                    <a:ea typeface="SimSun" panose="02010600030101010101" pitchFamily="2" charset="-122"/>
                  </a:rPr>
                  <a:t>AVA architecture (figure 2) follows an important aspect of VAE where the encoder </a:t>
                </a:r>
                <a:r>
                  <a:rPr lang="en-US" sz="1800" i="1" kern="100" dirty="0">
                    <a:effectLst/>
                    <a:ea typeface="SimSun" panose="02010600030101010101" pitchFamily="2" charset="-122"/>
                  </a:rPr>
                  <a:t>f</a:t>
                </a:r>
                <a:r>
                  <a:rPr lang="en-US" sz="1800" kern="100" dirty="0">
                    <a:effectLst/>
                    <a:ea typeface="SimSun" panose="02010600030101010101" pitchFamily="2" charset="-122"/>
                  </a:rPr>
                  <a:t>(</a:t>
                </a:r>
                <a:r>
                  <a:rPr lang="en-US" sz="1800" b="1" i="1" kern="100" dirty="0">
                    <a:effectLst/>
                    <a:ea typeface="SimSun" panose="02010600030101010101" pitchFamily="2" charset="-122"/>
                  </a:rPr>
                  <a:t>x</a:t>
                </a:r>
                <a:r>
                  <a:rPr lang="en-US" sz="1800" b="1" kern="100" dirty="0">
                    <a:effectLst/>
                    <a:ea typeface="SimSun" panose="02010600030101010101" pitchFamily="2" charset="-122"/>
                  </a:rPr>
                  <a:t> |</a:t>
                </a:r>
                <a:r>
                  <a:rPr lang="en-US" sz="1800" kern="100" dirty="0">
                    <a:effectLst/>
                    <a:ea typeface="SimSun" panose="02010600030101010101" pitchFamily="2" charset="-122"/>
                  </a:rPr>
                  <a:t> Θ) does not produce directly decoded data </a:t>
                </a:r>
                <a:r>
                  <a:rPr lang="en-US" sz="1800" b="1" kern="100" dirty="0">
                    <a:effectLst/>
                    <a:ea typeface="SimSun" panose="02010600030101010101" pitchFamily="2" charset="-122"/>
                  </a:rPr>
                  <a:t>z</a:t>
                </a:r>
                <a:r>
                  <a:rPr lang="en-US" sz="1800" kern="100" dirty="0">
                    <a:effectLst/>
                    <a:ea typeface="SimSun" panose="02010600030101010101" pitchFamily="2" charset="-122"/>
                  </a:rPr>
                  <a:t> as </a:t>
                </a:r>
                <a:r>
                  <a:rPr lang="en-US" sz="1800" i="1" kern="100" dirty="0">
                    <a:effectLst/>
                    <a:ea typeface="SimSun" panose="02010600030101010101" pitchFamily="2" charset="-122"/>
                  </a:rPr>
                  <a:t>f</a:t>
                </a:r>
                <a:r>
                  <a:rPr lang="en-US" sz="1800" kern="100" dirty="0">
                    <a:effectLst/>
                    <a:ea typeface="SimSun" panose="02010600030101010101" pitchFamily="2" charset="-122"/>
                  </a:rPr>
                  <a:t>(</a:t>
                </a:r>
                <a:r>
                  <a:rPr lang="en-US" sz="1800" b="1" i="1" kern="100" dirty="0">
                    <a:effectLst/>
                    <a:ea typeface="SimSun" panose="02010600030101010101" pitchFamily="2" charset="-122"/>
                  </a:rPr>
                  <a:t>x</a:t>
                </a:r>
                <a:r>
                  <a:rPr lang="en-US" sz="1800" b="1" kern="100" dirty="0">
                    <a:effectLst/>
                    <a:ea typeface="SimSun" panose="02010600030101010101" pitchFamily="2" charset="-122"/>
                  </a:rPr>
                  <a:t> |</a:t>
                </a:r>
                <a:r>
                  <a:rPr lang="en-US" sz="1800" kern="100" dirty="0">
                    <a:effectLst/>
                    <a:ea typeface="SimSun" panose="02010600030101010101" pitchFamily="2" charset="-122"/>
                  </a:rPr>
                  <a:t> Θ) = </a:t>
                </a:r>
                <a:r>
                  <a:rPr lang="en-US" sz="1800" b="1" kern="100" dirty="0">
                    <a:effectLst/>
                    <a:ea typeface="SimSun" panose="02010600030101010101" pitchFamily="2" charset="-122"/>
                  </a:rPr>
                  <a:t>z</a:t>
                </a:r>
                <a:r>
                  <a:rPr lang="en-US" sz="1800" kern="100" dirty="0">
                    <a:effectLst/>
                    <a:ea typeface="SimSun" panose="02010600030101010101" pitchFamily="2" charset="-122"/>
                  </a:rPr>
                  <a:t>. It actually produces mean vector </a:t>
                </a:r>
                <a:r>
                  <a:rPr lang="en-US" sz="1800" i="1" kern="100" dirty="0">
                    <a:effectLst/>
                    <a:ea typeface="SimSun" panose="02010600030101010101" pitchFamily="2" charset="-122"/>
                  </a:rPr>
                  <a:t>μ</a:t>
                </a:r>
                <a:r>
                  <a:rPr lang="en-US" sz="1800" kern="100" dirty="0">
                    <a:effectLst/>
                    <a:ea typeface="SimSun" panose="02010600030101010101" pitchFamily="2" charset="-122"/>
                  </a:rPr>
                  <a:t>(</a:t>
                </a:r>
                <a:r>
                  <a:rPr lang="en-US" sz="1800" b="1" i="1" kern="100" dirty="0">
                    <a:effectLst/>
                    <a:ea typeface="SimSun" panose="02010600030101010101" pitchFamily="2" charset="-122"/>
                  </a:rPr>
                  <a:t>x</a:t>
                </a:r>
                <a:r>
                  <a:rPr lang="en-US" sz="1800" kern="100" dirty="0">
                    <a:effectLst/>
                    <a:ea typeface="SimSun" panose="02010600030101010101" pitchFamily="2" charset="-122"/>
                  </a:rPr>
                  <a:t>) and covariance matrix Σ(</a:t>
                </a:r>
                <a:r>
                  <a:rPr lang="en-US" sz="1800" b="1" i="1" kern="100" dirty="0">
                    <a:effectLst/>
                    <a:ea typeface="SimSun" panose="02010600030101010101" pitchFamily="2" charset="-122"/>
                  </a:rPr>
                  <a:t>x</a:t>
                </a:r>
                <a:r>
                  <a:rPr lang="en-US" sz="1800" kern="100" dirty="0">
                    <a:effectLst/>
                    <a:ea typeface="SimSun" panose="02010600030101010101" pitchFamily="2" charset="-122"/>
                  </a:rPr>
                  <a:t>) belonging to </a:t>
                </a:r>
                <a:r>
                  <a:rPr lang="en-US" sz="1800" b="1" i="1" kern="100" dirty="0">
                    <a:effectLst/>
                    <a:ea typeface="SimSun" panose="02010600030101010101" pitchFamily="2" charset="-122"/>
                  </a:rPr>
                  <a:t>x</a:t>
                </a:r>
                <a:r>
                  <a:rPr lang="en-US" sz="1800" kern="100" dirty="0">
                    <a:effectLst/>
                    <a:ea typeface="SimSun" panose="02010600030101010101" pitchFamily="2" charset="-122"/>
                  </a:rPr>
                  <a:t> instead. In this research, </a:t>
                </a:r>
                <a:r>
                  <a:rPr lang="en-US" sz="1800" i="1" kern="100" dirty="0">
                    <a:effectLst/>
                    <a:ea typeface="SimSun" panose="02010600030101010101" pitchFamily="2" charset="-122"/>
                  </a:rPr>
                  <a:t>μ</a:t>
                </a:r>
                <a:r>
                  <a:rPr lang="en-US" sz="1800" kern="100" dirty="0">
                    <a:effectLst/>
                    <a:ea typeface="SimSun" panose="02010600030101010101" pitchFamily="2" charset="-122"/>
                  </a:rPr>
                  <a:t>(</a:t>
                </a:r>
                <a:r>
                  <a:rPr lang="en-US" sz="1800" b="1" i="1" kern="100" dirty="0">
                    <a:effectLst/>
                    <a:ea typeface="SimSun" panose="02010600030101010101" pitchFamily="2" charset="-122"/>
                  </a:rPr>
                  <a:t>x</a:t>
                </a:r>
                <a:r>
                  <a:rPr lang="en-US" sz="1800" kern="100" dirty="0">
                    <a:effectLst/>
                    <a:ea typeface="SimSun" panose="02010600030101010101" pitchFamily="2" charset="-122"/>
                  </a:rPr>
                  <a:t>) and Σ(</a:t>
                </a:r>
                <a:r>
                  <a:rPr lang="en-US" sz="1800" b="1" i="1" kern="100" dirty="0">
                    <a:effectLst/>
                    <a:ea typeface="SimSun" panose="02010600030101010101" pitchFamily="2" charset="-122"/>
                  </a:rPr>
                  <a:t>x</a:t>
                </a:r>
                <a:r>
                  <a:rPr lang="en-US" sz="1800" kern="100" dirty="0">
                    <a:effectLst/>
                    <a:ea typeface="SimSun" panose="02010600030101010101" pitchFamily="2" charset="-122"/>
                  </a:rPr>
                  <a:t>) are flattened into an array of neurons output layer of the encoder </a:t>
                </a:r>
                <a:r>
                  <a:rPr lang="en-US" sz="1800" i="1" kern="100" dirty="0">
                    <a:effectLst/>
                    <a:ea typeface="SimSun" panose="02010600030101010101" pitchFamily="2" charset="-122"/>
                  </a:rPr>
                  <a:t>f</a:t>
                </a:r>
                <a:r>
                  <a:rPr lang="en-US" sz="1800" kern="100" dirty="0">
                    <a:effectLst/>
                    <a:ea typeface="SimSun" panose="02010600030101010101" pitchFamily="2" charset="-122"/>
                  </a:rPr>
                  <a:t>(</a:t>
                </a:r>
                <a:r>
                  <a:rPr lang="en-US" sz="1800" b="1" i="1" kern="100" dirty="0">
                    <a:effectLst/>
                    <a:ea typeface="SimSun" panose="02010600030101010101" pitchFamily="2" charset="-122"/>
                  </a:rPr>
                  <a:t>x</a:t>
                </a:r>
                <a:r>
                  <a:rPr lang="en-US" sz="1800" b="1" kern="100" dirty="0">
                    <a:effectLst/>
                    <a:ea typeface="SimSun" panose="02010600030101010101" pitchFamily="2" charset="-122"/>
                  </a:rPr>
                  <a:t> |</a:t>
                </a:r>
                <a:r>
                  <a:rPr lang="en-US" sz="1800" kern="100" dirty="0">
                    <a:effectLst/>
                    <a:ea typeface="SimSun" panose="02010600030101010101" pitchFamily="2" charset="-122"/>
                  </a:rPr>
                  <a:t> Θ).</a:t>
                </a:r>
              </a:p>
              <a:p>
                <a:pPr marL="0" indent="0">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SimSun" panose="02010600030101010101" pitchFamily="2" charset="-122"/>
                        </a:rPr>
                        <m:t>𝑓</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rPr>
                            <m:t>𝒙</m:t>
                          </m:r>
                        </m:e>
                        <m:e>
                          <m:r>
                            <m:rPr>
                              <m:sty m:val="p"/>
                            </m:rPr>
                            <a:rPr lang="en-US" sz="1800">
                              <a:effectLst/>
                              <a:latin typeface="Cambria Math" panose="02040503050406030204" pitchFamily="18" charset="0"/>
                              <a:ea typeface="SimSun" panose="02010600030101010101" pitchFamily="2" charset="-122"/>
                            </a:rPr>
                            <m:t>Θ</m:t>
                          </m:r>
                        </m:e>
                      </m:d>
                      <m:r>
                        <a:rPr lang="en-US" sz="1800" i="1">
                          <a:effectLst/>
                          <a:latin typeface="Cambria Math" panose="02040503050406030204" pitchFamily="18" charset="0"/>
                          <a:ea typeface="SimSun" panose="02010600030101010101" pitchFamily="2" charset="-122"/>
                        </a:rPr>
                        <m:t>=</m:t>
                      </m:r>
                      <m:d>
                        <m:dPr>
                          <m:ctrlPr>
                            <a:rPr lang="en-US" sz="1800" i="1">
                              <a:effectLst/>
                              <a:latin typeface="Cambria Math" panose="02040503050406030204" pitchFamily="18" charset="0"/>
                            </a:rPr>
                          </m:ctrlPr>
                        </m:dPr>
                        <m:e>
                          <m:m>
                            <m:mPr>
                              <m:mcs>
                                <m:mc>
                                  <m:mcPr>
                                    <m:count m:val="1"/>
                                    <m:mcJc m:val="center"/>
                                  </m:mcPr>
                                </m:mc>
                              </m:mcs>
                              <m:ctrlPr>
                                <a:rPr lang="en-US" sz="1800" i="1">
                                  <a:effectLst/>
                                  <a:latin typeface="Cambria Math" panose="02040503050406030204" pitchFamily="18" charset="0"/>
                                </a:rPr>
                              </m:ctrlPr>
                            </m:mPr>
                            <m:mr>
                              <m:e>
                                <m:r>
                                  <a:rPr lang="en-US" sz="1800" i="1">
                                    <a:effectLst/>
                                    <a:latin typeface="Cambria Math" panose="02040503050406030204" pitchFamily="18" charset="0"/>
                                    <a:ea typeface="SimSun" panose="02010600030101010101" pitchFamily="2" charset="-122"/>
                                  </a:rPr>
                                  <m:t>𝜇</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rPr>
                                      <m:t>𝒙</m:t>
                                    </m:r>
                                  </m:e>
                                </m:d>
                              </m:e>
                            </m:mr>
                            <m:mr>
                              <m:e>
                                <m:r>
                                  <m:rPr>
                                    <m:sty m:val="p"/>
                                  </m:rPr>
                                  <a:rPr lang="en-US" sz="1800">
                                    <a:effectLst/>
                                    <a:latin typeface="Cambria Math" panose="02040503050406030204" pitchFamily="18" charset="0"/>
                                    <a:ea typeface="SimSun" panose="02010600030101010101" pitchFamily="2" charset="-122"/>
                                  </a:rPr>
                                  <m:t>Σ</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rPr>
                                      <m:t>𝒙</m:t>
                                    </m:r>
                                  </m:e>
                                </m:d>
                              </m:e>
                            </m:mr>
                          </m:m>
                        </m:e>
                      </m:d>
                      <m:r>
                        <a:rPr lang="en-US" sz="1800" i="1">
                          <a:effectLst/>
                          <a:latin typeface="Cambria Math" panose="02040503050406030204" pitchFamily="18" charset="0"/>
                          <a:ea typeface="SimSun" panose="02010600030101010101" pitchFamily="2" charset="-122"/>
                        </a:rPr>
                        <m:t>→</m:t>
                      </m:r>
                      <m:r>
                        <a:rPr lang="en-US" sz="1800" b="1" i="1">
                          <a:effectLst/>
                          <a:latin typeface="Cambria Math" panose="02040503050406030204" pitchFamily="18" charset="0"/>
                          <a:ea typeface="SimSun" panose="02010600030101010101" pitchFamily="2" charset="-122"/>
                        </a:rPr>
                        <m:t>𝒛</m:t>
                      </m:r>
                    </m:oMath>
                  </m:oMathPara>
                </a14:m>
                <a:endParaRPr lang="en-US" sz="1800" kern="100" dirty="0">
                  <a:effectLst/>
                  <a:ea typeface="SimSun" panose="02010600030101010101" pitchFamily="2" charset="-122"/>
                </a:endParaRPr>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806D2B1C-5FA2-825D-4A24-C43554C10A33}"/>
                  </a:ext>
                </a:extLst>
              </p:cNvPr>
              <p:cNvSpPr>
                <a:spLocks noGrp="1" noRot="1" noChangeAspect="1" noMove="1" noResize="1" noEditPoints="1" noAdjustHandles="1" noChangeArrowheads="1" noChangeShapeType="1" noTextEdit="1"/>
              </p:cNvSpPr>
              <p:nvPr>
                <p:ph idx="1"/>
              </p:nvPr>
            </p:nvSpPr>
            <p:spPr>
              <a:xfrm>
                <a:off x="56270" y="914399"/>
                <a:ext cx="6795051" cy="5176066"/>
              </a:xfrm>
              <a:blipFill>
                <a:blip r:embed="rId4"/>
                <a:stretch>
                  <a:fillRect l="-717" t="-589" r="-807" b="-482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AFCACA1-02E1-3CBC-CC89-0BA5A5E99A06}"/>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B856BA13-7D38-C611-92EC-394EE5D4A819}"/>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1E47E503-6573-75F0-F4D6-4831299E08A8}"/>
              </a:ext>
            </a:extLst>
          </p:cNvPr>
          <p:cNvSpPr>
            <a:spLocks noGrp="1"/>
          </p:cNvSpPr>
          <p:nvPr>
            <p:ph type="sldNum" sz="quarter" idx="12"/>
          </p:nvPr>
        </p:nvSpPr>
        <p:spPr/>
        <p:txBody>
          <a:bodyPr/>
          <a:lstStyle/>
          <a:p>
            <a:fld id="{5DB5036F-1FF2-46C4-8D2B-59C7E3B91952}" type="slidenum">
              <a:rPr lang="en-US" smtClean="0"/>
              <a:pPr/>
              <a:t>13</a:t>
            </a:fld>
            <a:endParaRPr lang="en-US"/>
          </a:p>
        </p:txBody>
      </p:sp>
      <p:pic>
        <p:nvPicPr>
          <p:cNvPr id="8" name="Picture 7">
            <a:extLst>
              <a:ext uri="{FF2B5EF4-FFF2-40B4-BE49-F238E27FC236}">
                <a16:creationId xmlns:a16="http://schemas.microsoft.com/office/drawing/2014/main" id="{93BF0DD8-84F2-439F-D9F6-6937DB962E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1359" y="1053959"/>
            <a:ext cx="5200001" cy="3409367"/>
          </a:xfrm>
          <a:prstGeom prst="rect">
            <a:avLst/>
          </a:prstGeom>
        </p:spPr>
      </p:pic>
      <p:sp>
        <p:nvSpPr>
          <p:cNvPr id="10" name="TextBox 9">
            <a:extLst>
              <a:ext uri="{FF2B5EF4-FFF2-40B4-BE49-F238E27FC236}">
                <a16:creationId xmlns:a16="http://schemas.microsoft.com/office/drawing/2014/main" id="{6A363A50-7433-1D1D-436B-327CF2B26313}"/>
              </a:ext>
            </a:extLst>
          </p:cNvPr>
          <p:cNvSpPr txBox="1"/>
          <p:nvPr/>
        </p:nvSpPr>
        <p:spPr>
          <a:xfrm>
            <a:off x="7986932" y="4554147"/>
            <a:ext cx="2743200" cy="369332"/>
          </a:xfrm>
          <a:prstGeom prst="rect">
            <a:avLst/>
          </a:prstGeom>
          <a:noFill/>
        </p:spPr>
        <p:txBody>
          <a:bodyPr wrap="square">
            <a:spAutoFit/>
          </a:bodyPr>
          <a:lstStyle/>
          <a:p>
            <a:r>
              <a:rPr lang="en-US" sz="1800" b="1" dirty="0">
                <a:effectLst/>
                <a:latin typeface="Times New Roman" panose="02020603050405020304" pitchFamily="18" charset="0"/>
                <a:ea typeface="SimSun" panose="02010600030101010101" pitchFamily="2" charset="-122"/>
              </a:rPr>
              <a:t>Figure 2.</a:t>
            </a:r>
            <a:r>
              <a:rPr lang="en-US" sz="1800" dirty="0">
                <a:effectLst/>
                <a:latin typeface="Times New Roman" panose="02020603050405020304" pitchFamily="18" charset="0"/>
                <a:ea typeface="SimSun" panose="02010600030101010101" pitchFamily="2" charset="-122"/>
              </a:rPr>
              <a:t> AVA architecture </a:t>
            </a:r>
            <a:endParaRPr lang="en-US" dirty="0"/>
          </a:p>
        </p:txBody>
      </p:sp>
    </p:spTree>
    <p:extLst>
      <p:ext uri="{BB962C8B-B14F-4D97-AF65-F5344CB8AC3E}">
        <p14:creationId xmlns:p14="http://schemas.microsoft.com/office/powerpoint/2010/main" val="295429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6735-D72E-6E44-13AA-44E4C18A7081}"/>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9C0F52-E719-FD87-6F53-D7D966702910}"/>
                  </a:ext>
                </a:extLst>
              </p:cNvPr>
              <p:cNvSpPr>
                <a:spLocks noGrp="1"/>
              </p:cNvSpPr>
              <p:nvPr>
                <p:ph idx="1"/>
              </p:nvPr>
            </p:nvSpPr>
            <p:spPr>
              <a:xfrm>
                <a:off x="140677" y="914399"/>
                <a:ext cx="11901268" cy="5176066"/>
              </a:xfrm>
            </p:spPr>
            <p:txBody>
              <a:bodyPr>
                <a:noAutofit/>
              </a:bodyPr>
              <a:lstStyle/>
              <a:p>
                <a:pPr marL="0" indent="0">
                  <a:buNone/>
                </a:pPr>
                <a:r>
                  <a:rPr lang="en-US" sz="2100" dirty="0">
                    <a:effectLst/>
                    <a:ea typeface="SimSun" panose="02010600030101010101" pitchFamily="2" charset="-122"/>
                  </a:rPr>
                  <a:t>The actual decoded data </a:t>
                </a:r>
                <a:r>
                  <a:rPr lang="en-US" sz="2100" b="1" dirty="0">
                    <a:effectLst/>
                    <a:ea typeface="SimSun" panose="02010600030101010101" pitchFamily="2" charset="-122"/>
                  </a:rPr>
                  <a:t>z</a:t>
                </a:r>
                <a:r>
                  <a:rPr lang="en-US" sz="2100" dirty="0">
                    <a:effectLst/>
                    <a:ea typeface="SimSun" panose="02010600030101010101" pitchFamily="2" charset="-122"/>
                  </a:rPr>
                  <a:t> is calculated randomly from </a:t>
                </a:r>
                <a:r>
                  <a:rPr lang="en-US" sz="2100" i="1" dirty="0">
                    <a:effectLst/>
                    <a:ea typeface="SimSun" panose="02010600030101010101" pitchFamily="2" charset="-122"/>
                  </a:rPr>
                  <a:t>μ</a:t>
                </a:r>
                <a:r>
                  <a:rPr lang="en-US" sz="2100" dirty="0">
                    <a:effectLst/>
                    <a:ea typeface="SimSun" panose="02010600030101010101" pitchFamily="2" charset="-122"/>
                  </a:rPr>
                  <a:t>(</a:t>
                </a:r>
                <a:r>
                  <a:rPr lang="en-US" sz="2100" b="1" i="1" dirty="0">
                    <a:effectLst/>
                    <a:ea typeface="SimSun" panose="02010600030101010101" pitchFamily="2" charset="-122"/>
                  </a:rPr>
                  <a:t>x</a:t>
                </a:r>
                <a:r>
                  <a:rPr lang="en-US" sz="2100" dirty="0">
                    <a:effectLst/>
                    <a:ea typeface="SimSun" panose="02010600030101010101" pitchFamily="2" charset="-122"/>
                  </a:rPr>
                  <a:t>) and Σ(</a:t>
                </a:r>
                <a:r>
                  <a:rPr lang="en-US" sz="2100" b="1" i="1" dirty="0">
                    <a:effectLst/>
                    <a:ea typeface="SimSun" panose="02010600030101010101" pitchFamily="2" charset="-122"/>
                  </a:rPr>
                  <a:t>x</a:t>
                </a:r>
                <a:r>
                  <a:rPr lang="en-US" sz="2100" dirty="0">
                    <a:effectLst/>
                    <a:ea typeface="SimSun" panose="02010600030101010101" pitchFamily="2" charset="-122"/>
                  </a:rPr>
                  <a:t>) along with a random vector </a:t>
                </a:r>
                <a:r>
                  <a:rPr lang="en-US" sz="2100" b="1" i="1" dirty="0">
                    <a:effectLst/>
                    <a:ea typeface="SimSun" panose="02010600030101010101" pitchFamily="2" charset="-122"/>
                  </a:rPr>
                  <a:t>r</a:t>
                </a:r>
                <a:r>
                  <a:rPr lang="en-US" sz="2100" dirty="0">
                    <a:effectLst/>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r>
                        <a:rPr lang="en-US" sz="2100" b="1" i="1" smtClean="0">
                          <a:effectLst/>
                          <a:latin typeface="Cambria Math" panose="02040503050406030204" pitchFamily="18" charset="0"/>
                          <a:ea typeface="SimSun" panose="02010600030101010101" pitchFamily="2" charset="-122"/>
                        </a:rPr>
                        <m:t>𝒛</m:t>
                      </m:r>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d>
                      <m:r>
                        <a:rPr lang="en-US" sz="2100" i="1">
                          <a:effectLst/>
                          <a:latin typeface="Cambria Math" panose="02040503050406030204" pitchFamily="18" charset="0"/>
                          <a:ea typeface="SimSun" panose="02010600030101010101" pitchFamily="2" charset="-122"/>
                        </a:rPr>
                        <m:t>+</m:t>
                      </m:r>
                      <m:sSup>
                        <m:sSupPr>
                          <m:ctrlPr>
                            <a:rPr lang="en-US" sz="2100" i="1">
                              <a:effectLst/>
                              <a:latin typeface="Cambria Math" panose="02040503050406030204" pitchFamily="18" charset="0"/>
                            </a:rPr>
                          </m:ctrlPr>
                        </m:sSupPr>
                        <m:e>
                          <m:d>
                            <m:dPr>
                              <m:ctrlPr>
                                <a:rPr lang="en-US" sz="2100" i="1">
                                  <a:effectLst/>
                                  <a:latin typeface="Cambria Math" panose="02040503050406030204" pitchFamily="18" charset="0"/>
                                </a:rPr>
                              </m:ctrlPr>
                            </m:dPr>
                            <m:e>
                              <m:r>
                                <m:rPr>
                                  <m:sty m:val="p"/>
                                </m:rPr>
                                <a:rPr lang="en-US" sz="2100">
                                  <a:effectLst/>
                                  <a:latin typeface="Cambria Math" panose="02040503050406030204" pitchFamily="18" charset="0"/>
                                  <a:ea typeface="SimSun" panose="02010600030101010101" pitchFamily="2" charset="-122"/>
                                </a:rPr>
                                <m:t>Σ</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d>
                            </m:e>
                          </m:d>
                        </m:e>
                        <m:sup>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1</m:t>
                              </m:r>
                            </m:num>
                            <m:den>
                              <m:r>
                                <a:rPr lang="en-US" sz="2100" i="1">
                                  <a:effectLst/>
                                  <a:latin typeface="Cambria Math" panose="02040503050406030204" pitchFamily="18" charset="0"/>
                                  <a:ea typeface="SimSun" panose="02010600030101010101" pitchFamily="2" charset="-122"/>
                                </a:rPr>
                                <m:t>2</m:t>
                              </m:r>
                            </m:den>
                          </m:f>
                        </m:sup>
                      </m:sSup>
                      <m:r>
                        <a:rPr lang="en-US" sz="2100" b="1" i="1">
                          <a:effectLst/>
                          <a:latin typeface="Cambria Math" panose="02040503050406030204" pitchFamily="18" charset="0"/>
                          <a:ea typeface="SimSun" panose="02010600030101010101" pitchFamily="2" charset="-122"/>
                        </a:rPr>
                        <m:t>𝒓</m:t>
                      </m:r>
                      <m:r>
                        <a:rPr lang="en-US" sz="2100" b="0" i="1" smtClean="0">
                          <a:effectLst/>
                          <a:latin typeface="Cambria Math" panose="02040503050406030204" pitchFamily="18" charset="0"/>
                          <a:ea typeface="SimSun" panose="02010600030101010101" pitchFamily="2" charset="-122"/>
                        </a:rPr>
                        <m:t>    </m:t>
                      </m:r>
                      <m:d>
                        <m:dPr>
                          <m:ctrlPr>
                            <a:rPr lang="en-US" sz="2100" b="0" i="1" smtClean="0">
                              <a:effectLst/>
                              <a:latin typeface="Cambria Math" panose="02040503050406030204" pitchFamily="18" charset="0"/>
                              <a:ea typeface="SimSun" panose="02010600030101010101" pitchFamily="2" charset="-122"/>
                            </a:rPr>
                          </m:ctrlPr>
                        </m:dPr>
                        <m:e>
                          <m:r>
                            <a:rPr lang="en-US" sz="2100" b="0" i="1" smtClean="0">
                              <a:effectLst/>
                              <a:latin typeface="Cambria Math" panose="02040503050406030204" pitchFamily="18" charset="0"/>
                              <a:ea typeface="SimSun" panose="02010600030101010101" pitchFamily="2" charset="-122"/>
                            </a:rPr>
                            <m:t>8</m:t>
                          </m:r>
                        </m:e>
                      </m:d>
                    </m:oMath>
                  </m:oMathPara>
                </a14:m>
                <a:endParaRPr lang="en-US" sz="2100" dirty="0"/>
              </a:p>
              <a:p>
                <a:pPr marL="0" marR="0" indent="0" algn="just">
                  <a:spcBef>
                    <a:spcPts val="0"/>
                  </a:spcBef>
                  <a:spcAft>
                    <a:spcPts val="0"/>
                  </a:spcAft>
                  <a:buNone/>
                </a:pPr>
                <a:r>
                  <a:rPr lang="en-US" sz="2100" kern="100" dirty="0">
                    <a:effectLst/>
                    <a:ea typeface="SimSun" panose="02010600030101010101" pitchFamily="2" charset="-122"/>
                  </a:rPr>
                  <a:t>Where </a:t>
                </a:r>
                <a:r>
                  <a:rPr lang="en-US" sz="2100" b="1" i="1" kern="100" dirty="0">
                    <a:effectLst/>
                    <a:ea typeface="SimSun" panose="02010600030101010101" pitchFamily="2" charset="-122"/>
                  </a:rPr>
                  <a:t>r</a:t>
                </a:r>
                <a:r>
                  <a:rPr lang="en-US" sz="2100" kern="100" dirty="0">
                    <a:effectLst/>
                    <a:ea typeface="SimSun" panose="02010600030101010101" pitchFamily="2" charset="-122"/>
                  </a:rPr>
                  <a:t> follows standard Gaussian distribution with mean vector </a:t>
                </a:r>
                <a:r>
                  <a:rPr lang="en-US" sz="2100" b="1" kern="100" dirty="0">
                    <a:effectLst/>
                    <a:ea typeface="SimSun" panose="02010600030101010101" pitchFamily="2" charset="-122"/>
                  </a:rPr>
                  <a:t>0</a:t>
                </a:r>
                <a:r>
                  <a:rPr lang="en-US" sz="2100" kern="100" dirty="0">
                    <a:effectLst/>
                    <a:ea typeface="SimSun" panose="02010600030101010101" pitchFamily="2" charset="-122"/>
                  </a:rPr>
                  <a:t> and identity covariance matrix </a:t>
                </a:r>
                <a:r>
                  <a:rPr lang="en-US" sz="2100" i="1" kern="100" dirty="0">
                    <a:effectLst/>
                    <a:ea typeface="SimSun" panose="02010600030101010101" pitchFamily="2" charset="-122"/>
                  </a:rPr>
                  <a:t>I</a:t>
                </a:r>
                <a:r>
                  <a:rPr lang="en-US" sz="2100" kern="100" dirty="0">
                    <a:effectLst/>
                    <a:ea typeface="SimSun" panose="02010600030101010101" pitchFamily="2" charset="-122"/>
                  </a:rPr>
                  <a:t> and each element of (Σ(</a:t>
                </a:r>
                <a:r>
                  <a:rPr lang="en-US" sz="2100" b="1" i="1" kern="100" dirty="0">
                    <a:effectLst/>
                    <a:ea typeface="SimSun" panose="02010600030101010101" pitchFamily="2" charset="-122"/>
                  </a:rPr>
                  <a:t>x</a:t>
                </a:r>
                <a:r>
                  <a:rPr lang="en-US" sz="2100" kern="100" dirty="0">
                    <a:effectLst/>
                    <a:ea typeface="SimSun" panose="02010600030101010101" pitchFamily="2" charset="-122"/>
                  </a:rPr>
                  <a:t>))</a:t>
                </a:r>
                <a:r>
                  <a:rPr lang="en-US" sz="2100" kern="100" baseline="30000" dirty="0">
                    <a:effectLst/>
                    <a:ea typeface="SimSun" panose="02010600030101010101" pitchFamily="2" charset="-122"/>
                  </a:rPr>
                  <a:t>1/2</a:t>
                </a:r>
                <a:r>
                  <a:rPr lang="en-US" sz="2100" kern="100" dirty="0">
                    <a:effectLst/>
                    <a:ea typeface="SimSun" panose="02010600030101010101" pitchFamily="2" charset="-122"/>
                  </a:rPr>
                  <a:t> is squared root of the corresponding element of Σ(</a:t>
                </a:r>
                <a:r>
                  <a:rPr lang="en-US" sz="2100" b="1" i="1" kern="100" dirty="0">
                    <a:effectLst/>
                    <a:ea typeface="SimSun" panose="02010600030101010101" pitchFamily="2" charset="-122"/>
                  </a:rPr>
                  <a:t>x</a:t>
                </a:r>
                <a:r>
                  <a:rPr lang="en-US" sz="2100" kern="100" dirty="0">
                    <a:effectLst/>
                    <a:ea typeface="SimSun" panose="02010600030101010101" pitchFamily="2" charset="-122"/>
                  </a:rPr>
                  <a:t>). This is an excellent invention in traditional literature which made the calculation of </a:t>
                </a:r>
                <a:r>
                  <a:rPr lang="en-US" sz="2100" kern="100" dirty="0" err="1">
                    <a:effectLst/>
                    <a:ea typeface="SimSun" panose="02010600030101010101" pitchFamily="2" charset="-122"/>
                  </a:rPr>
                  <a:t>Kullback-Leibler</a:t>
                </a:r>
                <a:r>
                  <a:rPr lang="en-US" sz="2100" kern="100" dirty="0">
                    <a:effectLst/>
                    <a:ea typeface="SimSun" panose="02010600030101010101" pitchFamily="2" charset="-122"/>
                  </a:rPr>
                  <a:t> divergence much easier without loss of information.</a:t>
                </a:r>
              </a:p>
              <a:p>
                <a:pPr marL="0" indent="228600">
                  <a:buNone/>
                </a:pPr>
                <a:r>
                  <a:rPr lang="en-US" sz="2100" dirty="0">
                    <a:effectLst/>
                    <a:ea typeface="SimSun" panose="02010600030101010101" pitchFamily="2" charset="-122"/>
                  </a:rPr>
                  <a:t>The balance function </a:t>
                </a:r>
                <a:r>
                  <a:rPr lang="en-US" sz="2100" i="1" dirty="0" err="1">
                    <a:effectLst/>
                    <a:ea typeface="SimSun" panose="02010600030101010101" pitchFamily="2" charset="-122"/>
                  </a:rPr>
                  <a:t>b</a:t>
                </a:r>
                <a:r>
                  <a:rPr lang="en-US" sz="2100" baseline="-25000" dirty="0" err="1">
                    <a:effectLst/>
                    <a:ea typeface="SimSun" panose="02010600030101010101" pitchFamily="2" charset="-122"/>
                  </a:rPr>
                  <a:t>AVA</a:t>
                </a:r>
                <a:r>
                  <a:rPr lang="en-US" sz="2100" dirty="0">
                    <a:effectLst/>
                    <a:ea typeface="SimSun" panose="02010600030101010101" pitchFamily="2" charset="-122"/>
                  </a:rPr>
                  <a:t>(Φ, Ψ) aims to balance decoding task and discrimination task without partiality but it can lean forward decoding task for improving accuracy of decoder by including the error of original data </a:t>
                </a:r>
                <a:r>
                  <a:rPr lang="en-US" sz="2100" b="1" i="1" dirty="0">
                    <a:effectLst/>
                    <a:ea typeface="SimSun" panose="02010600030101010101" pitchFamily="2" charset="-122"/>
                  </a:rPr>
                  <a:t>x</a:t>
                </a:r>
                <a:r>
                  <a:rPr lang="en-US" sz="2100" dirty="0">
                    <a:effectLst/>
                    <a:ea typeface="SimSun" panose="02010600030101010101" pitchFamily="2" charset="-122"/>
                  </a:rPr>
                  <a:t> and decoded data </a:t>
                </a:r>
                <a:r>
                  <a:rPr lang="en-US" sz="2100" b="1" i="1" dirty="0">
                    <a:effectLst/>
                    <a:ea typeface="SimSun" panose="02010600030101010101" pitchFamily="2" charset="-122"/>
                  </a:rPr>
                  <a:t>x</a:t>
                </a:r>
                <a:r>
                  <a:rPr lang="en-US" sz="2100" dirty="0">
                    <a:effectLst/>
                    <a:ea typeface="SimSun" panose="02010600030101010101" pitchFamily="2" charset="-122"/>
                  </a:rPr>
                  <a:t>’ into balance function as follows:</a:t>
                </a:r>
              </a:p>
              <a:p>
                <a:pPr marL="0" indent="0">
                  <a:buNone/>
                </a:pPr>
                <a14:m>
                  <m:oMathPara xmlns:m="http://schemas.openxmlformats.org/officeDocument/2006/math">
                    <m:oMathParaPr>
                      <m:jc m:val="right"/>
                    </m:oMathParaPr>
                    <m:oMath xmlns:m="http://schemas.openxmlformats.org/officeDocument/2006/math">
                      <m:sSub>
                        <m:sSubPr>
                          <m:ctrlPr>
                            <a:rPr lang="en-US" sz="2100" i="1" smtClean="0">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rPr>
                            <m:t>𝑏</m:t>
                          </m:r>
                        </m:e>
                        <m:sub>
                          <m:r>
                            <m:rPr>
                              <m:sty m:val="p"/>
                            </m:rPr>
                            <a:rPr lang="en-US" sz="2100">
                              <a:effectLst/>
                              <a:latin typeface="Cambria Math" panose="02040503050406030204" pitchFamily="18" charset="0"/>
                              <a:ea typeface="SimSun" panose="02010600030101010101" pitchFamily="2" charset="-122"/>
                            </a:rPr>
                            <m:t>AVA</m:t>
                          </m:r>
                        </m:sub>
                      </m:sSub>
                      <m:d>
                        <m:dPr>
                          <m:ctrlPr>
                            <a:rPr lang="en-US" sz="2100" i="1">
                              <a:effectLst/>
                              <a:latin typeface="Cambria Math" panose="02040503050406030204" pitchFamily="18" charset="0"/>
                            </a:rPr>
                          </m:ctrlPr>
                        </m:dPr>
                        <m:e>
                          <m:r>
                            <m:rPr>
                              <m:sty m:val="p"/>
                            </m:rPr>
                            <a:rPr lang="en-US" sz="2100">
                              <a:effectLst/>
                              <a:latin typeface="Cambria Math" panose="02040503050406030204" pitchFamily="18" charset="0"/>
                              <a:ea typeface="SimSun" panose="02010600030101010101" pitchFamily="2" charset="-122"/>
                            </a:rPr>
                            <m:t>Φ</m:t>
                          </m:r>
                          <m:r>
                            <a:rPr lang="en-US" sz="2100">
                              <a:effectLst/>
                              <a:latin typeface="Cambria Math" panose="02040503050406030204" pitchFamily="18" charset="0"/>
                              <a:ea typeface="SimSun" panose="02010600030101010101" pitchFamily="2" charset="-122"/>
                            </a:rPr>
                            <m:t>,</m:t>
                          </m:r>
                          <m:r>
                            <m:rPr>
                              <m:sty m:val="p"/>
                            </m:rPr>
                            <a:rPr lang="en-US" sz="2100">
                              <a:effectLst/>
                              <a:latin typeface="Cambria Math" panose="02040503050406030204" pitchFamily="18" charset="0"/>
                              <a:ea typeface="SimSun" panose="02010600030101010101" pitchFamily="2" charset="-122"/>
                            </a:rPr>
                            <m:t>Ψ</m:t>
                          </m:r>
                        </m:e>
                      </m:d>
                      <m:r>
                        <a:rPr lang="en-US" sz="2100" i="1">
                          <a:effectLst/>
                          <a:latin typeface="Cambria Math" panose="02040503050406030204" pitchFamily="18" charset="0"/>
                          <a:ea typeface="SimSun" panose="02010600030101010101" pitchFamily="2" charset="-122"/>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rPr>
                            <m:t>𝑏</m:t>
                          </m:r>
                        </m:e>
                        <m:sub>
                          <m:r>
                            <m:rPr>
                              <m:sty m:val="p"/>
                            </m:rPr>
                            <a:rPr lang="en-US" sz="2100">
                              <a:effectLst/>
                              <a:latin typeface="Cambria Math" panose="02040503050406030204" pitchFamily="18" charset="0"/>
                              <a:ea typeface="SimSun" panose="02010600030101010101" pitchFamily="2" charset="-122"/>
                            </a:rPr>
                            <m:t>GAN</m:t>
                          </m:r>
                        </m:sub>
                      </m:sSub>
                      <m:d>
                        <m:dPr>
                          <m:ctrlPr>
                            <a:rPr lang="en-US" sz="2100" i="1">
                              <a:effectLst/>
                              <a:latin typeface="Cambria Math" panose="02040503050406030204" pitchFamily="18" charset="0"/>
                            </a:rPr>
                          </m:ctrlPr>
                        </m:dPr>
                        <m:e>
                          <m:r>
                            <m:rPr>
                              <m:sty m:val="p"/>
                            </m:rPr>
                            <a:rPr lang="en-US" sz="2100">
                              <a:effectLst/>
                              <a:latin typeface="Cambria Math" panose="02040503050406030204" pitchFamily="18" charset="0"/>
                              <a:ea typeface="SimSun" panose="02010600030101010101" pitchFamily="2" charset="-122"/>
                            </a:rPr>
                            <m:t>Φ</m:t>
                          </m:r>
                          <m:r>
                            <a:rPr lang="en-US" sz="2100">
                              <a:effectLst/>
                              <a:latin typeface="Cambria Math" panose="02040503050406030204" pitchFamily="18" charset="0"/>
                              <a:ea typeface="SimSun" panose="02010600030101010101" pitchFamily="2" charset="-122"/>
                            </a:rPr>
                            <m:t>,</m:t>
                          </m:r>
                          <m:r>
                            <m:rPr>
                              <m:sty m:val="p"/>
                            </m:rPr>
                            <a:rPr lang="en-US" sz="2100">
                              <a:effectLst/>
                              <a:latin typeface="Cambria Math" panose="02040503050406030204" pitchFamily="18" charset="0"/>
                              <a:ea typeface="SimSun" panose="02010600030101010101" pitchFamily="2" charset="-122"/>
                            </a:rPr>
                            <m:t>Ψ</m:t>
                          </m:r>
                        </m:e>
                      </m:d>
                      <m:r>
                        <a:rPr lang="en-US" sz="2100" i="1">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1</m:t>
                          </m:r>
                        </m:num>
                        <m:den>
                          <m:r>
                            <a:rPr lang="en-US" sz="2100" i="1">
                              <a:effectLst/>
                              <a:latin typeface="Cambria Math" panose="02040503050406030204" pitchFamily="18" charset="0"/>
                              <a:ea typeface="SimSun" panose="02010600030101010101" pitchFamily="2" charset="-122"/>
                            </a:rPr>
                            <m:t>2</m:t>
                          </m:r>
                        </m:den>
                      </m:f>
                      <m:sSup>
                        <m:sSupPr>
                          <m:ctrlPr>
                            <a:rPr lang="en-US" sz="2100" i="1">
                              <a:effectLst/>
                              <a:latin typeface="Cambria Math" panose="02040503050406030204" pitchFamily="18" charset="0"/>
                            </a:rPr>
                          </m:ctrlPr>
                        </m:sSupPr>
                        <m:e>
                          <m:d>
                            <m:dPr>
                              <m:begChr m:val="‖"/>
                              <m:endChr m:val="‖"/>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r>
                                <a:rPr lang="en-US" sz="2100" i="1">
                                  <a:effectLst/>
                                  <a:latin typeface="Cambria Math" panose="02040503050406030204" pitchFamily="18" charset="0"/>
                                  <a:ea typeface="SimSun" panose="02010600030101010101" pitchFamily="2" charset="-122"/>
                                </a:rPr>
                                <m:t>−</m:t>
                              </m:r>
                              <m:sSup>
                                <m:sSupPr>
                                  <m:ctrlPr>
                                    <a:rPr lang="en-US" sz="2100"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e>
                          </m:d>
                        </m:e>
                        <m:sup>
                          <m:r>
                            <a:rPr lang="en-US" sz="2100" i="1">
                              <a:effectLst/>
                              <a:latin typeface="Cambria Math" panose="02040503050406030204" pitchFamily="18" charset="0"/>
                              <a:ea typeface="SimSun" panose="02010600030101010101" pitchFamily="2" charset="-122"/>
                            </a:rPr>
                            <m:t>2</m:t>
                          </m:r>
                        </m:sup>
                      </m:sSup>
                      <m:r>
                        <a:rPr lang="en-US" sz="2100" i="1">
                          <a:effectLst/>
                          <a:latin typeface="Cambria Math" panose="02040503050406030204" pitchFamily="18" charset="0"/>
                          <a:ea typeface="SimSun" panose="02010600030101010101" pitchFamily="2" charset="-122"/>
                        </a:rPr>
                        <m:t>=</m:t>
                      </m:r>
                      <m:func>
                        <m:funcPr>
                          <m:ctrlPr>
                            <a:rPr lang="en-US" sz="2100" i="1">
                              <a:effectLst/>
                              <a:latin typeface="Cambria Math" panose="02040503050406030204" pitchFamily="18" charset="0"/>
                            </a:rPr>
                          </m:ctrlPr>
                        </m:funcPr>
                        <m:fName>
                          <m:r>
                            <m:rPr>
                              <m:sty m:val="p"/>
                            </m:rPr>
                            <a:rPr lang="en-US" sz="2100">
                              <a:effectLst/>
                              <a:latin typeface="Cambria Math" panose="02040503050406030204" pitchFamily="18" charset="0"/>
                              <a:ea typeface="SimSun" panose="02010600030101010101" pitchFamily="2" charset="-122"/>
                            </a:rPr>
                            <m:t>log</m:t>
                          </m:r>
                        </m:fName>
                        <m:e>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𝑑</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e>
                                  <m:r>
                                    <m:rPr>
                                      <m:sty m:val="p"/>
                                    </m:rPr>
                                    <a:rPr lang="en-US" sz="2100">
                                      <a:effectLst/>
                                      <a:latin typeface="Cambria Math" panose="02040503050406030204" pitchFamily="18" charset="0"/>
                                      <a:ea typeface="SimSun" panose="02010600030101010101" pitchFamily="2" charset="-122"/>
                                    </a:rPr>
                                    <m:t>Ψ</m:t>
                                  </m:r>
                                </m:e>
                              </m:d>
                            </m:e>
                          </m:d>
                        </m:e>
                      </m:func>
                      <m:r>
                        <a:rPr lang="en-US" sz="2100" i="1">
                          <a:effectLst/>
                          <a:latin typeface="Cambria Math" panose="02040503050406030204" pitchFamily="18" charset="0"/>
                          <a:ea typeface="SimSun" panose="02010600030101010101" pitchFamily="2" charset="-122"/>
                        </a:rPr>
                        <m:t>+</m:t>
                      </m:r>
                      <m:func>
                        <m:funcPr>
                          <m:ctrlPr>
                            <a:rPr lang="en-US" sz="2100" i="1">
                              <a:effectLst/>
                              <a:latin typeface="Cambria Math" panose="02040503050406030204" pitchFamily="18" charset="0"/>
                            </a:rPr>
                          </m:ctrlPr>
                        </m:funcPr>
                        <m:fName>
                          <m:r>
                            <m:rPr>
                              <m:sty m:val="p"/>
                            </m:rPr>
                            <a:rPr lang="en-US" sz="2100">
                              <a:effectLst/>
                              <a:latin typeface="Cambria Math" panose="02040503050406030204" pitchFamily="18" charset="0"/>
                              <a:ea typeface="SimSun" panose="02010600030101010101" pitchFamily="2" charset="-122"/>
                            </a:rPr>
                            <m:t>log</m:t>
                          </m:r>
                        </m:fName>
                        <m:e>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1−</m:t>
                              </m:r>
                              <m:r>
                                <a:rPr lang="en-US" sz="2100" i="1">
                                  <a:effectLst/>
                                  <a:latin typeface="Cambria Math" panose="02040503050406030204" pitchFamily="18" charset="0"/>
                                  <a:ea typeface="SimSun" panose="02010600030101010101" pitchFamily="2" charset="-122"/>
                                </a:rPr>
                                <m:t>𝑑</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𝑔</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𝒛</m:t>
                                      </m:r>
                                    </m:e>
                                    <m:e>
                                      <m:r>
                                        <m:rPr>
                                          <m:sty m:val="p"/>
                                        </m:rPr>
                                        <a:rPr lang="en-US" sz="2100">
                                          <a:effectLst/>
                                          <a:latin typeface="Cambria Math" panose="02040503050406030204" pitchFamily="18" charset="0"/>
                                          <a:ea typeface="SimSun" panose="02010600030101010101" pitchFamily="2" charset="-122"/>
                                        </a:rPr>
                                        <m:t>Φ</m:t>
                                      </m:r>
                                    </m:e>
                                  </m:d>
                                </m:e>
                                <m:e>
                                  <m:r>
                                    <m:rPr>
                                      <m:sty m:val="p"/>
                                    </m:rPr>
                                    <a:rPr lang="en-US" sz="2100">
                                      <a:effectLst/>
                                      <a:latin typeface="Cambria Math" panose="02040503050406030204" pitchFamily="18" charset="0"/>
                                      <a:ea typeface="SimSun" panose="02010600030101010101" pitchFamily="2" charset="-122"/>
                                    </a:rPr>
                                    <m:t>Ψ</m:t>
                                  </m:r>
                                </m:e>
                              </m:d>
                            </m:e>
                          </m:d>
                        </m:e>
                      </m:func>
                      <m:r>
                        <a:rPr lang="en-US" sz="2100" i="1">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1</m:t>
                          </m:r>
                        </m:num>
                        <m:den>
                          <m:r>
                            <a:rPr lang="en-US" sz="2100" i="1">
                              <a:effectLst/>
                              <a:latin typeface="Cambria Math" panose="02040503050406030204" pitchFamily="18" charset="0"/>
                              <a:ea typeface="SimSun" panose="02010600030101010101" pitchFamily="2" charset="-122"/>
                            </a:rPr>
                            <m:t>2</m:t>
                          </m:r>
                        </m:den>
                      </m:f>
                      <m:sSup>
                        <m:sSupPr>
                          <m:ctrlPr>
                            <a:rPr lang="en-US" sz="2100" i="1">
                              <a:effectLst/>
                              <a:latin typeface="Cambria Math" panose="02040503050406030204" pitchFamily="18" charset="0"/>
                            </a:rPr>
                          </m:ctrlPr>
                        </m:sSupPr>
                        <m:e>
                          <m:d>
                            <m:dPr>
                              <m:begChr m:val="‖"/>
                              <m:endChr m:val="‖"/>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r>
                                <a:rPr lang="en-US" sz="2100" i="1">
                                  <a:effectLst/>
                                  <a:latin typeface="Cambria Math" panose="02040503050406030204" pitchFamily="18" charset="0"/>
                                  <a:ea typeface="SimSun" panose="02010600030101010101" pitchFamily="2" charset="-122"/>
                                </a:rPr>
                                <m:t>−</m:t>
                              </m:r>
                              <m:sSup>
                                <m:sSupPr>
                                  <m:ctrlPr>
                                    <a:rPr lang="en-US" sz="2100"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e>
                          </m:d>
                        </m:e>
                        <m:sup>
                          <m:r>
                            <a:rPr lang="en-US" sz="2100" i="1">
                              <a:effectLst/>
                              <a:latin typeface="Cambria Math" panose="02040503050406030204" pitchFamily="18" charset="0"/>
                              <a:ea typeface="SimSun" panose="02010600030101010101" pitchFamily="2" charset="-122"/>
                            </a:rPr>
                            <m:t>2</m:t>
                          </m:r>
                        </m:sup>
                      </m:sSup>
                      <m:r>
                        <a:rPr lang="en-US" sz="2100" b="0" i="1" smtClean="0">
                          <a:effectLst/>
                          <a:latin typeface="Cambria Math" panose="02040503050406030204" pitchFamily="18" charset="0"/>
                          <a:ea typeface="SimSun" panose="02010600030101010101" pitchFamily="2" charset="-122"/>
                        </a:rPr>
                        <m:t>    </m:t>
                      </m:r>
                      <m:d>
                        <m:dPr>
                          <m:ctrlPr>
                            <a:rPr lang="en-US" sz="2100" b="0" i="1" smtClean="0">
                              <a:effectLst/>
                              <a:latin typeface="Cambria Math" panose="02040503050406030204" pitchFamily="18" charset="0"/>
                              <a:ea typeface="SimSun" panose="02010600030101010101" pitchFamily="2" charset="-122"/>
                            </a:rPr>
                          </m:ctrlPr>
                        </m:dPr>
                        <m:e>
                          <m:r>
                            <a:rPr lang="en-US" sz="2100" b="0" i="1" smtClean="0">
                              <a:effectLst/>
                              <a:latin typeface="Cambria Math" panose="02040503050406030204" pitchFamily="18" charset="0"/>
                              <a:ea typeface="SimSun" panose="02010600030101010101" pitchFamily="2" charset="-122"/>
                            </a:rPr>
                            <m:t>9</m:t>
                          </m:r>
                        </m:e>
                      </m:d>
                    </m:oMath>
                  </m:oMathPara>
                </a14:m>
                <a:endParaRPr lang="en-US" sz="2100" dirty="0">
                  <a:effectLst/>
                  <a:ea typeface="SimSun" panose="02010600030101010101" pitchFamily="2" charset="-122"/>
                </a:endParaRPr>
              </a:p>
              <a:p>
                <a:pPr marL="0" indent="0">
                  <a:buNone/>
                </a:pPr>
                <a:r>
                  <a:rPr lang="en-US" sz="2100" dirty="0">
                    <a:effectLst/>
                    <a:ea typeface="SimSun" panose="02010600030101010101" pitchFamily="2" charset="-122"/>
                  </a:rPr>
                  <a:t>As a result, the estimate of discriminator parameter Ψ is:</a:t>
                </a:r>
                <a:endParaRPr lang="en-US" sz="2100" dirty="0">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r>
                        <m:rPr>
                          <m:sty m:val="p"/>
                        </m:rPr>
                        <a:rPr lang="en-US" sz="2100" smtClean="0">
                          <a:effectLst/>
                          <a:latin typeface="Cambria Math" panose="02040503050406030204" pitchFamily="18" charset="0"/>
                          <a:ea typeface="SimSun" panose="02010600030101010101" pitchFamily="2" charset="-122"/>
                        </a:rPr>
                        <m:t>Ψ</m:t>
                      </m:r>
                      <m:r>
                        <a:rPr lang="en-US" sz="2100" i="1">
                          <a:effectLst/>
                          <a:latin typeface="Cambria Math" panose="02040503050406030204" pitchFamily="18" charset="0"/>
                          <a:ea typeface="SimSun" panose="02010600030101010101" pitchFamily="2" charset="-122"/>
                        </a:rPr>
                        <m:t>=</m:t>
                      </m:r>
                      <m:r>
                        <m:rPr>
                          <m:sty m:val="p"/>
                        </m:rPr>
                        <a:rPr lang="en-US" sz="2100">
                          <a:effectLst/>
                          <a:latin typeface="Cambria Math" panose="02040503050406030204" pitchFamily="18" charset="0"/>
                          <a:ea typeface="SimSun" panose="02010600030101010101" pitchFamily="2" charset="-122"/>
                        </a:rPr>
                        <m:t>Ψ</m:t>
                      </m:r>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𝛾</m:t>
                      </m:r>
                      <m:d>
                        <m:dPr>
                          <m:ctrlPr>
                            <a:rPr lang="en-US" sz="2100" i="1">
                              <a:effectLst/>
                              <a:latin typeface="Cambria Math" panose="02040503050406030204" pitchFamily="18" charset="0"/>
                            </a:rPr>
                          </m:ctrlPr>
                        </m:dPr>
                        <m:e>
                          <m:f>
                            <m:fPr>
                              <m:ctrlPr>
                                <a:rPr lang="en-US" sz="2100" i="1">
                                  <a:effectLst/>
                                  <a:latin typeface="Cambria Math" panose="02040503050406030204" pitchFamily="18" charset="0"/>
                                </a:rPr>
                              </m:ctrlPr>
                            </m:fPr>
                            <m:num>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𝑎</m:t>
                                  </m:r>
                                </m:e>
                                <m:sub>
                                  <m:r>
                                    <a:rPr lang="en-US" sz="2100" i="1">
                                      <a:effectLst/>
                                      <a:latin typeface="Cambria Math" panose="02040503050406030204" pitchFamily="18" charset="0"/>
                                      <a:ea typeface="SimSun" panose="02010600030101010101" pitchFamily="2" charset="-122"/>
                                    </a:rPr>
                                    <m:t>𝑑</m:t>
                                  </m:r>
                                </m:sub>
                                <m:sup>
                                  <m:r>
                                    <a:rPr lang="en-US" sz="2100" i="1">
                                      <a:effectLst/>
                                      <a:latin typeface="Cambria Math" panose="02040503050406030204" pitchFamily="18" charset="0"/>
                                      <a:ea typeface="SimSun" panose="02010600030101010101" pitchFamily="2" charset="-122"/>
                                    </a:rPr>
                                    <m:t>′</m:t>
                                  </m:r>
                                </m:sup>
                              </m:sSub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𝑑</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e>
                                      <m:r>
                                        <m:rPr>
                                          <m:sty m:val="p"/>
                                        </m:rPr>
                                        <a:rPr lang="en-US" sz="2100">
                                          <a:effectLst/>
                                          <a:latin typeface="Cambria Math" panose="02040503050406030204" pitchFamily="18" charset="0"/>
                                          <a:ea typeface="SimSun" panose="02010600030101010101" pitchFamily="2" charset="-122"/>
                                        </a:rPr>
                                        <m:t>Ψ</m:t>
                                      </m:r>
                                    </m:e>
                                  </m:d>
                                </m:e>
                              </m:d>
                            </m:num>
                            <m:den>
                              <m:r>
                                <a:rPr lang="en-US" sz="2100" i="1">
                                  <a:effectLst/>
                                  <a:latin typeface="Cambria Math" panose="02040503050406030204" pitchFamily="18" charset="0"/>
                                  <a:ea typeface="SimSun" panose="02010600030101010101" pitchFamily="2" charset="-122"/>
                                </a:rPr>
                                <m:t>𝑑</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e>
                                  <m:r>
                                    <m:rPr>
                                      <m:sty m:val="p"/>
                                    </m:rPr>
                                    <a:rPr lang="en-US" sz="2100">
                                      <a:effectLst/>
                                      <a:latin typeface="Cambria Math" panose="02040503050406030204" pitchFamily="18" charset="0"/>
                                      <a:ea typeface="SimSun" panose="02010600030101010101" pitchFamily="2" charset="-122"/>
                                    </a:rPr>
                                    <m:t>Ψ</m:t>
                                  </m:r>
                                </m:e>
                              </m:d>
                            </m:den>
                          </m:f>
                          <m:r>
                            <a:rPr lang="en-US" sz="2100" i="1">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rPr>
                              </m:ctrlPr>
                            </m:fPr>
                            <m:num>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𝑎</m:t>
                                  </m:r>
                                </m:e>
                                <m:sub>
                                  <m:r>
                                    <a:rPr lang="en-US" sz="2100" i="1">
                                      <a:effectLst/>
                                      <a:latin typeface="Cambria Math" panose="02040503050406030204" pitchFamily="18" charset="0"/>
                                      <a:ea typeface="SimSun" panose="02010600030101010101" pitchFamily="2" charset="-122"/>
                                    </a:rPr>
                                    <m:t>𝑑</m:t>
                                  </m:r>
                                </m:sub>
                                <m:sup>
                                  <m:r>
                                    <a:rPr lang="en-US" sz="2100" i="1">
                                      <a:effectLst/>
                                      <a:latin typeface="Cambria Math" panose="02040503050406030204" pitchFamily="18" charset="0"/>
                                      <a:ea typeface="SimSun" panose="02010600030101010101" pitchFamily="2" charset="-122"/>
                                    </a:rPr>
                                    <m:t>′</m:t>
                                  </m:r>
                                </m:sup>
                              </m:sSub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𝑑</m:t>
                                  </m:r>
                                  <m:d>
                                    <m:dPr>
                                      <m:ctrlPr>
                                        <a:rPr lang="en-US" sz="2100" i="1">
                                          <a:effectLst/>
                                          <a:latin typeface="Cambria Math" panose="02040503050406030204" pitchFamily="18" charset="0"/>
                                        </a:rPr>
                                      </m:ctrlPr>
                                    </m:dPr>
                                    <m:e>
                                      <m:sSup>
                                        <m:sSupPr>
                                          <m:ctrlPr>
                                            <a:rPr lang="en-US" sz="2100"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e>
                                    <m:e>
                                      <m:r>
                                        <m:rPr>
                                          <m:sty m:val="p"/>
                                        </m:rPr>
                                        <a:rPr lang="en-US" sz="2100">
                                          <a:effectLst/>
                                          <a:latin typeface="Cambria Math" panose="02040503050406030204" pitchFamily="18" charset="0"/>
                                          <a:ea typeface="SimSun" panose="02010600030101010101" pitchFamily="2" charset="-122"/>
                                        </a:rPr>
                                        <m:t>Ψ</m:t>
                                      </m:r>
                                    </m:e>
                                  </m:d>
                                </m:e>
                              </m:d>
                            </m:num>
                            <m:den>
                              <m:r>
                                <a:rPr lang="en-US" sz="2100" i="1">
                                  <a:effectLst/>
                                  <a:latin typeface="Cambria Math" panose="02040503050406030204" pitchFamily="18" charset="0"/>
                                  <a:ea typeface="SimSun" panose="02010600030101010101" pitchFamily="2" charset="-122"/>
                                </a:rPr>
                                <m:t>1−</m:t>
                              </m:r>
                              <m:r>
                                <a:rPr lang="en-US" sz="2100" i="1">
                                  <a:effectLst/>
                                  <a:latin typeface="Cambria Math" panose="02040503050406030204" pitchFamily="18" charset="0"/>
                                  <a:ea typeface="SimSun" panose="02010600030101010101" pitchFamily="2" charset="-122"/>
                                </a:rPr>
                                <m:t>𝑑</m:t>
                              </m:r>
                              <m:d>
                                <m:dPr>
                                  <m:ctrlPr>
                                    <a:rPr lang="en-US" sz="2100" i="1">
                                      <a:effectLst/>
                                      <a:latin typeface="Cambria Math" panose="02040503050406030204" pitchFamily="18" charset="0"/>
                                    </a:rPr>
                                  </m:ctrlPr>
                                </m:dPr>
                                <m:e>
                                  <m:sSup>
                                    <m:sSupPr>
                                      <m:ctrlPr>
                                        <a:rPr lang="en-US" sz="2100"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e>
                                <m:e>
                                  <m:r>
                                    <m:rPr>
                                      <m:sty m:val="p"/>
                                    </m:rPr>
                                    <a:rPr lang="en-US" sz="2100">
                                      <a:effectLst/>
                                      <a:latin typeface="Cambria Math" panose="02040503050406030204" pitchFamily="18" charset="0"/>
                                      <a:ea typeface="SimSun" panose="02010600030101010101" pitchFamily="2" charset="-122"/>
                                    </a:rPr>
                                    <m:t>Ψ</m:t>
                                  </m:r>
                                </m:e>
                              </m:d>
                            </m:den>
                          </m:f>
                          <m:r>
                            <a:rPr lang="en-US" sz="2100">
                              <a:effectLst/>
                              <a:latin typeface="Cambria Math" panose="02040503050406030204" pitchFamily="18" charset="0"/>
                              <a:ea typeface="SimSun" panose="02010600030101010101" pitchFamily="2" charset="-122"/>
                            </a:rPr>
                            <m:t>+</m:t>
                          </m:r>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𝑎</m:t>
                              </m:r>
                            </m:e>
                            <m:sub>
                              <m:r>
                                <a:rPr lang="en-US" sz="2100" i="1">
                                  <a:effectLst/>
                                  <a:latin typeface="Cambria Math" panose="02040503050406030204" pitchFamily="18" charset="0"/>
                                  <a:ea typeface="SimSun" panose="02010600030101010101" pitchFamily="2" charset="-122"/>
                                </a:rPr>
                                <m:t>𝑑</m:t>
                              </m:r>
                            </m:sub>
                            <m:sup>
                              <m:r>
                                <a:rPr lang="en-US" sz="2100" i="1">
                                  <a:effectLst/>
                                  <a:latin typeface="Cambria Math" panose="02040503050406030204" pitchFamily="18" charset="0"/>
                                  <a:ea typeface="SimSun" panose="02010600030101010101" pitchFamily="2" charset="-122"/>
                                </a:rPr>
                                <m:t>′</m:t>
                              </m:r>
                            </m:sup>
                          </m:sSubSup>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rPr>
                                    <m:t>𝑑</m:t>
                                  </m:r>
                                </m:e>
                                <m:sub>
                                  <m:r>
                                    <a:rPr lang="en-US" sz="2100" i="1">
                                      <a:effectLst/>
                                      <a:latin typeface="Cambria Math" panose="02040503050406030204" pitchFamily="18" charset="0"/>
                                      <a:ea typeface="SimSun" panose="02010600030101010101" pitchFamily="2" charset="-122"/>
                                    </a:rPr>
                                    <m:t>0</m:t>
                                  </m:r>
                                </m:sub>
                              </m:sSub>
                            </m:e>
                          </m:d>
                          <m:nary>
                            <m:naryPr>
                              <m:chr m:val="∑"/>
                              <m:limLoc m:val="undOvr"/>
                              <m:supHide m:val="on"/>
                              <m:ctrlPr>
                                <a:rPr lang="en-US" sz="2100" i="1">
                                  <a:effectLst/>
                                  <a:latin typeface="Cambria Math" panose="02040503050406030204" pitchFamily="18" charset="0"/>
                                </a:rPr>
                              </m:ctrlPr>
                            </m:naryPr>
                            <m:sub>
                              <m:r>
                                <a:rPr lang="en-US" sz="2100" i="1">
                                  <a:effectLst/>
                                  <a:latin typeface="Cambria Math" panose="02040503050406030204" pitchFamily="18" charset="0"/>
                                  <a:ea typeface="SimSun" panose="02010600030101010101" pitchFamily="2" charset="-122"/>
                                </a:rPr>
                                <m:t>𝑖</m:t>
                              </m:r>
                            </m:sub>
                            <m:sup/>
                            <m:e>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𝑖</m:t>
                                      </m:r>
                                    </m:e>
                                  </m:d>
                                  <m:r>
                                    <a:rPr lang="en-US" sz="2100" i="1">
                                      <a:effectLst/>
                                      <a:latin typeface="Cambria Math" panose="02040503050406030204" pitchFamily="18" charset="0"/>
                                      <a:ea typeface="SimSun" panose="02010600030101010101" pitchFamily="2" charset="-122"/>
                                    </a:rPr>
                                    <m:t>−</m:t>
                                  </m:r>
                                  <m:sSup>
                                    <m:sSupPr>
                                      <m:ctrlPr>
                                        <a:rPr lang="en-US" sz="2100"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𝑖</m:t>
                                      </m:r>
                                    </m:e>
                                  </m:d>
                                </m:e>
                              </m:d>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𝑎</m:t>
                                  </m:r>
                                </m:e>
                                <m:sub>
                                  <m:r>
                                    <a:rPr lang="en-US" sz="2100" i="1">
                                      <a:effectLst/>
                                      <a:latin typeface="Cambria Math" panose="02040503050406030204" pitchFamily="18" charset="0"/>
                                      <a:ea typeface="SimSun" panose="02010600030101010101" pitchFamily="2" charset="-122"/>
                                    </a:rPr>
                                    <m:t>𝑔</m:t>
                                  </m:r>
                                </m:sub>
                                <m:sup>
                                  <m:r>
                                    <a:rPr lang="en-US" sz="2100" i="1">
                                      <a:effectLst/>
                                      <a:latin typeface="Cambria Math" panose="02040503050406030204" pitchFamily="18" charset="0"/>
                                      <a:ea typeface="SimSun" panose="02010600030101010101" pitchFamily="2" charset="-122"/>
                                    </a:rPr>
                                    <m:t>′</m:t>
                                  </m:r>
                                </m:sup>
                              </m:sSubSup>
                              <m:d>
                                <m:dPr>
                                  <m:ctrlPr>
                                    <a:rPr lang="en-US" sz="2100" i="1">
                                      <a:effectLst/>
                                      <a:latin typeface="Cambria Math" panose="02040503050406030204" pitchFamily="18" charset="0"/>
                                    </a:rPr>
                                  </m:ctrlPr>
                                </m:dPr>
                                <m:e>
                                  <m:sSup>
                                    <m:sSupPr>
                                      <m:ctrlPr>
                                        <a:rPr lang="en-US" sz="2100"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𝑖</m:t>
                                      </m:r>
                                    </m:e>
                                  </m:d>
                                </m:e>
                              </m:d>
                            </m:e>
                          </m:nary>
                        </m:e>
                      </m:d>
                      <m:r>
                        <a:rPr lang="en-US" sz="2100" b="0" i="1" smtClean="0">
                          <a:effectLst/>
                          <a:latin typeface="Cambria Math" panose="02040503050406030204" pitchFamily="18" charset="0"/>
                          <a:ea typeface="SimSun" panose="02010600030101010101" pitchFamily="2" charset="-122"/>
                        </a:rPr>
                        <m:t>    </m:t>
                      </m:r>
                      <m:d>
                        <m:dPr>
                          <m:ctrlPr>
                            <a:rPr lang="en-US" sz="2100" b="0" i="1" smtClean="0">
                              <a:effectLst/>
                              <a:latin typeface="Cambria Math" panose="02040503050406030204" pitchFamily="18" charset="0"/>
                              <a:ea typeface="SimSun" panose="02010600030101010101" pitchFamily="2" charset="-122"/>
                            </a:rPr>
                          </m:ctrlPr>
                        </m:dPr>
                        <m:e>
                          <m:r>
                            <a:rPr lang="en-US" sz="2100" b="0" i="1" smtClean="0">
                              <a:effectLst/>
                              <a:latin typeface="Cambria Math" panose="02040503050406030204" pitchFamily="18" charset="0"/>
                              <a:ea typeface="SimSun" panose="02010600030101010101" pitchFamily="2" charset="-122"/>
                            </a:rPr>
                            <m:t>10</m:t>
                          </m:r>
                        </m:e>
                      </m:d>
                    </m:oMath>
                  </m:oMathPara>
                </a14:m>
                <a:endParaRPr lang="en-US" sz="2100" dirty="0" smtClean="0">
                  <a:effectLst/>
                  <a:ea typeface="SimSun" panose="02010600030101010101" pitchFamily="2" charset="-122"/>
                </a:endParaRPr>
              </a:p>
              <a:p>
                <a:pPr marL="0" indent="0">
                  <a:buNone/>
                </a:pPr>
                <a:r>
                  <a:rPr lang="en-US" sz="2100" dirty="0">
                    <a:ea typeface="SimSun" panose="02010600030101010101" pitchFamily="2" charset="-122"/>
                  </a:rPr>
                  <a:t>Where </a:t>
                </a:r>
                <a:r>
                  <a:rPr lang="en-US" sz="2100" i="1" dirty="0">
                    <a:ea typeface="SimSun" panose="02010600030101010101" pitchFamily="2" charset="-122"/>
                  </a:rPr>
                  <a:t>d</a:t>
                </a:r>
                <a:r>
                  <a:rPr lang="en-US" sz="2100" baseline="-25000" dirty="0">
                    <a:ea typeface="SimSun" panose="02010600030101010101" pitchFamily="2" charset="-122"/>
                  </a:rPr>
                  <a:t>0</a:t>
                </a:r>
                <a:r>
                  <a:rPr lang="en-US" sz="2100" dirty="0">
                    <a:ea typeface="SimSun" panose="02010600030101010101" pitchFamily="2" charset="-122"/>
                  </a:rPr>
                  <a:t> = </a:t>
                </a:r>
                <a:r>
                  <a:rPr lang="en-US" sz="2100" i="1" dirty="0">
                    <a:ea typeface="SimSun" panose="02010600030101010101" pitchFamily="2" charset="-122"/>
                  </a:rPr>
                  <a:t>d</a:t>
                </a:r>
                <a:r>
                  <a:rPr lang="en-US" sz="2100" dirty="0">
                    <a:ea typeface="SimSun" panose="02010600030101010101" pitchFamily="2" charset="-122"/>
                  </a:rPr>
                  <a:t>(</a:t>
                </a:r>
                <a:r>
                  <a:rPr lang="en-US" sz="2100" b="1" i="1" dirty="0">
                    <a:ea typeface="SimSun" panose="02010600030101010101" pitchFamily="2" charset="-122"/>
                  </a:rPr>
                  <a:t>x</a:t>
                </a:r>
                <a:r>
                  <a:rPr lang="en-US" sz="2100" dirty="0">
                    <a:ea typeface="SimSun" panose="02010600030101010101" pitchFamily="2" charset="-122"/>
                  </a:rPr>
                  <a:t>’ | Ψ), as </a:t>
                </a:r>
                <a:r>
                  <a:rPr lang="en-US" sz="2100" dirty="0" smtClean="0">
                    <a:ea typeface="SimSun" panose="02010600030101010101" pitchFamily="2" charset="-122"/>
                  </a:rPr>
                  <a:t>usual.</a:t>
                </a:r>
                <a:endParaRPr lang="en-US" sz="2100" dirty="0">
                  <a:effectLst/>
                  <a:ea typeface="SimSun" panose="02010600030101010101" pitchFamily="2" charset="-122"/>
                </a:endParaRPr>
              </a:p>
            </p:txBody>
          </p:sp>
        </mc:Choice>
        <mc:Fallback xmlns="">
          <p:sp>
            <p:nvSpPr>
              <p:cNvPr id="3" name="Content Placeholder 2">
                <a:extLst>
                  <a:ext uri="{FF2B5EF4-FFF2-40B4-BE49-F238E27FC236}">
                    <a16:creationId xmlns:a16="http://schemas.microsoft.com/office/drawing/2014/main" id="{7B9C0F52-E719-FD87-6F53-D7D966702910}"/>
                  </a:ext>
                </a:extLst>
              </p:cNvPr>
              <p:cNvSpPr>
                <a:spLocks noGrp="1" noRot="1" noChangeAspect="1" noMove="1" noResize="1" noEditPoints="1" noAdjustHandles="1" noChangeArrowheads="1" noChangeShapeType="1" noTextEdit="1"/>
              </p:cNvSpPr>
              <p:nvPr>
                <p:ph idx="1"/>
              </p:nvPr>
            </p:nvSpPr>
            <p:spPr>
              <a:xfrm>
                <a:off x="140677" y="914399"/>
                <a:ext cx="11901268" cy="5176066"/>
              </a:xfrm>
              <a:blipFill>
                <a:blip r:embed="rId2"/>
                <a:stretch>
                  <a:fillRect l="-615" t="-707" r="-615" b="-435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2BFECAF-B66B-6167-19E4-08AC64D2DFAD}"/>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EDDF1D9B-A483-DEE7-5754-8FF25E897A40}"/>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0F729B07-7177-4BCD-97A5-EA509BDB08E5}"/>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641120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7124-52EE-DE18-3BFF-55F683AC6871}"/>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36F5E3-B3E0-0995-0E3C-CBD2A5CBF8DA}"/>
                  </a:ext>
                </a:extLst>
              </p:cNvPr>
              <p:cNvSpPr>
                <a:spLocks noGrp="1"/>
              </p:cNvSpPr>
              <p:nvPr>
                <p:ph idx="1"/>
              </p:nvPr>
            </p:nvSpPr>
            <p:spPr>
              <a:xfrm>
                <a:off x="225083" y="914399"/>
                <a:ext cx="9411581" cy="5176066"/>
              </a:xfrm>
            </p:spPr>
            <p:txBody>
              <a:bodyPr>
                <a:normAutofit/>
              </a:bodyPr>
              <a:lstStyle/>
              <a:p>
                <a:pPr marL="0" indent="0">
                  <a:buNone/>
                </a:pPr>
                <a:r>
                  <a:rPr lang="en-US" sz="2600" dirty="0">
                    <a:effectLst/>
                    <a:latin typeface="Times New Roman" panose="02020603050405020304" pitchFamily="18" charset="0"/>
                    <a:ea typeface="SimSun" panose="02010600030101010101" pitchFamily="2" charset="-122"/>
                  </a:rPr>
                  <a:t>In a reverse causality effect relationship in which the unique output neuron of discriminator DNN is cause of all output neurons of decoder DNN as shown in figure 3.</a:t>
                </a:r>
                <a:endParaRPr lang="en-US" sz="2600" dirty="0">
                  <a:ea typeface="SimSun" panose="02010600030101010101" pitchFamily="2" charset="-122"/>
                </a:endParaRPr>
              </a:p>
              <a:p>
                <a:pPr marL="0" marR="0" indent="228600" algn="just">
                  <a:spcBef>
                    <a:spcPts val="0"/>
                  </a:spcBef>
                  <a:spcAft>
                    <a:spcPts val="0"/>
                  </a:spcAft>
                  <a:buNone/>
                </a:pPr>
                <a:r>
                  <a:rPr lang="en-US" sz="2600" kern="100" dirty="0">
                    <a:effectLst/>
                    <a:latin typeface="Times New Roman" panose="02020603050405020304" pitchFamily="18" charset="0"/>
                    <a:ea typeface="SimSun" panose="02010600030101010101" pitchFamily="2" charset="-122"/>
                    <a:cs typeface="Times New Roman" panose="02020603050405020304" pitchFamily="18" charset="0"/>
                  </a:rPr>
                  <a:t>Suppose bias of each decoder output neuron is bias[</a:t>
                </a:r>
                <a:r>
                  <a:rPr lang="en-US" sz="2600" i="1" kern="1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600" kern="100" dirty="0">
                    <a:effectLst/>
                    <a:latin typeface="Times New Roman" panose="02020603050405020304" pitchFamily="18" charset="0"/>
                    <a:ea typeface="SimSun" panose="02010600030101010101" pitchFamily="2" charset="-122"/>
                    <a:cs typeface="Times New Roman" panose="02020603050405020304" pitchFamily="18" charset="0"/>
                  </a:rPr>
                  <a:t>], error of the discriminator output neuron error[</a:t>
                </a:r>
                <a:r>
                  <a:rPr lang="en-US" sz="2600" i="1" kern="1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600" kern="100" dirty="0">
                    <a:effectLst/>
                    <a:latin typeface="Times New Roman" panose="02020603050405020304" pitchFamily="18" charset="0"/>
                    <a:ea typeface="SimSun" panose="02010600030101010101" pitchFamily="2" charset="-122"/>
                    <a:cs typeface="Times New Roman" panose="02020603050405020304" pitchFamily="18" charset="0"/>
                  </a:rPr>
                  <a:t>] is sum of weighted biases which is in turn multiplied with derivative at the discriminator output neuron with note that every weighted bias is also multiplied with derivative at every decoder output neuron. Suppose all weights are 1,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sz="2600" kern="100">
                          <a:effectLst/>
                          <a:latin typeface="Cambria Math" panose="02040503050406030204" pitchFamily="18" charset="0"/>
                          <a:ea typeface="SimSun" panose="02010600030101010101" pitchFamily="2" charset="-122"/>
                          <a:cs typeface="Times New Roman" panose="02020603050405020304" pitchFamily="18" charset="0"/>
                        </a:rPr>
                        <m:t>error</m:t>
                      </m:r>
                      <m:d>
                        <m:dPr>
                          <m:begChr m:val="["/>
                          <m:endChr m:val="]"/>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𝑖</m:t>
                          </m:r>
                        </m:e>
                      </m:d>
                      <m:r>
                        <m:rPr>
                          <m:aln/>
                        </m:rPr>
                        <a:rPr lang="en-US" sz="2600" kern="100">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𝑑</m:t>
                          </m:r>
                        </m:sub>
                        <m:sup>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𝑑</m:t>
                              </m:r>
                            </m:e>
                            <m:sub>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0</m:t>
                              </m:r>
                            </m:sub>
                          </m:sSub>
                        </m:e>
                      </m:d>
                      <m:nary>
                        <m:naryPr>
                          <m:chr m:val="∑"/>
                          <m:limLoc m:val="undOvr"/>
                          <m:supHide m:val="on"/>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𝑖</m:t>
                          </m:r>
                        </m:sub>
                        <m:sup/>
                        <m:e>
                          <m:r>
                            <m:rPr>
                              <m:sty m:val="p"/>
                            </m:rPr>
                            <a:rPr lang="en-US" sz="2600" kern="100">
                              <a:effectLst/>
                              <a:latin typeface="Cambria Math" panose="02040503050406030204" pitchFamily="18" charset="0"/>
                              <a:ea typeface="SimSun" panose="02010600030101010101" pitchFamily="2" charset="-122"/>
                              <a:cs typeface="Times New Roman" panose="02020603050405020304" pitchFamily="18" charset="0"/>
                            </a:rPr>
                            <m:t>bias</m:t>
                          </m:r>
                          <m:d>
                            <m:dPr>
                              <m:begChr m:val="["/>
                              <m:endChr m:val="]"/>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𝑖</m:t>
                              </m:r>
                            </m:e>
                          </m:d>
                          <m:sSubSup>
                            <m:sSubSupPr>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𝑔</m:t>
                              </m:r>
                            </m:sub>
                            <m:sup>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600" b="1" i="1" kern="100">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m:t>
                                  </m:r>
                                </m:sup>
                              </m:sSup>
                              <m:d>
                                <m:dPr>
                                  <m:begChr m:val="["/>
                                  <m:endChr m:val="]"/>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𝑖</m:t>
                                  </m:r>
                                </m:e>
                              </m:d>
                            </m:e>
                          </m:d>
                        </m:e>
                      </m:nary>
                    </m:oMath>
                    <m:oMath xmlns:m="http://schemas.openxmlformats.org/officeDocument/2006/math">
                      <m:r>
                        <m:rPr>
                          <m:sty m:val="p"/>
                        </m:rPr>
                        <a:rPr lang="en-US" sz="2600" kern="100">
                          <a:effectLst/>
                          <a:latin typeface="Cambria Math" panose="02040503050406030204" pitchFamily="18" charset="0"/>
                          <a:ea typeface="SimSun" panose="02010600030101010101" pitchFamily="2" charset="-122"/>
                          <a:cs typeface="Times New Roman" panose="02020603050405020304" pitchFamily="18" charset="0"/>
                        </a:rPr>
                        <m:t>bias</m:t>
                      </m:r>
                      <m:d>
                        <m:dPr>
                          <m:begChr m:val="["/>
                          <m:endChr m:val="]"/>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𝑖</m:t>
                          </m:r>
                        </m:e>
                      </m:d>
                      <m:r>
                        <m:rPr>
                          <m:aln/>
                        </m:rPr>
                        <a:rPr lang="en-US" sz="26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2600" b="1" i="1" kern="100">
                          <a:effectLst/>
                          <a:latin typeface="Cambria Math" panose="02040503050406030204" pitchFamily="18" charset="0"/>
                          <a:ea typeface="SimSun" panose="02010600030101010101" pitchFamily="2" charset="-122"/>
                          <a:cs typeface="Times New Roman" panose="02020603050405020304" pitchFamily="18" charset="0"/>
                        </a:rPr>
                        <m:t>𝒙</m:t>
                      </m:r>
                      <m:d>
                        <m:dPr>
                          <m:begChr m:val="["/>
                          <m:endChr m:val="]"/>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𝑖</m:t>
                          </m:r>
                        </m:e>
                      </m:d>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600" b="1" i="1" kern="100">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m:t>
                          </m:r>
                        </m:sup>
                      </m:sSup>
                      <m:d>
                        <m:dPr>
                          <m:begChr m:val="["/>
                          <m:endChr m:val="]"/>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𝑖</m:t>
                          </m:r>
                        </m:e>
                      </m:d>
                    </m:oMath>
                  </m:oMathPara>
                </a14:m>
                <a:endParaRPr lang="en-US" sz="26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600" dirty="0"/>
              </a:p>
            </p:txBody>
          </p:sp>
        </mc:Choice>
        <mc:Fallback xmlns="">
          <p:sp>
            <p:nvSpPr>
              <p:cNvPr id="3" name="Content Placeholder 2">
                <a:extLst>
                  <a:ext uri="{FF2B5EF4-FFF2-40B4-BE49-F238E27FC236}">
                    <a16:creationId xmlns:a16="http://schemas.microsoft.com/office/drawing/2014/main" id="{D436F5E3-B3E0-0995-0E3C-CBD2A5CBF8DA}"/>
                  </a:ext>
                </a:extLst>
              </p:cNvPr>
              <p:cNvSpPr>
                <a:spLocks noGrp="1" noRot="1" noChangeAspect="1" noMove="1" noResize="1" noEditPoints="1" noAdjustHandles="1" noChangeArrowheads="1" noChangeShapeType="1" noTextEdit="1"/>
              </p:cNvSpPr>
              <p:nvPr>
                <p:ph idx="1"/>
              </p:nvPr>
            </p:nvSpPr>
            <p:spPr>
              <a:xfrm>
                <a:off x="225083" y="914399"/>
                <a:ext cx="9411581" cy="5176066"/>
              </a:xfrm>
              <a:blipFill>
                <a:blip r:embed="rId4"/>
                <a:stretch>
                  <a:fillRect l="-1166" t="-1060" r="-116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92CA6BD-110E-6515-6E81-6C2510CD507A}"/>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04F6C89E-568E-42C0-99C5-37A961681A6A}"/>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9CD180B0-3520-0DDC-F478-B2215E16A3AC}"/>
              </a:ext>
            </a:extLst>
          </p:cNvPr>
          <p:cNvSpPr>
            <a:spLocks noGrp="1"/>
          </p:cNvSpPr>
          <p:nvPr>
            <p:ph type="sldNum" sz="quarter" idx="12"/>
          </p:nvPr>
        </p:nvSpPr>
        <p:spPr/>
        <p:txBody>
          <a:bodyPr/>
          <a:lstStyle/>
          <a:p>
            <a:fld id="{5DB5036F-1FF2-46C4-8D2B-59C7E3B91952}" type="slidenum">
              <a:rPr lang="en-US" smtClean="0"/>
              <a:pPr/>
              <a:t>15</a:t>
            </a:fld>
            <a:endParaRPr lang="en-US"/>
          </a:p>
        </p:txBody>
      </p:sp>
      <p:pic>
        <p:nvPicPr>
          <p:cNvPr id="8" name="Picture 7" descr="A diagram of a complex algorithm&#10;&#10;Description automatically generated with medium confidence">
            <a:extLst>
              <a:ext uri="{FF2B5EF4-FFF2-40B4-BE49-F238E27FC236}">
                <a16:creationId xmlns:a16="http://schemas.microsoft.com/office/drawing/2014/main" id="{74BCA04C-E1DF-3558-2759-83161EBBA8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1690067"/>
            <a:ext cx="1785714" cy="2228571"/>
          </a:xfrm>
          <a:prstGeom prst="rect">
            <a:avLst/>
          </a:prstGeom>
        </p:spPr>
      </p:pic>
      <p:sp>
        <p:nvSpPr>
          <p:cNvPr id="10" name="TextBox 9">
            <a:extLst>
              <a:ext uri="{FF2B5EF4-FFF2-40B4-BE49-F238E27FC236}">
                <a16:creationId xmlns:a16="http://schemas.microsoft.com/office/drawing/2014/main" id="{59F635B9-BBB1-9F95-6DC4-44A6057A5E8E}"/>
              </a:ext>
            </a:extLst>
          </p:cNvPr>
          <p:cNvSpPr txBox="1"/>
          <p:nvPr/>
        </p:nvSpPr>
        <p:spPr>
          <a:xfrm>
            <a:off x="9880499" y="3918638"/>
            <a:ext cx="2086418" cy="1846659"/>
          </a:xfrm>
          <a:prstGeom prst="rect">
            <a:avLst/>
          </a:prstGeom>
          <a:noFill/>
        </p:spPr>
        <p:txBody>
          <a:bodyPr wrap="square">
            <a:spAutoFit/>
          </a:bodyPr>
          <a:lstStyle/>
          <a:p>
            <a:r>
              <a:rPr lang="en-US" sz="1900" b="1" dirty="0">
                <a:effectLst/>
                <a:latin typeface="Times New Roman" panose="02020603050405020304" pitchFamily="18" charset="0"/>
                <a:ea typeface="SimSun" panose="02010600030101010101" pitchFamily="2" charset="-122"/>
              </a:rPr>
              <a:t>Figure 3.</a:t>
            </a:r>
            <a:r>
              <a:rPr lang="en-US" sz="1900" dirty="0">
                <a:effectLst/>
                <a:latin typeface="Times New Roman" panose="02020603050405020304" pitchFamily="18" charset="0"/>
                <a:ea typeface="SimSun" panose="02010600030101010101" pitchFamily="2" charset="-122"/>
              </a:rPr>
              <a:t> Reverse causality effect relationship between discriminator DNN and decoder DNN</a:t>
            </a:r>
            <a:endParaRPr lang="en-US" sz="1900" dirty="0"/>
          </a:p>
        </p:txBody>
      </p:sp>
    </p:spTree>
    <p:extLst>
      <p:ext uri="{BB962C8B-B14F-4D97-AF65-F5344CB8AC3E}">
        <p14:creationId xmlns:p14="http://schemas.microsoft.com/office/powerpoint/2010/main" val="1676991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94A6-DCA1-9624-D9E0-37D0C48CA8FA}"/>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7E226A-391A-6170-DCF2-61ABA88AD5F2}"/>
                  </a:ext>
                </a:extLst>
              </p:cNvPr>
              <p:cNvSpPr>
                <a:spLocks noGrp="1"/>
              </p:cNvSpPr>
              <p:nvPr>
                <p:ph idx="1"/>
              </p:nvPr>
            </p:nvSpPr>
            <p:spPr>
              <a:xfrm>
                <a:off x="112542" y="914398"/>
                <a:ext cx="11971606" cy="5441951"/>
              </a:xfrm>
            </p:spPr>
            <p:txBody>
              <a:bodyPr>
                <a:noAutofit/>
              </a:bodyPr>
              <a:lstStyle/>
              <a:p>
                <a:pPr marL="0" indent="0">
                  <a:buNone/>
                </a:pPr>
                <a:r>
                  <a:rPr lang="en-US" sz="1950" dirty="0">
                    <a:effectLst/>
                    <a:latin typeface="Times New Roman" panose="02020603050405020304" pitchFamily="18" charset="0"/>
                    <a:ea typeface="SimSun" panose="02010600030101010101" pitchFamily="2" charset="-122"/>
                  </a:rPr>
                  <a:t>Because the balance function </a:t>
                </a:r>
                <a:r>
                  <a:rPr lang="en-US" sz="1950" i="1" dirty="0" err="1">
                    <a:effectLst/>
                    <a:latin typeface="Times New Roman" panose="02020603050405020304" pitchFamily="18" charset="0"/>
                    <a:ea typeface="SimSun" panose="02010600030101010101" pitchFamily="2" charset="-122"/>
                  </a:rPr>
                  <a:t>b</a:t>
                </a:r>
                <a:r>
                  <a:rPr lang="en-US" sz="1950" baseline="-25000" dirty="0" err="1">
                    <a:effectLst/>
                    <a:latin typeface="Times New Roman" panose="02020603050405020304" pitchFamily="18" charset="0"/>
                    <a:ea typeface="SimSun" panose="02010600030101010101" pitchFamily="2" charset="-122"/>
                  </a:rPr>
                  <a:t>AVA</a:t>
                </a:r>
                <a:r>
                  <a:rPr lang="en-US" sz="1950" dirty="0">
                    <a:effectLst/>
                    <a:latin typeface="Times New Roman" panose="02020603050405020304" pitchFamily="18" charset="0"/>
                    <a:ea typeface="SimSun" panose="02010600030101010101" pitchFamily="2" charset="-122"/>
                  </a:rPr>
                  <a:t>(Φ, Ψ) aims to improve the decoder </a:t>
                </a:r>
                <a:r>
                  <a:rPr lang="en-US" sz="1950" i="1" dirty="0">
                    <a:effectLst/>
                    <a:latin typeface="Times New Roman" panose="02020603050405020304" pitchFamily="18" charset="0"/>
                    <a:ea typeface="SimSun" panose="02010600030101010101" pitchFamily="2" charset="-122"/>
                  </a:rPr>
                  <a:t>g</a:t>
                </a:r>
                <a:r>
                  <a:rPr lang="en-US" sz="1950" dirty="0">
                    <a:effectLst/>
                    <a:latin typeface="Times New Roman" panose="02020603050405020304" pitchFamily="18" charset="0"/>
                    <a:ea typeface="SimSun" panose="02010600030101010101" pitchFamily="2" charset="-122"/>
                  </a:rPr>
                  <a:t>(</a:t>
                </a:r>
                <a:r>
                  <a:rPr lang="en-US" sz="1950" b="1" dirty="0">
                    <a:effectLst/>
                    <a:latin typeface="Times New Roman" panose="02020603050405020304" pitchFamily="18" charset="0"/>
                    <a:ea typeface="SimSun" panose="02010600030101010101" pitchFamily="2" charset="-122"/>
                  </a:rPr>
                  <a:t>z</a:t>
                </a:r>
                <a:r>
                  <a:rPr lang="en-US" sz="1950" dirty="0">
                    <a:effectLst/>
                    <a:latin typeface="Times New Roman" panose="02020603050405020304" pitchFamily="18" charset="0"/>
                    <a:ea typeface="SimSun" panose="02010600030101010101" pitchFamily="2" charset="-122"/>
                  </a:rPr>
                  <a:t> | Φ), it is possible to improve the encoder </a:t>
                </a:r>
                <a:r>
                  <a:rPr lang="en-US" sz="1950" i="1" dirty="0">
                    <a:effectLst/>
                    <a:latin typeface="Times New Roman" panose="02020603050405020304" pitchFamily="18" charset="0"/>
                    <a:ea typeface="SimSun" panose="02010600030101010101" pitchFamily="2" charset="-122"/>
                  </a:rPr>
                  <a:t>f</a:t>
                </a:r>
                <a:r>
                  <a:rPr lang="en-US" sz="1950" dirty="0">
                    <a:effectLst/>
                    <a:latin typeface="Times New Roman" panose="02020603050405020304" pitchFamily="18" charset="0"/>
                    <a:ea typeface="SimSun" panose="02010600030101010101" pitchFamily="2" charset="-122"/>
                  </a:rPr>
                  <a:t>(</a:t>
                </a:r>
                <a:r>
                  <a:rPr lang="en-US" sz="1950" b="1"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 Θ) by similar technique with note that output of encoder is mean vector </a:t>
                </a:r>
                <a:r>
                  <a:rPr lang="en-US" sz="1950" i="1" dirty="0">
                    <a:effectLst/>
                    <a:latin typeface="Times New Roman" panose="02020603050405020304" pitchFamily="18" charset="0"/>
                    <a:ea typeface="SimSun" panose="02010600030101010101" pitchFamily="2" charset="-122"/>
                  </a:rPr>
                  <a:t>μ</a:t>
                </a:r>
                <a:r>
                  <a:rPr lang="en-US" sz="1950" dirty="0">
                    <a:effectLst/>
                    <a:latin typeface="Times New Roman" panose="02020603050405020304" pitchFamily="18" charset="0"/>
                    <a:ea typeface="SimSun" panose="02010600030101010101" pitchFamily="2" charset="-122"/>
                  </a:rPr>
                  <a:t>(</a:t>
                </a:r>
                <a:r>
                  <a:rPr lang="en-US" sz="1950" b="1"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and covariance matrix Σ(</a:t>
                </a:r>
                <a:r>
                  <a:rPr lang="en-US" sz="1950" b="1"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In this research, I propose another balance function </a:t>
                </a:r>
                <a:r>
                  <a:rPr lang="en-US" sz="1950" i="1" dirty="0">
                    <a:effectLst/>
                    <a:latin typeface="Times New Roman" panose="02020603050405020304" pitchFamily="18" charset="0"/>
                    <a:ea typeface="SimSun" panose="02010600030101010101" pitchFamily="2" charset="-122"/>
                  </a:rPr>
                  <a:t>B</a:t>
                </a:r>
                <a:r>
                  <a:rPr lang="en-US" sz="1950" baseline="-25000" dirty="0">
                    <a:effectLst/>
                    <a:latin typeface="Times New Roman" panose="02020603050405020304" pitchFamily="18" charset="0"/>
                    <a:ea typeface="SimSun" panose="02010600030101010101" pitchFamily="2" charset="-122"/>
                  </a:rPr>
                  <a:t>AVA</a:t>
                </a:r>
                <a:r>
                  <a:rPr lang="en-US" sz="1950" dirty="0">
                    <a:effectLst/>
                    <a:latin typeface="Times New Roman" panose="02020603050405020304" pitchFamily="18" charset="0"/>
                    <a:ea typeface="SimSun" panose="02010600030101010101" pitchFamily="2" charset="-122"/>
                  </a:rPr>
                  <a:t>(Θ, Λ) to assess reliability of the mean vector </a:t>
                </a:r>
                <a:r>
                  <a:rPr lang="en-US" sz="1950" i="1" dirty="0">
                    <a:effectLst/>
                    <a:latin typeface="Times New Roman" panose="02020603050405020304" pitchFamily="18" charset="0"/>
                    <a:ea typeface="SimSun" panose="02010600030101010101" pitchFamily="2" charset="-122"/>
                  </a:rPr>
                  <a:t>μ</a:t>
                </a:r>
                <a:r>
                  <a:rPr lang="en-US" sz="1950" dirty="0">
                    <a:effectLst/>
                    <a:latin typeface="Times New Roman" panose="02020603050405020304" pitchFamily="18" charset="0"/>
                    <a:ea typeface="SimSun" panose="02010600030101010101" pitchFamily="2" charset="-122"/>
                  </a:rPr>
                  <a:t>(</a:t>
                </a:r>
                <a:r>
                  <a:rPr lang="en-US" sz="1950" b="1"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because </a:t>
                </a:r>
                <a:r>
                  <a:rPr lang="en-US" sz="1950" i="1" dirty="0">
                    <a:effectLst/>
                    <a:latin typeface="Times New Roman" panose="02020603050405020304" pitchFamily="18" charset="0"/>
                    <a:ea typeface="SimSun" panose="02010600030101010101" pitchFamily="2" charset="-122"/>
                  </a:rPr>
                  <a:t>μ</a:t>
                </a:r>
                <a:r>
                  <a:rPr lang="en-US" sz="1950" dirty="0">
                    <a:effectLst/>
                    <a:latin typeface="Times New Roman" panose="02020603050405020304" pitchFamily="18" charset="0"/>
                    <a:ea typeface="SimSun" panose="02010600030101010101" pitchFamily="2" charset="-122"/>
                  </a:rPr>
                  <a:t>(</a:t>
                </a:r>
                <a:r>
                  <a:rPr lang="en-US" sz="1950" b="1"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is most important to randomize </a:t>
                </a:r>
                <a:r>
                  <a:rPr lang="en-US" sz="1950" b="1" dirty="0">
                    <a:effectLst/>
                    <a:latin typeface="Times New Roman" panose="02020603050405020304" pitchFamily="18" charset="0"/>
                    <a:ea typeface="SimSun" panose="02010600030101010101" pitchFamily="2" charset="-122"/>
                  </a:rPr>
                  <a:t>z</a:t>
                </a:r>
                <a:r>
                  <a:rPr lang="en-US" sz="1950" dirty="0">
                    <a:effectLst/>
                    <a:latin typeface="Times New Roman" panose="02020603050405020304" pitchFamily="18" charset="0"/>
                    <a:ea typeface="SimSun" panose="02010600030101010101" pitchFamily="2" charset="-122"/>
                  </a:rPr>
                  <a:t> and </a:t>
                </a:r>
                <a:r>
                  <a:rPr lang="en-US" sz="1950" i="1" dirty="0">
                    <a:effectLst/>
                    <a:latin typeface="Times New Roman" panose="02020603050405020304" pitchFamily="18" charset="0"/>
                    <a:ea typeface="SimSun" panose="02010600030101010101" pitchFamily="2" charset="-122"/>
                  </a:rPr>
                  <a:t>μ</a:t>
                </a:r>
                <a:r>
                  <a:rPr lang="en-US" sz="1950" dirty="0">
                    <a:effectLst/>
                    <a:latin typeface="Times New Roman" panose="02020603050405020304" pitchFamily="18" charset="0"/>
                    <a:ea typeface="SimSun" panose="02010600030101010101" pitchFamily="2" charset="-122"/>
                  </a:rPr>
                  <a:t>(</a:t>
                </a:r>
                <a:r>
                  <a:rPr lang="en-US" sz="1950" b="1"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is linear. Let </a:t>
                </a:r>
                <a:r>
                  <a:rPr lang="en-US" sz="1950" i="1" dirty="0">
                    <a:effectLst/>
                    <a:latin typeface="Times New Roman" panose="02020603050405020304" pitchFamily="18" charset="0"/>
                    <a:ea typeface="SimSun" panose="02010600030101010101" pitchFamily="2" charset="-122"/>
                  </a:rPr>
                  <a:t>D</a:t>
                </a:r>
                <a:r>
                  <a:rPr lang="en-US" sz="1950" dirty="0">
                    <a:effectLst/>
                    <a:latin typeface="Times New Roman" panose="02020603050405020304" pitchFamily="18" charset="0"/>
                    <a:ea typeface="SimSun" panose="02010600030101010101" pitchFamily="2" charset="-122"/>
                  </a:rPr>
                  <a:t>(</a:t>
                </a:r>
                <a:r>
                  <a:rPr lang="en-US" sz="1950" i="1" dirty="0">
                    <a:effectLst/>
                    <a:latin typeface="Times New Roman" panose="02020603050405020304" pitchFamily="18" charset="0"/>
                    <a:ea typeface="SimSun" panose="02010600030101010101" pitchFamily="2" charset="-122"/>
                  </a:rPr>
                  <a:t>μ</a:t>
                </a:r>
                <a:r>
                  <a:rPr lang="en-US" sz="1950" dirty="0">
                    <a:effectLst/>
                    <a:latin typeface="Times New Roman" panose="02020603050405020304" pitchFamily="18" charset="0"/>
                    <a:ea typeface="SimSun" panose="02010600030101010101" pitchFamily="2" charset="-122"/>
                  </a:rPr>
                  <a:t>(</a:t>
                </a:r>
                <a:r>
                  <a:rPr lang="en-US" sz="1950" b="1"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 Λ) be discrimination function for encoder DNN from </a:t>
                </a:r>
                <a:r>
                  <a:rPr lang="en-US" sz="1950" i="1" dirty="0">
                    <a:effectLst/>
                    <a:latin typeface="Times New Roman" panose="02020603050405020304" pitchFamily="18" charset="0"/>
                    <a:ea typeface="SimSun" panose="02010600030101010101" pitchFamily="2" charset="-122"/>
                  </a:rPr>
                  <a:t>μ</a:t>
                </a:r>
                <a:r>
                  <a:rPr lang="en-US" sz="1950" dirty="0">
                    <a:effectLst/>
                    <a:latin typeface="Times New Roman" panose="02020603050405020304" pitchFamily="18" charset="0"/>
                    <a:ea typeface="SimSun" panose="02010600030101010101" pitchFamily="2" charset="-122"/>
                  </a:rPr>
                  <a:t>(</a:t>
                </a:r>
                <a:r>
                  <a:rPr lang="en-US" sz="1950" b="1"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to range [0, 1] in which </a:t>
                </a:r>
                <a:r>
                  <a:rPr lang="en-US" sz="1950" i="1" dirty="0">
                    <a:effectLst/>
                    <a:latin typeface="Times New Roman" panose="02020603050405020304" pitchFamily="18" charset="0"/>
                    <a:ea typeface="SimSun" panose="02010600030101010101" pitchFamily="2" charset="-122"/>
                  </a:rPr>
                  <a:t>D</a:t>
                </a:r>
                <a:r>
                  <a:rPr lang="en-US" sz="1950" dirty="0">
                    <a:effectLst/>
                    <a:latin typeface="Times New Roman" panose="02020603050405020304" pitchFamily="18" charset="0"/>
                    <a:ea typeface="SimSun" panose="02010600030101010101" pitchFamily="2" charset="-122"/>
                  </a:rPr>
                  <a:t>(</a:t>
                </a:r>
                <a:r>
                  <a:rPr lang="en-US" sz="1950" i="1" dirty="0">
                    <a:effectLst/>
                    <a:latin typeface="Times New Roman" panose="02020603050405020304" pitchFamily="18" charset="0"/>
                    <a:ea typeface="SimSun" panose="02010600030101010101" pitchFamily="2" charset="-122"/>
                  </a:rPr>
                  <a:t>μ</a:t>
                </a:r>
                <a:r>
                  <a:rPr lang="en-US" sz="1950" dirty="0">
                    <a:effectLst/>
                    <a:latin typeface="Times New Roman" panose="02020603050405020304" pitchFamily="18" charset="0"/>
                    <a:ea typeface="SimSun" panose="02010600030101010101" pitchFamily="2" charset="-122"/>
                  </a:rPr>
                  <a:t>(</a:t>
                </a:r>
                <a:r>
                  <a:rPr lang="en-US" sz="1950" b="1"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 Λ) can distinguish fake mean </a:t>
                </a:r>
                <a:r>
                  <a:rPr lang="en-US" sz="1950" i="1" dirty="0" smtClean="0">
                    <a:effectLst/>
                    <a:latin typeface="Times New Roman" panose="02020603050405020304" pitchFamily="18" charset="0"/>
                    <a:ea typeface="SimSun" panose="02010600030101010101" pitchFamily="2" charset="-122"/>
                  </a:rPr>
                  <a:t>μ</a:t>
                </a:r>
                <a:r>
                  <a:rPr lang="en-US" sz="1950" dirty="0" smtClean="0">
                    <a:effectLst/>
                    <a:latin typeface="Times New Roman" panose="02020603050405020304" pitchFamily="18" charset="0"/>
                    <a:ea typeface="SimSun" panose="02010600030101010101" pitchFamily="2" charset="-122"/>
                  </a:rPr>
                  <a:t>(</a:t>
                </a:r>
                <a:r>
                  <a:rPr lang="en-US" sz="1950" b="1" i="1" dirty="0">
                    <a:ea typeface="SimSun" panose="02010600030101010101" pitchFamily="2" charset="-122"/>
                  </a:rPr>
                  <a:t>x</a:t>
                </a:r>
                <a:r>
                  <a:rPr lang="en-US" sz="1950" dirty="0" smtClean="0">
                    <a:ea typeface="SimSun" panose="02010600030101010101" pitchFamily="2" charset="-122"/>
                  </a:rPr>
                  <a:t>’</a:t>
                </a:r>
                <a:r>
                  <a:rPr lang="en-US" sz="1950" dirty="0" smtClean="0">
                    <a:effectLst/>
                    <a:latin typeface="Times New Roman" panose="02020603050405020304" pitchFamily="18" charset="0"/>
                    <a:ea typeface="SimSun" panose="02010600030101010101" pitchFamily="2" charset="-122"/>
                  </a:rPr>
                  <a:t>) </a:t>
                </a:r>
                <a:r>
                  <a:rPr lang="en-US" sz="1950" dirty="0">
                    <a:effectLst/>
                    <a:latin typeface="Times New Roman" panose="02020603050405020304" pitchFamily="18" charset="0"/>
                    <a:ea typeface="SimSun" panose="02010600030101010101" pitchFamily="2" charset="-122"/>
                  </a:rPr>
                  <a:t>from real mean </a:t>
                </a:r>
                <a:r>
                  <a:rPr lang="en-US" sz="1950" i="1" dirty="0" smtClean="0">
                    <a:effectLst/>
                    <a:latin typeface="Times New Roman" panose="02020603050405020304" pitchFamily="18" charset="0"/>
                    <a:ea typeface="SimSun" panose="02010600030101010101" pitchFamily="2" charset="-122"/>
                  </a:rPr>
                  <a:t>μ</a:t>
                </a:r>
                <a:r>
                  <a:rPr lang="en-US" sz="1950" dirty="0" smtClean="0">
                    <a:effectLst/>
                    <a:latin typeface="Times New Roman" panose="02020603050405020304" pitchFamily="18" charset="0"/>
                    <a:ea typeface="SimSun" panose="02010600030101010101" pitchFamily="2" charset="-122"/>
                  </a:rPr>
                  <a:t>(</a:t>
                </a:r>
                <a:r>
                  <a:rPr lang="en-US" sz="1950" b="1" i="1" dirty="0">
                    <a:ea typeface="SimSun" panose="02010600030101010101" pitchFamily="2" charset="-122"/>
                  </a:rPr>
                  <a:t>x</a:t>
                </a:r>
                <a:r>
                  <a:rPr lang="en-US" sz="1950" dirty="0" smtClean="0">
                    <a:effectLst/>
                    <a:latin typeface="Times New Roman" panose="02020603050405020304" pitchFamily="18" charset="0"/>
                    <a:ea typeface="SimSun" panose="02010600030101010101" pitchFamily="2" charset="-122"/>
                  </a:rPr>
                  <a:t>). </a:t>
                </a:r>
                <a:r>
                  <a:rPr lang="en-US" sz="1950" dirty="0">
                    <a:effectLst/>
                    <a:latin typeface="Times New Roman" panose="02020603050405020304" pitchFamily="18" charset="0"/>
                    <a:ea typeface="SimSun" panose="02010600030101010101" pitchFamily="2" charset="-122"/>
                  </a:rPr>
                  <a:t>Obviously, </a:t>
                </a:r>
                <a:r>
                  <a:rPr lang="en-US" sz="1950" i="1" dirty="0">
                    <a:effectLst/>
                    <a:latin typeface="Times New Roman" panose="02020603050405020304" pitchFamily="18" charset="0"/>
                    <a:ea typeface="SimSun" panose="02010600030101010101" pitchFamily="2" charset="-122"/>
                  </a:rPr>
                  <a:t>D</a:t>
                </a:r>
                <a:r>
                  <a:rPr lang="en-US" sz="1950" dirty="0">
                    <a:effectLst/>
                    <a:latin typeface="Times New Roman" panose="02020603050405020304" pitchFamily="18" charset="0"/>
                    <a:ea typeface="SimSun" panose="02010600030101010101" pitchFamily="2" charset="-122"/>
                  </a:rPr>
                  <a:t>(</a:t>
                </a:r>
                <a:r>
                  <a:rPr lang="en-US" sz="1950" i="1" dirty="0">
                    <a:effectLst/>
                    <a:latin typeface="Times New Roman" panose="02020603050405020304" pitchFamily="18" charset="0"/>
                    <a:ea typeface="SimSun" panose="02010600030101010101" pitchFamily="2" charset="-122"/>
                  </a:rPr>
                  <a:t>μ</a:t>
                </a:r>
                <a:r>
                  <a:rPr lang="en-US" sz="1950" dirty="0">
                    <a:effectLst/>
                    <a:latin typeface="Times New Roman" panose="02020603050405020304" pitchFamily="18" charset="0"/>
                    <a:ea typeface="SimSun" panose="02010600030101010101" pitchFamily="2" charset="-122"/>
                  </a:rPr>
                  <a:t>(</a:t>
                </a:r>
                <a:r>
                  <a:rPr lang="en-US" sz="1950" b="1"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 Λ) is implemented by a so-called encoding discriminator DNN whose weights are Λ with note that this DNN has only one output neuron denoted </a:t>
                </a:r>
                <a:r>
                  <a:rPr lang="en-US" sz="1950" i="1" dirty="0">
                    <a:effectLst/>
                    <a:latin typeface="Times New Roman" panose="02020603050405020304" pitchFamily="18" charset="0"/>
                    <a:ea typeface="SimSun" panose="02010600030101010101" pitchFamily="2" charset="-122"/>
                  </a:rPr>
                  <a:t>D</a:t>
                </a:r>
                <a:r>
                  <a:rPr lang="en-US" sz="1950" b="1" baseline="-25000" dirty="0">
                    <a:effectLst/>
                    <a:latin typeface="Times New Roman" panose="02020603050405020304" pitchFamily="18" charset="0"/>
                    <a:ea typeface="SimSun" panose="02010600030101010101" pitchFamily="2" charset="-122"/>
                  </a:rPr>
                  <a:t>0</a:t>
                </a:r>
                <a:r>
                  <a:rPr lang="en-US" sz="1950" dirty="0">
                    <a:effectLst/>
                    <a:latin typeface="Times New Roman" panose="02020603050405020304" pitchFamily="18" charset="0"/>
                    <a:ea typeface="SimSun" panose="02010600030101010101" pitchFamily="2" charset="-122"/>
                  </a:rPr>
                  <a:t>. The balance function </a:t>
                </a:r>
                <a:r>
                  <a:rPr lang="en-US" sz="1950" i="1" dirty="0">
                    <a:effectLst/>
                    <a:latin typeface="Times New Roman" panose="02020603050405020304" pitchFamily="18" charset="0"/>
                    <a:ea typeface="SimSun" panose="02010600030101010101" pitchFamily="2" charset="-122"/>
                  </a:rPr>
                  <a:t>B</a:t>
                </a:r>
                <a:r>
                  <a:rPr lang="en-US" sz="1950" baseline="-25000" dirty="0">
                    <a:effectLst/>
                    <a:latin typeface="Times New Roman" panose="02020603050405020304" pitchFamily="18" charset="0"/>
                    <a:ea typeface="SimSun" panose="02010600030101010101" pitchFamily="2" charset="-122"/>
                  </a:rPr>
                  <a:t>AVA</a:t>
                </a:r>
                <a:r>
                  <a:rPr lang="en-US" sz="1950" dirty="0">
                    <a:effectLst/>
                    <a:latin typeface="Times New Roman" panose="02020603050405020304" pitchFamily="18" charset="0"/>
                    <a:ea typeface="SimSun" panose="02010600030101010101" pitchFamily="2" charset="-122"/>
                  </a:rPr>
                  <a:t>(Θ, Λ) is specified as follows:</a:t>
                </a:r>
              </a:p>
              <a:p>
                <a:pPr marL="0" indent="0">
                  <a:buNone/>
                </a:pPr>
                <a14:m>
                  <m:oMathPara xmlns:m="http://schemas.openxmlformats.org/officeDocument/2006/math">
                    <m:oMathParaPr>
                      <m:jc m:val="right"/>
                    </m:oMathParaPr>
                    <m:oMath xmlns:m="http://schemas.openxmlformats.org/officeDocument/2006/math">
                      <m:sSub>
                        <m:sSubPr>
                          <m:ctrlPr>
                            <a:rPr lang="en-US" sz="1950" i="1" smtClean="0">
                              <a:effectLst/>
                              <a:latin typeface="Cambria Math" panose="02040503050406030204" pitchFamily="18" charset="0"/>
                            </a:rPr>
                          </m:ctrlPr>
                        </m:sSubPr>
                        <m:e>
                          <m:r>
                            <a:rPr lang="en-US" sz="1950" i="1">
                              <a:effectLst/>
                              <a:latin typeface="Cambria Math" panose="02040503050406030204" pitchFamily="18" charset="0"/>
                              <a:ea typeface="SimSun" panose="02010600030101010101" pitchFamily="2" charset="-122"/>
                              <a:cs typeface="Times New Roman" panose="02020603050405020304" pitchFamily="18" charset="0"/>
                            </a:rPr>
                            <m:t>𝐵</m:t>
                          </m:r>
                        </m:e>
                        <m:sub>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AVA</m:t>
                          </m:r>
                        </m:sub>
                      </m:sSub>
                      <m:d>
                        <m:dPr>
                          <m:ctrlPr>
                            <a:rPr lang="en-US" sz="1950" i="1">
                              <a:effectLst/>
                              <a:latin typeface="Cambria Math" panose="02040503050406030204" pitchFamily="18" charset="0"/>
                            </a:rPr>
                          </m:ctrlPr>
                        </m:dPr>
                        <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Θ</m:t>
                          </m:r>
                          <m:r>
                            <a:rPr lang="en-US" sz="195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Λ</m:t>
                          </m:r>
                        </m:e>
                      </m:d>
                      <m:r>
                        <a:rPr lang="en-US" sz="195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50" i="1">
                              <a:effectLst/>
                              <a:latin typeface="Cambria Math" panose="02040503050406030204" pitchFamily="18" charset="0"/>
                            </a:rPr>
                          </m:ctrlPr>
                        </m:funcPr>
                        <m:fNa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950" i="1">
                                          <a:effectLst/>
                                          <a:latin typeface="Cambria Math" panose="02040503050406030204" pitchFamily="18" charset="0"/>
                                        </a:rPr>
                                      </m:ctrlPr>
                                    </m:d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e>
                                  </m:d>
                                </m:e>
                                <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Λ</m:t>
                                  </m:r>
                                </m:e>
                              </m:d>
                            </m:e>
                          </m:d>
                        </m:e>
                      </m:func>
                      <m:r>
                        <a:rPr lang="en-US" sz="195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50" i="1">
                              <a:effectLst/>
                              <a:latin typeface="Cambria Math" panose="02040503050406030204" pitchFamily="18" charset="0"/>
                            </a:rPr>
                          </m:ctrlPr>
                        </m:funcPr>
                        <m:fNa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1−</m:t>
                              </m:r>
                              <m:r>
                                <a:rPr lang="en-US" sz="195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950" i="1">
                                          <a:effectLst/>
                                          <a:latin typeface="Cambria Math" panose="02040503050406030204" pitchFamily="18" charset="0"/>
                                        </a:rPr>
                                      </m:ctrlPr>
                                    </m:dPr>
                                    <m:e>
                                      <m:sSup>
                                        <m:sSupPr>
                                          <m:ctrlPr>
                                            <a:rPr lang="en-US" sz="1950" b="1" i="1">
                                              <a:effectLst/>
                                              <a:latin typeface="Cambria Math" panose="02040503050406030204" pitchFamily="18" charset="0"/>
                                            </a:rPr>
                                          </m:ctrlPr>
                                        </m:sSup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950" i="1">
                                              <a:effectLst/>
                                              <a:latin typeface="Cambria Math" panose="02040503050406030204" pitchFamily="18" charset="0"/>
                                              <a:ea typeface="SimSun" panose="02010600030101010101" pitchFamily="2" charset="-122"/>
                                              <a:cs typeface="Times New Roman" panose="02020603050405020304" pitchFamily="18" charset="0"/>
                                            </a:rPr>
                                            <m:t>′</m:t>
                                          </m:r>
                                        </m:sup>
                                      </m:sSup>
                                    </m:e>
                                  </m:d>
                                </m:e>
                                <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Λ</m:t>
                                  </m:r>
                                </m:e>
                              </m:d>
                            </m:e>
                          </m:d>
                        </m:e>
                      </m:func>
                      <m:r>
                        <a:rPr lang="en-US" sz="1950" b="0" i="1" smtClean="0">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1950" b="0" i="1" smtClean="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50" b="0" i="1" smtClean="0">
                              <a:effectLst/>
                              <a:latin typeface="Cambria Math" panose="02040503050406030204" pitchFamily="18" charset="0"/>
                              <a:ea typeface="SimSun" panose="02010600030101010101" pitchFamily="2" charset="-122"/>
                              <a:cs typeface="Times New Roman" panose="02020603050405020304" pitchFamily="18" charset="0"/>
                            </a:rPr>
                            <m:t>11</m:t>
                          </m:r>
                        </m:e>
                      </m:d>
                    </m:oMath>
                  </m:oMathPara>
                </a14:m>
                <a:endParaRPr lang="en-US" sz="1950" dirty="0"/>
              </a:p>
              <a:p>
                <a:pPr marL="0" marR="0" indent="0" algn="just">
                  <a:spcBef>
                    <a:spcPts val="0"/>
                  </a:spcBef>
                  <a:spcAft>
                    <a:spcPts val="0"/>
                  </a:spcAft>
                  <a:buNone/>
                </a:pPr>
                <a:r>
                  <a:rPr lang="en-US" sz="1950" kern="100" dirty="0">
                    <a:effectLst/>
                    <a:latin typeface="Times New Roman" panose="02020603050405020304" pitchFamily="18" charset="0"/>
                    <a:ea typeface="SimSun" panose="02010600030101010101" pitchFamily="2" charset="-122"/>
                    <a:cs typeface="Times New Roman" panose="02020603050405020304" pitchFamily="18" charset="0"/>
                  </a:rPr>
                  <a:t>Note,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50" i="1" kern="100">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195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50" b="1" i="1" kern="100">
                              <a:effectLst/>
                              <a:latin typeface="Cambria Math" panose="02040503050406030204" pitchFamily="18" charset="0"/>
                              <a:ea typeface="SimSun" panose="02010600030101010101" pitchFamily="2" charset="-122"/>
                              <a:cs typeface="Times New Roman" panose="02020603050405020304" pitchFamily="18" charset="0"/>
                            </a:rPr>
                            <m:t>𝒛</m:t>
                          </m:r>
                        </m:e>
                        <m:e>
                          <m:r>
                            <m:rPr>
                              <m:sty m:val="p"/>
                            </m:rPr>
                            <a:rPr lang="en-US" sz="1950" kern="100">
                              <a:effectLst/>
                              <a:latin typeface="Cambria Math" panose="02040503050406030204" pitchFamily="18" charset="0"/>
                              <a:ea typeface="SimSun" panose="02010600030101010101" pitchFamily="2" charset="-122"/>
                              <a:cs typeface="Times New Roman" panose="02020603050405020304" pitchFamily="18" charset="0"/>
                            </a:rPr>
                            <m:t>Φ</m:t>
                          </m:r>
                        </m:e>
                      </m:d>
                      <m:r>
                        <a:rPr lang="en-US" sz="1950" i="1" kern="1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50" b="1" i="1" kern="1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950" b="1" i="1" kern="100">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950" i="1" kern="100">
                              <a:effectLst/>
                              <a:latin typeface="Cambria Math" panose="02040503050406030204" pitchFamily="18" charset="0"/>
                              <a:ea typeface="SimSun" panose="02010600030101010101" pitchFamily="2" charset="-122"/>
                              <a:cs typeface="Times New Roman" panose="02020603050405020304" pitchFamily="18" charset="0"/>
                            </a:rPr>
                            <m:t>′</m:t>
                          </m:r>
                        </m:sup>
                      </m:sSup>
                    </m:oMath>
                  </m:oMathPara>
                </a14:m>
                <a:endParaRPr lang="en-US" sz="195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1950" dirty="0">
                    <a:effectLst/>
                    <a:latin typeface="Times New Roman" panose="02020603050405020304" pitchFamily="18" charset="0"/>
                    <a:ea typeface="SimSun" panose="02010600030101010101" pitchFamily="2" charset="-122"/>
                  </a:rPr>
                  <a:t>AVA loss function is modified with regard to the balance function </a:t>
                </a:r>
                <a:r>
                  <a:rPr lang="en-US" sz="1950" i="1" dirty="0">
                    <a:effectLst/>
                    <a:latin typeface="Times New Roman" panose="02020603050405020304" pitchFamily="18" charset="0"/>
                    <a:ea typeface="SimSun" panose="02010600030101010101" pitchFamily="2" charset="-122"/>
                  </a:rPr>
                  <a:t>B</a:t>
                </a:r>
                <a:r>
                  <a:rPr lang="en-US" sz="1950" baseline="-25000" dirty="0">
                    <a:effectLst/>
                    <a:latin typeface="Times New Roman" panose="02020603050405020304" pitchFamily="18" charset="0"/>
                    <a:ea typeface="SimSun" panose="02010600030101010101" pitchFamily="2" charset="-122"/>
                  </a:rPr>
                  <a:t>AVA</a:t>
                </a:r>
                <a:r>
                  <a:rPr lang="en-US" sz="1950" dirty="0">
                    <a:effectLst/>
                    <a:latin typeface="Times New Roman" panose="02020603050405020304" pitchFamily="18" charset="0"/>
                    <a:ea typeface="SimSun" panose="02010600030101010101" pitchFamily="2" charset="-122"/>
                  </a:rPr>
                  <a:t>(Θ, Λ) as follows:</a:t>
                </a:r>
              </a:p>
              <a:p>
                <a:pPr marL="0" indent="0">
                  <a:buNone/>
                </a:pPr>
                <a14:m>
                  <m:oMathPara xmlns:m="http://schemas.openxmlformats.org/officeDocument/2006/math">
                    <m:oMathParaPr>
                      <m:jc m:val="right"/>
                    </m:oMathParaPr>
                    <m:oMath xmlns:m="http://schemas.openxmlformats.org/officeDocument/2006/math">
                      <m:sSub>
                        <m:sSubPr>
                          <m:ctrlPr>
                            <a:rPr lang="en-US" sz="1950" i="1" smtClean="0">
                              <a:effectLst/>
                              <a:latin typeface="Cambria Math" panose="02040503050406030204" pitchFamily="18" charset="0"/>
                            </a:rPr>
                          </m:ctrlPr>
                        </m:sSubPr>
                        <m:e>
                          <m:r>
                            <a:rPr lang="en-US" sz="1950" i="1">
                              <a:effectLst/>
                              <a:latin typeface="Cambria Math" panose="02040503050406030204" pitchFamily="18" charset="0"/>
                              <a:ea typeface="SimSun" panose="02010600030101010101" pitchFamily="2" charset="-122"/>
                              <a:cs typeface="Times New Roman" panose="02020603050405020304" pitchFamily="18" charset="0"/>
                            </a:rPr>
                            <m:t>𝑙</m:t>
                          </m:r>
                        </m:e>
                        <m:sub>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AVA</m:t>
                          </m:r>
                        </m:sub>
                      </m:sSub>
                      <m:d>
                        <m:dPr>
                          <m:ctrlPr>
                            <a:rPr lang="en-US" sz="1950" i="1">
                              <a:effectLst/>
                              <a:latin typeface="Cambria Math" panose="02040503050406030204" pitchFamily="18" charset="0"/>
                            </a:rPr>
                          </m:ctrlPr>
                        </m:dPr>
                        <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Θ</m:t>
                          </m:r>
                          <m:r>
                            <a:rPr lang="en-US" sz="195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Φ</m:t>
                          </m:r>
                          <m:r>
                            <a:rPr lang="en-US" sz="195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Ψ</m:t>
                          </m:r>
                          <m:r>
                            <a:rPr lang="en-US" sz="195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Λ</m:t>
                          </m:r>
                        </m:e>
                      </m:d>
                      <m:r>
                        <a:rPr lang="en-US" sz="19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50" i="1">
                              <a:effectLst/>
                              <a:latin typeface="Cambria Math" panose="02040503050406030204" pitchFamily="18" charset="0"/>
                            </a:rPr>
                          </m:ctrlPr>
                        </m:fPr>
                        <m:num>
                          <m:r>
                            <a:rPr lang="en-US" sz="19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9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1950" i="1">
                              <a:effectLst/>
                              <a:latin typeface="Cambria Math" panose="02040503050406030204" pitchFamily="18" charset="0"/>
                            </a:rPr>
                          </m:ctrlPr>
                        </m:sSupPr>
                        <m:e>
                          <m:d>
                            <m:dPr>
                              <m:begChr m:val="‖"/>
                              <m:endChr m:val="‖"/>
                              <m:ctrlPr>
                                <a:rPr lang="en-US" sz="1950" i="1">
                                  <a:effectLst/>
                                  <a:latin typeface="Cambria Math" panose="02040503050406030204" pitchFamily="18" charset="0"/>
                                </a:rPr>
                              </m:ctrlPr>
                            </m:d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r>
                                <a:rPr lang="en-US" sz="195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50" i="1">
                                      <a:effectLst/>
                                      <a:latin typeface="Cambria Math" panose="02040503050406030204" pitchFamily="18" charset="0"/>
                                    </a:rPr>
                                  </m:ctrlPr>
                                </m:sSup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950" i="1">
                                      <a:effectLst/>
                                      <a:latin typeface="Cambria Math" panose="02040503050406030204" pitchFamily="18" charset="0"/>
                                      <a:ea typeface="SimSun" panose="02010600030101010101" pitchFamily="2" charset="-122"/>
                                      <a:cs typeface="Times New Roman" panose="02020603050405020304" pitchFamily="18" charset="0"/>
                                    </a:rPr>
                                    <m:t>′</m:t>
                                  </m:r>
                                </m:sup>
                              </m:sSup>
                            </m:e>
                          </m:d>
                        </m:e>
                        <m:sup>
                          <m:r>
                            <a:rPr lang="en-US" sz="195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95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KL</m:t>
                      </m:r>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950" i="1">
                                  <a:effectLst/>
                                  <a:latin typeface="Cambria Math" panose="02040503050406030204" pitchFamily="18" charset="0"/>
                                </a:rPr>
                              </m:ctrlPr>
                            </m:d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e>
                          </m:d>
                          <m:r>
                            <a:rPr lang="en-US" sz="195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Σ</m:t>
                          </m:r>
                          <m:d>
                            <m:dPr>
                              <m:ctrlPr>
                                <a:rPr lang="en-US" sz="1950" i="1">
                                  <a:effectLst/>
                                  <a:latin typeface="Cambria Math" panose="02040503050406030204" pitchFamily="18" charset="0"/>
                                </a:rPr>
                              </m:ctrlPr>
                            </m:d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e>
                          </m:d>
                        </m:e>
                        <m:e>
                          <m:r>
                            <a:rPr lang="en-US" sz="1950" i="1">
                              <a:effectLst/>
                              <a:latin typeface="Cambria Math" panose="02040503050406030204" pitchFamily="18" charset="0"/>
                              <a:ea typeface="SimSun" panose="02010600030101010101" pitchFamily="2" charset="-122"/>
                              <a:cs typeface="Times New Roman" panose="02020603050405020304" pitchFamily="18" charset="0"/>
                            </a:rPr>
                            <m:t>𝑁</m:t>
                          </m:r>
                          <m:d>
                            <m:dPr>
                              <m:ctrlPr>
                                <a:rPr lang="en-US" sz="1950" i="1">
                                  <a:effectLst/>
                                  <a:latin typeface="Cambria Math" panose="02040503050406030204" pitchFamily="18" charset="0"/>
                                </a:rPr>
                              </m:ctrlPr>
                            </m:d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𝟎</m:t>
                              </m:r>
                              <m:r>
                                <a:rPr lang="en-US" sz="1950" i="1">
                                  <a:effectLst/>
                                  <a:latin typeface="Cambria Math" panose="02040503050406030204" pitchFamily="18" charset="0"/>
                                  <a:ea typeface="SimSun" panose="02010600030101010101" pitchFamily="2" charset="-122"/>
                                  <a:cs typeface="Times New Roman" panose="02020603050405020304" pitchFamily="18" charset="0"/>
                                </a:rPr>
                                <m:t>,</m:t>
                              </m:r>
                              <m:r>
                                <a:rPr lang="en-US" sz="1950" i="1">
                                  <a:effectLst/>
                                  <a:latin typeface="Cambria Math" panose="02040503050406030204" pitchFamily="18" charset="0"/>
                                  <a:ea typeface="SimSun" panose="02010600030101010101" pitchFamily="2" charset="-122"/>
                                  <a:cs typeface="Times New Roman" panose="02020603050405020304" pitchFamily="18" charset="0"/>
                                </a:rPr>
                                <m:t>𝐼</m:t>
                              </m:r>
                            </m:e>
                          </m:d>
                        </m:e>
                      </m:d>
                      <m:r>
                        <a:rPr lang="en-US" sz="195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50" i="1">
                              <a:effectLst/>
                              <a:latin typeface="Cambria Math" panose="02040503050406030204" pitchFamily="18" charset="0"/>
                            </a:rPr>
                          </m:ctrlPr>
                        </m:funcPr>
                        <m:fNa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1−</m:t>
                              </m:r>
                              <m:r>
                                <a:rPr lang="en-US" sz="1950" i="1">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950" i="1">
                                      <a:effectLst/>
                                      <a:latin typeface="Cambria Math" panose="02040503050406030204" pitchFamily="18" charset="0"/>
                                    </a:rPr>
                                  </m:ctrlPr>
                                </m:dPr>
                                <m:e>
                                  <m:sSup>
                                    <m:sSupPr>
                                      <m:ctrlPr>
                                        <a:rPr lang="en-US" sz="1950" b="1" i="1">
                                          <a:effectLst/>
                                          <a:latin typeface="Cambria Math" panose="02040503050406030204" pitchFamily="18" charset="0"/>
                                        </a:rPr>
                                      </m:ctrlPr>
                                    </m:sSup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95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Ψ</m:t>
                                  </m:r>
                                </m:e>
                              </m:d>
                            </m:e>
                          </m:d>
                        </m:e>
                      </m:func>
                      <m:r>
                        <a:rPr lang="en-US" sz="195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50" i="1">
                              <a:effectLst/>
                              <a:latin typeface="Cambria Math" panose="02040503050406030204" pitchFamily="18" charset="0"/>
                            </a:rPr>
                          </m:ctrlPr>
                        </m:funcPr>
                        <m:fNa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1−</m:t>
                              </m:r>
                              <m:r>
                                <a:rPr lang="en-US" sz="195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950" i="1">
                                          <a:effectLst/>
                                          <a:latin typeface="Cambria Math" panose="02040503050406030204" pitchFamily="18" charset="0"/>
                                        </a:rPr>
                                      </m:ctrlPr>
                                    </m:dPr>
                                    <m:e>
                                      <m:sSup>
                                        <m:sSupPr>
                                          <m:ctrlPr>
                                            <a:rPr lang="en-US" sz="1950" b="1" i="1">
                                              <a:effectLst/>
                                              <a:latin typeface="Cambria Math" panose="02040503050406030204" pitchFamily="18" charset="0"/>
                                            </a:rPr>
                                          </m:ctrlPr>
                                        </m:sSup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950" i="1">
                                              <a:effectLst/>
                                              <a:latin typeface="Cambria Math" panose="02040503050406030204" pitchFamily="18" charset="0"/>
                                              <a:ea typeface="SimSun" panose="02010600030101010101" pitchFamily="2" charset="-122"/>
                                              <a:cs typeface="Times New Roman" panose="02020603050405020304" pitchFamily="18" charset="0"/>
                                            </a:rPr>
                                            <m:t>′</m:t>
                                          </m:r>
                                        </m:sup>
                                      </m:sSup>
                                    </m:e>
                                  </m:d>
                                </m:e>
                                <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Λ</m:t>
                                  </m:r>
                                </m:e>
                              </m:d>
                            </m:e>
                          </m:d>
                        </m:e>
                      </m:func>
                      <m:r>
                        <a:rPr lang="en-US" sz="1950" b="0" i="1" smtClean="0">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1950" b="0" i="1" smtClean="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50" b="0" i="1" smtClean="0">
                              <a:effectLst/>
                              <a:latin typeface="Cambria Math" panose="02040503050406030204" pitchFamily="18" charset="0"/>
                              <a:ea typeface="SimSun" panose="02010600030101010101" pitchFamily="2" charset="-122"/>
                              <a:cs typeface="Times New Roman" panose="02020603050405020304" pitchFamily="18" charset="0"/>
                            </a:rPr>
                            <m:t>12</m:t>
                          </m:r>
                        </m:e>
                      </m:d>
                    </m:oMath>
                  </m:oMathPara>
                </a14:m>
                <a:endParaRPr lang="en-US" sz="1950" dirty="0"/>
              </a:p>
              <a:p>
                <a:pPr marL="0" indent="0">
                  <a:buNone/>
                </a:pPr>
                <a:r>
                  <a:rPr lang="en-US" sz="1950" dirty="0">
                    <a:effectLst/>
                    <a:latin typeface="Times New Roman" panose="02020603050405020304" pitchFamily="18" charset="0"/>
                    <a:ea typeface="SimSun" panose="02010600030101010101" pitchFamily="2" charset="-122"/>
                  </a:rPr>
                  <a:t>By similar way of applying SGD algorithm, it is easy to estimate the encoding discriminator parameter Λ as follows:</a:t>
                </a:r>
              </a:p>
              <a:p>
                <a:pPr marL="0" indent="0">
                  <a:buNone/>
                </a:pPr>
                <a14:m>
                  <m:oMathPara xmlns:m="http://schemas.openxmlformats.org/officeDocument/2006/math">
                    <m:oMathParaPr>
                      <m:jc m:val="right"/>
                    </m:oMathParaPr>
                    <m:oMath xmlns:m="http://schemas.openxmlformats.org/officeDocument/2006/math">
                      <m:r>
                        <m:rPr>
                          <m:sty m:val="p"/>
                        </m:rPr>
                        <a:rPr lang="en-US" sz="1950" smtClean="0">
                          <a:effectLst/>
                          <a:latin typeface="Cambria Math" panose="02040503050406030204" pitchFamily="18" charset="0"/>
                          <a:ea typeface="SimSun" panose="02010600030101010101" pitchFamily="2" charset="-122"/>
                          <a:cs typeface="Times New Roman" panose="02020603050405020304" pitchFamily="18" charset="0"/>
                        </a:rPr>
                        <m:t>Λ</m:t>
                      </m:r>
                      <m:r>
                        <a:rPr lang="en-US" sz="195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Λ</m:t>
                      </m:r>
                      <m:r>
                        <a:rPr lang="en-US" sz="1950">
                          <a:effectLst/>
                          <a:latin typeface="Cambria Math" panose="02040503050406030204" pitchFamily="18" charset="0"/>
                          <a:ea typeface="SimSun" panose="02010600030101010101" pitchFamily="2" charset="-122"/>
                          <a:cs typeface="Times New Roman" panose="02020603050405020304" pitchFamily="18" charset="0"/>
                        </a:rPr>
                        <m:t>+</m:t>
                      </m:r>
                      <m:r>
                        <a:rPr lang="en-US" sz="1950" i="1">
                          <a:effectLst/>
                          <a:latin typeface="Cambria Math" panose="02040503050406030204" pitchFamily="18" charset="0"/>
                          <a:ea typeface="SimSun" panose="02010600030101010101" pitchFamily="2" charset="-122"/>
                          <a:cs typeface="Times New Roman" panose="02020603050405020304" pitchFamily="18" charset="0"/>
                        </a:rPr>
                        <m:t>𝛾</m:t>
                      </m:r>
                      <m:d>
                        <m:dPr>
                          <m:ctrlPr>
                            <a:rPr lang="en-US" sz="1950" i="1">
                              <a:effectLst/>
                              <a:latin typeface="Cambria Math" panose="02040503050406030204" pitchFamily="18" charset="0"/>
                            </a:rPr>
                          </m:ctrlPr>
                        </m:dPr>
                        <m:e>
                          <m:f>
                            <m:fPr>
                              <m:ctrlPr>
                                <a:rPr lang="en-US" sz="1950" i="1">
                                  <a:effectLst/>
                                  <a:latin typeface="Cambria Math" panose="02040503050406030204" pitchFamily="18" charset="0"/>
                                </a:rPr>
                              </m:ctrlPr>
                            </m:fPr>
                            <m:num>
                              <m:sSubSup>
                                <m:sSubSupPr>
                                  <m:ctrlPr>
                                    <a:rPr lang="en-US" sz="1950" i="1">
                                      <a:effectLst/>
                                      <a:latin typeface="Cambria Math" panose="02040503050406030204" pitchFamily="18" charset="0"/>
                                    </a:rPr>
                                  </m:ctrlPr>
                                </m:sSubSupPr>
                                <m:e>
                                  <m:r>
                                    <a:rPr lang="en-US" sz="195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950" i="1">
                                      <a:effectLst/>
                                      <a:latin typeface="Cambria Math" panose="02040503050406030204" pitchFamily="18" charset="0"/>
                                      <a:ea typeface="SimSun" panose="02010600030101010101" pitchFamily="2" charset="-122"/>
                                      <a:cs typeface="Times New Roman" panose="02020603050405020304" pitchFamily="18" charset="0"/>
                                    </a:rPr>
                                    <m:t>𝐷</m:t>
                                  </m:r>
                                </m:sub>
                                <m:sup>
                                  <m:r>
                                    <a:rPr lang="en-US" sz="195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950" i="1">
                                              <a:effectLst/>
                                              <a:latin typeface="Cambria Math" panose="02040503050406030204" pitchFamily="18" charset="0"/>
                                            </a:rPr>
                                          </m:ctrlPr>
                                        </m:d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e>
                                      </m:d>
                                    </m:e>
                                    <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Λ</m:t>
                                      </m:r>
                                    </m:e>
                                  </m:d>
                                </m:e>
                              </m:d>
                            </m:num>
                            <m:den>
                              <m:r>
                                <a:rPr lang="en-US" sz="195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950" i="1">
                                          <a:effectLst/>
                                          <a:latin typeface="Cambria Math" panose="02040503050406030204" pitchFamily="18" charset="0"/>
                                        </a:rPr>
                                      </m:ctrlPr>
                                    </m:d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e>
                                  </m:d>
                                </m:e>
                                <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Λ</m:t>
                                  </m:r>
                                </m:e>
                              </m:d>
                            </m:den>
                          </m:f>
                          <m:r>
                            <a:rPr lang="en-US" sz="19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50" i="1">
                                  <a:effectLst/>
                                  <a:latin typeface="Cambria Math" panose="02040503050406030204" pitchFamily="18" charset="0"/>
                                </a:rPr>
                              </m:ctrlPr>
                            </m:fPr>
                            <m:num>
                              <m:sSubSup>
                                <m:sSubSupPr>
                                  <m:ctrlPr>
                                    <a:rPr lang="en-US" sz="1950" i="1">
                                      <a:effectLst/>
                                      <a:latin typeface="Cambria Math" panose="02040503050406030204" pitchFamily="18" charset="0"/>
                                    </a:rPr>
                                  </m:ctrlPr>
                                </m:sSubSupPr>
                                <m:e>
                                  <m:r>
                                    <a:rPr lang="en-US" sz="195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950" i="1">
                                      <a:effectLst/>
                                      <a:latin typeface="Cambria Math" panose="02040503050406030204" pitchFamily="18" charset="0"/>
                                      <a:ea typeface="SimSun" panose="02010600030101010101" pitchFamily="2" charset="-122"/>
                                      <a:cs typeface="Times New Roman" panose="02020603050405020304" pitchFamily="18" charset="0"/>
                                    </a:rPr>
                                    <m:t>𝐷</m:t>
                                  </m:r>
                                </m:sub>
                                <m:sup>
                                  <m:r>
                                    <a:rPr lang="en-US" sz="195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950" i="1">
                                              <a:effectLst/>
                                              <a:latin typeface="Cambria Math" panose="02040503050406030204" pitchFamily="18" charset="0"/>
                                            </a:rPr>
                                          </m:ctrlPr>
                                        </m:dPr>
                                        <m:e>
                                          <m:sSup>
                                            <m:sSupPr>
                                              <m:ctrlPr>
                                                <a:rPr lang="en-US" sz="1950" b="1" i="1">
                                                  <a:effectLst/>
                                                  <a:latin typeface="Cambria Math" panose="02040503050406030204" pitchFamily="18" charset="0"/>
                                                </a:rPr>
                                              </m:ctrlPr>
                                            </m:sSup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950" i="1">
                                                  <a:effectLst/>
                                                  <a:latin typeface="Cambria Math" panose="02040503050406030204" pitchFamily="18" charset="0"/>
                                                  <a:ea typeface="SimSun" panose="02010600030101010101" pitchFamily="2" charset="-122"/>
                                                  <a:cs typeface="Times New Roman" panose="02020603050405020304" pitchFamily="18" charset="0"/>
                                                </a:rPr>
                                                <m:t>′</m:t>
                                              </m:r>
                                            </m:sup>
                                          </m:sSup>
                                        </m:e>
                                      </m:d>
                                    </m:e>
                                    <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Λ</m:t>
                                      </m:r>
                                    </m:e>
                                  </m:d>
                                </m:e>
                              </m:d>
                            </m:num>
                            <m:den>
                              <m:r>
                                <a:rPr lang="en-US" sz="1950" i="1">
                                  <a:effectLst/>
                                  <a:latin typeface="Cambria Math" panose="02040503050406030204" pitchFamily="18" charset="0"/>
                                  <a:ea typeface="SimSun" panose="02010600030101010101" pitchFamily="2" charset="-122"/>
                                  <a:cs typeface="Times New Roman" panose="02020603050405020304" pitchFamily="18" charset="0"/>
                                </a:rPr>
                                <m:t>1−</m:t>
                              </m:r>
                              <m:r>
                                <a:rPr lang="en-US" sz="195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950" i="1">
                                          <a:effectLst/>
                                          <a:latin typeface="Cambria Math" panose="02040503050406030204" pitchFamily="18" charset="0"/>
                                        </a:rPr>
                                      </m:ctrlPr>
                                    </m:dPr>
                                    <m:e>
                                      <m:sSup>
                                        <m:sSupPr>
                                          <m:ctrlPr>
                                            <a:rPr lang="en-US" sz="1950" b="1" i="1">
                                              <a:effectLst/>
                                              <a:latin typeface="Cambria Math" panose="02040503050406030204" pitchFamily="18" charset="0"/>
                                            </a:rPr>
                                          </m:ctrlPr>
                                        </m:sSup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950" i="1">
                                              <a:effectLst/>
                                              <a:latin typeface="Cambria Math" panose="02040503050406030204" pitchFamily="18" charset="0"/>
                                              <a:ea typeface="SimSun" panose="02010600030101010101" pitchFamily="2" charset="-122"/>
                                              <a:cs typeface="Times New Roman" panose="02020603050405020304" pitchFamily="18" charset="0"/>
                                            </a:rPr>
                                            <m:t>′</m:t>
                                          </m:r>
                                        </m:sup>
                                      </m:sSup>
                                    </m:e>
                                  </m:d>
                                </m:e>
                                <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Λ</m:t>
                                  </m:r>
                                </m:e>
                              </m:d>
                            </m:den>
                          </m:f>
                        </m:e>
                      </m:d>
                      <m:r>
                        <a:rPr lang="en-US" sz="1950" b="0" i="1" smtClean="0">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1950" b="0" i="1" smtClean="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50" b="0" i="1" smtClean="0">
                              <a:effectLst/>
                              <a:latin typeface="Cambria Math" panose="02040503050406030204" pitchFamily="18" charset="0"/>
                              <a:ea typeface="SimSun" panose="02010600030101010101" pitchFamily="2" charset="-122"/>
                              <a:cs typeface="Times New Roman" panose="02020603050405020304" pitchFamily="18" charset="0"/>
                            </a:rPr>
                            <m:t>13</m:t>
                          </m:r>
                        </m:e>
                      </m:d>
                    </m:oMath>
                  </m:oMathPara>
                </a14:m>
                <a:endParaRPr lang="en-US" sz="1950" dirty="0"/>
              </a:p>
              <a:p>
                <a:pPr marL="0" indent="0">
                  <a:buNone/>
                </a:pPr>
                <a:r>
                  <a:rPr lang="en-US" sz="1950" dirty="0">
                    <a:effectLst/>
                    <a:latin typeface="Times New Roman" panose="02020603050405020304" pitchFamily="18" charset="0"/>
                    <a:ea typeface="SimSun" panose="02010600030101010101" pitchFamily="2" charset="-122"/>
                  </a:rPr>
                  <a:t>Where </a:t>
                </a:r>
                <a:r>
                  <a:rPr lang="en-US" sz="1950" i="1" dirty="0" err="1">
                    <a:effectLst/>
                    <a:latin typeface="Times New Roman" panose="02020603050405020304" pitchFamily="18" charset="0"/>
                    <a:ea typeface="SimSun" panose="02010600030101010101" pitchFamily="2" charset="-122"/>
                  </a:rPr>
                  <a:t>a</a:t>
                </a:r>
                <a:r>
                  <a:rPr lang="en-US" sz="1950" i="1" baseline="-25000" dirty="0" err="1">
                    <a:effectLst/>
                    <a:latin typeface="Times New Roman" panose="02020603050405020304" pitchFamily="18" charset="0"/>
                    <a:ea typeface="SimSun" panose="02010600030101010101" pitchFamily="2" charset="-122"/>
                  </a:rPr>
                  <a:t>D</a:t>
                </a:r>
                <a:r>
                  <a:rPr lang="en-US" sz="1950" dirty="0">
                    <a:effectLst/>
                    <a:latin typeface="Times New Roman" panose="02020603050405020304" pitchFamily="18" charset="0"/>
                    <a:ea typeface="SimSun" panose="02010600030101010101" pitchFamily="2" charset="-122"/>
                  </a:rPr>
                  <a:t>(.) and </a:t>
                </a:r>
                <a:r>
                  <a:rPr lang="en-US" sz="1950" i="1" dirty="0" err="1">
                    <a:effectLst/>
                    <a:latin typeface="Times New Roman" panose="02020603050405020304" pitchFamily="18" charset="0"/>
                    <a:ea typeface="SimSun" panose="02010600030101010101" pitchFamily="2" charset="-122"/>
                  </a:rPr>
                  <a:t>a</a:t>
                </a:r>
                <a:r>
                  <a:rPr lang="en-US" sz="1950" dirty="0" err="1">
                    <a:effectLst/>
                    <a:latin typeface="Times New Roman" panose="02020603050405020304" pitchFamily="18" charset="0"/>
                    <a:ea typeface="SimSun" panose="02010600030101010101" pitchFamily="2" charset="-122"/>
                  </a:rPr>
                  <a:t>’</a:t>
                </a:r>
                <a:r>
                  <a:rPr lang="en-US" sz="1950" i="1" baseline="-25000" dirty="0" err="1">
                    <a:effectLst/>
                    <a:latin typeface="Times New Roman" panose="02020603050405020304" pitchFamily="18" charset="0"/>
                    <a:ea typeface="SimSun" panose="02010600030101010101" pitchFamily="2" charset="-122"/>
                  </a:rPr>
                  <a:t>D</a:t>
                </a:r>
                <a:r>
                  <a:rPr lang="en-US" sz="1950" dirty="0">
                    <a:effectLst/>
                    <a:latin typeface="Times New Roman" panose="02020603050405020304" pitchFamily="18" charset="0"/>
                    <a:ea typeface="SimSun" panose="02010600030101010101" pitchFamily="2" charset="-122"/>
                  </a:rPr>
                  <a:t>(.) are activation function of the discriminator </a:t>
                </a:r>
                <a:r>
                  <a:rPr lang="en-US" sz="1950" i="1" dirty="0">
                    <a:effectLst/>
                    <a:latin typeface="Times New Roman" panose="02020603050405020304" pitchFamily="18" charset="0"/>
                    <a:ea typeface="SimSun" panose="02010600030101010101" pitchFamily="2" charset="-122"/>
                  </a:rPr>
                  <a:t>D</a:t>
                </a:r>
                <a:r>
                  <a:rPr lang="en-US" sz="1950" dirty="0">
                    <a:effectLst/>
                    <a:latin typeface="Times New Roman" panose="02020603050405020304" pitchFamily="18" charset="0"/>
                    <a:ea typeface="SimSun" panose="02010600030101010101" pitchFamily="2" charset="-122"/>
                  </a:rPr>
                  <a:t>(</a:t>
                </a:r>
                <a:r>
                  <a:rPr lang="en-US" sz="1950" i="1" dirty="0">
                    <a:effectLst/>
                    <a:latin typeface="Times New Roman" panose="02020603050405020304" pitchFamily="18" charset="0"/>
                    <a:ea typeface="SimSun" panose="02010600030101010101" pitchFamily="2" charset="-122"/>
                  </a:rPr>
                  <a:t>μ</a:t>
                </a:r>
                <a:r>
                  <a:rPr lang="en-US" sz="1950" dirty="0">
                    <a:effectLst/>
                    <a:latin typeface="Times New Roman" panose="02020603050405020304" pitchFamily="18" charset="0"/>
                    <a:ea typeface="SimSun" panose="02010600030101010101" pitchFamily="2" charset="-122"/>
                  </a:rPr>
                  <a:t>(</a:t>
                </a:r>
                <a:r>
                  <a:rPr lang="en-US" sz="1950" b="1"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 Λ) and its derivative, respectively.</a:t>
                </a:r>
                <a:endParaRPr lang="en-US" sz="1950" dirty="0"/>
              </a:p>
            </p:txBody>
          </p:sp>
        </mc:Choice>
        <mc:Fallback xmlns="">
          <p:sp>
            <p:nvSpPr>
              <p:cNvPr id="3" name="Content Placeholder 2">
                <a:extLst>
                  <a:ext uri="{FF2B5EF4-FFF2-40B4-BE49-F238E27FC236}">
                    <a16:creationId xmlns:a16="http://schemas.microsoft.com/office/drawing/2014/main" id="{F37E226A-391A-6170-DCF2-61ABA88AD5F2}"/>
                  </a:ext>
                </a:extLst>
              </p:cNvPr>
              <p:cNvSpPr>
                <a:spLocks noGrp="1" noRot="1" noChangeAspect="1" noMove="1" noResize="1" noEditPoints="1" noAdjustHandles="1" noChangeArrowheads="1" noChangeShapeType="1" noTextEdit="1"/>
              </p:cNvSpPr>
              <p:nvPr>
                <p:ph idx="1"/>
              </p:nvPr>
            </p:nvSpPr>
            <p:spPr>
              <a:xfrm>
                <a:off x="112542" y="914398"/>
                <a:ext cx="11971606" cy="5441951"/>
              </a:xfrm>
              <a:blipFill>
                <a:blip r:embed="rId2"/>
                <a:stretch>
                  <a:fillRect l="-509" t="-560" r="-5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CA50E5F-5847-9EF7-BE1F-5730B8503F15}"/>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41DFA093-F36E-6172-4CB3-921E317DACF8}"/>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C0EE2F97-A163-E0CB-5994-A78C250A9EFD}"/>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2850577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87303-E255-B5EF-4399-1414630B7D74}"/>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62DD79-60A4-8915-2604-8087D02A1E5C}"/>
                  </a:ext>
                </a:extLst>
              </p:cNvPr>
              <p:cNvSpPr>
                <a:spLocks noGrp="1"/>
              </p:cNvSpPr>
              <p:nvPr>
                <p:ph idx="1"/>
              </p:nvPr>
            </p:nvSpPr>
            <p:spPr>
              <a:xfrm>
                <a:off x="112541" y="914399"/>
                <a:ext cx="6625883" cy="5176066"/>
              </a:xfrm>
            </p:spPr>
            <p:txBody>
              <a:bodyPr>
                <a:normAutofit lnSpcReduction="10000"/>
              </a:bodyPr>
              <a:lstStyle/>
              <a:p>
                <a:pPr marL="0" marR="0" indent="0" algn="just">
                  <a:spcBef>
                    <a:spcPts val="0"/>
                  </a:spcBef>
                  <a:spcAft>
                    <a:spcPts val="0"/>
                  </a:spcAft>
                  <a:buNone/>
                </a:pPr>
                <a:r>
                  <a:rPr lang="en-US" sz="2000" kern="100" dirty="0" smtClean="0">
                    <a:effectLst/>
                    <a:latin typeface="Times New Roman" panose="02020603050405020304" pitchFamily="18" charset="0"/>
                    <a:ea typeface="SimSun" panose="02010600030101010101" pitchFamily="2" charset="-122"/>
                    <a:cs typeface="Times New Roman" panose="02020603050405020304" pitchFamily="18" charset="0"/>
                  </a:rPr>
                  <a:t>The encoder parameter Θ is consisted of two separated parts </a:t>
                </a:r>
                <a:r>
                  <a:rPr lang="en-US" sz="2000" kern="100" dirty="0" err="1">
                    <a:effectLst/>
                    <a:latin typeface="Times New Roman" panose="02020603050405020304" pitchFamily="18" charset="0"/>
                    <a:ea typeface="SimSun" panose="02010600030101010101" pitchFamily="2" charset="-122"/>
                    <a:cs typeface="Times New Roman" panose="02020603050405020304" pitchFamily="18" charset="0"/>
                  </a:rPr>
                  <a:t>Θ</a:t>
                </a:r>
                <a:r>
                  <a:rPr lang="en-US" sz="2000" i="1" kern="100" baseline="-25000"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 and Θ</a:t>
                </a:r>
                <a:r>
                  <a:rPr lang="en-US" sz="2000" kern="100" baseline="-25000" dirty="0">
                    <a:effectLst/>
                    <a:latin typeface="Times New Roman" panose="02020603050405020304" pitchFamily="18" charset="0"/>
                    <a:ea typeface="SimSun" panose="02010600030101010101" pitchFamily="2" charset="-122"/>
                    <a:cs typeface="Times New Roman" panose="02020603050405020304" pitchFamily="18" charset="0"/>
                  </a:rPr>
                  <a:t>Σ</a:t>
                </a: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 because the output of encoder </a:t>
                </a:r>
                <a:r>
                  <a:rPr lang="en-US" sz="2000" i="1" kern="100"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b="1" i="1" kern="100"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 | Θ) is consisted of mean vector </a:t>
                </a:r>
                <a:r>
                  <a:rPr lang="en-US" sz="2000" i="1" kern="100"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b="1" i="1" kern="100"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 and covariance matrix Σ(</a:t>
                </a:r>
                <a:r>
                  <a:rPr lang="en-US" sz="2000" b="1" i="1" kern="100"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sz="2000" kern="100">
                          <a:effectLst/>
                          <a:latin typeface="Cambria Math" panose="02040503050406030204" pitchFamily="18" charset="0"/>
                          <a:ea typeface="SimSun" panose="02010600030101010101" pitchFamily="2" charset="-122"/>
                          <a:cs typeface="Times New Roman" panose="02020603050405020304" pitchFamily="18" charset="0"/>
                        </a:rPr>
                        <m:t>Θ</m:t>
                      </m:r>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mPr>
                            <m:mr>
                              <m:e>
                                <m:sSub>
                                  <m:sSub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sSubPr>
                                  <m:e>
                                    <m:r>
                                      <m:rPr>
                                        <m:sty m:val="p"/>
                                      </m:rPr>
                                      <a:rPr lang="en-US" sz="2000" kern="100">
                                        <a:effectLst/>
                                        <a:latin typeface="Cambria Math" panose="02040503050406030204" pitchFamily="18" charset="0"/>
                                        <a:ea typeface="SimSun" panose="02010600030101010101" pitchFamily="2" charset="-122"/>
                                        <a:cs typeface="Times New Roman" panose="02020603050405020304" pitchFamily="18" charset="0"/>
                                      </a:rPr>
                                      <m:t>Θ</m:t>
                                    </m:r>
                                  </m:e>
                                  <m:sub>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𝜇</m:t>
                                    </m:r>
                                  </m:sub>
                                </m:sSub>
                              </m:e>
                            </m:mr>
                            <m:mr>
                              <m:e>
                                <m:sSub>
                                  <m:sSub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sSubPr>
                                  <m:e>
                                    <m:r>
                                      <m:rPr>
                                        <m:sty m:val="p"/>
                                      </m:rPr>
                                      <a:rPr lang="en-US" sz="2000" kern="100">
                                        <a:effectLst/>
                                        <a:latin typeface="Cambria Math" panose="02040503050406030204" pitchFamily="18" charset="0"/>
                                        <a:ea typeface="SimSun" panose="02010600030101010101" pitchFamily="2" charset="-122"/>
                                        <a:cs typeface="Times New Roman" panose="02020603050405020304" pitchFamily="18" charset="0"/>
                                      </a:rPr>
                                      <m:t>Θ</m:t>
                                    </m:r>
                                  </m:e>
                                  <m:sub>
                                    <m:r>
                                      <m:rPr>
                                        <m:sty m:val="p"/>
                                      </m:rPr>
                                      <a:rPr lang="en-US" sz="2000" kern="100">
                                        <a:effectLst/>
                                        <a:latin typeface="Cambria Math" panose="02040503050406030204" pitchFamily="18" charset="0"/>
                                        <a:ea typeface="SimSun" panose="02010600030101010101" pitchFamily="2" charset="-122"/>
                                        <a:cs typeface="Times New Roman" panose="02020603050405020304" pitchFamily="18" charset="0"/>
                                      </a:rPr>
                                      <m:t>Σ</m:t>
                                    </m:r>
                                  </m:sub>
                                </m:sSub>
                              </m:e>
                            </m:mr>
                          </m:m>
                        </m:e>
                      </m:d>
                    </m:oMath>
                  </m:oMathPara>
                </a14:m>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Where,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sSubPr>
                        <m:e>
                          <m:r>
                            <m:rPr>
                              <m:sty m:val="p"/>
                            </m:rPr>
                            <a:rPr lang="en-US" sz="2000" kern="100">
                              <a:effectLst/>
                              <a:latin typeface="Cambria Math" panose="02040503050406030204" pitchFamily="18" charset="0"/>
                              <a:ea typeface="SimSun" panose="02010600030101010101" pitchFamily="2" charset="-122"/>
                              <a:cs typeface="Times New Roman" panose="02020603050405020304" pitchFamily="18" charset="0"/>
                            </a:rPr>
                            <m:t>Θ</m:t>
                          </m:r>
                        </m:e>
                        <m:sub>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𝜇</m:t>
                          </m:r>
                        </m:sub>
                      </m:sSub>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sSubPr>
                        <m:e>
                          <m:r>
                            <m:rPr>
                              <m:sty m:val="p"/>
                            </m:rPr>
                            <a:rPr lang="en-US" sz="2000" kern="100">
                              <a:effectLst/>
                              <a:latin typeface="Cambria Math" panose="02040503050406030204" pitchFamily="18" charset="0"/>
                              <a:ea typeface="SimSun" panose="02010600030101010101" pitchFamily="2" charset="-122"/>
                              <a:cs typeface="Times New Roman" panose="02020603050405020304" pitchFamily="18" charset="0"/>
                            </a:rPr>
                            <m:t>Θ</m:t>
                          </m:r>
                        </m:e>
                        <m:sub>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𝜇</m:t>
                          </m:r>
                        </m:sub>
                      </m:sSub>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𝛾𝜇</m:t>
                      </m:r>
                      <m:d>
                        <m:d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b="1" i="1" kern="100">
                              <a:effectLst/>
                              <a:latin typeface="Cambria Math" panose="02040503050406030204" pitchFamily="18" charset="0"/>
                              <a:ea typeface="SimSun" panose="02010600030101010101" pitchFamily="2" charset="-122"/>
                              <a:cs typeface="Times New Roman" panose="02020603050405020304" pitchFamily="18" charset="0"/>
                            </a:rPr>
                            <m:t>𝒙</m:t>
                          </m:r>
                        </m:e>
                      </m:d>
                      <m:sSubSup>
                        <m:sSubSup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𝑓</m:t>
                          </m:r>
                        </m:sub>
                        <m:sup>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b="1" i="1" kern="100">
                              <a:effectLst/>
                              <a:latin typeface="Cambria Math" panose="02040503050406030204" pitchFamily="18" charset="0"/>
                              <a:ea typeface="SimSun" panose="02010600030101010101" pitchFamily="2" charset="-122"/>
                              <a:cs typeface="Times New Roman" panose="02020603050405020304" pitchFamily="18" charset="0"/>
                            </a:rPr>
                            <m:t>𝒙</m:t>
                          </m:r>
                        </m:e>
                      </m:d>
                    </m:oMath>
                    <m:oMath xmlns:m="http://schemas.openxmlformats.org/officeDocument/2006/math">
                      <m:sSub>
                        <m:sSub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sSubPr>
                        <m:e>
                          <m:r>
                            <m:rPr>
                              <m:sty m:val="p"/>
                            </m:rPr>
                            <a:rPr lang="en-US" sz="2000" kern="100">
                              <a:effectLst/>
                              <a:latin typeface="Cambria Math" panose="02040503050406030204" pitchFamily="18" charset="0"/>
                              <a:ea typeface="SimSun" panose="02010600030101010101" pitchFamily="2" charset="-122"/>
                              <a:cs typeface="Times New Roman" panose="02020603050405020304" pitchFamily="18" charset="0"/>
                            </a:rPr>
                            <m:t>Θ</m:t>
                          </m:r>
                        </m:e>
                        <m:sub>
                          <m:r>
                            <m:rPr>
                              <m:sty m:val="p"/>
                            </m:rPr>
                            <a:rPr lang="en-US" sz="2000" kern="100">
                              <a:effectLst/>
                              <a:latin typeface="Cambria Math" panose="02040503050406030204" pitchFamily="18" charset="0"/>
                              <a:ea typeface="SimSun" panose="02010600030101010101" pitchFamily="2" charset="-122"/>
                              <a:cs typeface="Times New Roman" panose="02020603050405020304" pitchFamily="18" charset="0"/>
                            </a:rPr>
                            <m:t>Σ</m:t>
                          </m:r>
                        </m:sub>
                      </m:sSub>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sSubPr>
                        <m:e>
                          <m:r>
                            <m:rPr>
                              <m:sty m:val="p"/>
                            </m:rPr>
                            <a:rPr lang="en-US" sz="2000" kern="100">
                              <a:effectLst/>
                              <a:latin typeface="Cambria Math" panose="02040503050406030204" pitchFamily="18" charset="0"/>
                              <a:ea typeface="SimSun" panose="02010600030101010101" pitchFamily="2" charset="-122"/>
                              <a:cs typeface="Times New Roman" panose="02020603050405020304" pitchFamily="18" charset="0"/>
                            </a:rPr>
                            <m:t>Θ</m:t>
                          </m:r>
                        </m:e>
                        <m:sub>
                          <m:r>
                            <m:rPr>
                              <m:sty m:val="p"/>
                            </m:rPr>
                            <a:rPr lang="en-US" sz="2000" kern="100">
                              <a:effectLst/>
                              <a:latin typeface="Cambria Math" panose="02040503050406030204" pitchFamily="18" charset="0"/>
                              <a:ea typeface="SimSun" panose="02010600030101010101" pitchFamily="2" charset="-122"/>
                              <a:cs typeface="Times New Roman" panose="02020603050405020304" pitchFamily="18" charset="0"/>
                            </a:rPr>
                            <m:t>Σ</m:t>
                          </m:r>
                        </m:sub>
                      </m:sSub>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𝛾</m:t>
                      </m:r>
                      <m:d>
                        <m:d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000" kern="100">
                                      <a:effectLst/>
                                      <a:latin typeface="Cambria Math" panose="02040503050406030204" pitchFamily="18" charset="0"/>
                                      <a:ea typeface="SimSun" panose="02010600030101010101" pitchFamily="2" charset="-122"/>
                                      <a:cs typeface="Times New Roman" panose="02020603050405020304" pitchFamily="18" charset="0"/>
                                    </a:rPr>
                                    <m:t>Σ</m:t>
                                  </m:r>
                                  <m:d>
                                    <m:d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b="1" i="1" kern="100">
                                          <a:effectLst/>
                                          <a:latin typeface="Cambria Math" panose="02040503050406030204" pitchFamily="18" charset="0"/>
                                          <a:ea typeface="SimSun" panose="02010600030101010101" pitchFamily="2" charset="-122"/>
                                          <a:cs typeface="Times New Roman" panose="02020603050405020304" pitchFamily="18" charset="0"/>
                                        </a:rPr>
                                        <m:t>𝒙</m:t>
                                      </m:r>
                                    </m:e>
                                  </m:d>
                                </m:e>
                              </m:d>
                            </m:e>
                            <m:sup>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2</m:t>
                              </m:r>
                            </m:den>
                          </m:f>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𝐼</m:t>
                          </m:r>
                        </m:e>
                      </m:d>
                      <m:sSubSup>
                        <m:sSubSup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𝑓</m:t>
                          </m:r>
                        </m:sub>
                        <m:sup>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b="1" i="1" kern="100">
                              <a:effectLst/>
                              <a:latin typeface="Cambria Math" panose="02040503050406030204" pitchFamily="18" charset="0"/>
                              <a:ea typeface="SimSun" panose="02010600030101010101" pitchFamily="2" charset="-122"/>
                              <a:cs typeface="Times New Roman" panose="02020603050405020304" pitchFamily="18" charset="0"/>
                            </a:rPr>
                            <m:t>𝒙</m:t>
                          </m:r>
                        </m:e>
                      </m:d>
                    </m:oMath>
                  </m:oMathPara>
                </a14:m>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00" dirty="0">
                    <a:effectLst/>
                    <a:latin typeface="Times New Roman" panose="02020603050405020304" pitchFamily="18" charset="0"/>
                    <a:ea typeface="SimSun" panose="02010600030101010101" pitchFamily="2" charset="-122"/>
                  </a:rPr>
                  <a:t>When the balance function </a:t>
                </a:r>
                <a:r>
                  <a:rPr lang="en-US" sz="2000" i="1" dirty="0">
                    <a:effectLst/>
                    <a:latin typeface="Times New Roman" panose="02020603050405020304" pitchFamily="18" charset="0"/>
                    <a:ea typeface="SimSun" panose="02010600030101010101" pitchFamily="2" charset="-122"/>
                  </a:rPr>
                  <a:t>B</a:t>
                </a:r>
                <a:r>
                  <a:rPr lang="en-US" sz="2000" baseline="-25000" dirty="0">
                    <a:effectLst/>
                    <a:latin typeface="Times New Roman" panose="02020603050405020304" pitchFamily="18" charset="0"/>
                    <a:ea typeface="SimSun" panose="02010600030101010101" pitchFamily="2" charset="-122"/>
                  </a:rPr>
                  <a:t>AVA</a:t>
                </a:r>
                <a:r>
                  <a:rPr lang="en-US" sz="2000" dirty="0">
                    <a:effectLst/>
                    <a:latin typeface="Times New Roman" panose="02020603050405020304" pitchFamily="18" charset="0"/>
                    <a:ea typeface="SimSun" panose="02010600030101010101" pitchFamily="2" charset="-122"/>
                  </a:rPr>
                  <a:t>(Θ, Λ) is included in AVA loss function, the part </a:t>
                </a:r>
                <a:r>
                  <a:rPr lang="en-US" sz="2000" dirty="0" err="1">
                    <a:effectLst/>
                    <a:latin typeface="Times New Roman" panose="02020603050405020304" pitchFamily="18" charset="0"/>
                    <a:ea typeface="SimSun" panose="02010600030101010101" pitchFamily="2" charset="-122"/>
                  </a:rPr>
                  <a:t>Θ</a:t>
                </a:r>
                <a:r>
                  <a:rPr lang="en-US" sz="2000" i="1" baseline="-25000" dirty="0" err="1">
                    <a:effectLst/>
                    <a:latin typeface="Times New Roman" panose="02020603050405020304" pitchFamily="18" charset="0"/>
                    <a:ea typeface="SimSun" panose="02010600030101010101" pitchFamily="2" charset="-122"/>
                  </a:rPr>
                  <a:t>μ</a:t>
                </a:r>
                <a:r>
                  <a:rPr lang="en-US" sz="2000" dirty="0">
                    <a:effectLst/>
                    <a:latin typeface="Times New Roman" panose="02020603050405020304" pitchFamily="18" charset="0"/>
                    <a:ea typeface="SimSun" panose="02010600030101010101" pitchFamily="2" charset="-122"/>
                  </a:rPr>
                  <a:t> is recalculated whereas the part Θ</a:t>
                </a:r>
                <a:r>
                  <a:rPr lang="en-US" sz="2000" baseline="-25000" dirty="0">
                    <a:effectLst/>
                    <a:latin typeface="Times New Roman" panose="02020603050405020304" pitchFamily="18" charset="0"/>
                    <a:ea typeface="SimSun" panose="02010600030101010101" pitchFamily="2" charset="-122"/>
                  </a:rPr>
                  <a:t>Σ</a:t>
                </a:r>
                <a:r>
                  <a:rPr lang="en-US" sz="2000" dirty="0">
                    <a:effectLst/>
                    <a:latin typeface="Times New Roman" panose="02020603050405020304" pitchFamily="18" charset="0"/>
                    <a:ea typeface="SimSun" panose="02010600030101010101" pitchFamily="2" charset="-122"/>
                  </a:rPr>
                  <a:t> is kept intact as follows:</a:t>
                </a:r>
              </a:p>
              <a:p>
                <a:pPr marL="0" indent="0">
                  <a:buNone/>
                </a:pPr>
                <a14:m>
                  <m:oMathPara xmlns:m="http://schemas.openxmlformats.org/officeDocument/2006/math">
                    <m:oMathParaPr>
                      <m:jc m:val="right"/>
                    </m:oMathParaPr>
                    <m:oMath xmlns:m="http://schemas.openxmlformats.org/officeDocument/2006/math">
                      <m:sSub>
                        <m:sSubPr>
                          <m:ctrlPr>
                            <a:rPr lang="en-US" sz="2000" i="1" smtClean="0">
                              <a:effectLst/>
                              <a:latin typeface="Cambria Math" panose="02040503050406030204" pitchFamily="18" charset="0"/>
                            </a:rPr>
                          </m:ctrlPr>
                        </m:sSub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sub>
                      </m:sSub>
                      <m:d>
                        <m:dPr>
                          <m:begChr m:val="["/>
                          <m:endChr m:val="]"/>
                          <m:ctrlPr>
                            <a:rPr lang="en-US" sz="2000" i="1" smtClean="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𝑖</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sub>
                      </m:sSub>
                      <m:d>
                        <m:dPr>
                          <m:begChr m:val="["/>
                          <m:endChr m:val="]"/>
                          <m:ctrlPr>
                            <a:rPr lang="en-US" sz="2000" i="1">
                              <a:latin typeface="Cambria Math" panose="02040503050406030204" pitchFamily="18" charset="0"/>
                              <a:ea typeface="SimSun" panose="02010600030101010101" pitchFamily="2" charset="-122"/>
                            </a:rPr>
                          </m:ctrlPr>
                        </m:dPr>
                        <m:e>
                          <m:r>
                            <a:rPr lang="en-US" sz="2000" i="1">
                              <a:latin typeface="Cambria Math" panose="02040503050406030204" pitchFamily="18" charset="0"/>
                              <a:ea typeface="SimSun" panose="02010600030101010101" pitchFamily="2" charset="-122"/>
                            </a:rPr>
                            <m:t>𝑖</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𝛾</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2000" i="1">
                                  <a:effectLst/>
                                  <a:latin typeface="Cambria Math" panose="02040503050406030204" pitchFamily="18" charset="0"/>
                                </a:rPr>
                              </m:ctrlPr>
                            </m:d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𝒙</m:t>
                              </m:r>
                            </m:e>
                          </m:d>
                          <m:d>
                            <m:dPr>
                              <m:begChr m:val="["/>
                              <m:endChr m:val="]"/>
                              <m:ctrlPr>
                                <a:rPr lang="en-US" sz="2000" i="1">
                                  <a:latin typeface="Cambria Math" panose="02040503050406030204" pitchFamily="18" charset="0"/>
                                  <a:ea typeface="SimSun" panose="02010600030101010101" pitchFamily="2" charset="-122"/>
                                </a:rPr>
                              </m:ctrlPr>
                            </m:dPr>
                            <m:e>
                              <m:r>
                                <a:rPr lang="en-US" sz="2000" i="1">
                                  <a:latin typeface="Cambria Math" panose="02040503050406030204" pitchFamily="18" charset="0"/>
                                  <a:ea typeface="SimSun" panose="02010600030101010101" pitchFamily="2" charset="-122"/>
                                </a:rPr>
                                <m:t>𝑖</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rPr>
                              </m:ctrlPr>
                            </m:fPr>
                            <m:num>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𝐷</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2000" i="1">
                                          <a:effectLst/>
                                          <a:latin typeface="Cambria Math" panose="02040503050406030204" pitchFamily="18" charset="0"/>
                                        </a:rPr>
                                      </m:ctrlPr>
                                    </m:dPr>
                                    <m:e>
                                      <m:sSup>
                                        <m:sSupPr>
                                          <m:ctrlPr>
                                            <a:rPr lang="en-US" sz="2000" i="1">
                                              <a:effectLst/>
                                              <a:latin typeface="Cambria Math" panose="02040503050406030204" pitchFamily="18" charset="0"/>
                                            </a:rPr>
                                          </m:ctrlPr>
                                        </m:sSup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Λ</m:t>
                                      </m:r>
                                    </m:e>
                                  </m:d>
                                </m:e>
                              </m:d>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r>
                                <a:rPr lang="en-US" sz="200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2000" i="1">
                                      <a:effectLst/>
                                      <a:latin typeface="Cambria Math" panose="02040503050406030204" pitchFamily="18" charset="0"/>
                                    </a:rPr>
                                  </m:ctrlPr>
                                </m:dPr>
                                <m:e>
                                  <m:sSup>
                                    <m:sSupPr>
                                      <m:ctrlPr>
                                        <a:rPr lang="en-US" sz="2000" i="1">
                                          <a:effectLst/>
                                          <a:latin typeface="Cambria Math" panose="02040503050406030204" pitchFamily="18" charset="0"/>
                                        </a:rPr>
                                      </m:ctrlPr>
                                    </m:sSup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Λ</m:t>
                                  </m:r>
                                </m:e>
                              </m:d>
                            </m:den>
                          </m:f>
                        </m:e>
                      </m:d>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2000" i="1">
                              <a:effectLst/>
                              <a:latin typeface="Cambria Math" panose="02040503050406030204" pitchFamily="18" charset="0"/>
                            </a:rPr>
                          </m:ctrlPr>
                        </m:d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𝒙</m:t>
                          </m:r>
                          <m:d>
                            <m:dPr>
                              <m:begChr m:val="["/>
                              <m:endChr m:val="]"/>
                              <m:ctrlPr>
                                <a:rPr lang="en-US" sz="2000" i="1">
                                  <a:latin typeface="Cambria Math" panose="02040503050406030204" pitchFamily="18" charset="0"/>
                                  <a:ea typeface="SimSun" panose="02010600030101010101" pitchFamily="2" charset="-122"/>
                                </a:rPr>
                              </m:ctrlPr>
                            </m:dPr>
                            <m:e>
                              <m:r>
                                <a:rPr lang="en-US" sz="2000" i="1">
                                  <a:latin typeface="Cambria Math" panose="02040503050406030204" pitchFamily="18" charset="0"/>
                                  <a:ea typeface="SimSun" panose="02010600030101010101" pitchFamily="2" charset="-122"/>
                                </a:rPr>
                                <m:t>𝑖</m:t>
                              </m:r>
                            </m:e>
                          </m:d>
                        </m:e>
                      </m:d>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14</m:t>
                          </m:r>
                        </m:e>
                      </m:d>
                    </m:oMath>
                  </m:oMathPara>
                </a14:m>
                <a:endParaRPr lang="en-US" sz="2000" dirty="0"/>
              </a:p>
              <a:p>
                <a:pPr marL="0" indent="0">
                  <a:buNone/>
                </a:pPr>
                <a:r>
                  <a:rPr lang="en-US" sz="2000" dirty="0">
                    <a:effectLst/>
                    <a:latin typeface="Times New Roman" panose="02020603050405020304" pitchFamily="18" charset="0"/>
                    <a:ea typeface="SimSun" panose="02010600030101010101" pitchFamily="2" charset="-122"/>
                  </a:rPr>
                  <a:t>Figure 4 shows AVA architecture with support of assessing encoder.</a:t>
                </a:r>
                <a:endParaRPr lang="en-US" sz="2000" dirty="0"/>
              </a:p>
            </p:txBody>
          </p:sp>
        </mc:Choice>
        <mc:Fallback xmlns="">
          <p:sp>
            <p:nvSpPr>
              <p:cNvPr id="3" name="Content Placeholder 2">
                <a:extLst>
                  <a:ext uri="{FF2B5EF4-FFF2-40B4-BE49-F238E27FC236}">
                    <a16:creationId xmlns:a16="http://schemas.microsoft.com/office/drawing/2014/main" id="{9C62DD79-60A4-8915-2604-8087D02A1E5C}"/>
                  </a:ext>
                </a:extLst>
              </p:cNvPr>
              <p:cNvSpPr>
                <a:spLocks noGrp="1" noRot="1" noChangeAspect="1" noMove="1" noResize="1" noEditPoints="1" noAdjustHandles="1" noChangeArrowheads="1" noChangeShapeType="1" noTextEdit="1"/>
              </p:cNvSpPr>
              <p:nvPr>
                <p:ph idx="1"/>
              </p:nvPr>
            </p:nvSpPr>
            <p:spPr>
              <a:xfrm>
                <a:off x="112541" y="914399"/>
                <a:ext cx="6625883" cy="5176066"/>
              </a:xfrm>
              <a:blipFill>
                <a:blip r:embed="rId2"/>
                <a:stretch>
                  <a:fillRect l="-920" t="-1178" r="-101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947EBA5-46D3-319D-AF0E-4705592C32CF}"/>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2BDC4F65-7E98-B3C0-DEE0-4F7196715E0C}"/>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75218CF1-F134-2CA9-2434-3F3981EFFB21}"/>
              </a:ext>
            </a:extLst>
          </p:cNvPr>
          <p:cNvSpPr>
            <a:spLocks noGrp="1"/>
          </p:cNvSpPr>
          <p:nvPr>
            <p:ph type="sldNum" sz="quarter" idx="12"/>
          </p:nvPr>
        </p:nvSpPr>
        <p:spPr/>
        <p:txBody>
          <a:bodyPr/>
          <a:lstStyle/>
          <a:p>
            <a:fld id="{5DB5036F-1FF2-46C4-8D2B-59C7E3B91952}" type="slidenum">
              <a:rPr lang="en-US" smtClean="0"/>
              <a:pPr/>
              <a:t>17</a:t>
            </a:fld>
            <a:endParaRPr lang="en-US"/>
          </a:p>
        </p:txBody>
      </p:sp>
      <p:pic>
        <p:nvPicPr>
          <p:cNvPr id="8" name="Picture 7">
            <a:extLst>
              <a:ext uri="{FF2B5EF4-FFF2-40B4-BE49-F238E27FC236}">
                <a16:creationId xmlns:a16="http://schemas.microsoft.com/office/drawing/2014/main" id="{657C76AD-EC4A-ED80-77BC-6CD7D8C31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457" y="1066265"/>
            <a:ext cx="5200001" cy="3428571"/>
          </a:xfrm>
          <a:prstGeom prst="rect">
            <a:avLst/>
          </a:prstGeom>
        </p:spPr>
      </p:pic>
      <p:sp>
        <p:nvSpPr>
          <p:cNvPr id="10" name="TextBox 9">
            <a:extLst>
              <a:ext uri="{FF2B5EF4-FFF2-40B4-BE49-F238E27FC236}">
                <a16:creationId xmlns:a16="http://schemas.microsoft.com/office/drawing/2014/main" id="{FB8DE6EB-57B6-3119-8617-A1E5B7BCF55A}"/>
              </a:ext>
            </a:extLst>
          </p:cNvPr>
          <p:cNvSpPr txBox="1"/>
          <p:nvPr/>
        </p:nvSpPr>
        <p:spPr>
          <a:xfrm>
            <a:off x="7184664" y="4767864"/>
            <a:ext cx="4589586" cy="707886"/>
          </a:xfrm>
          <a:prstGeom prst="rect">
            <a:avLst/>
          </a:prstGeom>
          <a:noFill/>
        </p:spPr>
        <p:txBody>
          <a:bodyPr wrap="square">
            <a:spAutoFit/>
          </a:bodyPr>
          <a:lstStyle/>
          <a:p>
            <a:r>
              <a:rPr lang="en-US" sz="2000" b="1" dirty="0">
                <a:effectLst/>
                <a:latin typeface="Times New Roman" panose="02020603050405020304" pitchFamily="18" charset="0"/>
                <a:ea typeface="SimSun" panose="02010600030101010101" pitchFamily="2" charset="-122"/>
              </a:rPr>
              <a:t>Figure 4.</a:t>
            </a:r>
            <a:r>
              <a:rPr lang="en-US" sz="2000" dirty="0">
                <a:effectLst/>
                <a:latin typeface="Times New Roman" panose="02020603050405020304" pitchFamily="18" charset="0"/>
                <a:ea typeface="SimSun" panose="02010600030101010101" pitchFamily="2" charset="-122"/>
              </a:rPr>
              <a:t> AVA architecture with support of encoder assessing</a:t>
            </a:r>
            <a:endParaRPr lang="en-US" sz="2000" dirty="0"/>
          </a:p>
        </p:txBody>
      </p:sp>
    </p:spTree>
    <p:extLst>
      <p:ext uri="{BB962C8B-B14F-4D97-AF65-F5344CB8AC3E}">
        <p14:creationId xmlns:p14="http://schemas.microsoft.com/office/powerpoint/2010/main" val="3871666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DFD7-92AD-454E-3D20-31C33259640D}"/>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23D54A-B10F-29B7-477C-324B8B3CC98F}"/>
                  </a:ext>
                </a:extLst>
              </p:cNvPr>
              <p:cNvSpPr>
                <a:spLocks noGrp="1"/>
              </p:cNvSpPr>
              <p:nvPr>
                <p:ph idx="1"/>
              </p:nvPr>
            </p:nvSpPr>
            <p:spPr>
              <a:xfrm>
                <a:off x="140677" y="914399"/>
                <a:ext cx="11915335" cy="5176066"/>
              </a:xfrm>
            </p:spPr>
            <p:txBody>
              <a:bodyPr>
                <a:noAutofit/>
              </a:bodyPr>
              <a:lstStyle/>
              <a:p>
                <a:pPr marL="0" indent="0">
                  <a:buNone/>
                </a:pPr>
                <a:r>
                  <a:rPr lang="en-US" sz="2100" dirty="0">
                    <a:effectLst/>
                    <a:ea typeface="SimSun" panose="02010600030101010101" pitchFamily="2" charset="-122"/>
                  </a:rPr>
                  <a:t>Similarly, the balance function </a:t>
                </a:r>
                <a:r>
                  <a:rPr lang="en-US" sz="2100" i="1" dirty="0">
                    <a:effectLst/>
                    <a:ea typeface="SimSun" panose="02010600030101010101" pitchFamily="2" charset="-122"/>
                  </a:rPr>
                  <a:t>B</a:t>
                </a:r>
                <a:r>
                  <a:rPr lang="en-US" sz="2100" baseline="-25000" dirty="0">
                    <a:effectLst/>
                    <a:ea typeface="SimSun" panose="02010600030101010101" pitchFamily="2" charset="-122"/>
                  </a:rPr>
                  <a:t>AVA</a:t>
                </a:r>
                <a:r>
                  <a:rPr lang="en-US" sz="2100" dirty="0">
                    <a:effectLst/>
                    <a:ea typeface="SimSun" panose="02010600030101010101" pitchFamily="2" charset="-122"/>
                  </a:rPr>
                  <a:t>(Φ, Λ) can lean forward encoding task for improving accuracy of encoder </a:t>
                </a:r>
                <a:r>
                  <a:rPr lang="en-US" sz="2100" i="1" dirty="0">
                    <a:effectLst/>
                    <a:ea typeface="SimSun" panose="02010600030101010101" pitchFamily="2" charset="-122"/>
                  </a:rPr>
                  <a:t>f</a:t>
                </a:r>
                <a:r>
                  <a:rPr lang="en-US" sz="2100" dirty="0">
                    <a:effectLst/>
                    <a:ea typeface="SimSun" panose="02010600030101010101" pitchFamily="2" charset="-122"/>
                  </a:rPr>
                  <a:t>(</a:t>
                </a:r>
                <a:r>
                  <a:rPr lang="en-US" sz="2100" b="1" i="1" dirty="0">
                    <a:effectLst/>
                    <a:ea typeface="SimSun" panose="02010600030101010101" pitchFamily="2" charset="-122"/>
                  </a:rPr>
                  <a:t>x</a:t>
                </a:r>
                <a:r>
                  <a:rPr lang="en-US" sz="2100" dirty="0">
                    <a:effectLst/>
                    <a:ea typeface="SimSun" panose="02010600030101010101" pitchFamily="2" charset="-122"/>
                  </a:rPr>
                  <a:t> | Θ) by concerning the error of original mean </a:t>
                </a:r>
                <a:r>
                  <a:rPr lang="en-US" sz="2100" i="1" dirty="0">
                    <a:effectLst/>
                    <a:ea typeface="SimSun" panose="02010600030101010101" pitchFamily="2" charset="-122"/>
                  </a:rPr>
                  <a:t>μ</a:t>
                </a:r>
                <a:r>
                  <a:rPr lang="en-US" sz="2100" dirty="0">
                    <a:effectLst/>
                    <a:ea typeface="SimSun" panose="02010600030101010101" pitchFamily="2" charset="-122"/>
                  </a:rPr>
                  <a:t>(</a:t>
                </a:r>
                <a:r>
                  <a:rPr lang="en-US" sz="2100" b="1" i="1" dirty="0">
                    <a:effectLst/>
                    <a:ea typeface="SimSun" panose="02010600030101010101" pitchFamily="2" charset="-122"/>
                  </a:rPr>
                  <a:t>x</a:t>
                </a:r>
                <a:r>
                  <a:rPr lang="en-US" sz="2100" dirty="0">
                    <a:effectLst/>
                    <a:ea typeface="SimSun" panose="02010600030101010101" pitchFamily="2" charset="-122"/>
                  </a:rPr>
                  <a:t>) and decoded data mean </a:t>
                </a:r>
                <a:r>
                  <a:rPr lang="en-US" sz="2100" i="1" dirty="0">
                    <a:effectLst/>
                    <a:ea typeface="SimSun" panose="02010600030101010101" pitchFamily="2" charset="-122"/>
                  </a:rPr>
                  <a:t>μ</a:t>
                </a:r>
                <a:r>
                  <a:rPr lang="en-US" sz="2100" dirty="0">
                    <a:effectLst/>
                    <a:ea typeface="SimSun" panose="02010600030101010101" pitchFamily="2" charset="-122"/>
                  </a:rPr>
                  <a:t>(</a:t>
                </a:r>
                <a:r>
                  <a:rPr lang="en-US" sz="2100" b="1" i="1" dirty="0">
                    <a:effectLst/>
                    <a:ea typeface="SimSun" panose="02010600030101010101" pitchFamily="2" charset="-122"/>
                  </a:rPr>
                  <a:t>x</a:t>
                </a:r>
                <a:r>
                  <a:rPr lang="en-US" sz="2100" dirty="0">
                    <a:effectLst/>
                    <a:ea typeface="SimSun" panose="02010600030101010101" pitchFamily="2" charset="-122"/>
                  </a:rPr>
                  <a:t>’) as follows:</a:t>
                </a:r>
              </a:p>
              <a:p>
                <a:pPr marL="0" indent="0">
                  <a:buNone/>
                </a:pPr>
                <a14:m>
                  <m:oMathPara xmlns:m="http://schemas.openxmlformats.org/officeDocument/2006/math">
                    <m:oMathParaPr>
                      <m:jc m:val="right"/>
                    </m:oMathParaPr>
                    <m:oMath xmlns:m="http://schemas.openxmlformats.org/officeDocument/2006/math">
                      <m:sSub>
                        <m:sSubPr>
                          <m:ctrlPr>
                            <a:rPr lang="en-US" sz="2100" i="1" smtClean="0">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rPr>
                            <m:t>𝐵</m:t>
                          </m:r>
                        </m:e>
                        <m:sub>
                          <m:r>
                            <m:rPr>
                              <m:sty m:val="p"/>
                            </m:rPr>
                            <a:rPr lang="en-US" sz="2100">
                              <a:effectLst/>
                              <a:latin typeface="Cambria Math" panose="02040503050406030204" pitchFamily="18" charset="0"/>
                              <a:ea typeface="SimSun" panose="02010600030101010101" pitchFamily="2" charset="-122"/>
                            </a:rPr>
                            <m:t>AVA</m:t>
                          </m:r>
                        </m:sub>
                      </m:sSub>
                      <m:d>
                        <m:dPr>
                          <m:ctrlPr>
                            <a:rPr lang="en-US" sz="2100" i="1">
                              <a:effectLst/>
                              <a:latin typeface="Cambria Math" panose="02040503050406030204" pitchFamily="18" charset="0"/>
                            </a:rPr>
                          </m:ctrlPr>
                        </m:dPr>
                        <m:e>
                          <m:r>
                            <m:rPr>
                              <m:sty m:val="p"/>
                            </m:rPr>
                            <a:rPr lang="en-US" sz="2100">
                              <a:effectLst/>
                              <a:latin typeface="Cambria Math" panose="02040503050406030204" pitchFamily="18" charset="0"/>
                              <a:ea typeface="SimSun" panose="02010600030101010101" pitchFamily="2" charset="-122"/>
                            </a:rPr>
                            <m:t>Φ</m:t>
                          </m:r>
                          <m:r>
                            <a:rPr lang="en-US" sz="2100">
                              <a:effectLst/>
                              <a:latin typeface="Cambria Math" panose="02040503050406030204" pitchFamily="18" charset="0"/>
                              <a:ea typeface="SimSun" panose="02010600030101010101" pitchFamily="2" charset="-122"/>
                            </a:rPr>
                            <m:t>,</m:t>
                          </m:r>
                          <m:r>
                            <m:rPr>
                              <m:sty m:val="p"/>
                            </m:rPr>
                            <a:rPr lang="en-US" sz="2100">
                              <a:effectLst/>
                              <a:latin typeface="Cambria Math" panose="02040503050406030204" pitchFamily="18" charset="0"/>
                              <a:ea typeface="SimSun" panose="02010600030101010101" pitchFamily="2" charset="-122"/>
                            </a:rPr>
                            <m:t>Λ</m:t>
                          </m:r>
                        </m:e>
                      </m:d>
                      <m:r>
                        <a:rPr lang="en-US" sz="2100" i="1">
                          <a:effectLst/>
                          <a:latin typeface="Cambria Math" panose="02040503050406030204" pitchFamily="18" charset="0"/>
                          <a:ea typeface="SimSun" panose="02010600030101010101" pitchFamily="2" charset="-122"/>
                        </a:rPr>
                        <m:t>=</m:t>
                      </m:r>
                      <m:func>
                        <m:funcPr>
                          <m:ctrlPr>
                            <a:rPr lang="en-US" sz="2100" i="1">
                              <a:effectLst/>
                              <a:latin typeface="Cambria Math" panose="02040503050406030204" pitchFamily="18" charset="0"/>
                            </a:rPr>
                          </m:ctrlPr>
                        </m:funcPr>
                        <m:fName>
                          <m:r>
                            <m:rPr>
                              <m:sty m:val="p"/>
                            </m:rPr>
                            <a:rPr lang="en-US" sz="2100">
                              <a:effectLst/>
                              <a:latin typeface="Cambria Math" panose="02040503050406030204" pitchFamily="18" charset="0"/>
                              <a:ea typeface="SimSun" panose="02010600030101010101" pitchFamily="2" charset="-122"/>
                            </a:rPr>
                            <m:t>log</m:t>
                          </m:r>
                        </m:fName>
                        <m:e>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𝐷</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d>
                                </m:e>
                                <m:e>
                                  <m:r>
                                    <m:rPr>
                                      <m:sty m:val="p"/>
                                    </m:rPr>
                                    <a:rPr lang="en-US" sz="2100">
                                      <a:effectLst/>
                                      <a:latin typeface="Cambria Math" panose="02040503050406030204" pitchFamily="18" charset="0"/>
                                      <a:ea typeface="SimSun" panose="02010600030101010101" pitchFamily="2" charset="-122"/>
                                    </a:rPr>
                                    <m:t>Λ</m:t>
                                  </m:r>
                                </m:e>
                              </m:d>
                            </m:e>
                          </m:d>
                        </m:e>
                      </m:func>
                      <m:r>
                        <a:rPr lang="en-US" sz="2100" i="1">
                          <a:effectLst/>
                          <a:latin typeface="Cambria Math" panose="02040503050406030204" pitchFamily="18" charset="0"/>
                          <a:ea typeface="SimSun" panose="02010600030101010101" pitchFamily="2" charset="-122"/>
                        </a:rPr>
                        <m:t>+</m:t>
                      </m:r>
                      <m:func>
                        <m:funcPr>
                          <m:ctrlPr>
                            <a:rPr lang="en-US" sz="2100" i="1">
                              <a:effectLst/>
                              <a:latin typeface="Cambria Math" panose="02040503050406030204" pitchFamily="18" charset="0"/>
                            </a:rPr>
                          </m:ctrlPr>
                        </m:funcPr>
                        <m:fName>
                          <m:r>
                            <m:rPr>
                              <m:sty m:val="p"/>
                            </m:rPr>
                            <a:rPr lang="en-US" sz="2100">
                              <a:effectLst/>
                              <a:latin typeface="Cambria Math" panose="02040503050406030204" pitchFamily="18" charset="0"/>
                              <a:ea typeface="SimSun" panose="02010600030101010101" pitchFamily="2" charset="-122"/>
                            </a:rPr>
                            <m:t>log</m:t>
                          </m:r>
                        </m:fName>
                        <m:e>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1−</m:t>
                              </m:r>
                              <m:r>
                                <a:rPr lang="en-US" sz="2100" i="1">
                                  <a:effectLst/>
                                  <a:latin typeface="Cambria Math" panose="02040503050406030204" pitchFamily="18" charset="0"/>
                                  <a:ea typeface="SimSun" panose="02010600030101010101" pitchFamily="2" charset="-122"/>
                                </a:rPr>
                                <m:t>𝐷</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sSup>
                                        <m:sSupPr>
                                          <m:ctrlPr>
                                            <a:rPr lang="en-US" sz="2100" b="1"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e>
                                  </m:d>
                                </m:e>
                                <m:e>
                                  <m:r>
                                    <m:rPr>
                                      <m:sty m:val="p"/>
                                    </m:rPr>
                                    <a:rPr lang="en-US" sz="2100">
                                      <a:effectLst/>
                                      <a:latin typeface="Cambria Math" panose="02040503050406030204" pitchFamily="18" charset="0"/>
                                      <a:ea typeface="SimSun" panose="02010600030101010101" pitchFamily="2" charset="-122"/>
                                    </a:rPr>
                                    <m:t>Λ</m:t>
                                  </m:r>
                                </m:e>
                              </m:d>
                            </m:e>
                          </m:d>
                        </m:e>
                      </m:func>
                      <m:r>
                        <a:rPr lang="en-US" sz="2100" i="1">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1</m:t>
                          </m:r>
                        </m:num>
                        <m:den>
                          <m:r>
                            <a:rPr lang="en-US" sz="2100" i="1">
                              <a:effectLst/>
                              <a:latin typeface="Cambria Math" panose="02040503050406030204" pitchFamily="18" charset="0"/>
                              <a:ea typeface="SimSun" panose="02010600030101010101" pitchFamily="2" charset="-122"/>
                            </a:rPr>
                            <m:t>2</m:t>
                          </m:r>
                        </m:den>
                      </m:f>
                      <m:sSup>
                        <m:sSupPr>
                          <m:ctrlPr>
                            <a:rPr lang="en-US" sz="2100" i="1">
                              <a:effectLst/>
                              <a:latin typeface="Cambria Math" panose="02040503050406030204" pitchFamily="18" charset="0"/>
                            </a:rPr>
                          </m:ctrlPr>
                        </m:sSupPr>
                        <m:e>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d>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sSup>
                                    <m:sSupPr>
                                      <m:ctrlPr>
                                        <a:rPr lang="en-US" sz="2100" b="1"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e>
                              </m:d>
                            </m:e>
                          </m:d>
                        </m:e>
                        <m:sup>
                          <m:r>
                            <a:rPr lang="en-US" sz="2100" i="1">
                              <a:effectLst/>
                              <a:latin typeface="Cambria Math" panose="02040503050406030204" pitchFamily="18" charset="0"/>
                              <a:ea typeface="SimSun" panose="02010600030101010101" pitchFamily="2" charset="-122"/>
                            </a:rPr>
                            <m:t>2</m:t>
                          </m:r>
                        </m:sup>
                      </m:sSup>
                      <m:r>
                        <a:rPr lang="en-US" sz="2100" b="0" i="1" smtClean="0">
                          <a:effectLst/>
                          <a:latin typeface="Cambria Math" panose="02040503050406030204" pitchFamily="18" charset="0"/>
                          <a:ea typeface="SimSun" panose="02010600030101010101" pitchFamily="2" charset="-122"/>
                        </a:rPr>
                        <m:t>    </m:t>
                      </m:r>
                      <m:d>
                        <m:dPr>
                          <m:ctrlPr>
                            <a:rPr lang="en-US" sz="2100" b="0" i="1" smtClean="0">
                              <a:effectLst/>
                              <a:latin typeface="Cambria Math" panose="02040503050406030204" pitchFamily="18" charset="0"/>
                              <a:ea typeface="SimSun" panose="02010600030101010101" pitchFamily="2" charset="-122"/>
                            </a:rPr>
                          </m:ctrlPr>
                        </m:dPr>
                        <m:e>
                          <m:r>
                            <a:rPr lang="en-US" sz="2100" b="0" i="1" smtClean="0">
                              <a:effectLst/>
                              <a:latin typeface="Cambria Math" panose="02040503050406030204" pitchFamily="18" charset="0"/>
                              <a:ea typeface="SimSun" panose="02010600030101010101" pitchFamily="2" charset="-122"/>
                            </a:rPr>
                            <m:t>15</m:t>
                          </m:r>
                        </m:e>
                      </m:d>
                    </m:oMath>
                  </m:oMathPara>
                </a14:m>
                <a:endParaRPr lang="en-US" sz="2100" dirty="0"/>
              </a:p>
              <a:p>
                <a:pPr marL="0" indent="0">
                  <a:buNone/>
                </a:pPr>
                <a:r>
                  <a:rPr lang="en-US" sz="2100" dirty="0">
                    <a:effectLst/>
                    <a:ea typeface="SimSun" panose="02010600030101010101" pitchFamily="2" charset="-122"/>
                  </a:rPr>
                  <a:t>Without repeating explanations, the estimate of discriminator parameter Λ is modified as follows:</a:t>
                </a:r>
              </a:p>
              <a:p>
                <a:pPr marL="0" indent="0">
                  <a:buNone/>
                </a:pPr>
                <a14:m>
                  <m:oMathPara xmlns:m="http://schemas.openxmlformats.org/officeDocument/2006/math">
                    <m:oMathParaPr>
                      <m:jc m:val="right"/>
                    </m:oMathParaPr>
                    <m:oMath xmlns:m="http://schemas.openxmlformats.org/officeDocument/2006/math">
                      <m:r>
                        <m:rPr>
                          <m:sty m:val="p"/>
                        </m:rPr>
                        <a:rPr lang="en-US" sz="2100" smtClean="0">
                          <a:effectLst/>
                          <a:latin typeface="Cambria Math" panose="02040503050406030204" pitchFamily="18" charset="0"/>
                          <a:ea typeface="SimSun" panose="02010600030101010101" pitchFamily="2" charset="-122"/>
                        </a:rPr>
                        <m:t>Λ</m:t>
                      </m:r>
                      <m:r>
                        <a:rPr lang="en-US" sz="2100" i="1">
                          <a:effectLst/>
                          <a:latin typeface="Cambria Math" panose="02040503050406030204" pitchFamily="18" charset="0"/>
                          <a:ea typeface="SimSun" panose="02010600030101010101" pitchFamily="2" charset="-122"/>
                        </a:rPr>
                        <m:t>=</m:t>
                      </m:r>
                      <m:r>
                        <m:rPr>
                          <m:sty m:val="p"/>
                        </m:rPr>
                        <a:rPr lang="en-US" sz="2100">
                          <a:effectLst/>
                          <a:latin typeface="Cambria Math" panose="02040503050406030204" pitchFamily="18" charset="0"/>
                          <a:ea typeface="SimSun" panose="02010600030101010101" pitchFamily="2" charset="-122"/>
                        </a:rPr>
                        <m:t>Λ</m:t>
                      </m:r>
                      <m:r>
                        <a:rPr lang="en-US" sz="2100">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𝛾</m:t>
                      </m:r>
                      <m:d>
                        <m:dPr>
                          <m:ctrlPr>
                            <a:rPr lang="en-US" sz="2100" i="1">
                              <a:effectLst/>
                              <a:latin typeface="Cambria Math" panose="02040503050406030204" pitchFamily="18" charset="0"/>
                            </a:rPr>
                          </m:ctrlPr>
                        </m:dPr>
                        <m:e>
                          <m:f>
                            <m:fPr>
                              <m:ctrlPr>
                                <a:rPr lang="en-US" sz="2100" i="1">
                                  <a:effectLst/>
                                  <a:latin typeface="Cambria Math" panose="02040503050406030204" pitchFamily="18" charset="0"/>
                                </a:rPr>
                              </m:ctrlPr>
                            </m:fPr>
                            <m:num>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𝑎</m:t>
                                  </m:r>
                                </m:e>
                                <m:sub>
                                  <m:r>
                                    <a:rPr lang="en-US" sz="2100" i="1">
                                      <a:effectLst/>
                                      <a:latin typeface="Cambria Math" panose="02040503050406030204" pitchFamily="18" charset="0"/>
                                      <a:ea typeface="SimSun" panose="02010600030101010101" pitchFamily="2" charset="-122"/>
                                    </a:rPr>
                                    <m:t>𝐷</m:t>
                                  </m:r>
                                </m:sub>
                                <m:sup>
                                  <m:r>
                                    <a:rPr lang="en-US" sz="2100" i="1">
                                      <a:effectLst/>
                                      <a:latin typeface="Cambria Math" panose="02040503050406030204" pitchFamily="18" charset="0"/>
                                      <a:ea typeface="SimSun" panose="02010600030101010101" pitchFamily="2" charset="-122"/>
                                    </a:rPr>
                                    <m:t>′</m:t>
                                  </m:r>
                                </m:sup>
                              </m:sSub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𝐷</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d>
                                    </m:e>
                                    <m:e>
                                      <m:r>
                                        <m:rPr>
                                          <m:sty m:val="p"/>
                                        </m:rPr>
                                        <a:rPr lang="en-US" sz="2100">
                                          <a:effectLst/>
                                          <a:latin typeface="Cambria Math" panose="02040503050406030204" pitchFamily="18" charset="0"/>
                                          <a:ea typeface="SimSun" panose="02010600030101010101" pitchFamily="2" charset="-122"/>
                                        </a:rPr>
                                        <m:t>Λ</m:t>
                                      </m:r>
                                    </m:e>
                                  </m:d>
                                </m:e>
                              </m:d>
                            </m:num>
                            <m:den>
                              <m:r>
                                <a:rPr lang="en-US" sz="2100" i="1">
                                  <a:effectLst/>
                                  <a:latin typeface="Cambria Math" panose="02040503050406030204" pitchFamily="18" charset="0"/>
                                  <a:ea typeface="SimSun" panose="02010600030101010101" pitchFamily="2" charset="-122"/>
                                </a:rPr>
                                <m:t>𝐷</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d>
                                </m:e>
                                <m:e>
                                  <m:r>
                                    <m:rPr>
                                      <m:sty m:val="p"/>
                                    </m:rPr>
                                    <a:rPr lang="en-US" sz="2100">
                                      <a:effectLst/>
                                      <a:latin typeface="Cambria Math" panose="02040503050406030204" pitchFamily="18" charset="0"/>
                                      <a:ea typeface="SimSun" panose="02010600030101010101" pitchFamily="2" charset="-122"/>
                                    </a:rPr>
                                    <m:t>Λ</m:t>
                                  </m:r>
                                </m:e>
                              </m:d>
                            </m:den>
                          </m:f>
                          <m:r>
                            <a:rPr lang="en-US" sz="2100" i="1">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rPr>
                              </m:ctrlPr>
                            </m:fPr>
                            <m:num>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𝑎</m:t>
                                  </m:r>
                                </m:e>
                                <m:sub>
                                  <m:r>
                                    <a:rPr lang="en-US" sz="2100" i="1">
                                      <a:effectLst/>
                                      <a:latin typeface="Cambria Math" panose="02040503050406030204" pitchFamily="18" charset="0"/>
                                      <a:ea typeface="SimSun" panose="02010600030101010101" pitchFamily="2" charset="-122"/>
                                    </a:rPr>
                                    <m:t>𝐷</m:t>
                                  </m:r>
                                </m:sub>
                                <m:sup>
                                  <m:r>
                                    <a:rPr lang="en-US" sz="2100" i="1">
                                      <a:effectLst/>
                                      <a:latin typeface="Cambria Math" panose="02040503050406030204" pitchFamily="18" charset="0"/>
                                      <a:ea typeface="SimSun" panose="02010600030101010101" pitchFamily="2" charset="-122"/>
                                    </a:rPr>
                                    <m:t>′</m:t>
                                  </m:r>
                                </m:sup>
                              </m:sSub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𝐷</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sSup>
                                            <m:sSupPr>
                                              <m:ctrlPr>
                                                <a:rPr lang="en-US" sz="2100" b="1"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e>
                                      </m:d>
                                    </m:e>
                                    <m:e>
                                      <m:r>
                                        <m:rPr>
                                          <m:sty m:val="p"/>
                                        </m:rPr>
                                        <a:rPr lang="en-US" sz="2100">
                                          <a:effectLst/>
                                          <a:latin typeface="Cambria Math" panose="02040503050406030204" pitchFamily="18" charset="0"/>
                                          <a:ea typeface="SimSun" panose="02010600030101010101" pitchFamily="2" charset="-122"/>
                                        </a:rPr>
                                        <m:t>Λ</m:t>
                                      </m:r>
                                    </m:e>
                                  </m:d>
                                </m:e>
                              </m:d>
                            </m:num>
                            <m:den>
                              <m:r>
                                <a:rPr lang="en-US" sz="2100" i="1">
                                  <a:effectLst/>
                                  <a:latin typeface="Cambria Math" panose="02040503050406030204" pitchFamily="18" charset="0"/>
                                  <a:ea typeface="SimSun" panose="02010600030101010101" pitchFamily="2" charset="-122"/>
                                </a:rPr>
                                <m:t>1−</m:t>
                              </m:r>
                              <m:r>
                                <a:rPr lang="en-US" sz="2100" i="1">
                                  <a:effectLst/>
                                  <a:latin typeface="Cambria Math" panose="02040503050406030204" pitchFamily="18" charset="0"/>
                                  <a:ea typeface="SimSun" panose="02010600030101010101" pitchFamily="2" charset="-122"/>
                                </a:rPr>
                                <m:t>𝐷</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sSup>
                                        <m:sSupPr>
                                          <m:ctrlPr>
                                            <a:rPr lang="en-US" sz="2100" b="1"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e>
                                  </m:d>
                                </m:e>
                                <m:e>
                                  <m:r>
                                    <m:rPr>
                                      <m:sty m:val="p"/>
                                    </m:rPr>
                                    <a:rPr lang="en-US" sz="2100">
                                      <a:effectLst/>
                                      <a:latin typeface="Cambria Math" panose="02040503050406030204" pitchFamily="18" charset="0"/>
                                      <a:ea typeface="SimSun" panose="02010600030101010101" pitchFamily="2" charset="-122"/>
                                    </a:rPr>
                                    <m:t>Λ</m:t>
                                  </m:r>
                                </m:e>
                              </m:d>
                            </m:den>
                          </m:f>
                          <m:r>
                            <a:rPr lang="en-US" sz="2100" i="1">
                              <a:effectLst/>
                              <a:latin typeface="Cambria Math" panose="02040503050406030204" pitchFamily="18" charset="0"/>
                              <a:ea typeface="SimSun" panose="02010600030101010101" pitchFamily="2" charset="-122"/>
                            </a:rPr>
                            <m:t>+</m:t>
                          </m:r>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𝑎</m:t>
                              </m:r>
                            </m:e>
                            <m:sub>
                              <m:r>
                                <a:rPr lang="en-US" sz="2100" i="1">
                                  <a:effectLst/>
                                  <a:latin typeface="Cambria Math" panose="02040503050406030204" pitchFamily="18" charset="0"/>
                                  <a:ea typeface="SimSun" panose="02010600030101010101" pitchFamily="2" charset="-122"/>
                                </a:rPr>
                                <m:t>𝐷</m:t>
                              </m:r>
                            </m:sub>
                            <m:sup>
                              <m:r>
                                <a:rPr lang="en-US" sz="2100" i="1">
                                  <a:effectLst/>
                                  <a:latin typeface="Cambria Math" panose="02040503050406030204" pitchFamily="18" charset="0"/>
                                  <a:ea typeface="SimSun" panose="02010600030101010101" pitchFamily="2" charset="-122"/>
                                </a:rPr>
                                <m:t>′</m:t>
                              </m:r>
                            </m:sup>
                          </m:sSubSup>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rPr>
                                    <m:t>𝐷</m:t>
                                  </m:r>
                                </m:e>
                                <m:sub>
                                  <m:r>
                                    <a:rPr lang="en-US" sz="2100" i="1">
                                      <a:effectLst/>
                                      <a:latin typeface="Cambria Math" panose="02040503050406030204" pitchFamily="18" charset="0"/>
                                      <a:ea typeface="SimSun" panose="02010600030101010101" pitchFamily="2" charset="-122"/>
                                    </a:rPr>
                                    <m:t>0</m:t>
                                  </m:r>
                                </m:sub>
                              </m:sSub>
                            </m:e>
                          </m:d>
                          <m:nary>
                            <m:naryPr>
                              <m:chr m:val="∑"/>
                              <m:limLoc m:val="undOvr"/>
                              <m:supHide m:val="on"/>
                              <m:ctrlPr>
                                <a:rPr lang="en-US" sz="2100" i="1">
                                  <a:effectLst/>
                                  <a:latin typeface="Cambria Math" panose="02040503050406030204" pitchFamily="18" charset="0"/>
                                </a:rPr>
                              </m:ctrlPr>
                            </m:naryPr>
                            <m:sub>
                              <m:r>
                                <a:rPr lang="en-US" sz="2100" i="1">
                                  <a:effectLst/>
                                  <a:latin typeface="Cambria Math" panose="02040503050406030204" pitchFamily="18" charset="0"/>
                                  <a:ea typeface="SimSun" panose="02010600030101010101" pitchFamily="2" charset="-122"/>
                                </a:rPr>
                                <m:t>𝑖</m:t>
                              </m:r>
                            </m:sub>
                            <m:sup/>
                            <m:e>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d>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𝑖</m:t>
                                      </m:r>
                                    </m:e>
                                  </m:d>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sSup>
                                        <m:sSupPr>
                                          <m:ctrlPr>
                                            <a:rPr lang="en-US" sz="2100" b="1"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e>
                                  </m:d>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𝑖</m:t>
                                      </m:r>
                                    </m:e>
                                  </m:d>
                                </m:e>
                              </m:d>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𝑎</m:t>
                                  </m:r>
                                </m:e>
                                <m:sub>
                                  <m:r>
                                    <a:rPr lang="en-US" sz="2100" i="1">
                                      <a:effectLst/>
                                      <a:latin typeface="Cambria Math" panose="02040503050406030204" pitchFamily="18" charset="0"/>
                                      <a:ea typeface="SimSun" panose="02010600030101010101" pitchFamily="2" charset="-122"/>
                                    </a:rPr>
                                    <m:t>𝑔</m:t>
                                  </m:r>
                                </m:sub>
                                <m:sup>
                                  <m:r>
                                    <a:rPr lang="en-US" sz="2100" i="1">
                                      <a:effectLst/>
                                      <a:latin typeface="Cambria Math" panose="02040503050406030204" pitchFamily="18" charset="0"/>
                                      <a:ea typeface="SimSun" panose="02010600030101010101" pitchFamily="2" charset="-122"/>
                                    </a:rPr>
                                    <m:t>′</m:t>
                                  </m:r>
                                </m:sup>
                              </m:sSub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sSup>
                                        <m:sSupPr>
                                          <m:ctrlPr>
                                            <a:rPr lang="en-US" sz="2100" b="1"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e>
                                  </m:d>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𝑖</m:t>
                                      </m:r>
                                    </m:e>
                                  </m:d>
                                </m:e>
                              </m:d>
                            </m:e>
                          </m:nary>
                        </m:e>
                      </m:d>
                      <m:r>
                        <a:rPr lang="en-US" sz="2100" b="0" i="1" smtClean="0">
                          <a:effectLst/>
                          <a:latin typeface="Cambria Math" panose="02040503050406030204" pitchFamily="18" charset="0"/>
                          <a:ea typeface="SimSun" panose="02010600030101010101" pitchFamily="2" charset="-122"/>
                        </a:rPr>
                        <m:t>    </m:t>
                      </m:r>
                      <m:d>
                        <m:dPr>
                          <m:ctrlPr>
                            <a:rPr lang="en-US" sz="2100" b="0" i="1" smtClean="0">
                              <a:effectLst/>
                              <a:latin typeface="Cambria Math" panose="02040503050406030204" pitchFamily="18" charset="0"/>
                              <a:ea typeface="SimSun" panose="02010600030101010101" pitchFamily="2" charset="-122"/>
                            </a:rPr>
                          </m:ctrlPr>
                        </m:dPr>
                        <m:e>
                          <m:r>
                            <a:rPr lang="en-US" sz="2100" b="0" i="1" smtClean="0">
                              <a:effectLst/>
                              <a:latin typeface="Cambria Math" panose="02040503050406030204" pitchFamily="18" charset="0"/>
                              <a:ea typeface="SimSun" panose="02010600030101010101" pitchFamily="2" charset="-122"/>
                            </a:rPr>
                            <m:t>16</m:t>
                          </m:r>
                        </m:e>
                      </m:d>
                    </m:oMath>
                  </m:oMathPara>
                </a14:m>
                <a:endParaRPr lang="en-US" sz="2100" dirty="0"/>
              </a:p>
              <a:p>
                <a:pPr marL="0" indent="0">
                  <a:buNone/>
                </a:pPr>
                <a:r>
                  <a:rPr lang="en-US" sz="2100" dirty="0">
                    <a:ea typeface="SimSun" panose="02010600030101010101" pitchFamily="2" charset="-122"/>
                  </a:rPr>
                  <a:t>Where </a:t>
                </a:r>
                <a:r>
                  <a:rPr lang="en-US" sz="2100" i="1" dirty="0" smtClean="0">
                    <a:ea typeface="SimSun" panose="02010600030101010101" pitchFamily="2" charset="-122"/>
                  </a:rPr>
                  <a:t>D</a:t>
                </a:r>
                <a:r>
                  <a:rPr lang="en-US" sz="2100" baseline="-25000" dirty="0" smtClean="0">
                    <a:ea typeface="SimSun" panose="02010600030101010101" pitchFamily="2" charset="-122"/>
                  </a:rPr>
                  <a:t>0</a:t>
                </a:r>
                <a:r>
                  <a:rPr lang="en-US" sz="2100" dirty="0" smtClean="0">
                    <a:ea typeface="SimSun" panose="02010600030101010101" pitchFamily="2" charset="-122"/>
                  </a:rPr>
                  <a:t> </a:t>
                </a:r>
                <a:r>
                  <a:rPr lang="en-US" sz="2100" dirty="0">
                    <a:ea typeface="SimSun" panose="02010600030101010101" pitchFamily="2" charset="-122"/>
                  </a:rPr>
                  <a:t>= </a:t>
                </a:r>
                <a:r>
                  <a:rPr lang="en-US" sz="2100" i="1" dirty="0" smtClean="0">
                    <a:ea typeface="SimSun" panose="02010600030101010101" pitchFamily="2" charset="-122"/>
                  </a:rPr>
                  <a:t>D</a:t>
                </a:r>
                <a:r>
                  <a:rPr lang="en-US" sz="2100" dirty="0" smtClean="0">
                    <a:ea typeface="SimSun" panose="02010600030101010101" pitchFamily="2" charset="-122"/>
                  </a:rPr>
                  <a:t>(</a:t>
                </a:r>
                <a:r>
                  <a:rPr lang="en-US" sz="2100" b="1" i="1" dirty="0" smtClean="0">
                    <a:ea typeface="SimSun" panose="02010600030101010101" pitchFamily="2" charset="-122"/>
                  </a:rPr>
                  <a:t>x</a:t>
                </a:r>
                <a:r>
                  <a:rPr lang="en-US" sz="2100" dirty="0">
                    <a:ea typeface="SimSun" panose="02010600030101010101" pitchFamily="2" charset="-122"/>
                  </a:rPr>
                  <a:t>’ | Λ</a:t>
                </a:r>
                <a:r>
                  <a:rPr lang="en-US" sz="2100" dirty="0" smtClean="0">
                    <a:ea typeface="SimSun" panose="02010600030101010101" pitchFamily="2" charset="-122"/>
                  </a:rPr>
                  <a:t>), </a:t>
                </a:r>
                <a:r>
                  <a:rPr lang="en-US" sz="2100" dirty="0">
                    <a:ea typeface="SimSun" panose="02010600030101010101" pitchFamily="2" charset="-122"/>
                  </a:rPr>
                  <a:t>as </a:t>
                </a:r>
                <a:r>
                  <a:rPr lang="en-US" sz="2100" dirty="0" smtClean="0">
                    <a:ea typeface="SimSun" panose="02010600030101010101" pitchFamily="2" charset="-122"/>
                  </a:rPr>
                  <a:t>usual. These </a:t>
                </a:r>
                <a:r>
                  <a:rPr lang="en-US" sz="2100" dirty="0">
                    <a:effectLst/>
                    <a:ea typeface="SimSun" panose="02010600030101010101" pitchFamily="2" charset="-122"/>
                  </a:rPr>
                  <a:t>variants of AVA are summarized, and their tests are described in the next section</a:t>
                </a:r>
                <a:r>
                  <a:rPr lang="en-US" sz="2100" dirty="0" smtClean="0">
                    <a:effectLst/>
                    <a:ea typeface="SimSun" panose="02010600030101010101" pitchFamily="2" charset="-122"/>
                  </a:rPr>
                  <a:t>.</a:t>
                </a:r>
                <a:r>
                  <a:rPr lang="en-US" sz="2100" dirty="0"/>
                  <a:t> Moreover, although the ideology of fusing VAE and GAN like AVA does is not new when reviewing the research by Larsen et al. (Larsen, </a:t>
                </a:r>
                <a:r>
                  <a:rPr lang="en-US" sz="2100" dirty="0" err="1"/>
                  <a:t>Sønderby</a:t>
                </a:r>
                <a:r>
                  <a:rPr lang="en-US" sz="2100" dirty="0"/>
                  <a:t>, </a:t>
                </a:r>
                <a:r>
                  <a:rPr lang="en-US" sz="2100" dirty="0" err="1"/>
                  <a:t>Larochelle</a:t>
                </a:r>
                <a:r>
                  <a:rPr lang="en-US" sz="2100" dirty="0"/>
                  <a:t>, &amp; </a:t>
                </a:r>
                <a:r>
                  <a:rPr lang="en-US" sz="2100" dirty="0" err="1"/>
                  <a:t>Winther</a:t>
                </a:r>
                <a:r>
                  <a:rPr lang="en-US" sz="2100" dirty="0"/>
                  <a:t>, 2016) in which their unification mechanism is like AVA, the contribution of this research is to propose a solid architecture of generative model based on two powerful models VAE and GAN, which aims to flexibility with plentiful functions including encoder, decoder, and leaning mechanism that allows developers to customize AVA according to their individual purposes. The generative AI application supporting AVA is available at https://github.com/ngphloc/ai/tree/main/3_implementation which requires Java 15.</a:t>
                </a:r>
              </a:p>
            </p:txBody>
          </p:sp>
        </mc:Choice>
        <mc:Fallback xmlns="">
          <p:sp>
            <p:nvSpPr>
              <p:cNvPr id="3" name="Content Placeholder 2">
                <a:extLst>
                  <a:ext uri="{FF2B5EF4-FFF2-40B4-BE49-F238E27FC236}">
                    <a16:creationId xmlns:a16="http://schemas.microsoft.com/office/drawing/2014/main" id="{3823D54A-B10F-29B7-477C-324B8B3CC98F}"/>
                  </a:ext>
                </a:extLst>
              </p:cNvPr>
              <p:cNvSpPr>
                <a:spLocks noGrp="1" noRot="1" noChangeAspect="1" noMove="1" noResize="1" noEditPoints="1" noAdjustHandles="1" noChangeArrowheads="1" noChangeShapeType="1" noTextEdit="1"/>
              </p:cNvSpPr>
              <p:nvPr>
                <p:ph idx="1"/>
              </p:nvPr>
            </p:nvSpPr>
            <p:spPr>
              <a:xfrm>
                <a:off x="140677" y="914399"/>
                <a:ext cx="11915335" cy="5176066"/>
              </a:xfrm>
              <a:blipFill>
                <a:blip r:embed="rId2"/>
                <a:stretch>
                  <a:fillRect l="-614" t="-707" r="-563" b="-11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60A0702-6901-C985-F7A7-3976607985B3}"/>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69C39B84-B34E-EEB9-9290-F17AF0AEEE24}"/>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004EA98E-02FB-6BA4-04C4-89F5F825E72B}"/>
              </a:ext>
            </a:extLst>
          </p:cNvPr>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1299704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Experimental results and discussions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542" y="914399"/>
                <a:ext cx="11957538" cy="5176066"/>
              </a:xfrm>
            </p:spPr>
            <p:txBody>
              <a:bodyPr>
                <a:noAutofit/>
              </a:bodyPr>
              <a:lstStyle/>
              <a:p>
                <a:pPr marL="0" marR="0" indent="0" algn="just">
                  <a:spcBef>
                    <a:spcPts val="0"/>
                  </a:spcBef>
                  <a:spcAft>
                    <a:spcPts val="0"/>
                  </a:spcAft>
                  <a:buNone/>
                </a:pP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In this experiment, AVA is tested with VAE </a:t>
                </a:r>
                <a:r>
                  <a:rPr lang="en-US" sz="1800" kern="100" dirty="0" smtClean="0">
                    <a:effectLst/>
                    <a:latin typeface="Times New Roman" panose="02020603050405020304" pitchFamily="18" charset="0"/>
                    <a:ea typeface="SimSun" panose="02010600030101010101" pitchFamily="2" charset="-122"/>
                    <a:cs typeface="Times New Roman" panose="02020603050405020304" pitchFamily="18" charset="0"/>
                  </a:rPr>
                  <a:t>and GAN but </a:t>
                </a: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there are 5 versions of AVA such as AVA1, AVA2, AVA3, AVA4, and AVA5. Recall that AVA1 is normal version of AVA whose parameters are listed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Θ</m:t>
                      </m:r>
                      <m:r>
                        <m:rPr>
                          <m:aln/>
                        </m:rP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Θ</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𝛾</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e>
                          </m:d>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Σ</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e>
                                  </m:d>
                                </m:e>
                              </m:d>
                            </m:e>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2</m:t>
                              </m:r>
                            </m:den>
                          </m:f>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𝐼</m:t>
                          </m:r>
                        </m:e>
                      </m:d>
                      <m:sSubSup>
                        <m:sSub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𝑓</m:t>
                          </m:r>
                        </m:sub>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e>
                      </m:d>
                    </m:oMath>
                    <m:oMath xmlns:m="http://schemas.openxmlformats.org/officeDocument/2006/math">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Φ</m:t>
                      </m:r>
                      <m:d>
                        <m:dPr>
                          <m:begChr m:val="["/>
                          <m:endChr m:val="]"/>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𝑖</m:t>
                          </m:r>
                        </m:e>
                      </m:d>
                      <m:r>
                        <m:rPr>
                          <m:aln/>
                        </m:rP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Φ</m:t>
                      </m:r>
                      <m:d>
                        <m:dPr>
                          <m:begChr m:val="["/>
                          <m:endChr m:val="]"/>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𝑖</m:t>
                          </m:r>
                        </m:e>
                      </m:d>
                      <m:r>
                        <a:rPr lang="en-US" sz="1800" kern="1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𝛾</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d>
                            <m:dPr>
                              <m:ctrlP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d>
                                <m:dPr>
                                  <m:begChr m:val="["/>
                                  <m:endChr m:val="]"/>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𝑖</m:t>
                                  </m:r>
                                </m:e>
                              </m:d>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p>
                              <m:d>
                                <m:dPr>
                                  <m:begChr m:val="["/>
                                  <m:endChr m:val="]"/>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𝑖</m:t>
                                  </m:r>
                                </m:e>
                              </m:d>
                            </m:e>
                          </m:d>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fPr>
                            <m:num>
                              <m:sSubSup>
                                <m:sSub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𝑑</m:t>
                                  </m:r>
                                </m:sub>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p>
                                    </m:e>
                                    <m:e>
                                      <m:sSup>
                                        <m:s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Ψ</m:t>
                                          </m:r>
                                        </m:e>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p>
                                    </m:e>
                                  </m:d>
                                </m:e>
                              </m:d>
                            </m:num>
                            <m:den>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1−</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p>
                                </m:e>
                                <m:e>
                                  <m:sSup>
                                    <m:s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Ψ</m:t>
                                      </m:r>
                                    </m:e>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p>
                                </m:e>
                              </m:d>
                            </m:den>
                          </m:f>
                        </m:e>
                      </m:d>
                      <m:sSubSup>
                        <m:sSub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𝑔</m:t>
                          </m:r>
                        </m:sub>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p>
                          <m:d>
                            <m:dPr>
                              <m:begChr m:val="["/>
                              <m:endChr m:val="]"/>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𝑖</m:t>
                              </m:r>
                            </m:e>
                          </m:d>
                        </m:e>
                      </m:d>
                    </m:oMath>
                    <m:oMath xmlns:m="http://schemas.openxmlformats.org/officeDocument/2006/math">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Ψ</m:t>
                      </m:r>
                      <m:r>
                        <m:rPr>
                          <m:aln/>
                        </m:rP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Ψ</m:t>
                      </m:r>
                      <m:r>
                        <a:rPr lang="en-US" sz="1800" kern="1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𝛾</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fPr>
                            <m:num>
                              <m:sSubSup>
                                <m:sSub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𝑑</m:t>
                                  </m:r>
                                </m:sub>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e>
                                    <m:e>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Ψ</m:t>
                                      </m:r>
                                    </m:e>
                                  </m:d>
                                </m:e>
                              </m:d>
                            </m:num>
                            <m:den>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e>
                                <m:e>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Ψ</m:t>
                                  </m:r>
                                </m:e>
                              </m:d>
                            </m:den>
                          </m:f>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fPr>
                            <m:num>
                              <m:sSubSup>
                                <m:sSub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𝑑</m:t>
                                  </m:r>
                                </m:sub>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Ψ</m:t>
                                      </m:r>
                                    </m:e>
                                  </m:d>
                                </m:e>
                              </m:d>
                            </m:num>
                            <m:den>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1−</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Ψ</m:t>
                                  </m:r>
                                </m:e>
                              </m:d>
                            </m:den>
                          </m:f>
                        </m:e>
                      </m:d>
                    </m:oMath>
                  </m:oMathPara>
                </a14:m>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AVA2 leans forward improving accuracy of decoder DNN by modifying discriminator parameter Ψ as follows:</a:t>
                </a:r>
              </a:p>
              <a:p>
                <a:pPr marL="0" indent="0">
                  <a:buNone/>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r>
                        <m:rPr>
                          <m:aln/>
                        </m:rPr>
                        <a:rPr lang="en-US" sz="18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𝛾</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Σ</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d>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𝐼</m:t>
                          </m:r>
                        </m:e>
                      </m:d>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d>
                    </m:oMath>
                    <m:oMath xmlns:m="http://schemas.openxmlformats.org/officeDocument/2006/math">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Φ</m:t>
                      </m:r>
                      <m:d>
                        <m:dPr>
                          <m:begChr m:val="["/>
                          <m:endChr m:val="]"/>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e>
                      </m:d>
                      <m:r>
                        <m:rPr>
                          <m:aln/>
                        </m:rPr>
                        <a:rPr lang="en-US" sz="18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Φ</m:t>
                      </m:r>
                      <m:d>
                        <m:dPr>
                          <m:begChr m:val="["/>
                          <m:endChr m:val="]"/>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e>
                      </m:d>
                      <m:r>
                        <a:rPr lang="en-US" sz="18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𝛾</m:t>
                      </m:r>
                      <m:d>
                        <m:dPr>
                          <m:ctrlPr>
                            <a:rPr lang="en-US" sz="1800" i="1">
                              <a:effectLst/>
                              <a:latin typeface="Cambria Math" panose="02040503050406030204" pitchFamily="18" charset="0"/>
                            </a:rPr>
                          </m:ctrlPr>
                        </m:dPr>
                        <m:e>
                          <m:d>
                            <m:dPr>
                              <m:ctrlPr>
                                <a:rPr lang="en-US" sz="1800" b="1"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d>
                                <m:dPr>
                                  <m:begChr m:val="["/>
                                  <m:endChr m:val="]"/>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rPr>
                                  </m:ctrlPr>
                                </m:sSup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d>
                                <m:dPr>
                                  <m:begChr m:val="["/>
                                  <m:endChr m:val="]"/>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e>
                              </m:d>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rPr>
                              </m:ctrlPr>
                            </m:fPr>
                            <m:num>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Ψ</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Ψ</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d>
                            </m:den>
                          </m:f>
                        </m:e>
                      </m:d>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𝑔</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d>
                            <m:dPr>
                              <m:begChr m:val="["/>
                              <m:endChr m:val="]"/>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e>
                          </m:d>
                        </m:e>
                      </m:d>
                    </m:oMath>
                    <m:oMath xmlns:m="http://schemas.openxmlformats.org/officeDocument/2006/math">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Ψ</m:t>
                      </m:r>
                      <m:r>
                        <m:rPr>
                          <m:aln/>
                        </m:rPr>
                        <a:rPr lang="en-US" sz="18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Ψ</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𝛾</m:t>
                      </m:r>
                      <m:d>
                        <m:dPr>
                          <m:ctrlPr>
                            <a:rPr lang="en-US" sz="1800" i="1">
                              <a:effectLst/>
                              <a:latin typeface="Cambria Math" panose="02040503050406030204" pitchFamily="18" charset="0"/>
                            </a:rPr>
                          </m:ctrlPr>
                        </m:dPr>
                        <m:e>
                          <m:f>
                            <m:fPr>
                              <m:ctrlPr>
                                <a:rPr lang="en-US" sz="1800" i="1">
                                  <a:effectLst/>
                                  <a:latin typeface="Cambria Math" panose="02040503050406030204" pitchFamily="18" charset="0"/>
                                </a:rPr>
                              </m:ctrlPr>
                            </m:fPr>
                            <m:num>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Ψ</m:t>
                                      </m:r>
                                    </m:e>
                                  </m:d>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Ψ</m:t>
                                  </m:r>
                                </m:e>
                              </m:d>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rPr>
                              </m:ctrlPr>
                            </m:fPr>
                            <m:num>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Ψ</m:t>
                                      </m:r>
                                    </m:e>
                                  </m:d>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Ψ</m:t>
                                  </m:r>
                                </m:e>
                              </m:d>
                            </m:den>
                          </m:f>
                          <m:r>
                            <a:rPr lang="en-US" sz="1800">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0</m:t>
                                  </m:r>
                                </m:sub>
                              </m:sSub>
                            </m:e>
                          </m:d>
                          <m:nary>
                            <m:naryPr>
                              <m:chr m:val="∑"/>
                              <m:limLoc m:val="undOvr"/>
                              <m:supHide m:val="on"/>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up/>
                            <m:e>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d>
                                    <m:dPr>
                                      <m:begChr m:val="["/>
                                      <m:endChr m:val="]"/>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rPr>
                                      </m:ctrlPr>
                                    </m:sSup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d>
                                    <m:dPr>
                                      <m:begChr m:val="["/>
                                      <m:endChr m:val="]"/>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e>
                                  </m:d>
                                </m:e>
                              </m:d>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𝑔</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d>
                                    <m:dPr>
                                      <m:begChr m:val="["/>
                                      <m:endChr m:val="]"/>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e>
                                  </m:d>
                                </m:e>
                              </m:d>
                            </m:e>
                          </m:nary>
                        </m:e>
                      </m:d>
                    </m:oMath>
                  </m:oMathPara>
                </a14:m>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542" y="914399"/>
                <a:ext cx="11957538" cy="5176066"/>
              </a:xfrm>
              <a:blipFill>
                <a:blip r:embed="rId2"/>
                <a:stretch>
                  <a:fillRect l="-408" t="-589" r="-45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13/09/2023</a:t>
            </a:r>
          </a:p>
        </p:txBody>
      </p:sp>
      <p:sp>
        <p:nvSpPr>
          <p:cNvPr id="5" name="Footer Placeholder 4"/>
          <p:cNvSpPr>
            <a:spLocks noGrp="1"/>
          </p:cNvSpPr>
          <p:nvPr>
            <p:ph type="ftr" sz="quarter" idx="11"/>
          </p:nvPr>
        </p:nvSpPr>
        <p:spPr/>
        <p:txBody>
          <a:bodyPr/>
          <a:lstStyle/>
          <a:p>
            <a:r>
              <a:rPr lang="en-US"/>
              <a:t>Loc Nguyen - AVA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19</a:t>
            </a:fld>
            <a:endParaRPr lang="en-US"/>
          </a:p>
        </p:txBody>
      </p:sp>
    </p:spTree>
    <p:extLst>
      <p:ext uri="{BB962C8B-B14F-4D97-AF65-F5344CB8AC3E}">
        <p14:creationId xmlns:p14="http://schemas.microsoft.com/office/powerpoint/2010/main" val="342459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Generative artificial intelligence (</a:t>
            </a:r>
            <a:r>
              <a:rPr lang="en-US" sz="2000" dirty="0" err="1">
                <a:effectLst/>
                <a:latin typeface="Times New Roman" panose="02020603050405020304" pitchFamily="18" charset="0"/>
                <a:ea typeface="SimSun" panose="02010600030101010101" pitchFamily="2" charset="-122"/>
              </a:rPr>
              <a:t>GenAI</a:t>
            </a:r>
            <a:r>
              <a:rPr lang="en-US" sz="2000" dirty="0">
                <a:effectLst/>
                <a:latin typeface="Times New Roman" panose="02020603050405020304" pitchFamily="18" charset="0"/>
                <a:ea typeface="SimSun" panose="02010600030101010101" pitchFamily="2" charset="-122"/>
              </a:rPr>
              <a:t>) has been developing with many incredible achievements like ChatGPT and Bard. Deep generative model (DGM) is a branch of </a:t>
            </a:r>
            <a:r>
              <a:rPr lang="en-US" sz="2000" dirty="0" err="1">
                <a:effectLst/>
                <a:latin typeface="Times New Roman" panose="02020603050405020304" pitchFamily="18" charset="0"/>
                <a:ea typeface="SimSun" panose="02010600030101010101" pitchFamily="2" charset="-122"/>
              </a:rPr>
              <a:t>GenAI</a:t>
            </a:r>
            <a:r>
              <a:rPr lang="en-US" sz="2000" dirty="0">
                <a:effectLst/>
                <a:latin typeface="Times New Roman" panose="02020603050405020304" pitchFamily="18" charset="0"/>
                <a:ea typeface="SimSun" panose="02010600030101010101" pitchFamily="2" charset="-122"/>
              </a:rPr>
              <a:t>, which is preeminent in generating raster data such as image and sound due to strong points of deep neural network (DNN) in inference and recognition. The built-in inference mechanism of DNN, which simulates and aims to synaptic plasticity of human neuron network, fosters generation ability of DGM which produces surprised results with support of statistical flexibility. Two popular approaches in DGM are Variational Autoencoders (VAE) and Generative Adversarial Network (GAN). Both VAE and GAN have their own strong points although they share and imply underline theory of statistics as well as incredible complex via hidden layers of DNN when DNN becomes effective encoding/decoding functions without concrete specifications. In this research, I try to unify VAE and GAN into a consistent and consolidated model called Adversarial Variational Autoencoders (AVA) in which VAE and GAN complement each other, for instance, VAE is </a:t>
            </a:r>
            <a:r>
              <a:rPr lang="en-US" sz="2000" dirty="0" smtClean="0">
                <a:effectLst/>
                <a:latin typeface="Times New Roman" panose="02020603050405020304" pitchFamily="18" charset="0"/>
                <a:ea typeface="SimSun" panose="02010600030101010101" pitchFamily="2" charset="-122"/>
              </a:rPr>
              <a:t>a good data generator </a:t>
            </a:r>
            <a:r>
              <a:rPr lang="en-US" sz="2000" dirty="0">
                <a:effectLst/>
                <a:latin typeface="Times New Roman" panose="02020603050405020304" pitchFamily="18" charset="0"/>
                <a:ea typeface="SimSun" panose="02010600030101010101" pitchFamily="2" charset="-122"/>
              </a:rPr>
              <a:t>by encoding data via excellent ideology of </a:t>
            </a:r>
            <a:r>
              <a:rPr lang="en-US" sz="2000" dirty="0" err="1">
                <a:effectLst/>
                <a:latin typeface="Times New Roman" panose="02020603050405020304" pitchFamily="18" charset="0"/>
                <a:ea typeface="SimSun" panose="02010600030101010101" pitchFamily="2" charset="-122"/>
              </a:rPr>
              <a:t>Kullback-Leibler</a:t>
            </a:r>
            <a:r>
              <a:rPr lang="en-US" sz="2000" dirty="0">
                <a:effectLst/>
                <a:latin typeface="Times New Roman" panose="02020603050405020304" pitchFamily="18" charset="0"/>
                <a:ea typeface="SimSun" panose="02010600030101010101" pitchFamily="2" charset="-122"/>
              </a:rPr>
              <a:t> divergence and GAN is a significantly important method to assess reliability of data which is realistic or fake. In other words, AVA aims to improve accuracy of generative models, besides AVA extends function of simple generative models. In methodology this research focuses on combination of applied mathematical concepts and skillful techniques of computer programming in order to implement and solve complicated problems as simply as possible.</a:t>
            </a:r>
            <a:endParaRPr lang="en-US" sz="20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Loc Nguyen - AVA</a:t>
            </a:r>
          </a:p>
        </p:txBody>
      </p:sp>
      <p:sp>
        <p:nvSpPr>
          <p:cNvPr id="6" name="Date Placeholder 5"/>
          <p:cNvSpPr>
            <a:spLocks noGrp="1"/>
          </p:cNvSpPr>
          <p:nvPr>
            <p:ph type="dt" sz="half" idx="10"/>
          </p:nvPr>
        </p:nvSpPr>
        <p:spPr/>
        <p:txBody>
          <a:bodyPr/>
          <a:lstStyle/>
          <a:p>
            <a:r>
              <a:rPr lang="en-US"/>
              <a:t>13/09/2023</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BB84-A86C-705A-4F2D-0A59CEA496F9}"/>
              </a:ext>
            </a:extLst>
          </p:cNvPr>
          <p:cNvSpPr>
            <a:spLocks noGrp="1"/>
          </p:cNvSpPr>
          <p:nvPr>
            <p:ph type="title"/>
          </p:nvPr>
        </p:nvSpPr>
        <p:spPr/>
        <p:txBody>
          <a:bodyPr/>
          <a:lstStyle/>
          <a:p>
            <a:r>
              <a:rPr lang="en-US" dirty="0"/>
              <a:t>3. Experimental results and discussions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1EBCEF-BF4B-109B-F676-2FEF1F916C86}"/>
                  </a:ext>
                </a:extLst>
              </p:cNvPr>
              <p:cNvSpPr>
                <a:spLocks noGrp="1"/>
              </p:cNvSpPr>
              <p:nvPr>
                <p:ph idx="1"/>
              </p:nvPr>
            </p:nvSpPr>
            <p:spPr>
              <a:xfrm>
                <a:off x="140677" y="914399"/>
                <a:ext cx="11887200" cy="5176066"/>
              </a:xfrm>
            </p:spPr>
            <p:txBody>
              <a:bodyPr>
                <a:noAutofit/>
              </a:bodyPr>
              <a:lstStyle/>
              <a:p>
                <a:pPr marL="0" marR="0" indent="0" algn="just">
                  <a:spcBef>
                    <a:spcPts val="0"/>
                  </a:spcBef>
                  <a:spcAft>
                    <a:spcPts val="0"/>
                  </a:spcAft>
                  <a:buNone/>
                </a:pPr>
                <a:r>
                  <a:rPr lang="en-US" sz="2100" kern="100" dirty="0" smtClean="0">
                    <a:effectLst/>
                    <a:ea typeface="SimSun" panose="02010600030101010101" pitchFamily="2" charset="-122"/>
                  </a:rPr>
                  <a:t>AVA3 supports the balance function </a:t>
                </a:r>
                <a:r>
                  <a:rPr lang="en-US" sz="2100" i="1" kern="100" dirty="0">
                    <a:effectLst/>
                    <a:ea typeface="SimSun" panose="02010600030101010101" pitchFamily="2" charset="-122"/>
                  </a:rPr>
                  <a:t>B</a:t>
                </a:r>
                <a:r>
                  <a:rPr lang="en-US" sz="2100" kern="100" baseline="-25000" dirty="0">
                    <a:effectLst/>
                    <a:ea typeface="SimSun" panose="02010600030101010101" pitchFamily="2" charset="-122"/>
                  </a:rPr>
                  <a:t>AVA</a:t>
                </a:r>
                <a:r>
                  <a:rPr lang="en-US" sz="2100" kern="100" dirty="0">
                    <a:effectLst/>
                    <a:ea typeface="SimSun" panose="02010600030101010101" pitchFamily="2" charset="-122"/>
                  </a:rPr>
                  <a:t>(Θ, Λ) for assessing reliability of encoder </a:t>
                </a:r>
                <a:r>
                  <a:rPr lang="en-US" sz="2100" i="1" kern="100" dirty="0">
                    <a:effectLst/>
                    <a:ea typeface="SimSun" panose="02010600030101010101" pitchFamily="2" charset="-122"/>
                  </a:rPr>
                  <a:t>f</a:t>
                </a:r>
                <a:r>
                  <a:rPr lang="en-US" sz="2100" kern="100" dirty="0">
                    <a:effectLst/>
                    <a:ea typeface="SimSun" panose="02010600030101010101" pitchFamily="2" charset="-122"/>
                  </a:rPr>
                  <a:t>(</a:t>
                </a:r>
                <a:r>
                  <a:rPr lang="en-US" sz="2100" b="1" i="1" kern="100" dirty="0">
                    <a:effectLst/>
                    <a:ea typeface="SimSun" panose="02010600030101010101" pitchFamily="2" charset="-122"/>
                  </a:rPr>
                  <a:t>x</a:t>
                </a:r>
                <a:r>
                  <a:rPr lang="en-US" sz="2100" kern="100" dirty="0">
                    <a:effectLst/>
                    <a:ea typeface="SimSun" panose="02010600030101010101" pitchFamily="2" charset="-122"/>
                  </a:rPr>
                  <a:t> | Θ). Its parameters are listed as follows:</a:t>
                </a:r>
              </a:p>
              <a:p>
                <a:pPr marL="0" indent="0">
                  <a:buNone/>
                </a:pPr>
                <a14:m>
                  <m:oMathPara xmlns:m="http://schemas.openxmlformats.org/officeDocument/2006/math">
                    <m:oMathParaPr>
                      <m:jc m:val="centerGroup"/>
                    </m:oMathParaPr>
                    <m:oMath xmlns:m="http://schemas.openxmlformats.org/officeDocument/2006/math">
                      <m:sSub>
                        <m:sSubPr>
                          <m:ctrlPr>
                            <a:rPr lang="en-US" sz="2100" i="1" kern="100">
                              <a:effectLst/>
                              <a:latin typeface="Cambria Math" panose="02040503050406030204" pitchFamily="18" charset="0"/>
                              <a:ea typeface="SimSun" panose="02010600030101010101" pitchFamily="2" charset="-122"/>
                            </a:rPr>
                          </m:ctrlPr>
                        </m:sSubPr>
                        <m:e>
                          <m:r>
                            <m:rPr>
                              <m:sty m:val="p"/>
                            </m:rPr>
                            <a:rPr lang="en-US" sz="2100" kern="100">
                              <a:effectLst/>
                              <a:latin typeface="Cambria Math" panose="02040503050406030204" pitchFamily="18" charset="0"/>
                              <a:ea typeface="SimSun" panose="02010600030101010101" pitchFamily="2" charset="-122"/>
                            </a:rPr>
                            <m:t>Θ</m:t>
                          </m:r>
                        </m:e>
                        <m:sub>
                          <m:r>
                            <a:rPr lang="en-US" sz="2100" i="1" kern="100">
                              <a:effectLst/>
                              <a:latin typeface="Cambria Math" panose="02040503050406030204" pitchFamily="18" charset="0"/>
                              <a:ea typeface="SimSun" panose="02010600030101010101" pitchFamily="2" charset="-122"/>
                            </a:rPr>
                            <m:t>𝜇</m:t>
                          </m:r>
                        </m:sub>
                      </m:sSub>
                      <m:d>
                        <m:dPr>
                          <m:begChr m:val="["/>
                          <m:endChr m:val="]"/>
                          <m:ctrlPr>
                            <a:rPr lang="en-US" sz="2100" i="1" kern="100" smtClean="0">
                              <a:effectLst/>
                              <a:latin typeface="Cambria Math" panose="02040503050406030204" pitchFamily="18" charset="0"/>
                              <a:ea typeface="SimSun" panose="02010600030101010101" pitchFamily="2" charset="-122"/>
                            </a:rPr>
                          </m:ctrlPr>
                        </m:dPr>
                        <m:e>
                          <m:r>
                            <a:rPr lang="en-US" sz="2100" b="0" i="1" kern="100" smtClean="0">
                              <a:effectLst/>
                              <a:latin typeface="Cambria Math" panose="02040503050406030204" pitchFamily="18" charset="0"/>
                              <a:ea typeface="SimSun" panose="02010600030101010101" pitchFamily="2" charset="-122"/>
                            </a:rPr>
                            <m:t>𝑖</m:t>
                          </m:r>
                        </m:e>
                      </m:d>
                      <m:r>
                        <m:rPr>
                          <m:aln/>
                        </m:rPr>
                        <a:rPr lang="en-US" sz="2100" i="1" kern="100">
                          <a:effectLst/>
                          <a:latin typeface="Cambria Math" panose="02040503050406030204" pitchFamily="18" charset="0"/>
                          <a:ea typeface="SimSun" panose="02010600030101010101" pitchFamily="2" charset="-122"/>
                        </a:rPr>
                        <m:t>=</m:t>
                      </m:r>
                      <m:sSub>
                        <m:sSubPr>
                          <m:ctrlPr>
                            <a:rPr lang="en-US" sz="2100" i="1" kern="100">
                              <a:effectLst/>
                              <a:latin typeface="Cambria Math" panose="02040503050406030204" pitchFamily="18" charset="0"/>
                              <a:ea typeface="SimSun" panose="02010600030101010101" pitchFamily="2" charset="-122"/>
                            </a:rPr>
                          </m:ctrlPr>
                        </m:sSubPr>
                        <m:e>
                          <m:r>
                            <m:rPr>
                              <m:sty m:val="p"/>
                            </m:rPr>
                            <a:rPr lang="en-US" sz="2100" kern="100">
                              <a:effectLst/>
                              <a:latin typeface="Cambria Math" panose="02040503050406030204" pitchFamily="18" charset="0"/>
                              <a:ea typeface="SimSun" panose="02010600030101010101" pitchFamily="2" charset="-122"/>
                            </a:rPr>
                            <m:t>Θ</m:t>
                          </m:r>
                        </m:e>
                        <m:sub>
                          <m:r>
                            <a:rPr lang="en-US" sz="2100" i="1" kern="100">
                              <a:effectLst/>
                              <a:latin typeface="Cambria Math" panose="02040503050406030204" pitchFamily="18" charset="0"/>
                              <a:ea typeface="SimSun" panose="02010600030101010101" pitchFamily="2" charset="-122"/>
                            </a:rPr>
                            <m:t>𝜇</m:t>
                          </m:r>
                        </m:sub>
                      </m:sSub>
                      <m:d>
                        <m:dPr>
                          <m:begChr m:val="["/>
                          <m:endChr m:val="]"/>
                          <m:ctrlPr>
                            <a:rPr lang="en-US" sz="2100" i="1" kern="100">
                              <a:latin typeface="Cambria Math" panose="02040503050406030204" pitchFamily="18" charset="0"/>
                              <a:ea typeface="SimSun" panose="02010600030101010101" pitchFamily="2" charset="-122"/>
                            </a:rPr>
                          </m:ctrlPr>
                        </m:dPr>
                        <m:e>
                          <m:r>
                            <a:rPr lang="en-US" sz="2100" i="1" kern="100">
                              <a:latin typeface="Cambria Math" panose="02040503050406030204" pitchFamily="18" charset="0"/>
                              <a:ea typeface="SimSun" panose="02010600030101010101" pitchFamily="2" charset="-122"/>
                            </a:rPr>
                            <m:t>𝑖</m:t>
                          </m:r>
                        </m:e>
                      </m:d>
                      <m:r>
                        <a:rPr lang="en-US" sz="2100" i="1" kern="100">
                          <a:effectLst/>
                          <a:latin typeface="Cambria Math" panose="02040503050406030204" pitchFamily="18" charset="0"/>
                          <a:ea typeface="SimSun" panose="02010600030101010101" pitchFamily="2" charset="-122"/>
                        </a:rPr>
                        <m:t>−</m:t>
                      </m:r>
                      <m:r>
                        <a:rPr lang="en-US" sz="2100" i="1" kern="100">
                          <a:effectLst/>
                          <a:latin typeface="Cambria Math" panose="02040503050406030204" pitchFamily="18" charset="0"/>
                          <a:ea typeface="SimSun" panose="02010600030101010101" pitchFamily="2" charset="-122"/>
                        </a:rPr>
                        <m:t>𝛾</m:t>
                      </m:r>
                      <m:d>
                        <m:dPr>
                          <m:ctrlPr>
                            <a:rPr lang="en-US" sz="2100" i="1" kern="100">
                              <a:effectLst/>
                              <a:latin typeface="Cambria Math" panose="02040503050406030204" pitchFamily="18" charset="0"/>
                              <a:ea typeface="SimSun" panose="02010600030101010101" pitchFamily="2" charset="-122"/>
                            </a:rPr>
                          </m:ctrlPr>
                        </m:dPr>
                        <m:e>
                          <m:r>
                            <a:rPr lang="en-US" sz="2100" i="1" kern="100">
                              <a:effectLst/>
                              <a:latin typeface="Cambria Math" panose="02040503050406030204" pitchFamily="18" charset="0"/>
                              <a:ea typeface="SimSun" panose="02010600030101010101" pitchFamily="2" charset="-122"/>
                            </a:rPr>
                            <m:t>𝜇</m:t>
                          </m:r>
                          <m:d>
                            <m:dPr>
                              <m:ctrlPr>
                                <a:rPr lang="en-US" sz="2100" i="1" kern="100">
                                  <a:effectLst/>
                                  <a:latin typeface="Cambria Math" panose="02040503050406030204" pitchFamily="18" charset="0"/>
                                  <a:ea typeface="SimSun" panose="02010600030101010101" pitchFamily="2" charset="-122"/>
                                </a:rPr>
                              </m:ctrlPr>
                            </m:dPr>
                            <m:e>
                              <m:r>
                                <a:rPr lang="en-US" sz="2100" b="1" i="1" kern="100">
                                  <a:effectLst/>
                                  <a:latin typeface="Cambria Math" panose="02040503050406030204" pitchFamily="18" charset="0"/>
                                  <a:ea typeface="SimSun" panose="02010600030101010101" pitchFamily="2" charset="-122"/>
                                </a:rPr>
                                <m:t>𝒙</m:t>
                              </m:r>
                            </m:e>
                          </m:d>
                          <m:d>
                            <m:dPr>
                              <m:begChr m:val="["/>
                              <m:endChr m:val="]"/>
                              <m:ctrlPr>
                                <a:rPr lang="en-US" sz="2100" i="1" kern="100">
                                  <a:latin typeface="Cambria Math" panose="02040503050406030204" pitchFamily="18" charset="0"/>
                                  <a:ea typeface="SimSun" panose="02010600030101010101" pitchFamily="2" charset="-122"/>
                                </a:rPr>
                              </m:ctrlPr>
                            </m:dPr>
                            <m:e>
                              <m:r>
                                <a:rPr lang="en-US" sz="2100" i="1" kern="100">
                                  <a:latin typeface="Cambria Math" panose="02040503050406030204" pitchFamily="18" charset="0"/>
                                  <a:ea typeface="SimSun" panose="02010600030101010101" pitchFamily="2" charset="-122"/>
                                </a:rPr>
                                <m:t>𝑖</m:t>
                              </m:r>
                            </m:e>
                          </m:d>
                          <m:r>
                            <a:rPr lang="en-US" sz="2100" i="1" kern="100">
                              <a:effectLst/>
                              <a:latin typeface="Cambria Math" panose="02040503050406030204" pitchFamily="18" charset="0"/>
                              <a:ea typeface="SimSun" panose="02010600030101010101" pitchFamily="2" charset="-122"/>
                            </a:rPr>
                            <m:t>−</m:t>
                          </m:r>
                          <m:f>
                            <m:fPr>
                              <m:ctrlPr>
                                <a:rPr lang="en-US" sz="2100" i="1" kern="100">
                                  <a:effectLst/>
                                  <a:latin typeface="Cambria Math" panose="02040503050406030204" pitchFamily="18" charset="0"/>
                                  <a:ea typeface="SimSun" panose="02010600030101010101" pitchFamily="2" charset="-122"/>
                                </a:rPr>
                              </m:ctrlPr>
                            </m:fPr>
                            <m:num>
                              <m:sSubSup>
                                <m:sSubSupPr>
                                  <m:ctrlPr>
                                    <a:rPr lang="en-US" sz="2100" i="1" kern="100">
                                      <a:effectLst/>
                                      <a:latin typeface="Cambria Math" panose="02040503050406030204" pitchFamily="18" charset="0"/>
                                      <a:ea typeface="SimSun" panose="02010600030101010101" pitchFamily="2" charset="-122"/>
                                    </a:rPr>
                                  </m:ctrlPr>
                                </m:sSubSupPr>
                                <m:e>
                                  <m:r>
                                    <a:rPr lang="en-US" sz="2100" i="1" kern="100">
                                      <a:effectLst/>
                                      <a:latin typeface="Cambria Math" panose="02040503050406030204" pitchFamily="18" charset="0"/>
                                      <a:ea typeface="SimSun" panose="02010600030101010101" pitchFamily="2" charset="-122"/>
                                    </a:rPr>
                                    <m:t>𝑎</m:t>
                                  </m:r>
                                </m:e>
                                <m:sub>
                                  <m:r>
                                    <a:rPr lang="en-US" sz="2100" i="1" kern="100">
                                      <a:effectLst/>
                                      <a:latin typeface="Cambria Math" panose="02040503050406030204" pitchFamily="18" charset="0"/>
                                      <a:ea typeface="SimSun" panose="02010600030101010101" pitchFamily="2" charset="-122"/>
                                    </a:rPr>
                                    <m:t>𝐷</m:t>
                                  </m:r>
                                </m:sub>
                                <m:sup>
                                  <m:r>
                                    <a:rPr lang="en-US" sz="2100" i="1" kern="100">
                                      <a:effectLst/>
                                      <a:latin typeface="Cambria Math" panose="02040503050406030204" pitchFamily="18" charset="0"/>
                                      <a:ea typeface="SimSun" panose="02010600030101010101" pitchFamily="2" charset="-122"/>
                                    </a:rPr>
                                    <m:t>′</m:t>
                                  </m:r>
                                </m:sup>
                              </m:sSubSup>
                              <m:d>
                                <m:dPr>
                                  <m:ctrlPr>
                                    <a:rPr lang="en-US" sz="2100" i="1" kern="100">
                                      <a:effectLst/>
                                      <a:latin typeface="Cambria Math" panose="02040503050406030204" pitchFamily="18" charset="0"/>
                                      <a:ea typeface="SimSun" panose="02010600030101010101" pitchFamily="2" charset="-122"/>
                                    </a:rPr>
                                  </m:ctrlPr>
                                </m:dPr>
                                <m:e>
                                  <m:r>
                                    <a:rPr lang="en-US" sz="2100" i="1" kern="100">
                                      <a:effectLst/>
                                      <a:latin typeface="Cambria Math" panose="02040503050406030204" pitchFamily="18" charset="0"/>
                                      <a:ea typeface="SimSun" panose="02010600030101010101" pitchFamily="2" charset="-122"/>
                                    </a:rPr>
                                    <m:t>𝐷</m:t>
                                  </m:r>
                                  <m:d>
                                    <m:dPr>
                                      <m:ctrlPr>
                                        <a:rPr lang="en-US" sz="2100" i="1" kern="100">
                                          <a:effectLst/>
                                          <a:latin typeface="Cambria Math" panose="02040503050406030204" pitchFamily="18" charset="0"/>
                                          <a:ea typeface="SimSun" panose="02010600030101010101" pitchFamily="2" charset="-122"/>
                                        </a:rPr>
                                      </m:ctrlPr>
                                    </m:dPr>
                                    <m:e>
                                      <m:sSup>
                                        <m:sSupPr>
                                          <m:ctrlPr>
                                            <a:rPr lang="en-US" sz="2100" i="1" kern="100">
                                              <a:effectLst/>
                                              <a:latin typeface="Cambria Math" panose="02040503050406030204" pitchFamily="18" charset="0"/>
                                              <a:ea typeface="SimSun" panose="02010600030101010101" pitchFamily="2" charset="-122"/>
                                            </a:rPr>
                                          </m:ctrlPr>
                                        </m:sSupPr>
                                        <m:e>
                                          <m:r>
                                            <a:rPr lang="en-US" sz="2100" b="1" i="1" kern="100">
                                              <a:effectLst/>
                                              <a:latin typeface="Cambria Math" panose="02040503050406030204" pitchFamily="18" charset="0"/>
                                              <a:ea typeface="SimSun" panose="02010600030101010101" pitchFamily="2" charset="-122"/>
                                            </a:rPr>
                                            <m:t>𝒙</m:t>
                                          </m:r>
                                        </m:e>
                                        <m:sup>
                                          <m:r>
                                            <a:rPr lang="en-US" sz="2100" i="1" kern="100">
                                              <a:effectLst/>
                                              <a:latin typeface="Cambria Math" panose="02040503050406030204" pitchFamily="18" charset="0"/>
                                              <a:ea typeface="SimSun" panose="02010600030101010101" pitchFamily="2" charset="-122"/>
                                            </a:rPr>
                                            <m:t>′</m:t>
                                          </m:r>
                                        </m:sup>
                                      </m:sSup>
                                    </m:e>
                                    <m:e>
                                      <m:r>
                                        <m:rPr>
                                          <m:sty m:val="p"/>
                                        </m:rPr>
                                        <a:rPr lang="en-US" sz="2100" kern="100">
                                          <a:effectLst/>
                                          <a:latin typeface="Cambria Math" panose="02040503050406030204" pitchFamily="18" charset="0"/>
                                          <a:ea typeface="SimSun" panose="02010600030101010101" pitchFamily="2" charset="-122"/>
                                        </a:rPr>
                                        <m:t>Λ</m:t>
                                      </m:r>
                                    </m:e>
                                  </m:d>
                                </m:e>
                              </m:d>
                            </m:num>
                            <m:den>
                              <m:r>
                                <a:rPr lang="en-US" sz="2100" i="1" kern="100">
                                  <a:effectLst/>
                                  <a:latin typeface="Cambria Math" panose="02040503050406030204" pitchFamily="18" charset="0"/>
                                  <a:ea typeface="SimSun" panose="02010600030101010101" pitchFamily="2" charset="-122"/>
                                </a:rPr>
                                <m:t>1−</m:t>
                              </m:r>
                              <m:r>
                                <a:rPr lang="en-US" sz="2100" i="1" kern="100">
                                  <a:effectLst/>
                                  <a:latin typeface="Cambria Math" panose="02040503050406030204" pitchFamily="18" charset="0"/>
                                  <a:ea typeface="SimSun" panose="02010600030101010101" pitchFamily="2" charset="-122"/>
                                </a:rPr>
                                <m:t>𝐷</m:t>
                              </m:r>
                              <m:d>
                                <m:dPr>
                                  <m:ctrlPr>
                                    <a:rPr lang="en-US" sz="2100" i="1" kern="100">
                                      <a:effectLst/>
                                      <a:latin typeface="Cambria Math" panose="02040503050406030204" pitchFamily="18" charset="0"/>
                                      <a:ea typeface="SimSun" panose="02010600030101010101" pitchFamily="2" charset="-122"/>
                                    </a:rPr>
                                  </m:ctrlPr>
                                </m:dPr>
                                <m:e>
                                  <m:sSup>
                                    <m:sSupPr>
                                      <m:ctrlPr>
                                        <a:rPr lang="en-US" sz="2100" i="1" kern="100">
                                          <a:effectLst/>
                                          <a:latin typeface="Cambria Math" panose="02040503050406030204" pitchFamily="18" charset="0"/>
                                          <a:ea typeface="SimSun" panose="02010600030101010101" pitchFamily="2" charset="-122"/>
                                        </a:rPr>
                                      </m:ctrlPr>
                                    </m:sSupPr>
                                    <m:e>
                                      <m:r>
                                        <a:rPr lang="en-US" sz="2100" b="1" i="1" kern="100">
                                          <a:effectLst/>
                                          <a:latin typeface="Cambria Math" panose="02040503050406030204" pitchFamily="18" charset="0"/>
                                          <a:ea typeface="SimSun" panose="02010600030101010101" pitchFamily="2" charset="-122"/>
                                        </a:rPr>
                                        <m:t>𝒙</m:t>
                                      </m:r>
                                    </m:e>
                                    <m:sup>
                                      <m:r>
                                        <a:rPr lang="en-US" sz="2100" i="1" kern="100">
                                          <a:effectLst/>
                                          <a:latin typeface="Cambria Math" panose="02040503050406030204" pitchFamily="18" charset="0"/>
                                          <a:ea typeface="SimSun" panose="02010600030101010101" pitchFamily="2" charset="-122"/>
                                        </a:rPr>
                                        <m:t>′</m:t>
                                      </m:r>
                                    </m:sup>
                                  </m:sSup>
                                </m:e>
                                <m:e>
                                  <m:r>
                                    <m:rPr>
                                      <m:sty m:val="p"/>
                                    </m:rPr>
                                    <a:rPr lang="en-US" sz="2100" kern="100">
                                      <a:effectLst/>
                                      <a:latin typeface="Cambria Math" panose="02040503050406030204" pitchFamily="18" charset="0"/>
                                      <a:ea typeface="SimSun" panose="02010600030101010101" pitchFamily="2" charset="-122"/>
                                    </a:rPr>
                                    <m:t>Λ</m:t>
                                  </m:r>
                                </m:e>
                              </m:d>
                            </m:den>
                          </m:f>
                        </m:e>
                      </m:d>
                      <m:sSubSup>
                        <m:sSubSupPr>
                          <m:ctrlPr>
                            <a:rPr lang="en-US" sz="2100" i="1" kern="100">
                              <a:effectLst/>
                              <a:latin typeface="Cambria Math" panose="02040503050406030204" pitchFamily="18" charset="0"/>
                              <a:ea typeface="SimSun" panose="02010600030101010101" pitchFamily="2" charset="-122"/>
                            </a:rPr>
                          </m:ctrlPr>
                        </m:sSubSupPr>
                        <m:e>
                          <m:r>
                            <a:rPr lang="en-US" sz="2100" i="1" kern="100">
                              <a:effectLst/>
                              <a:latin typeface="Cambria Math" panose="02040503050406030204" pitchFamily="18" charset="0"/>
                              <a:ea typeface="SimSun" panose="02010600030101010101" pitchFamily="2" charset="-122"/>
                            </a:rPr>
                            <m:t>𝑎</m:t>
                          </m:r>
                        </m:e>
                        <m:sub>
                          <m:r>
                            <a:rPr lang="en-US" sz="2100" i="1" kern="100">
                              <a:effectLst/>
                              <a:latin typeface="Cambria Math" panose="02040503050406030204" pitchFamily="18" charset="0"/>
                              <a:ea typeface="SimSun" panose="02010600030101010101" pitchFamily="2" charset="-122"/>
                            </a:rPr>
                            <m:t>𝑓</m:t>
                          </m:r>
                        </m:sub>
                        <m:sup>
                          <m:r>
                            <a:rPr lang="en-US" sz="2100" i="1" kern="100">
                              <a:effectLst/>
                              <a:latin typeface="Cambria Math" panose="02040503050406030204" pitchFamily="18" charset="0"/>
                              <a:ea typeface="SimSun" panose="02010600030101010101" pitchFamily="2" charset="-122"/>
                            </a:rPr>
                            <m:t>′</m:t>
                          </m:r>
                        </m:sup>
                      </m:sSubSup>
                      <m:d>
                        <m:dPr>
                          <m:ctrlPr>
                            <a:rPr lang="en-US" sz="2100" i="1" kern="100">
                              <a:effectLst/>
                              <a:latin typeface="Cambria Math" panose="02040503050406030204" pitchFamily="18" charset="0"/>
                              <a:ea typeface="SimSun" panose="02010600030101010101" pitchFamily="2" charset="-122"/>
                            </a:rPr>
                          </m:ctrlPr>
                        </m:dPr>
                        <m:e>
                          <m:r>
                            <a:rPr lang="en-US" sz="2100" b="1" i="1" kern="100">
                              <a:effectLst/>
                              <a:latin typeface="Cambria Math" panose="02040503050406030204" pitchFamily="18" charset="0"/>
                              <a:ea typeface="SimSun" panose="02010600030101010101" pitchFamily="2" charset="-122"/>
                            </a:rPr>
                            <m:t>𝒙</m:t>
                          </m:r>
                          <m:d>
                            <m:dPr>
                              <m:begChr m:val="["/>
                              <m:endChr m:val="]"/>
                              <m:ctrlPr>
                                <a:rPr lang="en-US" sz="2100" i="1" kern="100">
                                  <a:latin typeface="Cambria Math" panose="02040503050406030204" pitchFamily="18" charset="0"/>
                                  <a:ea typeface="SimSun" panose="02010600030101010101" pitchFamily="2" charset="-122"/>
                                </a:rPr>
                              </m:ctrlPr>
                            </m:dPr>
                            <m:e>
                              <m:r>
                                <a:rPr lang="en-US" sz="2100" i="1" kern="100">
                                  <a:latin typeface="Cambria Math" panose="02040503050406030204" pitchFamily="18" charset="0"/>
                                  <a:ea typeface="SimSun" panose="02010600030101010101" pitchFamily="2" charset="-122"/>
                                </a:rPr>
                                <m:t>𝑖</m:t>
                              </m:r>
                            </m:e>
                          </m:d>
                        </m:e>
                      </m:d>
                      <m:r>
                        <a:rPr lang="en-US" sz="2100" b="0" i="1" kern="100" smtClean="0">
                          <a:effectLst/>
                          <a:latin typeface="Cambria Math" panose="02040503050406030204" pitchFamily="18" charset="0"/>
                          <a:ea typeface="SimSun" panose="02010600030101010101" pitchFamily="2" charset="-122"/>
                        </a:rPr>
                        <m:t>, </m:t>
                      </m:r>
                      <m:sSub>
                        <m:sSubPr>
                          <m:ctrlPr>
                            <a:rPr lang="en-US" sz="2100" i="1" kern="100">
                              <a:effectLst/>
                              <a:latin typeface="Cambria Math" panose="02040503050406030204" pitchFamily="18" charset="0"/>
                              <a:ea typeface="SimSun" panose="02010600030101010101" pitchFamily="2" charset="-122"/>
                            </a:rPr>
                          </m:ctrlPr>
                        </m:sSubPr>
                        <m:e>
                          <m:r>
                            <m:rPr>
                              <m:sty m:val="p"/>
                            </m:rPr>
                            <a:rPr lang="en-US" sz="2100" kern="100">
                              <a:effectLst/>
                              <a:latin typeface="Cambria Math" panose="02040503050406030204" pitchFamily="18" charset="0"/>
                              <a:ea typeface="SimSun" panose="02010600030101010101" pitchFamily="2" charset="-122"/>
                            </a:rPr>
                            <m:t>Θ</m:t>
                          </m:r>
                        </m:e>
                        <m:sub>
                          <m:r>
                            <m:rPr>
                              <m:sty m:val="p"/>
                            </m:rPr>
                            <a:rPr lang="en-US" sz="2100" kern="100">
                              <a:effectLst/>
                              <a:latin typeface="Cambria Math" panose="02040503050406030204" pitchFamily="18" charset="0"/>
                              <a:ea typeface="SimSun" panose="02010600030101010101" pitchFamily="2" charset="-122"/>
                            </a:rPr>
                            <m:t>Σ</m:t>
                          </m:r>
                        </m:sub>
                      </m:sSub>
                      <m:r>
                        <m:rPr>
                          <m:aln/>
                        </m:rPr>
                        <a:rPr lang="en-US" sz="2100" i="1" kern="100">
                          <a:effectLst/>
                          <a:latin typeface="Cambria Math" panose="02040503050406030204" pitchFamily="18" charset="0"/>
                          <a:ea typeface="SimSun" panose="02010600030101010101" pitchFamily="2" charset="-122"/>
                        </a:rPr>
                        <m:t>=</m:t>
                      </m:r>
                      <m:sSub>
                        <m:sSubPr>
                          <m:ctrlPr>
                            <a:rPr lang="en-US" sz="2100" i="1" kern="100">
                              <a:effectLst/>
                              <a:latin typeface="Cambria Math" panose="02040503050406030204" pitchFamily="18" charset="0"/>
                              <a:ea typeface="SimSun" panose="02010600030101010101" pitchFamily="2" charset="-122"/>
                            </a:rPr>
                          </m:ctrlPr>
                        </m:sSubPr>
                        <m:e>
                          <m:r>
                            <m:rPr>
                              <m:sty m:val="p"/>
                            </m:rPr>
                            <a:rPr lang="en-US" sz="2100" kern="100">
                              <a:effectLst/>
                              <a:latin typeface="Cambria Math" panose="02040503050406030204" pitchFamily="18" charset="0"/>
                              <a:ea typeface="SimSun" panose="02010600030101010101" pitchFamily="2" charset="-122"/>
                            </a:rPr>
                            <m:t>Θ</m:t>
                          </m:r>
                        </m:e>
                        <m:sub>
                          <m:r>
                            <m:rPr>
                              <m:sty m:val="p"/>
                            </m:rPr>
                            <a:rPr lang="en-US" sz="2100" kern="100">
                              <a:effectLst/>
                              <a:latin typeface="Cambria Math" panose="02040503050406030204" pitchFamily="18" charset="0"/>
                              <a:ea typeface="SimSun" panose="02010600030101010101" pitchFamily="2" charset="-122"/>
                            </a:rPr>
                            <m:t>Σ</m:t>
                          </m:r>
                        </m:sub>
                      </m:sSub>
                      <m:r>
                        <a:rPr lang="en-US" sz="2100" i="1" kern="100">
                          <a:effectLst/>
                          <a:latin typeface="Cambria Math" panose="02040503050406030204" pitchFamily="18" charset="0"/>
                          <a:ea typeface="SimSun" panose="02010600030101010101" pitchFamily="2" charset="-122"/>
                        </a:rPr>
                        <m:t>−</m:t>
                      </m:r>
                      <m:r>
                        <a:rPr lang="en-US" sz="2100" i="1" kern="100">
                          <a:effectLst/>
                          <a:latin typeface="Cambria Math" panose="02040503050406030204" pitchFamily="18" charset="0"/>
                          <a:ea typeface="SimSun" panose="02010600030101010101" pitchFamily="2" charset="-122"/>
                        </a:rPr>
                        <m:t>𝛾</m:t>
                      </m:r>
                      <m:d>
                        <m:dPr>
                          <m:ctrlPr>
                            <a:rPr lang="en-US" sz="2100" i="1" kern="100">
                              <a:effectLst/>
                              <a:latin typeface="Cambria Math" panose="02040503050406030204" pitchFamily="18" charset="0"/>
                              <a:ea typeface="SimSun" panose="02010600030101010101" pitchFamily="2" charset="-122"/>
                            </a:rPr>
                          </m:ctrlPr>
                        </m:dPr>
                        <m:e>
                          <m:r>
                            <a:rPr lang="en-US" sz="2100" i="1" kern="100">
                              <a:effectLst/>
                              <a:latin typeface="Cambria Math" panose="02040503050406030204" pitchFamily="18" charset="0"/>
                              <a:ea typeface="SimSun" panose="02010600030101010101" pitchFamily="2" charset="-122"/>
                            </a:rPr>
                            <m:t>−</m:t>
                          </m:r>
                          <m:f>
                            <m:fPr>
                              <m:ctrlPr>
                                <a:rPr lang="en-US" sz="2100" i="1" kern="100">
                                  <a:effectLst/>
                                  <a:latin typeface="Cambria Math" panose="02040503050406030204" pitchFamily="18" charset="0"/>
                                  <a:ea typeface="SimSun" panose="02010600030101010101" pitchFamily="2" charset="-122"/>
                                </a:rPr>
                              </m:ctrlPr>
                            </m:fPr>
                            <m:num>
                              <m:r>
                                <a:rPr lang="en-US" sz="2100" i="1" kern="100">
                                  <a:effectLst/>
                                  <a:latin typeface="Cambria Math" panose="02040503050406030204" pitchFamily="18" charset="0"/>
                                  <a:ea typeface="SimSun" panose="02010600030101010101" pitchFamily="2" charset="-122"/>
                                </a:rPr>
                                <m:t>1</m:t>
                              </m:r>
                            </m:num>
                            <m:den>
                              <m:r>
                                <a:rPr lang="en-US" sz="2100" i="1" kern="100">
                                  <a:effectLst/>
                                  <a:latin typeface="Cambria Math" panose="02040503050406030204" pitchFamily="18" charset="0"/>
                                  <a:ea typeface="SimSun" panose="02010600030101010101" pitchFamily="2" charset="-122"/>
                                </a:rPr>
                                <m:t>2</m:t>
                              </m:r>
                            </m:den>
                          </m:f>
                          <m:sSup>
                            <m:sSupPr>
                              <m:ctrlPr>
                                <a:rPr lang="en-US" sz="2100" i="1" kern="100">
                                  <a:effectLst/>
                                  <a:latin typeface="Cambria Math" panose="02040503050406030204" pitchFamily="18" charset="0"/>
                                  <a:ea typeface="SimSun" panose="02010600030101010101" pitchFamily="2" charset="-122"/>
                                </a:rPr>
                              </m:ctrlPr>
                            </m:sSupPr>
                            <m:e>
                              <m:d>
                                <m:dPr>
                                  <m:ctrlPr>
                                    <a:rPr lang="en-US" sz="2100" i="1" kern="100">
                                      <a:effectLst/>
                                      <a:latin typeface="Cambria Math" panose="02040503050406030204" pitchFamily="18" charset="0"/>
                                      <a:ea typeface="SimSun" panose="02010600030101010101" pitchFamily="2" charset="-122"/>
                                    </a:rPr>
                                  </m:ctrlPr>
                                </m:dPr>
                                <m:e>
                                  <m:r>
                                    <m:rPr>
                                      <m:sty m:val="p"/>
                                    </m:rPr>
                                    <a:rPr lang="en-US" sz="2100" kern="100">
                                      <a:effectLst/>
                                      <a:latin typeface="Cambria Math" panose="02040503050406030204" pitchFamily="18" charset="0"/>
                                      <a:ea typeface="SimSun" panose="02010600030101010101" pitchFamily="2" charset="-122"/>
                                    </a:rPr>
                                    <m:t>Σ</m:t>
                                  </m:r>
                                  <m:d>
                                    <m:dPr>
                                      <m:ctrlPr>
                                        <a:rPr lang="en-US" sz="2100" i="1" kern="100">
                                          <a:effectLst/>
                                          <a:latin typeface="Cambria Math" panose="02040503050406030204" pitchFamily="18" charset="0"/>
                                          <a:ea typeface="SimSun" panose="02010600030101010101" pitchFamily="2" charset="-122"/>
                                        </a:rPr>
                                      </m:ctrlPr>
                                    </m:dPr>
                                    <m:e>
                                      <m:r>
                                        <a:rPr lang="en-US" sz="2100" b="1" i="1" kern="100">
                                          <a:effectLst/>
                                          <a:latin typeface="Cambria Math" panose="02040503050406030204" pitchFamily="18" charset="0"/>
                                          <a:ea typeface="SimSun" panose="02010600030101010101" pitchFamily="2" charset="-122"/>
                                        </a:rPr>
                                        <m:t>𝒙</m:t>
                                      </m:r>
                                    </m:e>
                                  </m:d>
                                </m:e>
                              </m:d>
                            </m:e>
                            <m:sup>
                              <m:r>
                                <a:rPr lang="en-US" sz="2100" i="1" kern="100">
                                  <a:effectLst/>
                                  <a:latin typeface="Cambria Math" panose="02040503050406030204" pitchFamily="18" charset="0"/>
                                  <a:ea typeface="SimSun" panose="02010600030101010101" pitchFamily="2" charset="-122"/>
                                </a:rPr>
                                <m:t>−1</m:t>
                              </m:r>
                            </m:sup>
                          </m:sSup>
                          <m:r>
                            <a:rPr lang="en-US" sz="2100" i="1" kern="100">
                              <a:effectLst/>
                              <a:latin typeface="Cambria Math" panose="02040503050406030204" pitchFamily="18" charset="0"/>
                              <a:ea typeface="SimSun" panose="02010600030101010101" pitchFamily="2" charset="-122"/>
                            </a:rPr>
                            <m:t>+</m:t>
                          </m:r>
                          <m:f>
                            <m:fPr>
                              <m:ctrlPr>
                                <a:rPr lang="en-US" sz="2100" i="1" kern="100">
                                  <a:effectLst/>
                                  <a:latin typeface="Cambria Math" panose="02040503050406030204" pitchFamily="18" charset="0"/>
                                  <a:ea typeface="SimSun" panose="02010600030101010101" pitchFamily="2" charset="-122"/>
                                </a:rPr>
                              </m:ctrlPr>
                            </m:fPr>
                            <m:num>
                              <m:r>
                                <a:rPr lang="en-US" sz="2100" i="1" kern="100">
                                  <a:effectLst/>
                                  <a:latin typeface="Cambria Math" panose="02040503050406030204" pitchFamily="18" charset="0"/>
                                  <a:ea typeface="SimSun" panose="02010600030101010101" pitchFamily="2" charset="-122"/>
                                </a:rPr>
                                <m:t>1</m:t>
                              </m:r>
                            </m:num>
                            <m:den>
                              <m:r>
                                <a:rPr lang="en-US" sz="2100" i="1" kern="100">
                                  <a:effectLst/>
                                  <a:latin typeface="Cambria Math" panose="02040503050406030204" pitchFamily="18" charset="0"/>
                                  <a:ea typeface="SimSun" panose="02010600030101010101" pitchFamily="2" charset="-122"/>
                                </a:rPr>
                                <m:t>2</m:t>
                              </m:r>
                            </m:den>
                          </m:f>
                          <m:r>
                            <a:rPr lang="en-US" sz="2100" i="1" kern="100">
                              <a:effectLst/>
                              <a:latin typeface="Cambria Math" panose="02040503050406030204" pitchFamily="18" charset="0"/>
                              <a:ea typeface="SimSun" panose="02010600030101010101" pitchFamily="2" charset="-122"/>
                            </a:rPr>
                            <m:t>𝐼</m:t>
                          </m:r>
                        </m:e>
                      </m:d>
                      <m:sSubSup>
                        <m:sSubSupPr>
                          <m:ctrlPr>
                            <a:rPr lang="en-US" sz="2100" i="1" kern="100">
                              <a:effectLst/>
                              <a:latin typeface="Cambria Math" panose="02040503050406030204" pitchFamily="18" charset="0"/>
                              <a:ea typeface="SimSun" panose="02010600030101010101" pitchFamily="2" charset="-122"/>
                            </a:rPr>
                          </m:ctrlPr>
                        </m:sSubSupPr>
                        <m:e>
                          <m:r>
                            <a:rPr lang="en-US" sz="2100" i="1" kern="100">
                              <a:effectLst/>
                              <a:latin typeface="Cambria Math" panose="02040503050406030204" pitchFamily="18" charset="0"/>
                              <a:ea typeface="SimSun" panose="02010600030101010101" pitchFamily="2" charset="-122"/>
                            </a:rPr>
                            <m:t>𝑎</m:t>
                          </m:r>
                        </m:e>
                        <m:sub>
                          <m:r>
                            <a:rPr lang="en-US" sz="2100" i="1" kern="100">
                              <a:effectLst/>
                              <a:latin typeface="Cambria Math" panose="02040503050406030204" pitchFamily="18" charset="0"/>
                              <a:ea typeface="SimSun" panose="02010600030101010101" pitchFamily="2" charset="-122"/>
                            </a:rPr>
                            <m:t>𝑓</m:t>
                          </m:r>
                        </m:sub>
                        <m:sup>
                          <m:r>
                            <a:rPr lang="en-US" sz="2100" i="1" kern="100">
                              <a:effectLst/>
                              <a:latin typeface="Cambria Math" panose="02040503050406030204" pitchFamily="18" charset="0"/>
                              <a:ea typeface="SimSun" panose="02010600030101010101" pitchFamily="2" charset="-122"/>
                            </a:rPr>
                            <m:t>′</m:t>
                          </m:r>
                        </m:sup>
                      </m:sSubSup>
                      <m:d>
                        <m:dPr>
                          <m:ctrlPr>
                            <a:rPr lang="en-US" sz="2100" i="1" kern="100">
                              <a:effectLst/>
                              <a:latin typeface="Cambria Math" panose="02040503050406030204" pitchFamily="18" charset="0"/>
                              <a:ea typeface="SimSun" panose="02010600030101010101" pitchFamily="2" charset="-122"/>
                            </a:rPr>
                          </m:ctrlPr>
                        </m:dPr>
                        <m:e>
                          <m:r>
                            <a:rPr lang="en-US" sz="2100" b="1" i="1" kern="100">
                              <a:effectLst/>
                              <a:latin typeface="Cambria Math" panose="02040503050406030204" pitchFamily="18" charset="0"/>
                              <a:ea typeface="SimSun" panose="02010600030101010101" pitchFamily="2" charset="-122"/>
                            </a:rPr>
                            <m:t>𝒙</m:t>
                          </m:r>
                        </m:e>
                      </m:d>
                    </m:oMath>
                    <m:oMath xmlns:m="http://schemas.openxmlformats.org/officeDocument/2006/math">
                      <m:r>
                        <m:rPr>
                          <m:sty m:val="p"/>
                        </m:rPr>
                        <a:rPr lang="en-US" sz="2100" kern="100">
                          <a:effectLst/>
                          <a:latin typeface="Cambria Math" panose="02040503050406030204" pitchFamily="18" charset="0"/>
                          <a:ea typeface="SimSun" panose="02010600030101010101" pitchFamily="2" charset="-122"/>
                        </a:rPr>
                        <m:t>Φ</m:t>
                      </m:r>
                      <m:r>
                        <m:rPr>
                          <m:aln/>
                        </m:rPr>
                        <a:rPr lang="en-US" sz="2100" i="1" kern="100">
                          <a:effectLst/>
                          <a:latin typeface="Cambria Math" panose="02040503050406030204" pitchFamily="18" charset="0"/>
                          <a:ea typeface="SimSun" panose="02010600030101010101" pitchFamily="2" charset="-122"/>
                        </a:rPr>
                        <m:t>=</m:t>
                      </m:r>
                      <m:r>
                        <m:rPr>
                          <m:sty m:val="p"/>
                        </m:rPr>
                        <a:rPr lang="en-US" sz="2100" kern="100">
                          <a:effectLst/>
                          <a:latin typeface="Cambria Math" panose="02040503050406030204" pitchFamily="18" charset="0"/>
                          <a:ea typeface="SimSun" panose="02010600030101010101" pitchFamily="2" charset="-122"/>
                        </a:rPr>
                        <m:t>Φ</m:t>
                      </m:r>
                      <m:r>
                        <a:rPr lang="en-US" sz="2100" kern="100">
                          <a:effectLst/>
                          <a:latin typeface="Cambria Math" panose="02040503050406030204" pitchFamily="18" charset="0"/>
                          <a:ea typeface="SimSun" panose="02010600030101010101" pitchFamily="2" charset="-122"/>
                        </a:rPr>
                        <m:t>+</m:t>
                      </m:r>
                      <m:r>
                        <a:rPr lang="en-US" sz="2100" i="1" kern="100">
                          <a:effectLst/>
                          <a:latin typeface="Cambria Math" panose="02040503050406030204" pitchFamily="18" charset="0"/>
                          <a:ea typeface="SimSun" panose="02010600030101010101" pitchFamily="2" charset="-122"/>
                        </a:rPr>
                        <m:t>𝛾</m:t>
                      </m:r>
                      <m:d>
                        <m:dPr>
                          <m:ctrlPr>
                            <a:rPr lang="en-US" sz="2100" i="1" kern="100">
                              <a:effectLst/>
                              <a:latin typeface="Cambria Math" panose="02040503050406030204" pitchFamily="18" charset="0"/>
                              <a:ea typeface="SimSun" panose="02010600030101010101" pitchFamily="2" charset="-122"/>
                            </a:rPr>
                          </m:ctrlPr>
                        </m:dPr>
                        <m:e>
                          <m:r>
                            <a:rPr lang="en-US" sz="2100" b="1" i="1" kern="100">
                              <a:latin typeface="Cambria Math" panose="02040503050406030204" pitchFamily="18" charset="0"/>
                              <a:ea typeface="SimSun" panose="02010600030101010101" pitchFamily="2" charset="-122"/>
                            </a:rPr>
                            <m:t>𝒙</m:t>
                          </m:r>
                          <m:r>
                            <a:rPr lang="en-US" sz="2100" i="1" kern="100">
                              <a:latin typeface="Cambria Math" panose="02040503050406030204" pitchFamily="18" charset="0"/>
                              <a:ea typeface="SimSun" panose="02010600030101010101" pitchFamily="2" charset="-122"/>
                            </a:rPr>
                            <m:t>−</m:t>
                          </m:r>
                          <m:sSup>
                            <m:sSupPr>
                              <m:ctrlPr>
                                <a:rPr lang="en-US" sz="2100" i="1" kern="100">
                                  <a:latin typeface="Cambria Math" panose="02040503050406030204" pitchFamily="18" charset="0"/>
                                  <a:ea typeface="SimSun" panose="02010600030101010101" pitchFamily="2" charset="-122"/>
                                </a:rPr>
                              </m:ctrlPr>
                            </m:sSupPr>
                            <m:e>
                              <m:r>
                                <a:rPr lang="en-US" sz="2100" b="1" i="1" kern="100">
                                  <a:latin typeface="Cambria Math" panose="02040503050406030204" pitchFamily="18" charset="0"/>
                                  <a:ea typeface="SimSun" panose="02010600030101010101" pitchFamily="2" charset="-122"/>
                                </a:rPr>
                                <m:t>𝒙</m:t>
                              </m:r>
                            </m:e>
                            <m:sup>
                              <m:r>
                                <a:rPr lang="en-US" sz="2100" i="1" kern="100">
                                  <a:latin typeface="Cambria Math" panose="02040503050406030204" pitchFamily="18" charset="0"/>
                                  <a:ea typeface="SimSun" panose="02010600030101010101" pitchFamily="2" charset="-122"/>
                                </a:rPr>
                                <m:t>′</m:t>
                              </m:r>
                            </m:sup>
                          </m:sSup>
                        </m:e>
                      </m:d>
                      <m:sSubSup>
                        <m:sSubSupPr>
                          <m:ctrlPr>
                            <a:rPr lang="en-US" sz="2100" i="1" kern="100">
                              <a:effectLst/>
                              <a:latin typeface="Cambria Math" panose="02040503050406030204" pitchFamily="18" charset="0"/>
                              <a:ea typeface="SimSun" panose="02010600030101010101" pitchFamily="2" charset="-122"/>
                            </a:rPr>
                          </m:ctrlPr>
                        </m:sSubSupPr>
                        <m:e>
                          <m:r>
                            <a:rPr lang="en-US" sz="2100" i="1" kern="100">
                              <a:effectLst/>
                              <a:latin typeface="Cambria Math" panose="02040503050406030204" pitchFamily="18" charset="0"/>
                              <a:ea typeface="SimSun" panose="02010600030101010101" pitchFamily="2" charset="-122"/>
                            </a:rPr>
                            <m:t>𝑎</m:t>
                          </m:r>
                        </m:e>
                        <m:sub>
                          <m:r>
                            <a:rPr lang="en-US" sz="2100" i="1" kern="100">
                              <a:effectLst/>
                              <a:latin typeface="Cambria Math" panose="02040503050406030204" pitchFamily="18" charset="0"/>
                              <a:ea typeface="SimSun" panose="02010600030101010101" pitchFamily="2" charset="-122"/>
                            </a:rPr>
                            <m:t>𝑔</m:t>
                          </m:r>
                        </m:sub>
                        <m:sup>
                          <m:r>
                            <a:rPr lang="en-US" sz="2100" i="1" kern="100">
                              <a:effectLst/>
                              <a:latin typeface="Cambria Math" panose="02040503050406030204" pitchFamily="18" charset="0"/>
                              <a:ea typeface="SimSun" panose="02010600030101010101" pitchFamily="2" charset="-122"/>
                            </a:rPr>
                            <m:t>′</m:t>
                          </m:r>
                        </m:sup>
                      </m:sSubSup>
                      <m:d>
                        <m:dPr>
                          <m:ctrlPr>
                            <a:rPr lang="en-US" sz="2100" i="1" kern="100">
                              <a:effectLst/>
                              <a:latin typeface="Cambria Math" panose="02040503050406030204" pitchFamily="18" charset="0"/>
                              <a:ea typeface="SimSun" panose="02010600030101010101" pitchFamily="2" charset="-122"/>
                            </a:rPr>
                          </m:ctrlPr>
                        </m:dPr>
                        <m:e>
                          <m:sSup>
                            <m:sSupPr>
                              <m:ctrlPr>
                                <a:rPr lang="en-US" sz="2100" i="1" kern="100">
                                  <a:latin typeface="Cambria Math" panose="02040503050406030204" pitchFamily="18" charset="0"/>
                                  <a:ea typeface="SimSun" panose="02010600030101010101" pitchFamily="2" charset="-122"/>
                                </a:rPr>
                              </m:ctrlPr>
                            </m:sSupPr>
                            <m:e>
                              <m:r>
                                <a:rPr lang="en-US" sz="2100" b="1" i="1" kern="100">
                                  <a:latin typeface="Cambria Math" panose="02040503050406030204" pitchFamily="18" charset="0"/>
                                  <a:ea typeface="SimSun" panose="02010600030101010101" pitchFamily="2" charset="-122"/>
                                </a:rPr>
                                <m:t>𝒙</m:t>
                              </m:r>
                            </m:e>
                            <m:sup>
                              <m:r>
                                <a:rPr lang="en-US" sz="2100" i="1" kern="100">
                                  <a:latin typeface="Cambria Math" panose="02040503050406030204" pitchFamily="18" charset="0"/>
                                  <a:ea typeface="SimSun" panose="02010600030101010101" pitchFamily="2" charset="-122"/>
                                </a:rPr>
                                <m:t>′</m:t>
                              </m:r>
                            </m:sup>
                          </m:sSup>
                        </m:e>
                      </m:d>
                    </m:oMath>
                    <m:oMath xmlns:m="http://schemas.openxmlformats.org/officeDocument/2006/math">
                      <m:r>
                        <m:rPr>
                          <m:sty m:val="p"/>
                        </m:rPr>
                        <a:rPr lang="en-US" sz="2100" kern="100">
                          <a:effectLst/>
                          <a:latin typeface="Cambria Math" panose="02040503050406030204" pitchFamily="18" charset="0"/>
                          <a:ea typeface="SimSun" panose="02010600030101010101" pitchFamily="2" charset="-122"/>
                        </a:rPr>
                        <m:t>Λ</m:t>
                      </m:r>
                      <m:r>
                        <m:rPr>
                          <m:aln/>
                        </m:rPr>
                        <a:rPr lang="en-US" sz="2100" i="1" kern="100">
                          <a:effectLst/>
                          <a:latin typeface="Cambria Math" panose="02040503050406030204" pitchFamily="18" charset="0"/>
                          <a:ea typeface="SimSun" panose="02010600030101010101" pitchFamily="2" charset="-122"/>
                        </a:rPr>
                        <m:t>=</m:t>
                      </m:r>
                      <m:r>
                        <m:rPr>
                          <m:sty m:val="p"/>
                        </m:rPr>
                        <a:rPr lang="en-US" sz="2100" kern="100">
                          <a:effectLst/>
                          <a:latin typeface="Cambria Math" panose="02040503050406030204" pitchFamily="18" charset="0"/>
                          <a:ea typeface="SimSun" panose="02010600030101010101" pitchFamily="2" charset="-122"/>
                        </a:rPr>
                        <m:t>Λ</m:t>
                      </m:r>
                      <m:r>
                        <a:rPr lang="en-US" sz="2100" kern="100">
                          <a:effectLst/>
                          <a:latin typeface="Cambria Math" panose="02040503050406030204" pitchFamily="18" charset="0"/>
                          <a:ea typeface="SimSun" panose="02010600030101010101" pitchFamily="2" charset="-122"/>
                        </a:rPr>
                        <m:t>+</m:t>
                      </m:r>
                      <m:r>
                        <a:rPr lang="en-US" sz="2100" i="1" kern="100">
                          <a:effectLst/>
                          <a:latin typeface="Cambria Math" panose="02040503050406030204" pitchFamily="18" charset="0"/>
                          <a:ea typeface="SimSun" panose="02010600030101010101" pitchFamily="2" charset="-122"/>
                        </a:rPr>
                        <m:t>𝛾</m:t>
                      </m:r>
                      <m:d>
                        <m:dPr>
                          <m:ctrlPr>
                            <a:rPr lang="en-US" sz="2100" i="1" kern="100">
                              <a:effectLst/>
                              <a:latin typeface="Cambria Math" panose="02040503050406030204" pitchFamily="18" charset="0"/>
                              <a:ea typeface="SimSun" panose="02010600030101010101" pitchFamily="2" charset="-122"/>
                            </a:rPr>
                          </m:ctrlPr>
                        </m:dPr>
                        <m:e>
                          <m:f>
                            <m:fPr>
                              <m:ctrlPr>
                                <a:rPr lang="en-US" sz="2100" i="1" kern="100">
                                  <a:effectLst/>
                                  <a:latin typeface="Cambria Math" panose="02040503050406030204" pitchFamily="18" charset="0"/>
                                  <a:ea typeface="SimSun" panose="02010600030101010101" pitchFamily="2" charset="-122"/>
                                </a:rPr>
                              </m:ctrlPr>
                            </m:fPr>
                            <m:num>
                              <m:sSubSup>
                                <m:sSubSupPr>
                                  <m:ctrlPr>
                                    <a:rPr lang="en-US" sz="2100" i="1" kern="100">
                                      <a:effectLst/>
                                      <a:latin typeface="Cambria Math" panose="02040503050406030204" pitchFamily="18" charset="0"/>
                                      <a:ea typeface="SimSun" panose="02010600030101010101" pitchFamily="2" charset="-122"/>
                                    </a:rPr>
                                  </m:ctrlPr>
                                </m:sSubSupPr>
                                <m:e>
                                  <m:r>
                                    <a:rPr lang="en-US" sz="2100" i="1" kern="100">
                                      <a:effectLst/>
                                      <a:latin typeface="Cambria Math" panose="02040503050406030204" pitchFamily="18" charset="0"/>
                                      <a:ea typeface="SimSun" panose="02010600030101010101" pitchFamily="2" charset="-122"/>
                                    </a:rPr>
                                    <m:t>𝑎</m:t>
                                  </m:r>
                                </m:e>
                                <m:sub>
                                  <m:r>
                                    <a:rPr lang="en-US" sz="2100" i="1" kern="100">
                                      <a:effectLst/>
                                      <a:latin typeface="Cambria Math" panose="02040503050406030204" pitchFamily="18" charset="0"/>
                                      <a:ea typeface="SimSun" panose="02010600030101010101" pitchFamily="2" charset="-122"/>
                                    </a:rPr>
                                    <m:t>𝐷</m:t>
                                  </m:r>
                                </m:sub>
                                <m:sup>
                                  <m:r>
                                    <a:rPr lang="en-US" sz="2100" i="1" kern="100">
                                      <a:effectLst/>
                                      <a:latin typeface="Cambria Math" panose="02040503050406030204" pitchFamily="18" charset="0"/>
                                      <a:ea typeface="SimSun" panose="02010600030101010101" pitchFamily="2" charset="-122"/>
                                    </a:rPr>
                                    <m:t>′</m:t>
                                  </m:r>
                                </m:sup>
                              </m:sSubSup>
                              <m:d>
                                <m:dPr>
                                  <m:ctrlPr>
                                    <a:rPr lang="en-US" sz="2100" i="1" kern="100">
                                      <a:effectLst/>
                                      <a:latin typeface="Cambria Math" panose="02040503050406030204" pitchFamily="18" charset="0"/>
                                      <a:ea typeface="SimSun" panose="02010600030101010101" pitchFamily="2" charset="-122"/>
                                    </a:rPr>
                                  </m:ctrlPr>
                                </m:dPr>
                                <m:e>
                                  <m:r>
                                    <a:rPr lang="en-US" sz="2100" i="1" kern="100">
                                      <a:effectLst/>
                                      <a:latin typeface="Cambria Math" panose="02040503050406030204" pitchFamily="18" charset="0"/>
                                      <a:ea typeface="SimSun" panose="02010600030101010101" pitchFamily="2" charset="-122"/>
                                    </a:rPr>
                                    <m:t>𝐷</m:t>
                                  </m:r>
                                  <m:d>
                                    <m:dPr>
                                      <m:ctrlPr>
                                        <a:rPr lang="en-US" sz="2100" i="1" kern="100">
                                          <a:effectLst/>
                                          <a:latin typeface="Cambria Math" panose="02040503050406030204" pitchFamily="18" charset="0"/>
                                          <a:ea typeface="SimSun" panose="02010600030101010101" pitchFamily="2" charset="-122"/>
                                        </a:rPr>
                                      </m:ctrlPr>
                                    </m:dPr>
                                    <m:e>
                                      <m:r>
                                        <a:rPr lang="en-US" sz="2100" i="1" kern="100">
                                          <a:effectLst/>
                                          <a:latin typeface="Cambria Math" panose="02040503050406030204" pitchFamily="18" charset="0"/>
                                          <a:ea typeface="SimSun" panose="02010600030101010101" pitchFamily="2" charset="-122"/>
                                        </a:rPr>
                                        <m:t>𝜇</m:t>
                                      </m:r>
                                      <m:d>
                                        <m:dPr>
                                          <m:ctrlPr>
                                            <a:rPr lang="en-US" sz="2100" i="1" kern="100">
                                              <a:effectLst/>
                                              <a:latin typeface="Cambria Math" panose="02040503050406030204" pitchFamily="18" charset="0"/>
                                              <a:ea typeface="SimSun" panose="02010600030101010101" pitchFamily="2" charset="-122"/>
                                            </a:rPr>
                                          </m:ctrlPr>
                                        </m:dPr>
                                        <m:e>
                                          <m:r>
                                            <a:rPr lang="en-US" sz="2100" b="1" i="1" kern="100">
                                              <a:effectLst/>
                                              <a:latin typeface="Cambria Math" panose="02040503050406030204" pitchFamily="18" charset="0"/>
                                              <a:ea typeface="SimSun" panose="02010600030101010101" pitchFamily="2" charset="-122"/>
                                            </a:rPr>
                                            <m:t>𝒙</m:t>
                                          </m:r>
                                        </m:e>
                                      </m:d>
                                    </m:e>
                                    <m:e>
                                      <m:r>
                                        <m:rPr>
                                          <m:sty m:val="p"/>
                                        </m:rPr>
                                        <a:rPr lang="en-US" sz="2100" kern="100">
                                          <a:effectLst/>
                                          <a:latin typeface="Cambria Math" panose="02040503050406030204" pitchFamily="18" charset="0"/>
                                          <a:ea typeface="SimSun" panose="02010600030101010101" pitchFamily="2" charset="-122"/>
                                        </a:rPr>
                                        <m:t>Λ</m:t>
                                      </m:r>
                                    </m:e>
                                  </m:d>
                                </m:e>
                              </m:d>
                            </m:num>
                            <m:den>
                              <m:r>
                                <a:rPr lang="en-US" sz="2100" i="1" kern="100">
                                  <a:effectLst/>
                                  <a:latin typeface="Cambria Math" panose="02040503050406030204" pitchFamily="18" charset="0"/>
                                  <a:ea typeface="SimSun" panose="02010600030101010101" pitchFamily="2" charset="-122"/>
                                </a:rPr>
                                <m:t>𝐷</m:t>
                              </m:r>
                              <m:d>
                                <m:dPr>
                                  <m:ctrlPr>
                                    <a:rPr lang="en-US" sz="2100" i="1" kern="100">
                                      <a:effectLst/>
                                      <a:latin typeface="Cambria Math" panose="02040503050406030204" pitchFamily="18" charset="0"/>
                                      <a:ea typeface="SimSun" panose="02010600030101010101" pitchFamily="2" charset="-122"/>
                                    </a:rPr>
                                  </m:ctrlPr>
                                </m:dPr>
                                <m:e>
                                  <m:r>
                                    <a:rPr lang="en-US" sz="2100" i="1" kern="100">
                                      <a:effectLst/>
                                      <a:latin typeface="Cambria Math" panose="02040503050406030204" pitchFamily="18" charset="0"/>
                                      <a:ea typeface="SimSun" panose="02010600030101010101" pitchFamily="2" charset="-122"/>
                                    </a:rPr>
                                    <m:t>𝜇</m:t>
                                  </m:r>
                                  <m:d>
                                    <m:dPr>
                                      <m:ctrlPr>
                                        <a:rPr lang="en-US" sz="2100" i="1" kern="100">
                                          <a:effectLst/>
                                          <a:latin typeface="Cambria Math" panose="02040503050406030204" pitchFamily="18" charset="0"/>
                                          <a:ea typeface="SimSun" panose="02010600030101010101" pitchFamily="2" charset="-122"/>
                                        </a:rPr>
                                      </m:ctrlPr>
                                    </m:dPr>
                                    <m:e>
                                      <m:r>
                                        <a:rPr lang="en-US" sz="2100" b="1" i="1" kern="100">
                                          <a:effectLst/>
                                          <a:latin typeface="Cambria Math" panose="02040503050406030204" pitchFamily="18" charset="0"/>
                                          <a:ea typeface="SimSun" panose="02010600030101010101" pitchFamily="2" charset="-122"/>
                                        </a:rPr>
                                        <m:t>𝒙</m:t>
                                      </m:r>
                                    </m:e>
                                  </m:d>
                                </m:e>
                                <m:e>
                                  <m:r>
                                    <m:rPr>
                                      <m:sty m:val="p"/>
                                    </m:rPr>
                                    <a:rPr lang="en-US" sz="2100" kern="100">
                                      <a:effectLst/>
                                      <a:latin typeface="Cambria Math" panose="02040503050406030204" pitchFamily="18" charset="0"/>
                                      <a:ea typeface="SimSun" panose="02010600030101010101" pitchFamily="2" charset="-122"/>
                                    </a:rPr>
                                    <m:t>Λ</m:t>
                                  </m:r>
                                </m:e>
                              </m:d>
                            </m:den>
                          </m:f>
                          <m:r>
                            <a:rPr lang="en-US" sz="2100" i="1" kern="100">
                              <a:effectLst/>
                              <a:latin typeface="Cambria Math" panose="02040503050406030204" pitchFamily="18" charset="0"/>
                              <a:ea typeface="SimSun" panose="02010600030101010101" pitchFamily="2" charset="-122"/>
                            </a:rPr>
                            <m:t>−</m:t>
                          </m:r>
                          <m:f>
                            <m:fPr>
                              <m:ctrlPr>
                                <a:rPr lang="en-US" sz="2100" i="1" kern="100">
                                  <a:effectLst/>
                                  <a:latin typeface="Cambria Math" panose="02040503050406030204" pitchFamily="18" charset="0"/>
                                  <a:ea typeface="SimSun" panose="02010600030101010101" pitchFamily="2" charset="-122"/>
                                </a:rPr>
                              </m:ctrlPr>
                            </m:fPr>
                            <m:num>
                              <m:sSubSup>
                                <m:sSubSupPr>
                                  <m:ctrlPr>
                                    <a:rPr lang="en-US" sz="2100" i="1" kern="100">
                                      <a:effectLst/>
                                      <a:latin typeface="Cambria Math" panose="02040503050406030204" pitchFamily="18" charset="0"/>
                                      <a:ea typeface="SimSun" panose="02010600030101010101" pitchFamily="2" charset="-122"/>
                                    </a:rPr>
                                  </m:ctrlPr>
                                </m:sSubSupPr>
                                <m:e>
                                  <m:r>
                                    <a:rPr lang="en-US" sz="2100" i="1" kern="100">
                                      <a:effectLst/>
                                      <a:latin typeface="Cambria Math" panose="02040503050406030204" pitchFamily="18" charset="0"/>
                                      <a:ea typeface="SimSun" panose="02010600030101010101" pitchFamily="2" charset="-122"/>
                                    </a:rPr>
                                    <m:t>𝑎</m:t>
                                  </m:r>
                                </m:e>
                                <m:sub>
                                  <m:r>
                                    <a:rPr lang="en-US" sz="2100" i="1" kern="100">
                                      <a:effectLst/>
                                      <a:latin typeface="Cambria Math" panose="02040503050406030204" pitchFamily="18" charset="0"/>
                                      <a:ea typeface="SimSun" panose="02010600030101010101" pitchFamily="2" charset="-122"/>
                                    </a:rPr>
                                    <m:t>𝐷</m:t>
                                  </m:r>
                                </m:sub>
                                <m:sup>
                                  <m:r>
                                    <a:rPr lang="en-US" sz="2100" i="1" kern="100">
                                      <a:effectLst/>
                                      <a:latin typeface="Cambria Math" panose="02040503050406030204" pitchFamily="18" charset="0"/>
                                      <a:ea typeface="SimSun" panose="02010600030101010101" pitchFamily="2" charset="-122"/>
                                    </a:rPr>
                                    <m:t>′</m:t>
                                  </m:r>
                                </m:sup>
                              </m:sSubSup>
                              <m:d>
                                <m:dPr>
                                  <m:ctrlPr>
                                    <a:rPr lang="en-US" sz="2100" i="1" kern="100">
                                      <a:effectLst/>
                                      <a:latin typeface="Cambria Math" panose="02040503050406030204" pitchFamily="18" charset="0"/>
                                      <a:ea typeface="SimSun" panose="02010600030101010101" pitchFamily="2" charset="-122"/>
                                    </a:rPr>
                                  </m:ctrlPr>
                                </m:dPr>
                                <m:e>
                                  <m:r>
                                    <a:rPr lang="en-US" sz="2100" i="1" kern="100">
                                      <a:effectLst/>
                                      <a:latin typeface="Cambria Math" panose="02040503050406030204" pitchFamily="18" charset="0"/>
                                      <a:ea typeface="SimSun" panose="02010600030101010101" pitchFamily="2" charset="-122"/>
                                    </a:rPr>
                                    <m:t>𝐷</m:t>
                                  </m:r>
                                  <m:d>
                                    <m:dPr>
                                      <m:ctrlPr>
                                        <a:rPr lang="en-US" sz="2100" i="1" kern="100">
                                          <a:effectLst/>
                                          <a:latin typeface="Cambria Math" panose="02040503050406030204" pitchFamily="18" charset="0"/>
                                          <a:ea typeface="SimSun" panose="02010600030101010101" pitchFamily="2" charset="-122"/>
                                        </a:rPr>
                                      </m:ctrlPr>
                                    </m:dPr>
                                    <m:e>
                                      <m:r>
                                        <a:rPr lang="en-US" sz="2100" i="1" kern="100">
                                          <a:effectLst/>
                                          <a:latin typeface="Cambria Math" panose="02040503050406030204" pitchFamily="18" charset="0"/>
                                          <a:ea typeface="SimSun" panose="02010600030101010101" pitchFamily="2" charset="-122"/>
                                        </a:rPr>
                                        <m:t>𝜇</m:t>
                                      </m:r>
                                      <m:d>
                                        <m:dPr>
                                          <m:ctrlPr>
                                            <a:rPr lang="en-US" sz="2100" i="1" kern="100">
                                              <a:effectLst/>
                                              <a:latin typeface="Cambria Math" panose="02040503050406030204" pitchFamily="18" charset="0"/>
                                              <a:ea typeface="SimSun" panose="02010600030101010101" pitchFamily="2" charset="-122"/>
                                            </a:rPr>
                                          </m:ctrlPr>
                                        </m:dPr>
                                        <m:e>
                                          <m:sSup>
                                            <m:sSupPr>
                                              <m:ctrlPr>
                                                <a:rPr lang="en-US" sz="2100" b="1" i="1" kern="100">
                                                  <a:effectLst/>
                                                  <a:latin typeface="Cambria Math" panose="02040503050406030204" pitchFamily="18" charset="0"/>
                                                  <a:ea typeface="SimSun" panose="02010600030101010101" pitchFamily="2" charset="-122"/>
                                                </a:rPr>
                                              </m:ctrlPr>
                                            </m:sSupPr>
                                            <m:e>
                                              <m:r>
                                                <a:rPr lang="en-US" sz="2100" b="1" i="1" kern="100">
                                                  <a:effectLst/>
                                                  <a:latin typeface="Cambria Math" panose="02040503050406030204" pitchFamily="18" charset="0"/>
                                                  <a:ea typeface="SimSun" panose="02010600030101010101" pitchFamily="2" charset="-122"/>
                                                </a:rPr>
                                                <m:t>𝒙</m:t>
                                              </m:r>
                                            </m:e>
                                            <m:sup>
                                              <m:r>
                                                <a:rPr lang="en-US" sz="2100" i="1" kern="100">
                                                  <a:effectLst/>
                                                  <a:latin typeface="Cambria Math" panose="02040503050406030204" pitchFamily="18" charset="0"/>
                                                  <a:ea typeface="SimSun" panose="02010600030101010101" pitchFamily="2" charset="-122"/>
                                                </a:rPr>
                                                <m:t>′</m:t>
                                              </m:r>
                                            </m:sup>
                                          </m:sSup>
                                        </m:e>
                                      </m:d>
                                    </m:e>
                                    <m:e>
                                      <m:r>
                                        <m:rPr>
                                          <m:sty m:val="p"/>
                                        </m:rPr>
                                        <a:rPr lang="en-US" sz="2100" kern="100">
                                          <a:effectLst/>
                                          <a:latin typeface="Cambria Math" panose="02040503050406030204" pitchFamily="18" charset="0"/>
                                          <a:ea typeface="SimSun" panose="02010600030101010101" pitchFamily="2" charset="-122"/>
                                        </a:rPr>
                                        <m:t>Λ</m:t>
                                      </m:r>
                                    </m:e>
                                  </m:d>
                                </m:e>
                              </m:d>
                            </m:num>
                            <m:den>
                              <m:r>
                                <a:rPr lang="en-US" sz="2100" i="1" kern="100">
                                  <a:effectLst/>
                                  <a:latin typeface="Cambria Math" panose="02040503050406030204" pitchFamily="18" charset="0"/>
                                  <a:ea typeface="SimSun" panose="02010600030101010101" pitchFamily="2" charset="-122"/>
                                </a:rPr>
                                <m:t>1−</m:t>
                              </m:r>
                              <m:r>
                                <a:rPr lang="en-US" sz="2100" i="1" kern="100">
                                  <a:effectLst/>
                                  <a:latin typeface="Cambria Math" panose="02040503050406030204" pitchFamily="18" charset="0"/>
                                  <a:ea typeface="SimSun" panose="02010600030101010101" pitchFamily="2" charset="-122"/>
                                </a:rPr>
                                <m:t>𝐷</m:t>
                              </m:r>
                              <m:d>
                                <m:dPr>
                                  <m:ctrlPr>
                                    <a:rPr lang="en-US" sz="2100" i="1" kern="100">
                                      <a:effectLst/>
                                      <a:latin typeface="Cambria Math" panose="02040503050406030204" pitchFamily="18" charset="0"/>
                                      <a:ea typeface="SimSun" panose="02010600030101010101" pitchFamily="2" charset="-122"/>
                                    </a:rPr>
                                  </m:ctrlPr>
                                </m:dPr>
                                <m:e>
                                  <m:r>
                                    <a:rPr lang="en-US" sz="2100" i="1" kern="100">
                                      <a:effectLst/>
                                      <a:latin typeface="Cambria Math" panose="02040503050406030204" pitchFamily="18" charset="0"/>
                                      <a:ea typeface="SimSun" panose="02010600030101010101" pitchFamily="2" charset="-122"/>
                                    </a:rPr>
                                    <m:t>𝜇</m:t>
                                  </m:r>
                                  <m:d>
                                    <m:dPr>
                                      <m:ctrlPr>
                                        <a:rPr lang="en-US" sz="2100" i="1" kern="100">
                                          <a:effectLst/>
                                          <a:latin typeface="Cambria Math" panose="02040503050406030204" pitchFamily="18" charset="0"/>
                                          <a:ea typeface="SimSun" panose="02010600030101010101" pitchFamily="2" charset="-122"/>
                                        </a:rPr>
                                      </m:ctrlPr>
                                    </m:dPr>
                                    <m:e>
                                      <m:sSup>
                                        <m:sSupPr>
                                          <m:ctrlPr>
                                            <a:rPr lang="en-US" sz="2100" b="1" i="1" kern="100">
                                              <a:effectLst/>
                                              <a:latin typeface="Cambria Math" panose="02040503050406030204" pitchFamily="18" charset="0"/>
                                              <a:ea typeface="SimSun" panose="02010600030101010101" pitchFamily="2" charset="-122"/>
                                            </a:rPr>
                                          </m:ctrlPr>
                                        </m:sSupPr>
                                        <m:e>
                                          <m:r>
                                            <a:rPr lang="en-US" sz="2100" b="1" i="1" kern="100">
                                              <a:effectLst/>
                                              <a:latin typeface="Cambria Math" panose="02040503050406030204" pitchFamily="18" charset="0"/>
                                              <a:ea typeface="SimSun" panose="02010600030101010101" pitchFamily="2" charset="-122"/>
                                            </a:rPr>
                                            <m:t>𝒙</m:t>
                                          </m:r>
                                        </m:e>
                                        <m:sup>
                                          <m:r>
                                            <a:rPr lang="en-US" sz="2100" i="1" kern="100">
                                              <a:effectLst/>
                                              <a:latin typeface="Cambria Math" panose="02040503050406030204" pitchFamily="18" charset="0"/>
                                              <a:ea typeface="SimSun" panose="02010600030101010101" pitchFamily="2" charset="-122"/>
                                            </a:rPr>
                                            <m:t>′</m:t>
                                          </m:r>
                                        </m:sup>
                                      </m:sSup>
                                    </m:e>
                                  </m:d>
                                </m:e>
                                <m:e>
                                  <m:r>
                                    <m:rPr>
                                      <m:sty m:val="p"/>
                                    </m:rPr>
                                    <a:rPr lang="en-US" sz="2100" kern="100">
                                      <a:effectLst/>
                                      <a:latin typeface="Cambria Math" panose="02040503050406030204" pitchFamily="18" charset="0"/>
                                      <a:ea typeface="SimSun" panose="02010600030101010101" pitchFamily="2" charset="-122"/>
                                    </a:rPr>
                                    <m:t>Λ</m:t>
                                  </m:r>
                                </m:e>
                              </m:d>
                            </m:den>
                          </m:f>
                        </m:e>
                      </m:d>
                    </m:oMath>
                  </m:oMathPara>
                </a14:m>
                <a:endParaRPr lang="en-US" sz="2100" kern="100" dirty="0">
                  <a:effectLst/>
                  <a:ea typeface="SimSun" panose="02010600030101010101" pitchFamily="2" charset="-122"/>
                </a:endParaRPr>
              </a:p>
              <a:p>
                <a:pPr marL="0" marR="0" indent="0" algn="just">
                  <a:spcBef>
                    <a:spcPts val="0"/>
                  </a:spcBef>
                  <a:spcAft>
                    <a:spcPts val="0"/>
                  </a:spcAft>
                  <a:buNone/>
                </a:pPr>
                <a:r>
                  <a:rPr lang="en-US" sz="2100" kern="100" dirty="0">
                    <a:effectLst/>
                    <a:ea typeface="SimSun" panose="02010600030101010101" pitchFamily="2" charset="-122"/>
                  </a:rPr>
                  <a:t>AVA4 is a variant of AVA3 along with leaning forward improving accuracy of encoder </a:t>
                </a:r>
                <a:r>
                  <a:rPr lang="en-US" sz="2100" i="1" kern="100" dirty="0">
                    <a:effectLst/>
                    <a:ea typeface="SimSun" panose="02010600030101010101" pitchFamily="2" charset="-122"/>
                  </a:rPr>
                  <a:t>f</a:t>
                </a:r>
                <a:r>
                  <a:rPr lang="en-US" sz="2100" kern="100" dirty="0">
                    <a:effectLst/>
                    <a:ea typeface="SimSun" panose="02010600030101010101" pitchFamily="2" charset="-122"/>
                  </a:rPr>
                  <a:t>(</a:t>
                </a:r>
                <a:r>
                  <a:rPr lang="en-US" sz="2100" b="1" i="1" kern="100" dirty="0">
                    <a:effectLst/>
                    <a:ea typeface="SimSun" panose="02010600030101010101" pitchFamily="2" charset="-122"/>
                  </a:rPr>
                  <a:t>x</a:t>
                </a:r>
                <a:r>
                  <a:rPr lang="en-US" sz="2100" kern="100" dirty="0">
                    <a:effectLst/>
                    <a:ea typeface="SimSun" panose="02010600030101010101" pitchFamily="2" charset="-122"/>
                  </a:rPr>
                  <a:t> | Θ) like AVA2. Its parameters are listed as follows:</a:t>
                </a:r>
              </a:p>
              <a:p>
                <a:pPr marL="0" indent="0">
                  <a:buNone/>
                </a:pPr>
                <a14:m>
                  <m:oMathPara xmlns:m="http://schemas.openxmlformats.org/officeDocument/2006/math">
                    <m:oMathParaPr>
                      <m:jc m:val="centerGroup"/>
                    </m:oMathParaPr>
                    <m:oMath xmlns:m="http://schemas.openxmlformats.org/officeDocument/2006/math">
                      <m:sSub>
                        <m:sSubPr>
                          <m:ctrlPr>
                            <a:rPr lang="en-US" sz="2100" i="1">
                              <a:effectLst/>
                              <a:latin typeface="Cambria Math" panose="02040503050406030204" pitchFamily="18" charset="0"/>
                            </a:rPr>
                          </m:ctrlPr>
                        </m:sSubPr>
                        <m:e>
                          <m:r>
                            <m:rPr>
                              <m:sty m:val="p"/>
                            </m:rPr>
                            <a:rPr lang="en-US" sz="2100">
                              <a:effectLst/>
                              <a:latin typeface="Cambria Math" panose="02040503050406030204" pitchFamily="18" charset="0"/>
                              <a:ea typeface="SimSun" panose="02010600030101010101" pitchFamily="2" charset="-122"/>
                            </a:rPr>
                            <m:t>Θ</m:t>
                          </m:r>
                        </m:e>
                        <m:sub>
                          <m:r>
                            <a:rPr lang="en-US" sz="2100" i="1">
                              <a:effectLst/>
                              <a:latin typeface="Cambria Math" panose="02040503050406030204" pitchFamily="18" charset="0"/>
                              <a:ea typeface="SimSun" panose="02010600030101010101" pitchFamily="2" charset="-122"/>
                            </a:rPr>
                            <m:t>𝜇</m:t>
                          </m:r>
                        </m:sub>
                      </m:sSub>
                      <m:d>
                        <m:dPr>
                          <m:begChr m:val="["/>
                          <m:endChr m:val="]"/>
                          <m:ctrlPr>
                            <a:rPr lang="en-US" sz="2100" i="1" kern="100">
                              <a:latin typeface="Cambria Math" panose="02040503050406030204" pitchFamily="18" charset="0"/>
                              <a:ea typeface="SimSun" panose="02010600030101010101" pitchFamily="2" charset="-122"/>
                            </a:rPr>
                          </m:ctrlPr>
                        </m:dPr>
                        <m:e>
                          <m:r>
                            <a:rPr lang="en-US" sz="2100" i="1" kern="100">
                              <a:latin typeface="Cambria Math" panose="02040503050406030204" pitchFamily="18" charset="0"/>
                              <a:ea typeface="SimSun" panose="02010600030101010101" pitchFamily="2" charset="-122"/>
                            </a:rPr>
                            <m:t>𝑖</m:t>
                          </m:r>
                        </m:e>
                      </m:d>
                      <m:r>
                        <m:rPr>
                          <m:aln/>
                        </m:rPr>
                        <a:rPr lang="en-US" sz="2100" i="1">
                          <a:effectLst/>
                          <a:latin typeface="Cambria Math" panose="02040503050406030204" pitchFamily="18" charset="0"/>
                          <a:ea typeface="SimSun" panose="02010600030101010101" pitchFamily="2" charset="-122"/>
                        </a:rPr>
                        <m:t>=</m:t>
                      </m:r>
                      <m:sSub>
                        <m:sSubPr>
                          <m:ctrlPr>
                            <a:rPr lang="en-US" sz="2100" i="1">
                              <a:effectLst/>
                              <a:latin typeface="Cambria Math" panose="02040503050406030204" pitchFamily="18" charset="0"/>
                            </a:rPr>
                          </m:ctrlPr>
                        </m:sSubPr>
                        <m:e>
                          <m:r>
                            <m:rPr>
                              <m:sty m:val="p"/>
                            </m:rPr>
                            <a:rPr lang="en-US" sz="2100">
                              <a:effectLst/>
                              <a:latin typeface="Cambria Math" panose="02040503050406030204" pitchFamily="18" charset="0"/>
                              <a:ea typeface="SimSun" panose="02010600030101010101" pitchFamily="2" charset="-122"/>
                            </a:rPr>
                            <m:t>Θ</m:t>
                          </m:r>
                        </m:e>
                        <m:sub>
                          <m:r>
                            <a:rPr lang="en-US" sz="2100" i="1">
                              <a:effectLst/>
                              <a:latin typeface="Cambria Math" panose="02040503050406030204" pitchFamily="18" charset="0"/>
                              <a:ea typeface="SimSun" panose="02010600030101010101" pitchFamily="2" charset="-122"/>
                            </a:rPr>
                            <m:t>𝜇</m:t>
                          </m:r>
                        </m:sub>
                      </m:sSub>
                      <m:d>
                        <m:dPr>
                          <m:begChr m:val="["/>
                          <m:endChr m:val="]"/>
                          <m:ctrlPr>
                            <a:rPr lang="en-US" sz="2100" i="1" kern="100">
                              <a:latin typeface="Cambria Math" panose="02040503050406030204" pitchFamily="18" charset="0"/>
                              <a:ea typeface="SimSun" panose="02010600030101010101" pitchFamily="2" charset="-122"/>
                            </a:rPr>
                          </m:ctrlPr>
                        </m:dPr>
                        <m:e>
                          <m:r>
                            <a:rPr lang="en-US" sz="2100" i="1" kern="100">
                              <a:latin typeface="Cambria Math" panose="02040503050406030204" pitchFamily="18" charset="0"/>
                              <a:ea typeface="SimSun" panose="02010600030101010101" pitchFamily="2" charset="-122"/>
                            </a:rPr>
                            <m:t>𝑖</m:t>
                          </m:r>
                        </m:e>
                      </m:d>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𝛾</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d>
                          <m:d>
                            <m:dPr>
                              <m:begChr m:val="["/>
                              <m:endChr m:val="]"/>
                              <m:ctrlPr>
                                <a:rPr lang="en-US" sz="2100" i="1" kern="100">
                                  <a:latin typeface="Cambria Math" panose="02040503050406030204" pitchFamily="18" charset="0"/>
                                  <a:ea typeface="SimSun" panose="02010600030101010101" pitchFamily="2" charset="-122"/>
                                </a:rPr>
                              </m:ctrlPr>
                            </m:dPr>
                            <m:e>
                              <m:r>
                                <a:rPr lang="en-US" sz="2100" i="1" kern="100">
                                  <a:latin typeface="Cambria Math" panose="02040503050406030204" pitchFamily="18" charset="0"/>
                                  <a:ea typeface="SimSun" panose="02010600030101010101" pitchFamily="2" charset="-122"/>
                                </a:rPr>
                                <m:t>𝑖</m:t>
                              </m:r>
                            </m:e>
                          </m:d>
                          <m:r>
                            <a:rPr lang="en-US" sz="2100" i="1">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rPr>
                              </m:ctrlPr>
                            </m:fPr>
                            <m:num>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𝑎</m:t>
                                  </m:r>
                                </m:e>
                                <m:sub>
                                  <m:r>
                                    <a:rPr lang="en-US" sz="2100" i="1">
                                      <a:effectLst/>
                                      <a:latin typeface="Cambria Math" panose="02040503050406030204" pitchFamily="18" charset="0"/>
                                      <a:ea typeface="SimSun" panose="02010600030101010101" pitchFamily="2" charset="-122"/>
                                    </a:rPr>
                                    <m:t>𝐷</m:t>
                                  </m:r>
                                </m:sub>
                                <m:sup>
                                  <m:r>
                                    <a:rPr lang="en-US" sz="2100" i="1">
                                      <a:effectLst/>
                                      <a:latin typeface="Cambria Math" panose="02040503050406030204" pitchFamily="18" charset="0"/>
                                      <a:ea typeface="SimSun" panose="02010600030101010101" pitchFamily="2" charset="-122"/>
                                    </a:rPr>
                                    <m:t>′</m:t>
                                  </m:r>
                                </m:sup>
                              </m:sSub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𝐷</m:t>
                                  </m:r>
                                  <m:d>
                                    <m:dPr>
                                      <m:ctrlPr>
                                        <a:rPr lang="en-US" sz="2100" i="1">
                                          <a:effectLst/>
                                          <a:latin typeface="Cambria Math" panose="02040503050406030204" pitchFamily="18" charset="0"/>
                                        </a:rPr>
                                      </m:ctrlPr>
                                    </m:dPr>
                                    <m:e>
                                      <m:sSup>
                                        <m:sSupPr>
                                          <m:ctrlPr>
                                            <a:rPr lang="en-US" sz="2100"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e>
                                    <m:e>
                                      <m:r>
                                        <m:rPr>
                                          <m:sty m:val="p"/>
                                        </m:rPr>
                                        <a:rPr lang="en-US" sz="2100">
                                          <a:effectLst/>
                                          <a:latin typeface="Cambria Math" panose="02040503050406030204" pitchFamily="18" charset="0"/>
                                          <a:ea typeface="SimSun" panose="02010600030101010101" pitchFamily="2" charset="-122"/>
                                        </a:rPr>
                                        <m:t>Λ</m:t>
                                      </m:r>
                                    </m:e>
                                  </m:d>
                                </m:e>
                              </m:d>
                            </m:num>
                            <m:den>
                              <m:r>
                                <a:rPr lang="en-US" sz="2100" i="1">
                                  <a:effectLst/>
                                  <a:latin typeface="Cambria Math" panose="02040503050406030204" pitchFamily="18" charset="0"/>
                                  <a:ea typeface="SimSun" panose="02010600030101010101" pitchFamily="2" charset="-122"/>
                                </a:rPr>
                                <m:t>1−</m:t>
                              </m:r>
                              <m:r>
                                <a:rPr lang="en-US" sz="2100" i="1">
                                  <a:effectLst/>
                                  <a:latin typeface="Cambria Math" panose="02040503050406030204" pitchFamily="18" charset="0"/>
                                  <a:ea typeface="SimSun" panose="02010600030101010101" pitchFamily="2" charset="-122"/>
                                </a:rPr>
                                <m:t>𝐷</m:t>
                              </m:r>
                              <m:d>
                                <m:dPr>
                                  <m:ctrlPr>
                                    <a:rPr lang="en-US" sz="2100" i="1">
                                      <a:effectLst/>
                                      <a:latin typeface="Cambria Math" panose="02040503050406030204" pitchFamily="18" charset="0"/>
                                    </a:rPr>
                                  </m:ctrlPr>
                                </m:dPr>
                                <m:e>
                                  <m:sSup>
                                    <m:sSupPr>
                                      <m:ctrlPr>
                                        <a:rPr lang="en-US" sz="2100"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e>
                                <m:e>
                                  <m:r>
                                    <m:rPr>
                                      <m:sty m:val="p"/>
                                    </m:rPr>
                                    <a:rPr lang="en-US" sz="2100">
                                      <a:effectLst/>
                                      <a:latin typeface="Cambria Math" panose="02040503050406030204" pitchFamily="18" charset="0"/>
                                      <a:ea typeface="SimSun" panose="02010600030101010101" pitchFamily="2" charset="-122"/>
                                    </a:rPr>
                                    <m:t>Λ</m:t>
                                  </m:r>
                                </m:e>
                              </m:d>
                            </m:den>
                          </m:f>
                        </m:e>
                      </m:d>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𝑎</m:t>
                          </m:r>
                        </m:e>
                        <m:sub>
                          <m:r>
                            <a:rPr lang="en-US" sz="2100" i="1">
                              <a:effectLst/>
                              <a:latin typeface="Cambria Math" panose="02040503050406030204" pitchFamily="18" charset="0"/>
                              <a:ea typeface="SimSun" panose="02010600030101010101" pitchFamily="2" charset="-122"/>
                            </a:rPr>
                            <m:t>𝑓</m:t>
                          </m:r>
                        </m:sub>
                        <m:sup>
                          <m:r>
                            <a:rPr lang="en-US" sz="2100" i="1">
                              <a:effectLst/>
                              <a:latin typeface="Cambria Math" panose="02040503050406030204" pitchFamily="18" charset="0"/>
                              <a:ea typeface="SimSun" panose="02010600030101010101" pitchFamily="2" charset="-122"/>
                            </a:rPr>
                            <m:t>′</m:t>
                          </m:r>
                        </m:sup>
                      </m:sSubSup>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d>
                            <m:dPr>
                              <m:begChr m:val="["/>
                              <m:endChr m:val="]"/>
                              <m:ctrlPr>
                                <a:rPr lang="en-US" sz="2100" i="1" kern="100">
                                  <a:latin typeface="Cambria Math" panose="02040503050406030204" pitchFamily="18" charset="0"/>
                                  <a:ea typeface="SimSun" panose="02010600030101010101" pitchFamily="2" charset="-122"/>
                                </a:rPr>
                              </m:ctrlPr>
                            </m:dPr>
                            <m:e>
                              <m:r>
                                <a:rPr lang="en-US" sz="2100" i="1" kern="100">
                                  <a:latin typeface="Cambria Math" panose="02040503050406030204" pitchFamily="18" charset="0"/>
                                  <a:ea typeface="SimSun" panose="02010600030101010101" pitchFamily="2" charset="-122"/>
                                </a:rPr>
                                <m:t>𝑖</m:t>
                              </m:r>
                            </m:e>
                          </m:d>
                        </m:e>
                      </m:d>
                      <m:r>
                        <a:rPr lang="en-US" sz="2100" b="0" i="1" smtClean="0">
                          <a:effectLst/>
                          <a:latin typeface="Cambria Math" panose="02040503050406030204" pitchFamily="18" charset="0"/>
                          <a:ea typeface="SimSun" panose="02010600030101010101" pitchFamily="2" charset="-122"/>
                        </a:rPr>
                        <m:t>,</m:t>
                      </m:r>
                      <m:sSub>
                        <m:sSubPr>
                          <m:ctrlPr>
                            <a:rPr lang="en-US" sz="2100" i="1">
                              <a:effectLst/>
                              <a:latin typeface="Cambria Math" panose="02040503050406030204" pitchFamily="18" charset="0"/>
                            </a:rPr>
                          </m:ctrlPr>
                        </m:sSubPr>
                        <m:e>
                          <m:r>
                            <m:rPr>
                              <m:sty m:val="p"/>
                            </m:rPr>
                            <a:rPr lang="en-US" sz="2100">
                              <a:effectLst/>
                              <a:latin typeface="Cambria Math" panose="02040503050406030204" pitchFamily="18" charset="0"/>
                              <a:ea typeface="SimSun" panose="02010600030101010101" pitchFamily="2" charset="-122"/>
                            </a:rPr>
                            <m:t>Θ</m:t>
                          </m:r>
                        </m:e>
                        <m:sub>
                          <m:r>
                            <m:rPr>
                              <m:sty m:val="p"/>
                            </m:rPr>
                            <a:rPr lang="en-US" sz="2100">
                              <a:effectLst/>
                              <a:latin typeface="Cambria Math" panose="02040503050406030204" pitchFamily="18" charset="0"/>
                              <a:ea typeface="SimSun" panose="02010600030101010101" pitchFamily="2" charset="-122"/>
                            </a:rPr>
                            <m:t>Σ</m:t>
                          </m:r>
                        </m:sub>
                      </m:sSub>
                      <m:r>
                        <m:rPr>
                          <m:aln/>
                        </m:rPr>
                        <a:rPr lang="en-US" sz="2100" i="1">
                          <a:effectLst/>
                          <a:latin typeface="Cambria Math" panose="02040503050406030204" pitchFamily="18" charset="0"/>
                          <a:ea typeface="SimSun" panose="02010600030101010101" pitchFamily="2" charset="-122"/>
                        </a:rPr>
                        <m:t>=</m:t>
                      </m:r>
                      <m:sSub>
                        <m:sSubPr>
                          <m:ctrlPr>
                            <a:rPr lang="en-US" sz="2100" i="1">
                              <a:effectLst/>
                              <a:latin typeface="Cambria Math" panose="02040503050406030204" pitchFamily="18" charset="0"/>
                            </a:rPr>
                          </m:ctrlPr>
                        </m:sSubPr>
                        <m:e>
                          <m:r>
                            <m:rPr>
                              <m:sty m:val="p"/>
                            </m:rPr>
                            <a:rPr lang="en-US" sz="2100">
                              <a:effectLst/>
                              <a:latin typeface="Cambria Math" panose="02040503050406030204" pitchFamily="18" charset="0"/>
                              <a:ea typeface="SimSun" panose="02010600030101010101" pitchFamily="2" charset="-122"/>
                            </a:rPr>
                            <m:t>Θ</m:t>
                          </m:r>
                        </m:e>
                        <m:sub>
                          <m:r>
                            <m:rPr>
                              <m:sty m:val="p"/>
                            </m:rPr>
                            <a:rPr lang="en-US" sz="2100">
                              <a:effectLst/>
                              <a:latin typeface="Cambria Math" panose="02040503050406030204" pitchFamily="18" charset="0"/>
                              <a:ea typeface="SimSun" panose="02010600030101010101" pitchFamily="2" charset="-122"/>
                            </a:rPr>
                            <m:t>Σ</m:t>
                          </m:r>
                        </m:sub>
                      </m:sSub>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𝛾</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1</m:t>
                              </m:r>
                            </m:num>
                            <m:den>
                              <m:r>
                                <a:rPr lang="en-US" sz="2100" i="1">
                                  <a:effectLst/>
                                  <a:latin typeface="Cambria Math" panose="02040503050406030204" pitchFamily="18" charset="0"/>
                                  <a:ea typeface="SimSun" panose="02010600030101010101" pitchFamily="2" charset="-122"/>
                                </a:rPr>
                                <m:t>2</m:t>
                              </m:r>
                            </m:den>
                          </m:f>
                          <m:sSup>
                            <m:sSupPr>
                              <m:ctrlPr>
                                <a:rPr lang="en-US" sz="2100" i="1">
                                  <a:effectLst/>
                                  <a:latin typeface="Cambria Math" panose="02040503050406030204" pitchFamily="18" charset="0"/>
                                </a:rPr>
                              </m:ctrlPr>
                            </m:sSupPr>
                            <m:e>
                              <m:d>
                                <m:dPr>
                                  <m:ctrlPr>
                                    <a:rPr lang="en-US" sz="2100" i="1">
                                      <a:effectLst/>
                                      <a:latin typeface="Cambria Math" panose="02040503050406030204" pitchFamily="18" charset="0"/>
                                    </a:rPr>
                                  </m:ctrlPr>
                                </m:dPr>
                                <m:e>
                                  <m:r>
                                    <m:rPr>
                                      <m:sty m:val="p"/>
                                    </m:rPr>
                                    <a:rPr lang="en-US" sz="2100">
                                      <a:effectLst/>
                                      <a:latin typeface="Cambria Math" panose="02040503050406030204" pitchFamily="18" charset="0"/>
                                      <a:ea typeface="SimSun" panose="02010600030101010101" pitchFamily="2" charset="-122"/>
                                    </a:rPr>
                                    <m:t>Σ</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d>
                                </m:e>
                              </m:d>
                            </m:e>
                            <m:sup>
                              <m:r>
                                <a:rPr lang="en-US" sz="2100" i="1">
                                  <a:effectLst/>
                                  <a:latin typeface="Cambria Math" panose="02040503050406030204" pitchFamily="18" charset="0"/>
                                  <a:ea typeface="SimSun" panose="02010600030101010101" pitchFamily="2" charset="-122"/>
                                </a:rPr>
                                <m:t>−1</m:t>
                              </m:r>
                            </m:sup>
                          </m:sSup>
                          <m:r>
                            <a:rPr lang="en-US" sz="2100" i="1">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1</m:t>
                              </m:r>
                            </m:num>
                            <m:den>
                              <m:r>
                                <a:rPr lang="en-US" sz="2100" i="1">
                                  <a:effectLst/>
                                  <a:latin typeface="Cambria Math" panose="02040503050406030204" pitchFamily="18" charset="0"/>
                                  <a:ea typeface="SimSun" panose="02010600030101010101" pitchFamily="2" charset="-122"/>
                                </a:rPr>
                                <m:t>2</m:t>
                              </m:r>
                            </m:den>
                          </m:f>
                          <m:r>
                            <a:rPr lang="en-US" sz="2100" i="1">
                              <a:effectLst/>
                              <a:latin typeface="Cambria Math" panose="02040503050406030204" pitchFamily="18" charset="0"/>
                              <a:ea typeface="SimSun" panose="02010600030101010101" pitchFamily="2" charset="-122"/>
                            </a:rPr>
                            <m:t>𝐼</m:t>
                          </m:r>
                        </m:e>
                      </m:d>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𝑎</m:t>
                          </m:r>
                        </m:e>
                        <m:sub>
                          <m:r>
                            <a:rPr lang="en-US" sz="2100" i="1">
                              <a:effectLst/>
                              <a:latin typeface="Cambria Math" panose="02040503050406030204" pitchFamily="18" charset="0"/>
                              <a:ea typeface="SimSun" panose="02010600030101010101" pitchFamily="2" charset="-122"/>
                            </a:rPr>
                            <m:t>𝑓</m:t>
                          </m:r>
                        </m:sub>
                        <m:sup>
                          <m:r>
                            <a:rPr lang="en-US" sz="2100" i="1">
                              <a:effectLst/>
                              <a:latin typeface="Cambria Math" panose="02040503050406030204" pitchFamily="18" charset="0"/>
                              <a:ea typeface="SimSun" panose="02010600030101010101" pitchFamily="2" charset="-122"/>
                            </a:rPr>
                            <m:t>′</m:t>
                          </m:r>
                        </m:sup>
                      </m:sSubSup>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d>
                    </m:oMath>
                    <m:oMath xmlns:m="http://schemas.openxmlformats.org/officeDocument/2006/math">
                      <m:r>
                        <m:rPr>
                          <m:sty m:val="p"/>
                        </m:rPr>
                        <a:rPr lang="en-US" sz="2100" kern="100">
                          <a:latin typeface="Cambria Math" panose="02040503050406030204" pitchFamily="18" charset="0"/>
                          <a:ea typeface="SimSun" panose="02010600030101010101" pitchFamily="2" charset="-122"/>
                        </a:rPr>
                        <m:t>Φ</m:t>
                      </m:r>
                      <m:r>
                        <m:rPr>
                          <m:aln/>
                        </m:rPr>
                        <a:rPr lang="en-US" sz="2100" i="1" kern="100">
                          <a:latin typeface="Cambria Math" panose="02040503050406030204" pitchFamily="18" charset="0"/>
                          <a:ea typeface="SimSun" panose="02010600030101010101" pitchFamily="2" charset="-122"/>
                        </a:rPr>
                        <m:t>=</m:t>
                      </m:r>
                      <m:r>
                        <m:rPr>
                          <m:sty m:val="p"/>
                        </m:rPr>
                        <a:rPr lang="en-US" sz="2100" kern="100">
                          <a:latin typeface="Cambria Math" panose="02040503050406030204" pitchFamily="18" charset="0"/>
                          <a:ea typeface="SimSun" panose="02010600030101010101" pitchFamily="2" charset="-122"/>
                        </a:rPr>
                        <m:t>Φ</m:t>
                      </m:r>
                      <m:r>
                        <a:rPr lang="en-US" sz="2100" kern="100">
                          <a:latin typeface="Cambria Math" panose="02040503050406030204" pitchFamily="18" charset="0"/>
                          <a:ea typeface="SimSun" panose="02010600030101010101" pitchFamily="2" charset="-122"/>
                        </a:rPr>
                        <m:t>+</m:t>
                      </m:r>
                      <m:r>
                        <a:rPr lang="en-US" sz="2100" i="1" kern="100">
                          <a:latin typeface="Cambria Math" panose="02040503050406030204" pitchFamily="18" charset="0"/>
                          <a:ea typeface="SimSun" panose="02010600030101010101" pitchFamily="2" charset="-122"/>
                        </a:rPr>
                        <m:t>𝛾</m:t>
                      </m:r>
                      <m:d>
                        <m:dPr>
                          <m:ctrlPr>
                            <a:rPr lang="en-US" sz="2100" i="1" kern="100">
                              <a:latin typeface="Cambria Math" panose="02040503050406030204" pitchFamily="18" charset="0"/>
                              <a:ea typeface="SimSun" panose="02010600030101010101" pitchFamily="2" charset="-122"/>
                            </a:rPr>
                          </m:ctrlPr>
                        </m:dPr>
                        <m:e>
                          <m:r>
                            <a:rPr lang="en-US" sz="2100" b="1" i="1" kern="100">
                              <a:latin typeface="Cambria Math" panose="02040503050406030204" pitchFamily="18" charset="0"/>
                              <a:ea typeface="SimSun" panose="02010600030101010101" pitchFamily="2" charset="-122"/>
                            </a:rPr>
                            <m:t>𝒙</m:t>
                          </m:r>
                          <m:r>
                            <a:rPr lang="en-US" sz="2100" i="1" kern="100">
                              <a:latin typeface="Cambria Math" panose="02040503050406030204" pitchFamily="18" charset="0"/>
                              <a:ea typeface="SimSun" panose="02010600030101010101" pitchFamily="2" charset="-122"/>
                            </a:rPr>
                            <m:t>−</m:t>
                          </m:r>
                          <m:sSup>
                            <m:sSupPr>
                              <m:ctrlPr>
                                <a:rPr lang="en-US" sz="2100" i="1" kern="100">
                                  <a:latin typeface="Cambria Math" panose="02040503050406030204" pitchFamily="18" charset="0"/>
                                  <a:ea typeface="SimSun" panose="02010600030101010101" pitchFamily="2" charset="-122"/>
                                </a:rPr>
                              </m:ctrlPr>
                            </m:sSupPr>
                            <m:e>
                              <m:r>
                                <a:rPr lang="en-US" sz="2100" b="1" i="1" kern="100">
                                  <a:latin typeface="Cambria Math" panose="02040503050406030204" pitchFamily="18" charset="0"/>
                                  <a:ea typeface="SimSun" panose="02010600030101010101" pitchFamily="2" charset="-122"/>
                                </a:rPr>
                                <m:t>𝒙</m:t>
                              </m:r>
                            </m:e>
                            <m:sup>
                              <m:r>
                                <a:rPr lang="en-US" sz="2100" i="1" kern="100">
                                  <a:latin typeface="Cambria Math" panose="02040503050406030204" pitchFamily="18" charset="0"/>
                                  <a:ea typeface="SimSun" panose="02010600030101010101" pitchFamily="2" charset="-122"/>
                                </a:rPr>
                                <m:t>′</m:t>
                              </m:r>
                            </m:sup>
                          </m:sSup>
                        </m:e>
                      </m:d>
                      <m:sSubSup>
                        <m:sSubSupPr>
                          <m:ctrlPr>
                            <a:rPr lang="en-US" sz="2100" i="1" kern="100">
                              <a:latin typeface="Cambria Math" panose="02040503050406030204" pitchFamily="18" charset="0"/>
                              <a:ea typeface="SimSun" panose="02010600030101010101" pitchFamily="2" charset="-122"/>
                            </a:rPr>
                          </m:ctrlPr>
                        </m:sSubSupPr>
                        <m:e>
                          <m:r>
                            <a:rPr lang="en-US" sz="2100" i="1" kern="100">
                              <a:latin typeface="Cambria Math" panose="02040503050406030204" pitchFamily="18" charset="0"/>
                              <a:ea typeface="SimSun" panose="02010600030101010101" pitchFamily="2" charset="-122"/>
                            </a:rPr>
                            <m:t>𝑎</m:t>
                          </m:r>
                        </m:e>
                        <m:sub>
                          <m:r>
                            <a:rPr lang="en-US" sz="2100" i="1" kern="100">
                              <a:latin typeface="Cambria Math" panose="02040503050406030204" pitchFamily="18" charset="0"/>
                              <a:ea typeface="SimSun" panose="02010600030101010101" pitchFamily="2" charset="-122"/>
                            </a:rPr>
                            <m:t>𝑔</m:t>
                          </m:r>
                        </m:sub>
                        <m:sup>
                          <m:r>
                            <a:rPr lang="en-US" sz="2100" i="1" kern="100">
                              <a:latin typeface="Cambria Math" panose="02040503050406030204" pitchFamily="18" charset="0"/>
                              <a:ea typeface="SimSun" panose="02010600030101010101" pitchFamily="2" charset="-122"/>
                            </a:rPr>
                            <m:t>′</m:t>
                          </m:r>
                        </m:sup>
                      </m:sSubSup>
                      <m:d>
                        <m:dPr>
                          <m:ctrlPr>
                            <a:rPr lang="en-US" sz="2100" i="1" kern="100">
                              <a:latin typeface="Cambria Math" panose="02040503050406030204" pitchFamily="18" charset="0"/>
                              <a:ea typeface="SimSun" panose="02010600030101010101" pitchFamily="2" charset="-122"/>
                            </a:rPr>
                          </m:ctrlPr>
                        </m:dPr>
                        <m:e>
                          <m:sSup>
                            <m:sSupPr>
                              <m:ctrlPr>
                                <a:rPr lang="en-US" sz="2100" i="1" kern="100">
                                  <a:latin typeface="Cambria Math" panose="02040503050406030204" pitchFamily="18" charset="0"/>
                                  <a:ea typeface="SimSun" panose="02010600030101010101" pitchFamily="2" charset="-122"/>
                                </a:rPr>
                              </m:ctrlPr>
                            </m:sSupPr>
                            <m:e>
                              <m:r>
                                <a:rPr lang="en-US" sz="2100" b="1" i="1" kern="100">
                                  <a:latin typeface="Cambria Math" panose="02040503050406030204" pitchFamily="18" charset="0"/>
                                  <a:ea typeface="SimSun" panose="02010600030101010101" pitchFamily="2" charset="-122"/>
                                </a:rPr>
                                <m:t>𝒙</m:t>
                              </m:r>
                            </m:e>
                            <m:sup>
                              <m:r>
                                <a:rPr lang="en-US" sz="2100" i="1" kern="100">
                                  <a:latin typeface="Cambria Math" panose="02040503050406030204" pitchFamily="18" charset="0"/>
                                  <a:ea typeface="SimSun" panose="02010600030101010101" pitchFamily="2" charset="-122"/>
                                </a:rPr>
                                <m:t>′</m:t>
                              </m:r>
                            </m:sup>
                          </m:sSup>
                        </m:e>
                      </m:d>
                    </m:oMath>
                    <m:oMath xmlns:m="http://schemas.openxmlformats.org/officeDocument/2006/math">
                      <m:r>
                        <m:rPr>
                          <m:sty m:val="p"/>
                        </m:rPr>
                        <a:rPr lang="en-US" sz="2100">
                          <a:effectLst/>
                          <a:latin typeface="Cambria Math" panose="02040503050406030204" pitchFamily="18" charset="0"/>
                          <a:ea typeface="SimSun" panose="02010600030101010101" pitchFamily="2" charset="-122"/>
                        </a:rPr>
                        <m:t>Λ</m:t>
                      </m:r>
                      <m:r>
                        <m:rPr>
                          <m:aln/>
                        </m:rPr>
                        <a:rPr lang="en-US" sz="2100" i="1">
                          <a:effectLst/>
                          <a:latin typeface="Cambria Math" panose="02040503050406030204" pitchFamily="18" charset="0"/>
                          <a:ea typeface="SimSun" panose="02010600030101010101" pitchFamily="2" charset="-122"/>
                        </a:rPr>
                        <m:t>=</m:t>
                      </m:r>
                      <m:r>
                        <m:rPr>
                          <m:sty m:val="p"/>
                        </m:rPr>
                        <a:rPr lang="en-US" sz="2100">
                          <a:effectLst/>
                          <a:latin typeface="Cambria Math" panose="02040503050406030204" pitchFamily="18" charset="0"/>
                          <a:ea typeface="SimSun" panose="02010600030101010101" pitchFamily="2" charset="-122"/>
                        </a:rPr>
                        <m:t>Λ</m:t>
                      </m:r>
                      <m:r>
                        <a:rPr lang="en-US" sz="2100">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𝛾</m:t>
                      </m:r>
                      <m:d>
                        <m:dPr>
                          <m:ctrlPr>
                            <a:rPr lang="en-US" sz="2100" i="1">
                              <a:effectLst/>
                              <a:latin typeface="Cambria Math" panose="02040503050406030204" pitchFamily="18" charset="0"/>
                            </a:rPr>
                          </m:ctrlPr>
                        </m:dPr>
                        <m:e>
                          <m:f>
                            <m:fPr>
                              <m:ctrlPr>
                                <a:rPr lang="en-US" sz="2100" i="1">
                                  <a:effectLst/>
                                  <a:latin typeface="Cambria Math" panose="02040503050406030204" pitchFamily="18" charset="0"/>
                                </a:rPr>
                              </m:ctrlPr>
                            </m:fPr>
                            <m:num>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𝑎</m:t>
                                  </m:r>
                                </m:e>
                                <m:sub>
                                  <m:r>
                                    <a:rPr lang="en-US" sz="2100" i="1">
                                      <a:effectLst/>
                                      <a:latin typeface="Cambria Math" panose="02040503050406030204" pitchFamily="18" charset="0"/>
                                      <a:ea typeface="SimSun" panose="02010600030101010101" pitchFamily="2" charset="-122"/>
                                    </a:rPr>
                                    <m:t>𝐷</m:t>
                                  </m:r>
                                </m:sub>
                                <m:sup>
                                  <m:r>
                                    <a:rPr lang="en-US" sz="2100" i="1">
                                      <a:effectLst/>
                                      <a:latin typeface="Cambria Math" panose="02040503050406030204" pitchFamily="18" charset="0"/>
                                      <a:ea typeface="SimSun" panose="02010600030101010101" pitchFamily="2" charset="-122"/>
                                    </a:rPr>
                                    <m:t>′</m:t>
                                  </m:r>
                                </m:sup>
                              </m:sSub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𝐷</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d>
                                    </m:e>
                                    <m:e>
                                      <m:r>
                                        <m:rPr>
                                          <m:sty m:val="p"/>
                                        </m:rPr>
                                        <a:rPr lang="en-US" sz="2100">
                                          <a:effectLst/>
                                          <a:latin typeface="Cambria Math" panose="02040503050406030204" pitchFamily="18" charset="0"/>
                                          <a:ea typeface="SimSun" panose="02010600030101010101" pitchFamily="2" charset="-122"/>
                                        </a:rPr>
                                        <m:t>Λ</m:t>
                                      </m:r>
                                    </m:e>
                                  </m:d>
                                </m:e>
                              </m:d>
                            </m:num>
                            <m:den>
                              <m:r>
                                <a:rPr lang="en-US" sz="2100" i="1">
                                  <a:effectLst/>
                                  <a:latin typeface="Cambria Math" panose="02040503050406030204" pitchFamily="18" charset="0"/>
                                  <a:ea typeface="SimSun" panose="02010600030101010101" pitchFamily="2" charset="-122"/>
                                </a:rPr>
                                <m:t>𝐷</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d>
                                </m:e>
                                <m:e>
                                  <m:r>
                                    <m:rPr>
                                      <m:sty m:val="p"/>
                                    </m:rPr>
                                    <a:rPr lang="en-US" sz="2100">
                                      <a:effectLst/>
                                      <a:latin typeface="Cambria Math" panose="02040503050406030204" pitchFamily="18" charset="0"/>
                                      <a:ea typeface="SimSun" panose="02010600030101010101" pitchFamily="2" charset="-122"/>
                                    </a:rPr>
                                    <m:t>Λ</m:t>
                                  </m:r>
                                </m:e>
                              </m:d>
                            </m:den>
                          </m:f>
                          <m:r>
                            <a:rPr lang="en-US" sz="2100" i="1">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rPr>
                              </m:ctrlPr>
                            </m:fPr>
                            <m:num>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𝑎</m:t>
                                  </m:r>
                                </m:e>
                                <m:sub>
                                  <m:r>
                                    <a:rPr lang="en-US" sz="2100" i="1">
                                      <a:effectLst/>
                                      <a:latin typeface="Cambria Math" panose="02040503050406030204" pitchFamily="18" charset="0"/>
                                      <a:ea typeface="SimSun" panose="02010600030101010101" pitchFamily="2" charset="-122"/>
                                    </a:rPr>
                                    <m:t>𝐷</m:t>
                                  </m:r>
                                </m:sub>
                                <m:sup>
                                  <m:r>
                                    <a:rPr lang="en-US" sz="2100" i="1">
                                      <a:effectLst/>
                                      <a:latin typeface="Cambria Math" panose="02040503050406030204" pitchFamily="18" charset="0"/>
                                      <a:ea typeface="SimSun" panose="02010600030101010101" pitchFamily="2" charset="-122"/>
                                    </a:rPr>
                                    <m:t>′</m:t>
                                  </m:r>
                                </m:sup>
                              </m:sSub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𝐷</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sSup>
                                            <m:sSupPr>
                                              <m:ctrlPr>
                                                <a:rPr lang="en-US" sz="2100" b="1"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e>
                                      </m:d>
                                    </m:e>
                                    <m:e>
                                      <m:r>
                                        <m:rPr>
                                          <m:sty m:val="p"/>
                                        </m:rPr>
                                        <a:rPr lang="en-US" sz="2100">
                                          <a:effectLst/>
                                          <a:latin typeface="Cambria Math" panose="02040503050406030204" pitchFamily="18" charset="0"/>
                                          <a:ea typeface="SimSun" panose="02010600030101010101" pitchFamily="2" charset="-122"/>
                                        </a:rPr>
                                        <m:t>Λ</m:t>
                                      </m:r>
                                    </m:e>
                                  </m:d>
                                </m:e>
                              </m:d>
                            </m:num>
                            <m:den>
                              <m:r>
                                <a:rPr lang="en-US" sz="2100" i="1">
                                  <a:effectLst/>
                                  <a:latin typeface="Cambria Math" panose="02040503050406030204" pitchFamily="18" charset="0"/>
                                  <a:ea typeface="SimSun" panose="02010600030101010101" pitchFamily="2" charset="-122"/>
                                </a:rPr>
                                <m:t>1−</m:t>
                              </m:r>
                              <m:r>
                                <a:rPr lang="en-US" sz="2100" i="1">
                                  <a:effectLst/>
                                  <a:latin typeface="Cambria Math" panose="02040503050406030204" pitchFamily="18" charset="0"/>
                                  <a:ea typeface="SimSun" panose="02010600030101010101" pitchFamily="2" charset="-122"/>
                                </a:rPr>
                                <m:t>𝐷</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sSup>
                                        <m:sSupPr>
                                          <m:ctrlPr>
                                            <a:rPr lang="en-US" sz="2100" b="1"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e>
                                  </m:d>
                                </m:e>
                                <m:e>
                                  <m:r>
                                    <m:rPr>
                                      <m:sty m:val="p"/>
                                    </m:rPr>
                                    <a:rPr lang="en-US" sz="2100">
                                      <a:effectLst/>
                                      <a:latin typeface="Cambria Math" panose="02040503050406030204" pitchFamily="18" charset="0"/>
                                      <a:ea typeface="SimSun" panose="02010600030101010101" pitchFamily="2" charset="-122"/>
                                    </a:rPr>
                                    <m:t>Λ</m:t>
                                  </m:r>
                                </m:e>
                              </m:d>
                            </m:den>
                          </m:f>
                          <m:r>
                            <a:rPr lang="en-US" sz="2100" i="1">
                              <a:effectLst/>
                              <a:latin typeface="Cambria Math" panose="02040503050406030204" pitchFamily="18" charset="0"/>
                              <a:ea typeface="SimSun" panose="02010600030101010101" pitchFamily="2" charset="-122"/>
                            </a:rPr>
                            <m:t>+</m:t>
                          </m:r>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𝑎</m:t>
                              </m:r>
                            </m:e>
                            <m:sub>
                              <m:r>
                                <a:rPr lang="en-US" sz="2100" i="1">
                                  <a:effectLst/>
                                  <a:latin typeface="Cambria Math" panose="02040503050406030204" pitchFamily="18" charset="0"/>
                                  <a:ea typeface="SimSun" panose="02010600030101010101" pitchFamily="2" charset="-122"/>
                                </a:rPr>
                                <m:t>𝐷</m:t>
                              </m:r>
                            </m:sub>
                            <m:sup>
                              <m:r>
                                <a:rPr lang="en-US" sz="2100" i="1">
                                  <a:effectLst/>
                                  <a:latin typeface="Cambria Math" panose="02040503050406030204" pitchFamily="18" charset="0"/>
                                  <a:ea typeface="SimSun" panose="02010600030101010101" pitchFamily="2" charset="-122"/>
                                </a:rPr>
                                <m:t>′</m:t>
                              </m:r>
                            </m:sup>
                          </m:sSubSup>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rPr>
                                    <m:t>𝐷</m:t>
                                  </m:r>
                                </m:e>
                                <m:sub>
                                  <m:r>
                                    <a:rPr lang="en-US" sz="2100" i="1">
                                      <a:effectLst/>
                                      <a:latin typeface="Cambria Math" panose="02040503050406030204" pitchFamily="18" charset="0"/>
                                      <a:ea typeface="SimSun" panose="02010600030101010101" pitchFamily="2" charset="-122"/>
                                    </a:rPr>
                                    <m:t>0</m:t>
                                  </m:r>
                                </m:sub>
                              </m:sSub>
                            </m:e>
                          </m:d>
                          <m:nary>
                            <m:naryPr>
                              <m:chr m:val="∑"/>
                              <m:limLoc m:val="undOvr"/>
                              <m:supHide m:val="on"/>
                              <m:ctrlPr>
                                <a:rPr lang="en-US" sz="2100" i="1">
                                  <a:effectLst/>
                                  <a:latin typeface="Cambria Math" panose="02040503050406030204" pitchFamily="18" charset="0"/>
                                </a:rPr>
                              </m:ctrlPr>
                            </m:naryPr>
                            <m:sub>
                              <m:r>
                                <a:rPr lang="en-US" sz="2100" i="1">
                                  <a:effectLst/>
                                  <a:latin typeface="Cambria Math" panose="02040503050406030204" pitchFamily="18" charset="0"/>
                                  <a:ea typeface="SimSun" panose="02010600030101010101" pitchFamily="2" charset="-122"/>
                                </a:rPr>
                                <m:t>𝑖</m:t>
                              </m:r>
                            </m:sub>
                            <m:sup/>
                            <m:e>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d>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𝑖</m:t>
                                      </m:r>
                                    </m:e>
                                  </m:d>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sSup>
                                        <m:sSupPr>
                                          <m:ctrlPr>
                                            <a:rPr lang="en-US" sz="2100" b="1"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e>
                                  </m:d>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𝑖</m:t>
                                      </m:r>
                                    </m:e>
                                  </m:d>
                                </m:e>
                              </m:d>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𝑎</m:t>
                                  </m:r>
                                </m:e>
                                <m:sub>
                                  <m:r>
                                    <a:rPr lang="en-US" sz="2100" i="1">
                                      <a:effectLst/>
                                      <a:latin typeface="Cambria Math" panose="02040503050406030204" pitchFamily="18" charset="0"/>
                                      <a:ea typeface="SimSun" panose="02010600030101010101" pitchFamily="2" charset="-122"/>
                                    </a:rPr>
                                    <m:t>𝑔</m:t>
                                  </m:r>
                                </m:sub>
                                <m:sup>
                                  <m:r>
                                    <a:rPr lang="en-US" sz="2100" i="1">
                                      <a:effectLst/>
                                      <a:latin typeface="Cambria Math" panose="02040503050406030204" pitchFamily="18" charset="0"/>
                                      <a:ea typeface="SimSun" panose="02010600030101010101" pitchFamily="2" charset="-122"/>
                                    </a:rPr>
                                    <m:t>′</m:t>
                                  </m:r>
                                </m:sup>
                              </m:sSub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sSup>
                                        <m:sSupPr>
                                          <m:ctrlPr>
                                            <a:rPr lang="en-US" sz="2100" b="1"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e>
                                  </m:d>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𝑖</m:t>
                                      </m:r>
                                    </m:e>
                                  </m:d>
                                </m:e>
                              </m:d>
                            </m:e>
                          </m:nary>
                        </m:e>
                      </m:d>
                    </m:oMath>
                  </m:oMathPara>
                </a14:m>
                <a:endParaRPr lang="en-US" sz="2100" dirty="0"/>
              </a:p>
            </p:txBody>
          </p:sp>
        </mc:Choice>
        <mc:Fallback xmlns="">
          <p:sp>
            <p:nvSpPr>
              <p:cNvPr id="3" name="Content Placeholder 2">
                <a:extLst>
                  <a:ext uri="{FF2B5EF4-FFF2-40B4-BE49-F238E27FC236}">
                    <a16:creationId xmlns:a16="http://schemas.microsoft.com/office/drawing/2014/main" id="{4D1EBCEF-BF4B-109B-F676-2FEF1F916C86}"/>
                  </a:ext>
                </a:extLst>
              </p:cNvPr>
              <p:cNvSpPr>
                <a:spLocks noGrp="1" noRot="1" noChangeAspect="1" noMove="1" noResize="1" noEditPoints="1" noAdjustHandles="1" noChangeArrowheads="1" noChangeShapeType="1" noTextEdit="1"/>
              </p:cNvSpPr>
              <p:nvPr>
                <p:ph idx="1"/>
              </p:nvPr>
            </p:nvSpPr>
            <p:spPr>
              <a:xfrm>
                <a:off x="140677" y="914399"/>
                <a:ext cx="11887200" cy="5176066"/>
              </a:xfrm>
              <a:blipFill>
                <a:blip r:embed="rId2"/>
                <a:stretch>
                  <a:fillRect l="-615" t="-707" r="-61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C4812A1-8831-93A7-D4A9-7CD668D39445}"/>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EA7CA026-2593-D4C4-EA6C-8BECB9415690}"/>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8019F1F6-F361-E8B1-6AB2-AEFD7A02A3F9}"/>
              </a:ext>
            </a:extLst>
          </p:cNvPr>
          <p:cNvSpPr>
            <a:spLocks noGrp="1"/>
          </p:cNvSpPr>
          <p:nvPr>
            <p:ph type="sldNum" sz="quarter" idx="12"/>
          </p:nvPr>
        </p:nvSpPr>
        <p:spPr/>
        <p:txBody>
          <a:bodyPr/>
          <a:lstStyle/>
          <a:p>
            <a:fld id="{5DB5036F-1FF2-46C4-8D2B-59C7E3B91952}" type="slidenum">
              <a:rPr lang="en-US" smtClean="0"/>
              <a:pPr/>
              <a:t>20</a:t>
            </a:fld>
            <a:endParaRPr lang="en-US"/>
          </a:p>
        </p:txBody>
      </p:sp>
    </p:spTree>
    <p:extLst>
      <p:ext uri="{BB962C8B-B14F-4D97-AF65-F5344CB8AC3E}">
        <p14:creationId xmlns:p14="http://schemas.microsoft.com/office/powerpoint/2010/main" val="535045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A55B-9FC3-9E39-21DB-7B4416EE9BE5}"/>
              </a:ext>
            </a:extLst>
          </p:cNvPr>
          <p:cNvSpPr>
            <a:spLocks noGrp="1"/>
          </p:cNvSpPr>
          <p:nvPr>
            <p:ph type="title"/>
          </p:nvPr>
        </p:nvSpPr>
        <p:spPr/>
        <p:txBody>
          <a:bodyPr/>
          <a:lstStyle/>
          <a:p>
            <a:r>
              <a:rPr lang="en-US" dirty="0"/>
              <a:t>3. Experimental results and discussions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A3C71A-6A92-340B-D659-9FF8E6939C59}"/>
                  </a:ext>
                </a:extLst>
              </p:cNvPr>
              <p:cNvSpPr>
                <a:spLocks noGrp="1"/>
              </p:cNvSpPr>
              <p:nvPr>
                <p:ph idx="1"/>
              </p:nvPr>
            </p:nvSpPr>
            <p:spPr>
              <a:xfrm>
                <a:off x="81280" y="914399"/>
                <a:ext cx="12009120" cy="5176066"/>
              </a:xfrm>
            </p:spPr>
            <p:txBody>
              <a:bodyPr>
                <a:noAutofit/>
              </a:bodyPr>
              <a:lstStyle/>
              <a:p>
                <a:pPr marL="0" marR="0" indent="0" algn="just">
                  <a:spcBef>
                    <a:spcPts val="0"/>
                  </a:spcBef>
                  <a:spcAft>
                    <a:spcPts val="0"/>
                  </a:spcAft>
                  <a:buNone/>
                </a:pPr>
                <a:r>
                  <a:rPr lang="en-US" sz="1800" kern="100" dirty="0" smtClean="0">
                    <a:effectLst/>
                    <a:ea typeface="SimSun" panose="02010600030101010101" pitchFamily="2" charset="-122"/>
                  </a:rPr>
                  <a:t>AVA5 is the last one which supports all functions such as decoder supervising, leaning decoder, encoder supervising, and leaning encoder.</a:t>
                </a: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Θ</m:t>
                          </m:r>
                        </m:e>
                        <m:sub>
                          <m:r>
                            <a:rPr lang="en-US" sz="1800" i="1">
                              <a:latin typeface="Cambria Math" panose="02040503050406030204" pitchFamily="18" charset="0"/>
                            </a:rPr>
                            <m:t>𝜇</m:t>
                          </m:r>
                        </m:sub>
                      </m:sSub>
                      <m:d>
                        <m:dPr>
                          <m:begChr m:val="["/>
                          <m:endChr m:val="]"/>
                          <m:ctrlPr>
                            <a:rPr lang="en-US" sz="1800" i="1" kern="100">
                              <a:latin typeface="Cambria Math" panose="02040503050406030204" pitchFamily="18" charset="0"/>
                              <a:ea typeface="SimSun" panose="02010600030101010101" pitchFamily="2" charset="-122"/>
                            </a:rPr>
                          </m:ctrlPr>
                        </m:dPr>
                        <m:e>
                          <m:r>
                            <a:rPr lang="en-US" sz="1800" i="1" kern="100">
                              <a:latin typeface="Cambria Math" panose="02040503050406030204" pitchFamily="18" charset="0"/>
                              <a:ea typeface="SimSun" panose="02010600030101010101" pitchFamily="2" charset="-122"/>
                            </a:rPr>
                            <m:t>𝑖</m:t>
                          </m:r>
                        </m:e>
                      </m:d>
                      <m:r>
                        <m:rPr>
                          <m:aln/>
                        </m:rPr>
                        <a:rPr lang="en-US" sz="1800" i="1">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a:latin typeface="Cambria Math" panose="02040503050406030204" pitchFamily="18" charset="0"/>
                            </a:rPr>
                            <m:t>Θ</m:t>
                          </m:r>
                        </m:e>
                        <m:sub>
                          <m:r>
                            <a:rPr lang="en-US" sz="1800" i="1">
                              <a:latin typeface="Cambria Math" panose="02040503050406030204" pitchFamily="18" charset="0"/>
                            </a:rPr>
                            <m:t>𝜇</m:t>
                          </m:r>
                        </m:sub>
                      </m:sSub>
                      <m:d>
                        <m:dPr>
                          <m:begChr m:val="["/>
                          <m:endChr m:val="]"/>
                          <m:ctrlPr>
                            <a:rPr lang="en-US" sz="1800" i="1" kern="100">
                              <a:latin typeface="Cambria Math" panose="02040503050406030204" pitchFamily="18" charset="0"/>
                              <a:ea typeface="SimSun" panose="02010600030101010101" pitchFamily="2" charset="-122"/>
                            </a:rPr>
                          </m:ctrlPr>
                        </m:dPr>
                        <m:e>
                          <m:r>
                            <a:rPr lang="en-US" sz="1800" i="1" kern="100">
                              <a:latin typeface="Cambria Math" panose="02040503050406030204" pitchFamily="18" charset="0"/>
                              <a:ea typeface="SimSun" panose="02010600030101010101" pitchFamily="2" charset="-122"/>
                            </a:rPr>
                            <m:t>𝑖</m:t>
                          </m:r>
                        </m:e>
                      </m:d>
                      <m:r>
                        <a:rPr lang="en-US" sz="1800" i="1">
                          <a:latin typeface="Cambria Math" panose="02040503050406030204" pitchFamily="18" charset="0"/>
                        </a:rPr>
                        <m:t>−</m:t>
                      </m:r>
                      <m:r>
                        <a:rPr lang="en-US" sz="1800" i="1">
                          <a:latin typeface="Cambria Math" panose="02040503050406030204" pitchFamily="18" charset="0"/>
                        </a:rPr>
                        <m:t>𝛾</m:t>
                      </m:r>
                      <m:d>
                        <m:dPr>
                          <m:ctrlPr>
                            <a:rPr lang="en-US" sz="1800" i="1">
                              <a:latin typeface="Cambria Math" panose="02040503050406030204" pitchFamily="18" charset="0"/>
                            </a:rPr>
                          </m:ctrlPr>
                        </m:dPr>
                        <m:e>
                          <m:r>
                            <a:rPr lang="en-US" sz="1800" i="1">
                              <a:latin typeface="Cambria Math" panose="02040503050406030204" pitchFamily="18" charset="0"/>
                            </a:rPr>
                            <m:t>𝜇</m:t>
                          </m:r>
                          <m:d>
                            <m:dPr>
                              <m:ctrlPr>
                                <a:rPr lang="en-US" sz="1800" i="1">
                                  <a:latin typeface="Cambria Math" panose="02040503050406030204" pitchFamily="18" charset="0"/>
                                </a:rPr>
                              </m:ctrlPr>
                            </m:dPr>
                            <m:e>
                              <m:r>
                                <a:rPr lang="en-US" sz="1800" b="1" i="1">
                                  <a:latin typeface="Cambria Math" panose="02040503050406030204" pitchFamily="18" charset="0"/>
                                </a:rPr>
                                <m:t>𝒙</m:t>
                              </m:r>
                            </m:e>
                          </m:d>
                          <m:d>
                            <m:dPr>
                              <m:begChr m:val="["/>
                              <m:endChr m:val="]"/>
                              <m:ctrlPr>
                                <a:rPr lang="en-US" sz="1800" i="1" kern="100">
                                  <a:latin typeface="Cambria Math" panose="02040503050406030204" pitchFamily="18" charset="0"/>
                                  <a:ea typeface="SimSun" panose="02010600030101010101" pitchFamily="2" charset="-122"/>
                                </a:rPr>
                              </m:ctrlPr>
                            </m:dPr>
                            <m:e>
                              <m:r>
                                <a:rPr lang="en-US" sz="1800" i="1" kern="100">
                                  <a:latin typeface="Cambria Math" panose="02040503050406030204" pitchFamily="18" charset="0"/>
                                  <a:ea typeface="SimSun" panose="02010600030101010101" pitchFamily="2" charset="-122"/>
                                </a:rPr>
                                <m:t>𝑖</m:t>
                              </m:r>
                            </m:e>
                          </m:d>
                          <m:r>
                            <a:rPr lang="en-US" sz="1800" i="1">
                              <a:latin typeface="Cambria Math" panose="02040503050406030204" pitchFamily="18" charset="0"/>
                            </a:rPr>
                            <m:t>−</m:t>
                          </m:r>
                          <m:f>
                            <m:fPr>
                              <m:ctrlPr>
                                <a:rPr lang="en-US" sz="1800" i="1">
                                  <a:latin typeface="Cambria Math" panose="02040503050406030204" pitchFamily="18" charset="0"/>
                                </a:rPr>
                              </m:ctrlPr>
                            </m:fPr>
                            <m:num>
                              <m:sSubSup>
                                <m:sSubSupPr>
                                  <m:ctrlPr>
                                    <a:rPr lang="en-US" sz="1800" i="1">
                                      <a:latin typeface="Cambria Math" panose="02040503050406030204" pitchFamily="18" charset="0"/>
                                    </a:rPr>
                                  </m:ctrlPr>
                                </m:sSubSupPr>
                                <m:e>
                                  <m:r>
                                    <a:rPr lang="en-US" sz="1800" i="1">
                                      <a:latin typeface="Cambria Math" panose="02040503050406030204" pitchFamily="18" charset="0"/>
                                    </a:rPr>
                                    <m:t>𝑎</m:t>
                                  </m:r>
                                </m:e>
                                <m:sub>
                                  <m:r>
                                    <a:rPr lang="en-US" sz="1800" i="1">
                                      <a:latin typeface="Cambria Math" panose="02040503050406030204" pitchFamily="18" charset="0"/>
                                    </a:rPr>
                                    <m:t>𝐷</m:t>
                                  </m:r>
                                </m:sub>
                                <m:sup>
                                  <m:r>
                                    <a:rPr lang="en-US" sz="1800" i="1">
                                      <a:latin typeface="Cambria Math" panose="02040503050406030204" pitchFamily="18" charset="0"/>
                                    </a:rPr>
                                    <m:t>′</m:t>
                                  </m:r>
                                </m:sup>
                              </m:sSubSup>
                              <m:d>
                                <m:dPr>
                                  <m:ctrlPr>
                                    <a:rPr lang="en-US" sz="1800" i="1">
                                      <a:latin typeface="Cambria Math" panose="02040503050406030204" pitchFamily="18" charset="0"/>
                                    </a:rPr>
                                  </m:ctrlPr>
                                </m:dPr>
                                <m:e>
                                  <m:r>
                                    <a:rPr lang="en-US" sz="1800" i="1">
                                      <a:latin typeface="Cambria Math" panose="02040503050406030204" pitchFamily="18" charset="0"/>
                                    </a:rPr>
                                    <m:t>𝐷</m:t>
                                  </m:r>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a:rPr lang="en-US" sz="1800" b="1" i="1">
                                              <a:latin typeface="Cambria Math" panose="02040503050406030204" pitchFamily="18" charset="0"/>
                                            </a:rPr>
                                            <m:t>𝒙</m:t>
                                          </m:r>
                                        </m:e>
                                        <m:sup>
                                          <m:r>
                                            <a:rPr lang="en-US" sz="1800" i="1">
                                              <a:latin typeface="Cambria Math" panose="02040503050406030204" pitchFamily="18" charset="0"/>
                                            </a:rPr>
                                            <m:t>′</m:t>
                                          </m:r>
                                        </m:sup>
                                      </m:sSup>
                                    </m:e>
                                    <m:e>
                                      <m:r>
                                        <m:rPr>
                                          <m:sty m:val="p"/>
                                        </m:rPr>
                                        <a:rPr lang="en-US" sz="1800">
                                          <a:latin typeface="Cambria Math" panose="02040503050406030204" pitchFamily="18" charset="0"/>
                                        </a:rPr>
                                        <m:t>Λ</m:t>
                                      </m:r>
                                    </m:e>
                                  </m:d>
                                </m:e>
                              </m:d>
                            </m:num>
                            <m:den>
                              <m:r>
                                <a:rPr lang="en-US" sz="1800" i="1">
                                  <a:latin typeface="Cambria Math" panose="02040503050406030204" pitchFamily="18" charset="0"/>
                                </a:rPr>
                                <m:t>1−</m:t>
                              </m:r>
                              <m:r>
                                <a:rPr lang="en-US" sz="1800" i="1">
                                  <a:latin typeface="Cambria Math" panose="02040503050406030204" pitchFamily="18" charset="0"/>
                                </a:rPr>
                                <m:t>𝐷</m:t>
                              </m:r>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a:rPr lang="en-US" sz="1800" b="1" i="1">
                                          <a:latin typeface="Cambria Math" panose="02040503050406030204" pitchFamily="18" charset="0"/>
                                        </a:rPr>
                                        <m:t>𝒙</m:t>
                                      </m:r>
                                    </m:e>
                                    <m:sup>
                                      <m:r>
                                        <a:rPr lang="en-US" sz="1800" i="1">
                                          <a:latin typeface="Cambria Math" panose="02040503050406030204" pitchFamily="18" charset="0"/>
                                        </a:rPr>
                                        <m:t>′</m:t>
                                      </m:r>
                                    </m:sup>
                                  </m:sSup>
                                </m:e>
                                <m:e>
                                  <m:r>
                                    <m:rPr>
                                      <m:sty m:val="p"/>
                                    </m:rPr>
                                    <a:rPr lang="en-US" sz="1800">
                                      <a:latin typeface="Cambria Math" panose="02040503050406030204" pitchFamily="18" charset="0"/>
                                    </a:rPr>
                                    <m:t>Λ</m:t>
                                  </m:r>
                                </m:e>
                              </m:d>
                            </m:den>
                          </m:f>
                        </m:e>
                      </m:d>
                      <m:sSubSup>
                        <m:sSubSupPr>
                          <m:ctrlPr>
                            <a:rPr lang="en-US" sz="1800" i="1">
                              <a:latin typeface="Cambria Math" panose="02040503050406030204" pitchFamily="18" charset="0"/>
                            </a:rPr>
                          </m:ctrlPr>
                        </m:sSubSupPr>
                        <m:e>
                          <m:r>
                            <a:rPr lang="en-US" sz="1800" i="1">
                              <a:latin typeface="Cambria Math" panose="02040503050406030204" pitchFamily="18" charset="0"/>
                            </a:rPr>
                            <m:t>𝑎</m:t>
                          </m:r>
                        </m:e>
                        <m:sub>
                          <m:r>
                            <a:rPr lang="en-US" sz="1800" i="1">
                              <a:latin typeface="Cambria Math" panose="02040503050406030204" pitchFamily="18" charset="0"/>
                            </a:rPr>
                            <m:t>𝑓</m:t>
                          </m:r>
                        </m:sub>
                        <m:sup>
                          <m:r>
                            <a:rPr lang="en-US" sz="1800" i="1">
                              <a:latin typeface="Cambria Math" panose="02040503050406030204" pitchFamily="18" charset="0"/>
                            </a:rPr>
                            <m:t>′</m:t>
                          </m:r>
                        </m:sup>
                      </m:sSubSup>
                      <m:d>
                        <m:dPr>
                          <m:ctrlPr>
                            <a:rPr lang="en-US" sz="1800" i="1">
                              <a:latin typeface="Cambria Math" panose="02040503050406030204" pitchFamily="18" charset="0"/>
                            </a:rPr>
                          </m:ctrlPr>
                        </m:dPr>
                        <m:e>
                          <m:r>
                            <a:rPr lang="en-US" sz="1800" b="1" i="1">
                              <a:latin typeface="Cambria Math" panose="02040503050406030204" pitchFamily="18" charset="0"/>
                            </a:rPr>
                            <m:t>𝒙</m:t>
                          </m:r>
                          <m:d>
                            <m:dPr>
                              <m:begChr m:val="["/>
                              <m:endChr m:val="]"/>
                              <m:ctrlPr>
                                <a:rPr lang="en-US" sz="1800" i="1" kern="100">
                                  <a:latin typeface="Cambria Math" panose="02040503050406030204" pitchFamily="18" charset="0"/>
                                  <a:ea typeface="SimSun" panose="02010600030101010101" pitchFamily="2" charset="-122"/>
                                </a:rPr>
                              </m:ctrlPr>
                            </m:dPr>
                            <m:e>
                              <m:r>
                                <a:rPr lang="en-US" sz="1800" i="1" kern="100">
                                  <a:latin typeface="Cambria Math" panose="02040503050406030204" pitchFamily="18" charset="0"/>
                                  <a:ea typeface="SimSun" panose="02010600030101010101" pitchFamily="2" charset="-122"/>
                                </a:rPr>
                                <m:t>𝑖</m:t>
                              </m:r>
                            </m:e>
                          </m:d>
                        </m:e>
                      </m:d>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a:latin typeface="Cambria Math" panose="02040503050406030204" pitchFamily="18" charset="0"/>
                            </a:rPr>
                            <m:t>Θ</m:t>
                          </m:r>
                        </m:e>
                        <m:sub>
                          <m:r>
                            <m:rPr>
                              <m:sty m:val="p"/>
                            </m:rPr>
                            <a:rPr lang="en-US" sz="1800">
                              <a:latin typeface="Cambria Math" panose="02040503050406030204" pitchFamily="18" charset="0"/>
                            </a:rPr>
                            <m:t>Σ</m:t>
                          </m:r>
                        </m:sub>
                      </m:sSub>
                      <m:r>
                        <m:rPr>
                          <m:aln/>
                        </m:rPr>
                        <a:rPr lang="en-US" sz="1800" i="1">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a:latin typeface="Cambria Math" panose="02040503050406030204" pitchFamily="18" charset="0"/>
                            </a:rPr>
                            <m:t>Θ</m:t>
                          </m:r>
                        </m:e>
                        <m:sub>
                          <m:r>
                            <m:rPr>
                              <m:sty m:val="p"/>
                            </m:rPr>
                            <a:rPr lang="en-US" sz="1800">
                              <a:latin typeface="Cambria Math" panose="02040503050406030204" pitchFamily="18" charset="0"/>
                            </a:rPr>
                            <m:t>Σ</m:t>
                          </m:r>
                        </m:sub>
                      </m:sSub>
                      <m:r>
                        <a:rPr lang="en-US" sz="1800" i="1">
                          <a:latin typeface="Cambria Math" panose="02040503050406030204" pitchFamily="18" charset="0"/>
                        </a:rPr>
                        <m:t>−</m:t>
                      </m:r>
                      <m:r>
                        <a:rPr lang="en-US" sz="1800" i="1">
                          <a:latin typeface="Cambria Math" panose="02040503050406030204" pitchFamily="18" charset="0"/>
                        </a:rPr>
                        <m:t>𝛾</m:t>
                      </m:r>
                      <m:d>
                        <m:dPr>
                          <m:ctrlPr>
                            <a:rPr lang="en-US" sz="1800" i="1">
                              <a:latin typeface="Cambria Math" panose="02040503050406030204" pitchFamily="18" charset="0"/>
                            </a:rPr>
                          </m:ctrlPr>
                        </m:dPr>
                        <m:e>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r>
                                    <m:rPr>
                                      <m:sty m:val="p"/>
                                    </m:rPr>
                                    <a:rPr lang="en-US" sz="1800">
                                      <a:latin typeface="Cambria Math" panose="02040503050406030204" pitchFamily="18" charset="0"/>
                                    </a:rPr>
                                    <m:t>Σ</m:t>
                                  </m:r>
                                  <m:d>
                                    <m:dPr>
                                      <m:ctrlPr>
                                        <a:rPr lang="en-US" sz="1800" i="1">
                                          <a:latin typeface="Cambria Math" panose="02040503050406030204" pitchFamily="18" charset="0"/>
                                        </a:rPr>
                                      </m:ctrlPr>
                                    </m:dPr>
                                    <m:e>
                                      <m:r>
                                        <a:rPr lang="en-US" sz="1800" b="1" i="1">
                                          <a:latin typeface="Cambria Math" panose="02040503050406030204" pitchFamily="18" charset="0"/>
                                        </a:rPr>
                                        <m:t>𝒙</m:t>
                                      </m:r>
                                    </m:e>
                                  </m:d>
                                </m:e>
                              </m:d>
                            </m:e>
                            <m:sup>
                              <m:r>
                                <a:rPr lang="en-US" sz="1800" i="1">
                                  <a:latin typeface="Cambria Math" panose="02040503050406030204" pitchFamily="18" charset="0"/>
                                </a:rPr>
                                <m:t>−1</m:t>
                              </m:r>
                            </m:sup>
                          </m:sSup>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𝐼</m:t>
                          </m:r>
                        </m:e>
                      </m:d>
                      <m:sSubSup>
                        <m:sSubSupPr>
                          <m:ctrlPr>
                            <a:rPr lang="en-US" sz="1800" i="1">
                              <a:latin typeface="Cambria Math" panose="02040503050406030204" pitchFamily="18" charset="0"/>
                            </a:rPr>
                          </m:ctrlPr>
                        </m:sSubSupPr>
                        <m:e>
                          <m:r>
                            <a:rPr lang="en-US" sz="1800" i="1">
                              <a:latin typeface="Cambria Math" panose="02040503050406030204" pitchFamily="18" charset="0"/>
                            </a:rPr>
                            <m:t>𝑎</m:t>
                          </m:r>
                        </m:e>
                        <m:sub>
                          <m:r>
                            <a:rPr lang="en-US" sz="1800" i="1">
                              <a:latin typeface="Cambria Math" panose="02040503050406030204" pitchFamily="18" charset="0"/>
                            </a:rPr>
                            <m:t>𝑓</m:t>
                          </m:r>
                        </m:sub>
                        <m:sup>
                          <m:r>
                            <a:rPr lang="en-US" sz="1800" i="1">
                              <a:latin typeface="Cambria Math" panose="02040503050406030204" pitchFamily="18" charset="0"/>
                            </a:rPr>
                            <m:t>′</m:t>
                          </m:r>
                        </m:sup>
                      </m:sSubSup>
                      <m:d>
                        <m:dPr>
                          <m:ctrlPr>
                            <a:rPr lang="en-US" sz="1800" i="1">
                              <a:latin typeface="Cambria Math" panose="02040503050406030204" pitchFamily="18" charset="0"/>
                            </a:rPr>
                          </m:ctrlPr>
                        </m:dPr>
                        <m:e>
                          <m:r>
                            <a:rPr lang="en-US" sz="1800" b="1" i="1">
                              <a:latin typeface="Cambria Math" panose="02040503050406030204" pitchFamily="18" charset="0"/>
                            </a:rPr>
                            <m:t>𝒙</m:t>
                          </m:r>
                        </m:e>
                      </m:d>
                    </m:oMath>
                    <m:oMath xmlns:m="http://schemas.openxmlformats.org/officeDocument/2006/math">
                      <m:r>
                        <m:rPr>
                          <m:sty m:val="p"/>
                        </m:rPr>
                        <a:rPr lang="en-US" sz="1800">
                          <a:latin typeface="Cambria Math" panose="02040503050406030204" pitchFamily="18" charset="0"/>
                        </a:rPr>
                        <m:t>Φ</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𝑖</m:t>
                          </m:r>
                        </m:e>
                      </m:d>
                      <m:r>
                        <m:rPr>
                          <m:aln/>
                        </m:rPr>
                        <a:rPr lang="en-US" sz="1800" i="1">
                          <a:latin typeface="Cambria Math" panose="02040503050406030204" pitchFamily="18" charset="0"/>
                        </a:rPr>
                        <m:t>=</m:t>
                      </m:r>
                      <m:r>
                        <m:rPr>
                          <m:sty m:val="p"/>
                        </m:rPr>
                        <a:rPr lang="en-US" sz="1800">
                          <a:latin typeface="Cambria Math" panose="02040503050406030204" pitchFamily="18" charset="0"/>
                        </a:rPr>
                        <m:t>Φ</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𝑖</m:t>
                          </m:r>
                        </m:e>
                      </m:d>
                      <m:r>
                        <a:rPr lang="en-US" sz="1800">
                          <a:latin typeface="Cambria Math" panose="02040503050406030204" pitchFamily="18" charset="0"/>
                        </a:rPr>
                        <m:t>+</m:t>
                      </m:r>
                      <m:r>
                        <a:rPr lang="en-US" sz="1800" i="1">
                          <a:latin typeface="Cambria Math" panose="02040503050406030204" pitchFamily="18" charset="0"/>
                        </a:rPr>
                        <m:t>𝛾</m:t>
                      </m:r>
                      <m:d>
                        <m:dPr>
                          <m:ctrlPr>
                            <a:rPr lang="en-US" sz="1800" i="1">
                              <a:latin typeface="Cambria Math" panose="02040503050406030204" pitchFamily="18" charset="0"/>
                            </a:rPr>
                          </m:ctrlPr>
                        </m:dPr>
                        <m:e>
                          <m:d>
                            <m:dPr>
                              <m:ctrlPr>
                                <a:rPr lang="en-US" sz="1800" b="1" i="1">
                                  <a:latin typeface="Cambria Math" panose="02040503050406030204" pitchFamily="18" charset="0"/>
                                </a:rPr>
                              </m:ctrlPr>
                            </m:dPr>
                            <m:e>
                              <m:r>
                                <a:rPr lang="en-US" sz="1800" b="1" i="1">
                                  <a:latin typeface="Cambria Math" panose="02040503050406030204" pitchFamily="18" charset="0"/>
                                </a:rPr>
                                <m:t>𝒙</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𝑖</m:t>
                                  </m:r>
                                </m:e>
                              </m:d>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b="1" i="1">
                                      <a:latin typeface="Cambria Math" panose="02040503050406030204" pitchFamily="18" charset="0"/>
                                    </a:rPr>
                                    <m:t>𝒙</m:t>
                                  </m:r>
                                </m:e>
                                <m:sup>
                                  <m:r>
                                    <a:rPr lang="en-US" sz="1800" i="1">
                                      <a:latin typeface="Cambria Math" panose="02040503050406030204" pitchFamily="18" charset="0"/>
                                    </a:rPr>
                                    <m:t>′</m:t>
                                  </m:r>
                                </m:sup>
                              </m:sSup>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𝑖</m:t>
                                  </m:r>
                                </m:e>
                              </m:d>
                            </m:e>
                          </m:d>
                          <m:r>
                            <a:rPr lang="en-US" sz="1800" i="1">
                              <a:latin typeface="Cambria Math" panose="02040503050406030204" pitchFamily="18" charset="0"/>
                            </a:rPr>
                            <m:t>+</m:t>
                          </m:r>
                          <m:f>
                            <m:fPr>
                              <m:ctrlPr>
                                <a:rPr lang="en-US" sz="1800" i="1">
                                  <a:latin typeface="Cambria Math" panose="02040503050406030204" pitchFamily="18" charset="0"/>
                                </a:rPr>
                              </m:ctrlPr>
                            </m:fPr>
                            <m:num>
                              <m:sSubSup>
                                <m:sSubSupPr>
                                  <m:ctrlPr>
                                    <a:rPr lang="en-US" sz="1800" i="1">
                                      <a:latin typeface="Cambria Math" panose="02040503050406030204" pitchFamily="18" charset="0"/>
                                    </a:rPr>
                                  </m:ctrlPr>
                                </m:sSubSupPr>
                                <m:e>
                                  <m:r>
                                    <a:rPr lang="en-US" sz="1800" i="1">
                                      <a:latin typeface="Cambria Math" panose="02040503050406030204" pitchFamily="18" charset="0"/>
                                    </a:rPr>
                                    <m:t>𝑎</m:t>
                                  </m:r>
                                </m:e>
                                <m:sub>
                                  <m:r>
                                    <a:rPr lang="en-US" sz="1800" i="1">
                                      <a:latin typeface="Cambria Math" panose="02040503050406030204" pitchFamily="18" charset="0"/>
                                    </a:rPr>
                                    <m:t>𝑑</m:t>
                                  </m:r>
                                </m:sub>
                                <m:sup>
                                  <m:r>
                                    <a:rPr lang="en-US" sz="1800" i="1">
                                      <a:latin typeface="Cambria Math" panose="02040503050406030204" pitchFamily="18" charset="0"/>
                                    </a:rPr>
                                    <m:t>′</m:t>
                                  </m:r>
                                </m:sup>
                              </m:sSubSup>
                              <m:d>
                                <m:dPr>
                                  <m:ctrlPr>
                                    <a:rPr lang="en-US" sz="1800" i="1">
                                      <a:latin typeface="Cambria Math" panose="02040503050406030204" pitchFamily="18" charset="0"/>
                                    </a:rPr>
                                  </m:ctrlPr>
                                </m:dPr>
                                <m:e>
                                  <m:r>
                                    <a:rPr lang="en-US" sz="1800" i="1">
                                      <a:latin typeface="Cambria Math" panose="02040503050406030204" pitchFamily="18" charset="0"/>
                                    </a:rPr>
                                    <m:t>𝑑</m:t>
                                  </m:r>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a:rPr lang="en-US" sz="1800" b="1" i="1">
                                              <a:latin typeface="Cambria Math" panose="02040503050406030204" pitchFamily="18" charset="0"/>
                                            </a:rPr>
                                            <m:t>𝒙</m:t>
                                          </m:r>
                                        </m:e>
                                        <m:sup>
                                          <m:r>
                                            <a:rPr lang="en-US" sz="1800" i="1">
                                              <a:latin typeface="Cambria Math" panose="02040503050406030204" pitchFamily="18" charset="0"/>
                                            </a:rPr>
                                            <m:t>′</m:t>
                                          </m:r>
                                        </m:sup>
                                      </m:sSup>
                                    </m:e>
                                    <m:e>
                                      <m:sSup>
                                        <m:sSupPr>
                                          <m:ctrlPr>
                                            <a:rPr lang="en-US" sz="1800" i="1">
                                              <a:latin typeface="Cambria Math" panose="02040503050406030204" pitchFamily="18" charset="0"/>
                                            </a:rPr>
                                          </m:ctrlPr>
                                        </m:sSupPr>
                                        <m:e>
                                          <m:r>
                                            <m:rPr>
                                              <m:sty m:val="p"/>
                                            </m:rPr>
                                            <a:rPr lang="en-US" sz="1800">
                                              <a:latin typeface="Cambria Math" panose="02040503050406030204" pitchFamily="18" charset="0"/>
                                            </a:rPr>
                                            <m:t>Ψ</m:t>
                                          </m:r>
                                        </m:e>
                                        <m:sup>
                                          <m:r>
                                            <a:rPr lang="en-US" sz="1800" i="1">
                                              <a:latin typeface="Cambria Math" panose="02040503050406030204" pitchFamily="18" charset="0"/>
                                            </a:rPr>
                                            <m:t>∗</m:t>
                                          </m:r>
                                        </m:sup>
                                      </m:sSup>
                                    </m:e>
                                  </m:d>
                                </m:e>
                              </m:d>
                            </m:num>
                            <m:den>
                              <m:r>
                                <a:rPr lang="en-US" sz="1800" i="1">
                                  <a:latin typeface="Cambria Math" panose="02040503050406030204" pitchFamily="18" charset="0"/>
                                </a:rPr>
                                <m:t>1−</m:t>
                              </m:r>
                              <m:r>
                                <a:rPr lang="en-US" sz="1800" i="1">
                                  <a:latin typeface="Cambria Math" panose="02040503050406030204" pitchFamily="18" charset="0"/>
                                </a:rPr>
                                <m:t>𝑑</m:t>
                              </m:r>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a:rPr lang="en-US" sz="1800" b="1" i="1">
                                          <a:latin typeface="Cambria Math" panose="02040503050406030204" pitchFamily="18" charset="0"/>
                                        </a:rPr>
                                        <m:t>𝒙</m:t>
                                      </m:r>
                                    </m:e>
                                    <m:sup>
                                      <m:r>
                                        <a:rPr lang="en-US" sz="1800" i="1">
                                          <a:latin typeface="Cambria Math" panose="02040503050406030204" pitchFamily="18" charset="0"/>
                                        </a:rPr>
                                        <m:t>′</m:t>
                                      </m:r>
                                    </m:sup>
                                  </m:sSup>
                                </m:e>
                                <m:e>
                                  <m:sSup>
                                    <m:sSupPr>
                                      <m:ctrlPr>
                                        <a:rPr lang="en-US" sz="1800" i="1">
                                          <a:latin typeface="Cambria Math" panose="02040503050406030204" pitchFamily="18" charset="0"/>
                                        </a:rPr>
                                      </m:ctrlPr>
                                    </m:sSupPr>
                                    <m:e>
                                      <m:r>
                                        <m:rPr>
                                          <m:sty m:val="p"/>
                                        </m:rPr>
                                        <a:rPr lang="en-US" sz="1800">
                                          <a:latin typeface="Cambria Math" panose="02040503050406030204" pitchFamily="18" charset="0"/>
                                        </a:rPr>
                                        <m:t>Ψ</m:t>
                                      </m:r>
                                    </m:e>
                                    <m:sup>
                                      <m:r>
                                        <a:rPr lang="en-US" sz="1800" i="1">
                                          <a:latin typeface="Cambria Math" panose="02040503050406030204" pitchFamily="18" charset="0"/>
                                        </a:rPr>
                                        <m:t>∗</m:t>
                                      </m:r>
                                    </m:sup>
                                  </m:sSup>
                                </m:e>
                              </m:d>
                            </m:den>
                          </m:f>
                        </m:e>
                      </m:d>
                      <m:sSubSup>
                        <m:sSubSupPr>
                          <m:ctrlPr>
                            <a:rPr lang="en-US" sz="1800" i="1">
                              <a:latin typeface="Cambria Math" panose="02040503050406030204" pitchFamily="18" charset="0"/>
                            </a:rPr>
                          </m:ctrlPr>
                        </m:sSubSupPr>
                        <m:e>
                          <m:r>
                            <a:rPr lang="en-US" sz="1800" i="1">
                              <a:latin typeface="Cambria Math" panose="02040503050406030204" pitchFamily="18" charset="0"/>
                            </a:rPr>
                            <m:t>𝑎</m:t>
                          </m:r>
                        </m:e>
                        <m:sub>
                          <m:r>
                            <a:rPr lang="en-US" sz="1800" i="1">
                              <a:latin typeface="Cambria Math" panose="02040503050406030204" pitchFamily="18" charset="0"/>
                            </a:rPr>
                            <m:t>𝑔</m:t>
                          </m:r>
                        </m:sub>
                        <m:sup>
                          <m:r>
                            <a:rPr lang="en-US" sz="1800" i="1">
                              <a:latin typeface="Cambria Math" panose="02040503050406030204" pitchFamily="18" charset="0"/>
                            </a:rPr>
                            <m:t>′</m:t>
                          </m:r>
                        </m:sup>
                      </m:sSubSup>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a:rPr lang="en-US" sz="1800" b="1" i="1">
                                  <a:latin typeface="Cambria Math" panose="02040503050406030204" pitchFamily="18" charset="0"/>
                                </a:rPr>
                                <m:t>𝒙</m:t>
                              </m:r>
                            </m:e>
                            <m:sup>
                              <m:r>
                                <a:rPr lang="en-US" sz="1800" i="1">
                                  <a:latin typeface="Cambria Math" panose="02040503050406030204" pitchFamily="18" charset="0"/>
                                </a:rPr>
                                <m:t>′</m:t>
                              </m:r>
                            </m:sup>
                          </m:sSup>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𝑖</m:t>
                              </m:r>
                            </m:e>
                          </m:d>
                        </m:e>
                      </m:d>
                    </m:oMath>
                    <m:oMath xmlns:m="http://schemas.openxmlformats.org/officeDocument/2006/math">
                      <m:r>
                        <m:rPr>
                          <m:sty m:val="p"/>
                        </m:rPr>
                        <a:rPr lang="en-US" sz="1800">
                          <a:latin typeface="Cambria Math" panose="02040503050406030204" pitchFamily="18" charset="0"/>
                        </a:rPr>
                        <m:t>Ψ</m:t>
                      </m:r>
                      <m:r>
                        <m:rPr>
                          <m:aln/>
                        </m:rPr>
                        <a:rPr lang="en-US" sz="1800" i="1">
                          <a:latin typeface="Cambria Math" panose="02040503050406030204" pitchFamily="18" charset="0"/>
                        </a:rPr>
                        <m:t>=</m:t>
                      </m:r>
                      <m:r>
                        <m:rPr>
                          <m:sty m:val="p"/>
                        </m:rPr>
                        <a:rPr lang="en-US" sz="1800">
                          <a:latin typeface="Cambria Math" panose="02040503050406030204" pitchFamily="18" charset="0"/>
                        </a:rPr>
                        <m:t>Ψ</m:t>
                      </m:r>
                      <m:r>
                        <a:rPr lang="en-US" sz="1800" i="1">
                          <a:latin typeface="Cambria Math" panose="02040503050406030204" pitchFamily="18" charset="0"/>
                        </a:rPr>
                        <m:t>+</m:t>
                      </m:r>
                      <m:r>
                        <a:rPr lang="en-US" sz="1800" i="1">
                          <a:latin typeface="Cambria Math" panose="02040503050406030204" pitchFamily="18" charset="0"/>
                        </a:rPr>
                        <m:t>𝛾</m:t>
                      </m:r>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sSubSup>
                                <m:sSubSupPr>
                                  <m:ctrlPr>
                                    <a:rPr lang="en-US" sz="1800" i="1">
                                      <a:latin typeface="Cambria Math" panose="02040503050406030204" pitchFamily="18" charset="0"/>
                                    </a:rPr>
                                  </m:ctrlPr>
                                </m:sSubSupPr>
                                <m:e>
                                  <m:r>
                                    <a:rPr lang="en-US" sz="1800" i="1">
                                      <a:latin typeface="Cambria Math" panose="02040503050406030204" pitchFamily="18" charset="0"/>
                                    </a:rPr>
                                    <m:t>𝑎</m:t>
                                  </m:r>
                                </m:e>
                                <m:sub>
                                  <m:r>
                                    <a:rPr lang="en-US" sz="1800" i="1">
                                      <a:latin typeface="Cambria Math" panose="02040503050406030204" pitchFamily="18" charset="0"/>
                                    </a:rPr>
                                    <m:t>𝑑</m:t>
                                  </m:r>
                                </m:sub>
                                <m:sup>
                                  <m:r>
                                    <a:rPr lang="en-US" sz="1800" i="1">
                                      <a:latin typeface="Cambria Math" panose="02040503050406030204" pitchFamily="18" charset="0"/>
                                    </a:rPr>
                                    <m:t>′</m:t>
                                  </m:r>
                                </m:sup>
                              </m:sSubSup>
                              <m:d>
                                <m:dPr>
                                  <m:ctrlPr>
                                    <a:rPr lang="en-US" sz="1800" i="1">
                                      <a:latin typeface="Cambria Math" panose="02040503050406030204" pitchFamily="18" charset="0"/>
                                    </a:rPr>
                                  </m:ctrlPr>
                                </m:dPr>
                                <m:e>
                                  <m:r>
                                    <a:rPr lang="en-US" sz="1800" i="1">
                                      <a:latin typeface="Cambria Math" panose="02040503050406030204" pitchFamily="18" charset="0"/>
                                    </a:rPr>
                                    <m:t>𝑑</m:t>
                                  </m:r>
                                  <m:d>
                                    <m:dPr>
                                      <m:ctrlPr>
                                        <a:rPr lang="en-US" sz="1800" i="1">
                                          <a:latin typeface="Cambria Math" panose="02040503050406030204" pitchFamily="18" charset="0"/>
                                        </a:rPr>
                                      </m:ctrlPr>
                                    </m:dPr>
                                    <m:e>
                                      <m:r>
                                        <a:rPr lang="en-US" sz="1800" b="1" i="1">
                                          <a:latin typeface="Cambria Math" panose="02040503050406030204" pitchFamily="18" charset="0"/>
                                        </a:rPr>
                                        <m:t>𝒙</m:t>
                                      </m:r>
                                    </m:e>
                                    <m:e>
                                      <m:r>
                                        <m:rPr>
                                          <m:sty m:val="p"/>
                                        </m:rPr>
                                        <a:rPr lang="en-US" sz="1800">
                                          <a:latin typeface="Cambria Math" panose="02040503050406030204" pitchFamily="18" charset="0"/>
                                        </a:rPr>
                                        <m:t>Ψ</m:t>
                                      </m:r>
                                    </m:e>
                                  </m:d>
                                </m:e>
                              </m:d>
                            </m:num>
                            <m:den>
                              <m:r>
                                <a:rPr lang="en-US" sz="1800" i="1">
                                  <a:latin typeface="Cambria Math" panose="02040503050406030204" pitchFamily="18" charset="0"/>
                                </a:rPr>
                                <m:t>𝑑</m:t>
                              </m:r>
                              <m:d>
                                <m:dPr>
                                  <m:ctrlPr>
                                    <a:rPr lang="en-US" sz="1800" i="1">
                                      <a:latin typeface="Cambria Math" panose="02040503050406030204" pitchFamily="18" charset="0"/>
                                    </a:rPr>
                                  </m:ctrlPr>
                                </m:dPr>
                                <m:e>
                                  <m:r>
                                    <a:rPr lang="en-US" sz="1800" b="1" i="1">
                                      <a:latin typeface="Cambria Math" panose="02040503050406030204" pitchFamily="18" charset="0"/>
                                    </a:rPr>
                                    <m:t>𝒙</m:t>
                                  </m:r>
                                </m:e>
                                <m:e>
                                  <m:r>
                                    <m:rPr>
                                      <m:sty m:val="p"/>
                                    </m:rPr>
                                    <a:rPr lang="en-US" sz="1800">
                                      <a:latin typeface="Cambria Math" panose="02040503050406030204" pitchFamily="18" charset="0"/>
                                    </a:rPr>
                                    <m:t>Ψ</m:t>
                                  </m:r>
                                </m:e>
                              </m:d>
                            </m:den>
                          </m:f>
                          <m:r>
                            <a:rPr lang="en-US" sz="1800" i="1">
                              <a:latin typeface="Cambria Math" panose="02040503050406030204" pitchFamily="18" charset="0"/>
                            </a:rPr>
                            <m:t>−</m:t>
                          </m:r>
                          <m:f>
                            <m:fPr>
                              <m:ctrlPr>
                                <a:rPr lang="en-US" sz="1800" i="1">
                                  <a:latin typeface="Cambria Math" panose="02040503050406030204" pitchFamily="18" charset="0"/>
                                </a:rPr>
                              </m:ctrlPr>
                            </m:fPr>
                            <m:num>
                              <m:sSubSup>
                                <m:sSubSupPr>
                                  <m:ctrlPr>
                                    <a:rPr lang="en-US" sz="1800" i="1">
                                      <a:latin typeface="Cambria Math" panose="02040503050406030204" pitchFamily="18" charset="0"/>
                                    </a:rPr>
                                  </m:ctrlPr>
                                </m:sSubSupPr>
                                <m:e>
                                  <m:r>
                                    <a:rPr lang="en-US" sz="1800" i="1">
                                      <a:latin typeface="Cambria Math" panose="02040503050406030204" pitchFamily="18" charset="0"/>
                                    </a:rPr>
                                    <m:t>𝑎</m:t>
                                  </m:r>
                                </m:e>
                                <m:sub>
                                  <m:r>
                                    <a:rPr lang="en-US" sz="1800" i="1">
                                      <a:latin typeface="Cambria Math" panose="02040503050406030204" pitchFamily="18" charset="0"/>
                                    </a:rPr>
                                    <m:t>𝑑</m:t>
                                  </m:r>
                                </m:sub>
                                <m:sup>
                                  <m:r>
                                    <a:rPr lang="en-US" sz="1800" i="1">
                                      <a:latin typeface="Cambria Math" panose="02040503050406030204" pitchFamily="18" charset="0"/>
                                    </a:rPr>
                                    <m:t>′</m:t>
                                  </m:r>
                                </m:sup>
                              </m:sSubSup>
                              <m:d>
                                <m:dPr>
                                  <m:ctrlPr>
                                    <a:rPr lang="en-US" sz="1800" i="1">
                                      <a:latin typeface="Cambria Math" panose="02040503050406030204" pitchFamily="18" charset="0"/>
                                    </a:rPr>
                                  </m:ctrlPr>
                                </m:dPr>
                                <m:e>
                                  <m:r>
                                    <a:rPr lang="en-US" sz="1800" i="1">
                                      <a:latin typeface="Cambria Math" panose="02040503050406030204" pitchFamily="18" charset="0"/>
                                    </a:rPr>
                                    <m:t>𝑑</m:t>
                                  </m:r>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a:rPr lang="en-US" sz="1800" b="1" i="1">
                                              <a:latin typeface="Cambria Math" panose="02040503050406030204" pitchFamily="18" charset="0"/>
                                            </a:rPr>
                                            <m:t>𝒙</m:t>
                                          </m:r>
                                        </m:e>
                                        <m:sup>
                                          <m:r>
                                            <a:rPr lang="en-US" sz="1800" i="1">
                                              <a:latin typeface="Cambria Math" panose="02040503050406030204" pitchFamily="18" charset="0"/>
                                            </a:rPr>
                                            <m:t>′</m:t>
                                          </m:r>
                                        </m:sup>
                                      </m:sSup>
                                    </m:e>
                                    <m:e>
                                      <m:r>
                                        <m:rPr>
                                          <m:sty m:val="p"/>
                                        </m:rPr>
                                        <a:rPr lang="en-US" sz="1800">
                                          <a:latin typeface="Cambria Math" panose="02040503050406030204" pitchFamily="18" charset="0"/>
                                        </a:rPr>
                                        <m:t>Ψ</m:t>
                                      </m:r>
                                    </m:e>
                                  </m:d>
                                </m:e>
                              </m:d>
                            </m:num>
                            <m:den>
                              <m:r>
                                <a:rPr lang="en-US" sz="1800" i="1">
                                  <a:latin typeface="Cambria Math" panose="02040503050406030204" pitchFamily="18" charset="0"/>
                                </a:rPr>
                                <m:t>1−</m:t>
                              </m:r>
                              <m:r>
                                <a:rPr lang="en-US" sz="1800" i="1">
                                  <a:latin typeface="Cambria Math" panose="02040503050406030204" pitchFamily="18" charset="0"/>
                                </a:rPr>
                                <m:t>𝑑</m:t>
                              </m:r>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a:rPr lang="en-US" sz="1800" b="1" i="1">
                                          <a:latin typeface="Cambria Math" panose="02040503050406030204" pitchFamily="18" charset="0"/>
                                        </a:rPr>
                                        <m:t>𝒙</m:t>
                                      </m:r>
                                    </m:e>
                                    <m:sup>
                                      <m:r>
                                        <a:rPr lang="en-US" sz="1800" i="1">
                                          <a:latin typeface="Cambria Math" panose="02040503050406030204" pitchFamily="18" charset="0"/>
                                        </a:rPr>
                                        <m:t>′</m:t>
                                      </m:r>
                                    </m:sup>
                                  </m:sSup>
                                </m:e>
                                <m:e>
                                  <m:r>
                                    <m:rPr>
                                      <m:sty m:val="p"/>
                                    </m:rPr>
                                    <a:rPr lang="en-US" sz="1800">
                                      <a:latin typeface="Cambria Math" panose="02040503050406030204" pitchFamily="18" charset="0"/>
                                    </a:rPr>
                                    <m:t>Ψ</m:t>
                                  </m:r>
                                </m:e>
                              </m:d>
                            </m:den>
                          </m:f>
                          <m:r>
                            <a:rPr lang="en-US" sz="1800">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𝑎</m:t>
                              </m:r>
                            </m:e>
                            <m:sub>
                              <m:r>
                                <a:rPr lang="en-US" sz="1800" i="1">
                                  <a:latin typeface="Cambria Math" panose="02040503050406030204" pitchFamily="18" charset="0"/>
                                </a:rPr>
                                <m:t>𝑑</m:t>
                              </m:r>
                            </m:sub>
                            <m:sup>
                              <m:r>
                                <a:rPr lang="en-US" sz="1800" i="1">
                                  <a:latin typeface="Cambria Math" panose="02040503050406030204" pitchFamily="18" charset="0"/>
                                </a:rPr>
                                <m:t>′</m:t>
                              </m:r>
                            </m:sup>
                          </m:sSubSup>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0</m:t>
                                  </m:r>
                                </m:sub>
                              </m:sSub>
                            </m:e>
                          </m:d>
                          <m:nary>
                            <m:naryPr>
                              <m:chr m:val="∑"/>
                              <m:limLoc m:val="undOvr"/>
                              <m:supHide m:val="on"/>
                              <m:ctrlPr>
                                <a:rPr lang="en-US" sz="1800" i="1">
                                  <a:latin typeface="Cambria Math" panose="02040503050406030204" pitchFamily="18" charset="0"/>
                                </a:rPr>
                              </m:ctrlPr>
                            </m:naryPr>
                            <m:sub>
                              <m:r>
                                <a:rPr lang="en-US" sz="1800" i="1">
                                  <a:latin typeface="Cambria Math" panose="02040503050406030204" pitchFamily="18" charset="0"/>
                                </a:rPr>
                                <m:t>𝑖</m:t>
                              </m:r>
                            </m:sub>
                            <m:sup/>
                            <m:e>
                              <m:d>
                                <m:dPr>
                                  <m:ctrlPr>
                                    <a:rPr lang="en-US" sz="1800" i="1">
                                      <a:latin typeface="Cambria Math" panose="02040503050406030204" pitchFamily="18" charset="0"/>
                                    </a:rPr>
                                  </m:ctrlPr>
                                </m:dPr>
                                <m:e>
                                  <m:r>
                                    <a:rPr lang="en-US" sz="1800" b="1" i="1">
                                      <a:latin typeface="Cambria Math" panose="02040503050406030204" pitchFamily="18" charset="0"/>
                                    </a:rPr>
                                    <m:t>𝒙</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𝑖</m:t>
                                      </m:r>
                                    </m:e>
                                  </m:d>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b="1" i="1">
                                          <a:latin typeface="Cambria Math" panose="02040503050406030204" pitchFamily="18" charset="0"/>
                                        </a:rPr>
                                        <m:t>𝒙</m:t>
                                      </m:r>
                                    </m:e>
                                    <m:sup>
                                      <m:r>
                                        <a:rPr lang="en-US" sz="1800" i="1">
                                          <a:latin typeface="Cambria Math" panose="02040503050406030204" pitchFamily="18" charset="0"/>
                                        </a:rPr>
                                        <m:t>′</m:t>
                                      </m:r>
                                    </m:sup>
                                  </m:sSup>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𝑖</m:t>
                                      </m:r>
                                    </m:e>
                                  </m:d>
                                </m:e>
                              </m:d>
                              <m:sSubSup>
                                <m:sSubSupPr>
                                  <m:ctrlPr>
                                    <a:rPr lang="en-US" sz="1800" i="1">
                                      <a:latin typeface="Cambria Math" panose="02040503050406030204" pitchFamily="18" charset="0"/>
                                    </a:rPr>
                                  </m:ctrlPr>
                                </m:sSubSupPr>
                                <m:e>
                                  <m:r>
                                    <a:rPr lang="en-US" sz="1800" i="1">
                                      <a:latin typeface="Cambria Math" panose="02040503050406030204" pitchFamily="18" charset="0"/>
                                    </a:rPr>
                                    <m:t>𝑎</m:t>
                                  </m:r>
                                </m:e>
                                <m:sub>
                                  <m:r>
                                    <a:rPr lang="en-US" sz="1800" i="1">
                                      <a:latin typeface="Cambria Math" panose="02040503050406030204" pitchFamily="18" charset="0"/>
                                    </a:rPr>
                                    <m:t>𝑔</m:t>
                                  </m:r>
                                </m:sub>
                                <m:sup>
                                  <m:r>
                                    <a:rPr lang="en-US" sz="1800" i="1">
                                      <a:latin typeface="Cambria Math" panose="02040503050406030204" pitchFamily="18" charset="0"/>
                                    </a:rPr>
                                    <m:t>′</m:t>
                                  </m:r>
                                </m:sup>
                              </m:sSubSup>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a:rPr lang="en-US" sz="1800" b="1" i="1">
                                          <a:latin typeface="Cambria Math" panose="02040503050406030204" pitchFamily="18" charset="0"/>
                                        </a:rPr>
                                        <m:t>𝒙</m:t>
                                      </m:r>
                                    </m:e>
                                    <m:sup>
                                      <m:r>
                                        <a:rPr lang="en-US" sz="1800" i="1">
                                          <a:latin typeface="Cambria Math" panose="02040503050406030204" pitchFamily="18" charset="0"/>
                                        </a:rPr>
                                        <m:t>′</m:t>
                                      </m:r>
                                    </m:sup>
                                  </m:sSup>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𝑖</m:t>
                                      </m:r>
                                    </m:e>
                                  </m:d>
                                </m:e>
                              </m:d>
                            </m:e>
                          </m:nary>
                        </m:e>
                      </m:d>
                    </m:oMath>
                    <m:oMath xmlns:m="http://schemas.openxmlformats.org/officeDocument/2006/math">
                      <m:r>
                        <m:rPr>
                          <m:sty m:val="p"/>
                        </m:rPr>
                        <a:rPr lang="en-US" sz="1800">
                          <a:latin typeface="Cambria Math" panose="02040503050406030204" pitchFamily="18" charset="0"/>
                        </a:rPr>
                        <m:t>Λ</m:t>
                      </m:r>
                      <m:r>
                        <m:rPr>
                          <m:aln/>
                        </m:rPr>
                        <a:rPr lang="en-US" sz="1800" i="1">
                          <a:latin typeface="Cambria Math" panose="02040503050406030204" pitchFamily="18" charset="0"/>
                        </a:rPr>
                        <m:t>=</m:t>
                      </m:r>
                      <m:r>
                        <m:rPr>
                          <m:sty m:val="p"/>
                        </m:rPr>
                        <a:rPr lang="en-US" sz="1800">
                          <a:latin typeface="Cambria Math" panose="02040503050406030204" pitchFamily="18" charset="0"/>
                        </a:rPr>
                        <m:t>Λ</m:t>
                      </m:r>
                      <m:r>
                        <a:rPr lang="en-US" sz="1800">
                          <a:latin typeface="Cambria Math" panose="02040503050406030204" pitchFamily="18" charset="0"/>
                        </a:rPr>
                        <m:t>+</m:t>
                      </m:r>
                      <m:r>
                        <a:rPr lang="en-US" sz="1800" i="1">
                          <a:latin typeface="Cambria Math" panose="02040503050406030204" pitchFamily="18" charset="0"/>
                        </a:rPr>
                        <m:t>𝛾</m:t>
                      </m:r>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sSubSup>
                                <m:sSubSupPr>
                                  <m:ctrlPr>
                                    <a:rPr lang="en-US" sz="1800" i="1">
                                      <a:latin typeface="Cambria Math" panose="02040503050406030204" pitchFamily="18" charset="0"/>
                                    </a:rPr>
                                  </m:ctrlPr>
                                </m:sSubSupPr>
                                <m:e>
                                  <m:r>
                                    <a:rPr lang="en-US" sz="1800" i="1">
                                      <a:latin typeface="Cambria Math" panose="02040503050406030204" pitchFamily="18" charset="0"/>
                                    </a:rPr>
                                    <m:t>𝑎</m:t>
                                  </m:r>
                                </m:e>
                                <m:sub>
                                  <m:r>
                                    <a:rPr lang="en-US" sz="1800" i="1">
                                      <a:latin typeface="Cambria Math" panose="02040503050406030204" pitchFamily="18" charset="0"/>
                                    </a:rPr>
                                    <m:t>𝐷</m:t>
                                  </m:r>
                                </m:sub>
                                <m:sup>
                                  <m:r>
                                    <a:rPr lang="en-US" sz="1800" i="1">
                                      <a:latin typeface="Cambria Math" panose="02040503050406030204" pitchFamily="18" charset="0"/>
                                    </a:rPr>
                                    <m:t>′</m:t>
                                  </m:r>
                                </m:sup>
                              </m:sSubSup>
                              <m:d>
                                <m:dPr>
                                  <m:ctrlPr>
                                    <a:rPr lang="en-US" sz="1800" i="1">
                                      <a:latin typeface="Cambria Math" panose="02040503050406030204" pitchFamily="18" charset="0"/>
                                    </a:rPr>
                                  </m:ctrlPr>
                                </m:dPr>
                                <m:e>
                                  <m:r>
                                    <a:rPr lang="en-US" sz="1800" i="1">
                                      <a:latin typeface="Cambria Math" panose="02040503050406030204" pitchFamily="18" charset="0"/>
                                    </a:rPr>
                                    <m:t>𝐷</m:t>
                                  </m:r>
                                  <m:d>
                                    <m:dPr>
                                      <m:ctrlPr>
                                        <a:rPr lang="en-US" sz="1800" i="1">
                                          <a:latin typeface="Cambria Math" panose="02040503050406030204" pitchFamily="18" charset="0"/>
                                        </a:rPr>
                                      </m:ctrlPr>
                                    </m:dPr>
                                    <m:e>
                                      <m:r>
                                        <a:rPr lang="en-US" sz="1800" i="1">
                                          <a:latin typeface="Cambria Math" panose="02040503050406030204" pitchFamily="18" charset="0"/>
                                        </a:rPr>
                                        <m:t>𝜇</m:t>
                                      </m:r>
                                      <m:d>
                                        <m:dPr>
                                          <m:ctrlPr>
                                            <a:rPr lang="en-US" sz="1800" i="1">
                                              <a:latin typeface="Cambria Math" panose="02040503050406030204" pitchFamily="18" charset="0"/>
                                            </a:rPr>
                                          </m:ctrlPr>
                                        </m:dPr>
                                        <m:e>
                                          <m:r>
                                            <a:rPr lang="en-US" sz="1800" b="1" i="1">
                                              <a:latin typeface="Cambria Math" panose="02040503050406030204" pitchFamily="18" charset="0"/>
                                            </a:rPr>
                                            <m:t>𝒙</m:t>
                                          </m:r>
                                        </m:e>
                                      </m:d>
                                    </m:e>
                                    <m:e>
                                      <m:r>
                                        <m:rPr>
                                          <m:sty m:val="p"/>
                                        </m:rPr>
                                        <a:rPr lang="en-US" sz="1800">
                                          <a:latin typeface="Cambria Math" panose="02040503050406030204" pitchFamily="18" charset="0"/>
                                        </a:rPr>
                                        <m:t>Λ</m:t>
                                      </m:r>
                                    </m:e>
                                  </m:d>
                                </m:e>
                              </m:d>
                            </m:num>
                            <m:den>
                              <m:r>
                                <a:rPr lang="en-US" sz="1800" i="1">
                                  <a:latin typeface="Cambria Math" panose="02040503050406030204" pitchFamily="18" charset="0"/>
                                </a:rPr>
                                <m:t>𝐷</m:t>
                              </m:r>
                              <m:d>
                                <m:dPr>
                                  <m:ctrlPr>
                                    <a:rPr lang="en-US" sz="1800" i="1">
                                      <a:latin typeface="Cambria Math" panose="02040503050406030204" pitchFamily="18" charset="0"/>
                                    </a:rPr>
                                  </m:ctrlPr>
                                </m:dPr>
                                <m:e>
                                  <m:r>
                                    <a:rPr lang="en-US" sz="1800" i="1">
                                      <a:latin typeface="Cambria Math" panose="02040503050406030204" pitchFamily="18" charset="0"/>
                                    </a:rPr>
                                    <m:t>𝜇</m:t>
                                  </m:r>
                                  <m:d>
                                    <m:dPr>
                                      <m:ctrlPr>
                                        <a:rPr lang="en-US" sz="1800" i="1">
                                          <a:latin typeface="Cambria Math" panose="02040503050406030204" pitchFamily="18" charset="0"/>
                                        </a:rPr>
                                      </m:ctrlPr>
                                    </m:dPr>
                                    <m:e>
                                      <m:r>
                                        <a:rPr lang="en-US" sz="1800" b="1" i="1">
                                          <a:latin typeface="Cambria Math" panose="02040503050406030204" pitchFamily="18" charset="0"/>
                                        </a:rPr>
                                        <m:t>𝒙</m:t>
                                      </m:r>
                                    </m:e>
                                  </m:d>
                                </m:e>
                                <m:e>
                                  <m:r>
                                    <m:rPr>
                                      <m:sty m:val="p"/>
                                    </m:rPr>
                                    <a:rPr lang="en-US" sz="1800">
                                      <a:latin typeface="Cambria Math" panose="02040503050406030204" pitchFamily="18" charset="0"/>
                                    </a:rPr>
                                    <m:t>Λ</m:t>
                                  </m:r>
                                </m:e>
                              </m:d>
                            </m:den>
                          </m:f>
                          <m:r>
                            <a:rPr lang="en-US" sz="1800" i="1">
                              <a:latin typeface="Cambria Math" panose="02040503050406030204" pitchFamily="18" charset="0"/>
                            </a:rPr>
                            <m:t>−</m:t>
                          </m:r>
                          <m:f>
                            <m:fPr>
                              <m:ctrlPr>
                                <a:rPr lang="en-US" sz="1800" i="1">
                                  <a:latin typeface="Cambria Math" panose="02040503050406030204" pitchFamily="18" charset="0"/>
                                </a:rPr>
                              </m:ctrlPr>
                            </m:fPr>
                            <m:num>
                              <m:sSubSup>
                                <m:sSubSupPr>
                                  <m:ctrlPr>
                                    <a:rPr lang="en-US" sz="1800" i="1">
                                      <a:latin typeface="Cambria Math" panose="02040503050406030204" pitchFamily="18" charset="0"/>
                                    </a:rPr>
                                  </m:ctrlPr>
                                </m:sSubSupPr>
                                <m:e>
                                  <m:r>
                                    <a:rPr lang="en-US" sz="1800" i="1">
                                      <a:latin typeface="Cambria Math" panose="02040503050406030204" pitchFamily="18" charset="0"/>
                                    </a:rPr>
                                    <m:t>𝑎</m:t>
                                  </m:r>
                                </m:e>
                                <m:sub>
                                  <m:r>
                                    <a:rPr lang="en-US" sz="1800" i="1">
                                      <a:latin typeface="Cambria Math" panose="02040503050406030204" pitchFamily="18" charset="0"/>
                                    </a:rPr>
                                    <m:t>𝐷</m:t>
                                  </m:r>
                                </m:sub>
                                <m:sup>
                                  <m:r>
                                    <a:rPr lang="en-US" sz="1800" i="1">
                                      <a:latin typeface="Cambria Math" panose="02040503050406030204" pitchFamily="18" charset="0"/>
                                    </a:rPr>
                                    <m:t>′</m:t>
                                  </m:r>
                                </m:sup>
                              </m:sSubSup>
                              <m:d>
                                <m:dPr>
                                  <m:ctrlPr>
                                    <a:rPr lang="en-US" sz="1800" i="1">
                                      <a:latin typeface="Cambria Math" panose="02040503050406030204" pitchFamily="18" charset="0"/>
                                    </a:rPr>
                                  </m:ctrlPr>
                                </m:dPr>
                                <m:e>
                                  <m:r>
                                    <a:rPr lang="en-US" sz="1800" i="1">
                                      <a:latin typeface="Cambria Math" panose="02040503050406030204" pitchFamily="18" charset="0"/>
                                    </a:rPr>
                                    <m:t>𝐷</m:t>
                                  </m:r>
                                  <m:d>
                                    <m:dPr>
                                      <m:ctrlPr>
                                        <a:rPr lang="en-US" sz="1800" i="1">
                                          <a:latin typeface="Cambria Math" panose="02040503050406030204" pitchFamily="18" charset="0"/>
                                        </a:rPr>
                                      </m:ctrlPr>
                                    </m:dPr>
                                    <m:e>
                                      <m:r>
                                        <a:rPr lang="en-US" sz="1800" i="1">
                                          <a:latin typeface="Cambria Math" panose="02040503050406030204" pitchFamily="18" charset="0"/>
                                        </a:rPr>
                                        <m:t>𝜇</m:t>
                                      </m:r>
                                      <m:d>
                                        <m:dPr>
                                          <m:ctrlPr>
                                            <a:rPr lang="en-US" sz="1800" i="1">
                                              <a:latin typeface="Cambria Math" panose="02040503050406030204" pitchFamily="18" charset="0"/>
                                            </a:rPr>
                                          </m:ctrlPr>
                                        </m:dPr>
                                        <m:e>
                                          <m:sSup>
                                            <m:sSupPr>
                                              <m:ctrlPr>
                                                <a:rPr lang="en-US" sz="1800" b="1" i="1">
                                                  <a:latin typeface="Cambria Math" panose="02040503050406030204" pitchFamily="18" charset="0"/>
                                                </a:rPr>
                                              </m:ctrlPr>
                                            </m:sSupPr>
                                            <m:e>
                                              <m:r>
                                                <a:rPr lang="en-US" sz="1800" b="1" i="1">
                                                  <a:latin typeface="Cambria Math" panose="02040503050406030204" pitchFamily="18" charset="0"/>
                                                </a:rPr>
                                                <m:t>𝒙</m:t>
                                              </m:r>
                                            </m:e>
                                            <m:sup>
                                              <m:r>
                                                <a:rPr lang="en-US" sz="1800" i="1">
                                                  <a:latin typeface="Cambria Math" panose="02040503050406030204" pitchFamily="18" charset="0"/>
                                                </a:rPr>
                                                <m:t>′</m:t>
                                              </m:r>
                                            </m:sup>
                                          </m:sSup>
                                        </m:e>
                                      </m:d>
                                    </m:e>
                                    <m:e>
                                      <m:r>
                                        <m:rPr>
                                          <m:sty m:val="p"/>
                                        </m:rPr>
                                        <a:rPr lang="en-US" sz="1800">
                                          <a:latin typeface="Cambria Math" panose="02040503050406030204" pitchFamily="18" charset="0"/>
                                        </a:rPr>
                                        <m:t>Λ</m:t>
                                      </m:r>
                                    </m:e>
                                  </m:d>
                                </m:e>
                              </m:d>
                            </m:num>
                            <m:den>
                              <m:r>
                                <a:rPr lang="en-US" sz="1800" i="1">
                                  <a:latin typeface="Cambria Math" panose="02040503050406030204" pitchFamily="18" charset="0"/>
                                </a:rPr>
                                <m:t>1−</m:t>
                              </m:r>
                              <m:r>
                                <a:rPr lang="en-US" sz="1800" i="1">
                                  <a:latin typeface="Cambria Math" panose="02040503050406030204" pitchFamily="18" charset="0"/>
                                </a:rPr>
                                <m:t>𝐷</m:t>
                              </m:r>
                              <m:d>
                                <m:dPr>
                                  <m:ctrlPr>
                                    <a:rPr lang="en-US" sz="1800" i="1">
                                      <a:latin typeface="Cambria Math" panose="02040503050406030204" pitchFamily="18" charset="0"/>
                                    </a:rPr>
                                  </m:ctrlPr>
                                </m:dPr>
                                <m:e>
                                  <m:r>
                                    <a:rPr lang="en-US" sz="1800" i="1">
                                      <a:latin typeface="Cambria Math" panose="02040503050406030204" pitchFamily="18" charset="0"/>
                                    </a:rPr>
                                    <m:t>𝜇</m:t>
                                  </m:r>
                                  <m:d>
                                    <m:dPr>
                                      <m:ctrlPr>
                                        <a:rPr lang="en-US" sz="1800" i="1">
                                          <a:latin typeface="Cambria Math" panose="02040503050406030204" pitchFamily="18" charset="0"/>
                                        </a:rPr>
                                      </m:ctrlPr>
                                    </m:dPr>
                                    <m:e>
                                      <m:sSup>
                                        <m:sSupPr>
                                          <m:ctrlPr>
                                            <a:rPr lang="en-US" sz="1800" b="1" i="1">
                                              <a:latin typeface="Cambria Math" panose="02040503050406030204" pitchFamily="18" charset="0"/>
                                            </a:rPr>
                                          </m:ctrlPr>
                                        </m:sSupPr>
                                        <m:e>
                                          <m:r>
                                            <a:rPr lang="en-US" sz="1800" b="1" i="1">
                                              <a:latin typeface="Cambria Math" panose="02040503050406030204" pitchFamily="18" charset="0"/>
                                            </a:rPr>
                                            <m:t>𝒙</m:t>
                                          </m:r>
                                        </m:e>
                                        <m:sup>
                                          <m:r>
                                            <a:rPr lang="en-US" sz="1800" i="1">
                                              <a:latin typeface="Cambria Math" panose="02040503050406030204" pitchFamily="18" charset="0"/>
                                            </a:rPr>
                                            <m:t>′</m:t>
                                          </m:r>
                                        </m:sup>
                                      </m:sSup>
                                    </m:e>
                                  </m:d>
                                </m:e>
                                <m:e>
                                  <m:r>
                                    <m:rPr>
                                      <m:sty m:val="p"/>
                                    </m:rPr>
                                    <a:rPr lang="en-US" sz="1800">
                                      <a:latin typeface="Cambria Math" panose="02040503050406030204" pitchFamily="18" charset="0"/>
                                    </a:rPr>
                                    <m:t>Λ</m:t>
                                  </m:r>
                                </m:e>
                              </m:d>
                            </m:den>
                          </m:f>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𝑎</m:t>
                              </m:r>
                            </m:e>
                            <m:sub>
                              <m:r>
                                <a:rPr lang="en-US" sz="1800" i="1">
                                  <a:latin typeface="Cambria Math" panose="02040503050406030204" pitchFamily="18" charset="0"/>
                                </a:rPr>
                                <m:t>𝐷</m:t>
                              </m:r>
                            </m:sub>
                            <m:sup>
                              <m:r>
                                <a:rPr lang="en-US" sz="1800" i="1">
                                  <a:latin typeface="Cambria Math" panose="02040503050406030204" pitchFamily="18" charset="0"/>
                                </a:rPr>
                                <m:t>′</m:t>
                              </m:r>
                            </m:sup>
                          </m:sSubSup>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0</m:t>
                                  </m:r>
                                </m:sub>
                              </m:sSub>
                            </m:e>
                          </m:d>
                          <m:nary>
                            <m:naryPr>
                              <m:chr m:val="∑"/>
                              <m:limLoc m:val="undOvr"/>
                              <m:supHide m:val="on"/>
                              <m:ctrlPr>
                                <a:rPr lang="en-US" sz="1800" i="1">
                                  <a:latin typeface="Cambria Math" panose="02040503050406030204" pitchFamily="18" charset="0"/>
                                </a:rPr>
                              </m:ctrlPr>
                            </m:naryPr>
                            <m:sub>
                              <m:r>
                                <a:rPr lang="en-US" sz="1800" i="1">
                                  <a:latin typeface="Cambria Math" panose="02040503050406030204" pitchFamily="18" charset="0"/>
                                </a:rPr>
                                <m:t>𝑖</m:t>
                              </m:r>
                            </m:sub>
                            <m:sup/>
                            <m:e>
                              <m:d>
                                <m:dPr>
                                  <m:ctrlPr>
                                    <a:rPr lang="en-US" sz="1800" i="1">
                                      <a:latin typeface="Cambria Math" panose="02040503050406030204" pitchFamily="18" charset="0"/>
                                    </a:rPr>
                                  </m:ctrlPr>
                                </m:dPr>
                                <m:e>
                                  <m:r>
                                    <a:rPr lang="en-US" sz="1800" i="1">
                                      <a:latin typeface="Cambria Math" panose="02040503050406030204" pitchFamily="18" charset="0"/>
                                    </a:rPr>
                                    <m:t>𝜇</m:t>
                                  </m:r>
                                  <m:d>
                                    <m:dPr>
                                      <m:ctrlPr>
                                        <a:rPr lang="en-US" sz="1800" i="1">
                                          <a:latin typeface="Cambria Math" panose="02040503050406030204" pitchFamily="18" charset="0"/>
                                        </a:rPr>
                                      </m:ctrlPr>
                                    </m:dPr>
                                    <m:e>
                                      <m:r>
                                        <a:rPr lang="en-US" sz="1800" b="1" i="1">
                                          <a:latin typeface="Cambria Math" panose="02040503050406030204" pitchFamily="18" charset="0"/>
                                        </a:rPr>
                                        <m:t>𝒙</m:t>
                                      </m:r>
                                    </m:e>
                                  </m:d>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𝑖</m:t>
                                      </m:r>
                                    </m:e>
                                  </m:d>
                                  <m:r>
                                    <a:rPr lang="en-US" sz="1800" i="1">
                                      <a:latin typeface="Cambria Math" panose="02040503050406030204" pitchFamily="18" charset="0"/>
                                    </a:rPr>
                                    <m:t>−</m:t>
                                  </m:r>
                                  <m:r>
                                    <a:rPr lang="en-US" sz="1800" i="1">
                                      <a:latin typeface="Cambria Math" panose="02040503050406030204" pitchFamily="18" charset="0"/>
                                    </a:rPr>
                                    <m:t>𝜇</m:t>
                                  </m:r>
                                  <m:d>
                                    <m:dPr>
                                      <m:ctrlPr>
                                        <a:rPr lang="en-US" sz="1800" i="1">
                                          <a:latin typeface="Cambria Math" panose="02040503050406030204" pitchFamily="18" charset="0"/>
                                        </a:rPr>
                                      </m:ctrlPr>
                                    </m:dPr>
                                    <m:e>
                                      <m:sSup>
                                        <m:sSupPr>
                                          <m:ctrlPr>
                                            <a:rPr lang="en-US" sz="1800" b="1" i="1">
                                              <a:latin typeface="Cambria Math" panose="02040503050406030204" pitchFamily="18" charset="0"/>
                                            </a:rPr>
                                          </m:ctrlPr>
                                        </m:sSupPr>
                                        <m:e>
                                          <m:r>
                                            <a:rPr lang="en-US" sz="1800" b="1" i="1">
                                              <a:latin typeface="Cambria Math" panose="02040503050406030204" pitchFamily="18" charset="0"/>
                                            </a:rPr>
                                            <m:t>𝒙</m:t>
                                          </m:r>
                                        </m:e>
                                        <m:sup>
                                          <m:r>
                                            <a:rPr lang="en-US" sz="1800" i="1">
                                              <a:latin typeface="Cambria Math" panose="02040503050406030204" pitchFamily="18" charset="0"/>
                                            </a:rPr>
                                            <m:t>′</m:t>
                                          </m:r>
                                        </m:sup>
                                      </m:sSup>
                                    </m:e>
                                  </m:d>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𝑖</m:t>
                                      </m:r>
                                    </m:e>
                                  </m:d>
                                </m:e>
                              </m:d>
                              <m:sSubSup>
                                <m:sSubSupPr>
                                  <m:ctrlPr>
                                    <a:rPr lang="en-US" sz="1800" i="1">
                                      <a:latin typeface="Cambria Math" panose="02040503050406030204" pitchFamily="18" charset="0"/>
                                    </a:rPr>
                                  </m:ctrlPr>
                                </m:sSubSupPr>
                                <m:e>
                                  <m:r>
                                    <a:rPr lang="en-US" sz="1800" i="1">
                                      <a:latin typeface="Cambria Math" panose="02040503050406030204" pitchFamily="18" charset="0"/>
                                    </a:rPr>
                                    <m:t>𝑎</m:t>
                                  </m:r>
                                </m:e>
                                <m:sub>
                                  <m:r>
                                    <a:rPr lang="en-US" sz="1800" i="1">
                                      <a:latin typeface="Cambria Math" panose="02040503050406030204" pitchFamily="18" charset="0"/>
                                    </a:rPr>
                                    <m:t>𝑔</m:t>
                                  </m:r>
                                </m:sub>
                                <m:sup>
                                  <m:r>
                                    <a:rPr lang="en-US" sz="1800" i="1">
                                      <a:latin typeface="Cambria Math" panose="02040503050406030204" pitchFamily="18" charset="0"/>
                                    </a:rPr>
                                    <m:t>′</m:t>
                                  </m:r>
                                </m:sup>
                              </m:sSubSup>
                              <m:d>
                                <m:dPr>
                                  <m:ctrlPr>
                                    <a:rPr lang="en-US" sz="1800" i="1">
                                      <a:latin typeface="Cambria Math" panose="02040503050406030204" pitchFamily="18" charset="0"/>
                                    </a:rPr>
                                  </m:ctrlPr>
                                </m:dPr>
                                <m:e>
                                  <m:r>
                                    <a:rPr lang="en-US" sz="1800" i="1">
                                      <a:latin typeface="Cambria Math" panose="02040503050406030204" pitchFamily="18" charset="0"/>
                                    </a:rPr>
                                    <m:t>𝜇</m:t>
                                  </m:r>
                                  <m:d>
                                    <m:dPr>
                                      <m:ctrlPr>
                                        <a:rPr lang="en-US" sz="1800" i="1">
                                          <a:latin typeface="Cambria Math" panose="02040503050406030204" pitchFamily="18" charset="0"/>
                                        </a:rPr>
                                      </m:ctrlPr>
                                    </m:dPr>
                                    <m:e>
                                      <m:sSup>
                                        <m:sSupPr>
                                          <m:ctrlPr>
                                            <a:rPr lang="en-US" sz="1800" b="1" i="1">
                                              <a:latin typeface="Cambria Math" panose="02040503050406030204" pitchFamily="18" charset="0"/>
                                            </a:rPr>
                                          </m:ctrlPr>
                                        </m:sSupPr>
                                        <m:e>
                                          <m:r>
                                            <a:rPr lang="en-US" sz="1800" b="1" i="1">
                                              <a:latin typeface="Cambria Math" panose="02040503050406030204" pitchFamily="18" charset="0"/>
                                            </a:rPr>
                                            <m:t>𝒙</m:t>
                                          </m:r>
                                        </m:e>
                                        <m:sup>
                                          <m:r>
                                            <a:rPr lang="en-US" sz="1800" i="1">
                                              <a:latin typeface="Cambria Math" panose="02040503050406030204" pitchFamily="18" charset="0"/>
                                            </a:rPr>
                                            <m:t>′</m:t>
                                          </m:r>
                                        </m:sup>
                                      </m:sSup>
                                    </m:e>
                                  </m:d>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𝑖</m:t>
                                      </m:r>
                                    </m:e>
                                  </m:d>
                                </m:e>
                              </m:d>
                            </m:e>
                          </m:nary>
                        </m:e>
                      </m:d>
                    </m:oMath>
                  </m:oMathPara>
                </a14:m>
                <a:endParaRPr lang="en-US" sz="1800" dirty="0"/>
              </a:p>
              <a:p>
                <a:pPr marL="0" indent="0">
                  <a:buNone/>
                </a:pPr>
                <a:r>
                  <a:rPr lang="en-US" sz="1800" dirty="0"/>
                  <a:t>The experiment is performed on a laptop with CPU AMD64 4 processors, 4GB RAM, Windows 10, and Java 15 given dataset is a set of thirty-six 100x64 </a:t>
                </a:r>
                <a:r>
                  <a:rPr lang="en-US" sz="1800" dirty="0" smtClean="0"/>
                  <a:t>images available </a:t>
                </a:r>
                <a:r>
                  <a:rPr lang="en-US" sz="1800" dirty="0"/>
                  <a:t>at https://github.com/ngphloc/ai/tree/main/3_implementation/datasets/orbit/base-100x64. The 36 images are animated images which imitate movements of a dragon and a tiger in bamboo jungle, in which each image depicts a position of a dragon or a tiger with note that the background that is the bamboo jungle is not changed. For example, the two following images depict two positions of a dragon and a tiger among 36 positions. For each tested image, DGMs are not retrained for fair testing because there is no splitting of training set and testing set</a:t>
                </a:r>
                <a:r>
                  <a:rPr lang="en-US" sz="1800" dirty="0" smtClean="0"/>
                  <a:t>. </a:t>
                </a:r>
                <a:r>
                  <a:rPr lang="en-US" sz="1800" dirty="0"/>
                  <a:t>It is necessary to define how good deep generative models (DGMs) such as VAE, GAN, and AVA are.</a:t>
                </a:r>
              </a:p>
            </p:txBody>
          </p:sp>
        </mc:Choice>
        <mc:Fallback xmlns="">
          <p:sp>
            <p:nvSpPr>
              <p:cNvPr id="3" name="Content Placeholder 2">
                <a:extLst>
                  <a:ext uri="{FF2B5EF4-FFF2-40B4-BE49-F238E27FC236}">
                    <a16:creationId xmlns:a16="http://schemas.microsoft.com/office/drawing/2014/main" id="{CBA3C71A-6A92-340B-D659-9FF8E6939C59}"/>
                  </a:ext>
                </a:extLst>
              </p:cNvPr>
              <p:cNvSpPr>
                <a:spLocks noGrp="1" noRot="1" noChangeAspect="1" noMove="1" noResize="1" noEditPoints="1" noAdjustHandles="1" noChangeArrowheads="1" noChangeShapeType="1" noTextEdit="1"/>
              </p:cNvSpPr>
              <p:nvPr>
                <p:ph idx="1"/>
              </p:nvPr>
            </p:nvSpPr>
            <p:spPr>
              <a:xfrm>
                <a:off x="81280" y="914399"/>
                <a:ext cx="12009120" cy="5176066"/>
              </a:xfrm>
              <a:blipFill>
                <a:blip r:embed="rId2"/>
                <a:stretch>
                  <a:fillRect l="-406" t="-589" r="-457" b="-553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88B684B-8128-83AD-F826-29E711469396}"/>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AB290577-93E7-B797-5A23-9F48721133CA}"/>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33BAEFF5-E0A5-2B06-E405-D7A91409F7C2}"/>
              </a:ext>
            </a:extLst>
          </p:cNvPr>
          <p:cNvSpPr>
            <a:spLocks noGrp="1"/>
          </p:cNvSpPr>
          <p:nvPr>
            <p:ph type="sldNum" sz="quarter" idx="12"/>
          </p:nvPr>
        </p:nvSpPr>
        <p:spPr/>
        <p:txBody>
          <a:bodyPr/>
          <a:lstStyle/>
          <a:p>
            <a:fld id="{5DB5036F-1FF2-46C4-8D2B-59C7E3B91952}" type="slidenum">
              <a:rPr lang="en-US" smtClean="0"/>
              <a:pPr/>
              <a:t>21</a:t>
            </a:fld>
            <a:endParaRPr lang="en-US"/>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9898498" y="1436209"/>
            <a:ext cx="1904762" cy="1219048"/>
          </a:xfrm>
          <a:prstGeom prst="rect">
            <a:avLst/>
          </a:prstGeom>
        </p:spPr>
      </p:pic>
      <p:pic>
        <p:nvPicPr>
          <p:cNvPr id="8" name="Picture 7"/>
          <p:cNvPicPr/>
          <p:nvPr/>
        </p:nvPicPr>
        <p:blipFill>
          <a:blip r:embed="rId4">
            <a:extLst>
              <a:ext uri="{28A0092B-C50C-407E-A947-70E740481C1C}">
                <a14:useLocalDpi xmlns:a14="http://schemas.microsoft.com/office/drawing/2010/main" val="0"/>
              </a:ext>
            </a:extLst>
          </a:blip>
          <a:stretch>
            <a:fillRect/>
          </a:stretch>
        </p:blipFill>
        <p:spPr>
          <a:xfrm>
            <a:off x="9898498" y="2892908"/>
            <a:ext cx="1904762" cy="1219048"/>
          </a:xfrm>
          <a:prstGeom prst="rect">
            <a:avLst/>
          </a:prstGeom>
        </p:spPr>
      </p:pic>
    </p:spTree>
    <p:extLst>
      <p:ext uri="{BB962C8B-B14F-4D97-AF65-F5344CB8AC3E}">
        <p14:creationId xmlns:p14="http://schemas.microsoft.com/office/powerpoint/2010/main" val="144556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Experimental results and discussions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2080" y="914399"/>
                <a:ext cx="11917680" cy="5176066"/>
              </a:xfrm>
            </p:spPr>
            <p:txBody>
              <a:bodyPr>
                <a:normAutofit/>
              </a:bodyPr>
              <a:lstStyle/>
              <a:p>
                <a:pPr marL="0" indent="0">
                  <a:buNone/>
                </a:pPr>
                <a:r>
                  <a:rPr lang="en-US" sz="2200" dirty="0"/>
                  <a:t>Let </a:t>
                </a:r>
                <a:r>
                  <a:rPr lang="en-US" sz="2200" dirty="0" err="1"/>
                  <a:t>imageGen</a:t>
                </a:r>
                <a:r>
                  <a:rPr lang="en-US" sz="2200" dirty="0"/>
                  <a:t> be the best image generated by a deep generative model (DGM), which is compared with the </a:t>
                </a:r>
                <a:r>
                  <a:rPr lang="en-US" sz="2200" i="1" dirty="0" err="1"/>
                  <a:t>i</a:t>
                </a:r>
                <a:r>
                  <a:rPr lang="en-US" sz="2200" baseline="30000" dirty="0" err="1"/>
                  <a:t>th</a:t>
                </a:r>
                <a:r>
                  <a:rPr lang="en-US" sz="2200" dirty="0"/>
                  <a:t> image denoted images[</a:t>
                </a:r>
                <a:r>
                  <a:rPr lang="en-US" sz="2200" i="1" dirty="0" err="1"/>
                  <a:t>i</a:t>
                </a:r>
                <a:r>
                  <a:rPr lang="en-US" sz="2200" dirty="0"/>
                  <a:t>] in dataset and then, let </a:t>
                </a:r>
                <a:r>
                  <a:rPr lang="en-US" sz="2200" i="1" dirty="0" err="1"/>
                  <a:t>d</a:t>
                </a:r>
                <a:r>
                  <a:rPr lang="en-US" sz="2200" i="1" baseline="-25000" dirty="0" err="1"/>
                  <a:t>ij</a:t>
                </a:r>
                <a:r>
                  <a:rPr lang="en-US" sz="2200" dirty="0"/>
                  <a:t> be the pixel distance between </a:t>
                </a:r>
                <a:r>
                  <a:rPr lang="en-US" sz="2200" dirty="0" err="1"/>
                  <a:t>imageGen</a:t>
                </a:r>
                <a:r>
                  <a:rPr lang="en-US" sz="2200" dirty="0"/>
                  <a:t> and the </a:t>
                </a:r>
                <a:r>
                  <a:rPr lang="en-US" sz="2200" i="1" dirty="0" err="1"/>
                  <a:t>i</a:t>
                </a:r>
                <a:r>
                  <a:rPr lang="en-US" sz="2200" baseline="30000" dirty="0" err="1"/>
                  <a:t>th</a:t>
                </a:r>
                <a:r>
                  <a:rPr lang="en-US" sz="2200" dirty="0"/>
                  <a:t> image at the </a:t>
                </a:r>
                <a:r>
                  <a:rPr lang="en-US" sz="2200" i="1" dirty="0" err="1"/>
                  <a:t>j</a:t>
                </a:r>
                <a:r>
                  <a:rPr lang="en-US" sz="2200" baseline="30000" dirty="0" err="1"/>
                  <a:t>th</a:t>
                </a:r>
                <a:r>
                  <a:rPr lang="en-US" sz="2200" dirty="0"/>
                  <a:t> pixel as follows:</a:t>
                </a:r>
              </a:p>
              <a:p>
                <a:pPr marL="0" indent="0">
                  <a:buNone/>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𝑑</m:t>
                          </m:r>
                        </m:e>
                        <m:sub>
                          <m:r>
                            <a:rPr lang="en-US" sz="2200" i="1">
                              <a:latin typeface="Cambria Math" panose="02040503050406030204" pitchFamily="18" charset="0"/>
                            </a:rPr>
                            <m:t>𝑖𝑗</m:t>
                          </m:r>
                        </m:sub>
                      </m:sSub>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r>
                            <m:rPr>
                              <m:sty m:val="p"/>
                            </m:rPr>
                            <a:rPr lang="en-US" sz="2200">
                              <a:latin typeface="Cambria Math" panose="02040503050406030204" pitchFamily="18" charset="0"/>
                            </a:rPr>
                            <m:t>imageGen</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𝑗</m:t>
                              </m:r>
                            </m:e>
                          </m:d>
                          <m:r>
                            <a:rPr lang="en-US" sz="2200" i="1">
                              <a:latin typeface="Cambria Math" panose="02040503050406030204" pitchFamily="18" charset="0"/>
                            </a:rPr>
                            <m:t>−</m:t>
                          </m:r>
                          <m:r>
                            <m:rPr>
                              <m:sty m:val="p"/>
                            </m:rPr>
                            <a:rPr lang="en-US" sz="2200">
                              <a:latin typeface="Cambria Math" panose="02040503050406030204" pitchFamily="18" charset="0"/>
                            </a:rPr>
                            <m:t>image</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𝑖</m:t>
                              </m:r>
                            </m:e>
                          </m:d>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𝑗</m:t>
                              </m:r>
                            </m:e>
                          </m:d>
                        </m:e>
                      </m:d>
                    </m:oMath>
                  </m:oMathPara>
                </a14:m>
                <a:endParaRPr lang="en-US" sz="2200" dirty="0"/>
              </a:p>
              <a:p>
                <a:pPr marL="0" indent="0">
                  <a:buNone/>
                </a:pPr>
                <a:r>
                  <a:rPr lang="en-US" sz="2200" dirty="0"/>
                  <a:t>Obviously, image[</a:t>
                </a:r>
                <a:r>
                  <a:rPr lang="en-US" sz="2200" i="1" dirty="0" err="1"/>
                  <a:t>i</a:t>
                </a:r>
                <a:r>
                  <a:rPr lang="en-US" sz="2200" dirty="0"/>
                  <a:t>][</a:t>
                </a:r>
                <a:r>
                  <a:rPr lang="en-US" sz="2200" i="1" dirty="0"/>
                  <a:t>j</a:t>
                </a:r>
                <a:r>
                  <a:rPr lang="en-US" sz="2200" dirty="0"/>
                  <a:t>] (</a:t>
                </a:r>
                <a:r>
                  <a:rPr lang="en-US" sz="2200" dirty="0" err="1"/>
                  <a:t>imageGen</a:t>
                </a:r>
                <a:r>
                  <a:rPr lang="en-US" sz="2200" dirty="0"/>
                  <a:t>[</a:t>
                </a:r>
                <a:r>
                  <a:rPr lang="en-US" sz="2200" i="1" dirty="0"/>
                  <a:t>j</a:t>
                </a:r>
                <a:r>
                  <a:rPr lang="en-US" sz="2200" dirty="0"/>
                  <a:t>]) is the </a:t>
                </a:r>
                <a:r>
                  <a:rPr lang="en-US" sz="2200" i="1" dirty="0" err="1"/>
                  <a:t>j</a:t>
                </a:r>
                <a:r>
                  <a:rPr lang="en-US" sz="2200" baseline="30000" dirty="0" err="1"/>
                  <a:t>th</a:t>
                </a:r>
                <a:r>
                  <a:rPr lang="en-US" sz="2200" dirty="0"/>
                  <a:t> pixel of the </a:t>
                </a:r>
                <a:r>
                  <a:rPr lang="en-US" sz="2200" i="1" dirty="0" err="1"/>
                  <a:t>i</a:t>
                </a:r>
                <a:r>
                  <a:rPr lang="en-US" sz="2200" baseline="30000" dirty="0" err="1"/>
                  <a:t>th</a:t>
                </a:r>
                <a:r>
                  <a:rPr lang="en-US" sz="2200" dirty="0"/>
                  <a:t> image (the </a:t>
                </a:r>
                <a:r>
                  <a:rPr lang="en-US" sz="2200" dirty="0" smtClean="0"/>
                  <a:t>generated </a:t>
                </a:r>
                <a:r>
                  <a:rPr lang="en-US" sz="2200" dirty="0"/>
                  <a:t>image). The notation ||.|| denotes norm of pixel. For example, norm of RGB pixel is </a:t>
                </a:r>
                <a14:m>
                  <m:oMath xmlns:m="http://schemas.openxmlformats.org/officeDocument/2006/math">
                    <m:rad>
                      <m:radPr>
                        <m:degHide m:val="on"/>
                        <m:ctrlPr>
                          <a:rPr lang="en-US" sz="2200" i="1">
                            <a:latin typeface="Cambria Math" panose="02040503050406030204" pitchFamily="18" charset="0"/>
                          </a:rPr>
                        </m:ctrlPr>
                      </m:radPr>
                      <m:deg/>
                      <m:e>
                        <m:sSup>
                          <m:sSupPr>
                            <m:ctrlPr>
                              <a:rPr lang="en-US" sz="2200" i="1">
                                <a:latin typeface="Cambria Math" panose="02040503050406030204" pitchFamily="18" charset="0"/>
                              </a:rPr>
                            </m:ctrlPr>
                          </m:sSupPr>
                          <m:e>
                            <m:r>
                              <a:rPr lang="en-US" sz="2200" i="1">
                                <a:latin typeface="Cambria Math" panose="02040503050406030204" pitchFamily="18" charset="0"/>
                              </a:rPr>
                              <m:t>𝑟</m:t>
                            </m:r>
                          </m:e>
                          <m:sup>
                            <m:r>
                              <a:rPr lang="en-US" sz="2200" i="1">
                                <a:latin typeface="Cambria Math" panose="02040503050406030204" pitchFamily="18" charset="0"/>
                              </a:rPr>
                              <m:t>2</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𝑔</m:t>
                            </m:r>
                          </m:e>
                          <m:sup>
                            <m:r>
                              <a:rPr lang="en-US" sz="2200" i="1">
                                <a:latin typeface="Cambria Math" panose="02040503050406030204" pitchFamily="18" charset="0"/>
                              </a:rPr>
                              <m:t>2</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𝑏</m:t>
                            </m:r>
                          </m:e>
                          <m:sup>
                            <m:r>
                              <a:rPr lang="en-US" sz="2200" i="1">
                                <a:latin typeface="Cambria Math" panose="02040503050406030204" pitchFamily="18" charset="0"/>
                              </a:rPr>
                              <m:t>2</m:t>
                            </m:r>
                          </m:sup>
                        </m:sSup>
                      </m:e>
                    </m:rad>
                  </m:oMath>
                </a14:m>
                <a:r>
                  <a:rPr lang="en-US" sz="2200" dirty="0"/>
                  <a:t> where </a:t>
                </a:r>
                <a:r>
                  <a:rPr lang="en-US" sz="2200" i="1" dirty="0"/>
                  <a:t>r</a:t>
                </a:r>
                <a:r>
                  <a:rPr lang="en-US" sz="2200" dirty="0"/>
                  <a:t>, </a:t>
                </a:r>
                <a:r>
                  <a:rPr lang="en-US" sz="2200" i="1" dirty="0"/>
                  <a:t>g</a:t>
                </a:r>
                <a:r>
                  <a:rPr lang="en-US" sz="2200" dirty="0"/>
                  <a:t>, and </a:t>
                </a:r>
                <a:r>
                  <a:rPr lang="en-US" sz="2200" i="1" dirty="0"/>
                  <a:t>b</a:t>
                </a:r>
                <a:r>
                  <a:rPr lang="en-US" sz="2200" dirty="0"/>
                  <a:t> are red color, green color, and blue color of such pixel. Suppose all pixel values are normalized in interval [0, 1]. The quantity </a:t>
                </a:r>
                <a:r>
                  <a:rPr lang="en-US" sz="2200" i="1" dirty="0" err="1"/>
                  <a:t>d</a:t>
                </a:r>
                <a:r>
                  <a:rPr lang="en-US" sz="2200" i="1" baseline="-25000" dirty="0" err="1"/>
                  <a:t>ij</a:t>
                </a:r>
                <a:r>
                  <a:rPr lang="en-US" sz="2200" dirty="0"/>
                  <a:t> implies difference between two images and so, it expresses similarity quality of generated image, which is as small as possible. The inverse 1–</a:t>
                </a:r>
                <a:r>
                  <a:rPr lang="en-US" sz="2200" i="1" dirty="0" err="1"/>
                  <a:t>d</a:t>
                </a:r>
                <a:r>
                  <a:rPr lang="en-US" sz="2200" i="1" baseline="-25000" dirty="0" err="1"/>
                  <a:t>ij</a:t>
                </a:r>
                <a:r>
                  <a:rPr lang="en-US" sz="2200" dirty="0"/>
                  <a:t> expresses diversity quality of generated image, which is as large as possible. Therefore, the best image should balance these quantities </a:t>
                </a:r>
                <a:r>
                  <a:rPr lang="en-US" sz="2200" i="1" dirty="0" err="1"/>
                  <a:t>d</a:t>
                </a:r>
                <a:r>
                  <a:rPr lang="en-US" sz="2200" i="1" baseline="-25000" dirty="0" err="1"/>
                  <a:t>ij</a:t>
                </a:r>
                <a:r>
                  <a:rPr lang="en-US" sz="2200" dirty="0"/>
                  <a:t> and 1–</a:t>
                </a:r>
                <a:r>
                  <a:rPr lang="en-US" sz="2200" i="1" dirty="0" err="1"/>
                  <a:t>d</a:t>
                </a:r>
                <a:r>
                  <a:rPr lang="en-US" sz="2200" i="1" baseline="-25000" dirty="0" err="1"/>
                  <a:t>ij</a:t>
                </a:r>
                <a:r>
                  <a:rPr lang="en-US" sz="2200" dirty="0"/>
                  <a:t> so that the product </a:t>
                </a:r>
                <a:r>
                  <a:rPr lang="en-US" sz="2200" i="1" dirty="0" err="1"/>
                  <a:t>d</a:t>
                </a:r>
                <a:r>
                  <a:rPr lang="en-US" sz="2200" i="1" baseline="-25000" dirty="0" err="1"/>
                  <a:t>ij</a:t>
                </a:r>
                <a:r>
                  <a:rPr lang="en-US" sz="2200" dirty="0"/>
                  <a:t>(1–</a:t>
                </a:r>
                <a:r>
                  <a:rPr lang="en-US" sz="2200" i="1" dirty="0" err="1"/>
                  <a:t>d</a:t>
                </a:r>
                <a:r>
                  <a:rPr lang="en-US" sz="2200" i="1" baseline="-25000" dirty="0" err="1"/>
                  <a:t>ij</a:t>
                </a:r>
                <a:r>
                  <a:rPr lang="en-US" sz="2200" dirty="0"/>
                  <a:t>) gets as larger as possible.</a:t>
                </a:r>
              </a:p>
              <a:p>
                <a:pPr marL="0" indent="0">
                  <a:buNone/>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𝑑</m:t>
                          </m:r>
                        </m:e>
                        <m:sub>
                          <m:r>
                            <a:rPr lang="en-US" sz="2200" i="1">
                              <a:latin typeface="Cambria Math" panose="02040503050406030204" pitchFamily="18" charset="0"/>
                            </a:rPr>
                            <m:t>𝑖𝑗</m:t>
                          </m:r>
                        </m:sub>
                      </m:sSub>
                      <m:d>
                        <m:dPr>
                          <m:ctrlPr>
                            <a:rPr lang="en-US" sz="2200" i="1">
                              <a:latin typeface="Cambria Math" panose="02040503050406030204" pitchFamily="18" charset="0"/>
                            </a:rPr>
                          </m:ctrlPr>
                        </m:dPr>
                        <m:e>
                          <m:r>
                            <a:rPr lang="en-US" sz="2200" i="1">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𝑑</m:t>
                              </m:r>
                            </m:e>
                            <m:sub>
                              <m:r>
                                <a:rPr lang="en-US" sz="2200" i="1">
                                  <a:latin typeface="Cambria Math" panose="02040503050406030204" pitchFamily="18" charset="0"/>
                                </a:rPr>
                                <m:t>𝑖𝑗</m:t>
                              </m:r>
                            </m:sub>
                          </m:sSub>
                        </m:e>
                      </m:d>
                      <m:r>
                        <a:rPr lang="en-US" sz="2200" i="1">
                          <a:latin typeface="Cambria Math" panose="02040503050406030204" pitchFamily="18" charset="0"/>
                        </a:rPr>
                        <m:t>→</m:t>
                      </m:r>
                      <m:r>
                        <m:rPr>
                          <m:sty m:val="p"/>
                        </m:rPr>
                        <a:rPr lang="en-US" sz="2200">
                          <a:latin typeface="Cambria Math" panose="02040503050406030204" pitchFamily="18" charset="0"/>
                        </a:rPr>
                        <m:t>max</m:t>
                      </m:r>
                    </m:oMath>
                  </m:oMathPara>
                </a14:m>
                <a:endParaRPr lang="en-US" sz="2200" dirty="0" smtClean="0"/>
              </a:p>
              <a:p>
                <a:pPr marL="0" indent="0">
                  <a:buNone/>
                </a:pPr>
                <a:r>
                  <a:rPr lang="en-US" sz="2200" dirty="0"/>
                  <a:t>Because the product </a:t>
                </a:r>
                <a:r>
                  <a:rPr lang="en-US" sz="2200" i="1" dirty="0" err="1"/>
                  <a:t>d</a:t>
                </a:r>
                <a:r>
                  <a:rPr lang="en-US" sz="2200" i="1" baseline="-25000" dirty="0" err="1"/>
                  <a:t>ij</a:t>
                </a:r>
                <a:r>
                  <a:rPr lang="en-US" sz="2200" dirty="0"/>
                  <a:t>(1–</a:t>
                </a:r>
                <a:r>
                  <a:rPr lang="en-US" sz="2200" i="1" dirty="0" err="1"/>
                  <a:t>d</a:t>
                </a:r>
                <a:r>
                  <a:rPr lang="en-US" sz="2200" i="1" baseline="-25000" dirty="0" err="1"/>
                  <a:t>ij</a:t>
                </a:r>
                <a:r>
                  <a:rPr lang="en-US" sz="2200" dirty="0"/>
                  <a:t>) is second-order function, its maximizer exists and so, the generated image whose product </a:t>
                </a:r>
                <a:r>
                  <a:rPr lang="en-US" sz="2200" i="1" dirty="0" err="1"/>
                  <a:t>d</a:t>
                </a:r>
                <a:r>
                  <a:rPr lang="en-US" sz="2200" i="1" baseline="-25000" dirty="0" err="1"/>
                  <a:t>ij</a:t>
                </a:r>
                <a:r>
                  <a:rPr lang="en-US" sz="2200" dirty="0"/>
                  <a:t>(1–</a:t>
                </a:r>
                <a:r>
                  <a:rPr lang="en-US" sz="2200" i="1" dirty="0" err="1"/>
                  <a:t>d</a:t>
                </a:r>
                <a:r>
                  <a:rPr lang="en-US" sz="2200" i="1" baseline="-25000" dirty="0" err="1"/>
                  <a:t>ij</a:t>
                </a:r>
                <a:r>
                  <a:rPr lang="en-US" sz="2200" dirty="0"/>
                  <a:t>) is larger is the better one when its balance is more stable.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2080" y="914399"/>
                <a:ext cx="11917680" cy="5176066"/>
              </a:xfrm>
              <a:blipFill>
                <a:blip r:embed="rId2"/>
                <a:stretch>
                  <a:fillRect l="-665" t="-824" r="-66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13/09/2023</a:t>
            </a:r>
            <a:endParaRPr lang="en-US"/>
          </a:p>
        </p:txBody>
      </p:sp>
      <p:sp>
        <p:nvSpPr>
          <p:cNvPr id="5" name="Footer Placeholder 4"/>
          <p:cNvSpPr>
            <a:spLocks noGrp="1"/>
          </p:cNvSpPr>
          <p:nvPr>
            <p:ph type="ftr" sz="quarter" idx="11"/>
          </p:nvPr>
        </p:nvSpPr>
        <p:spPr/>
        <p:txBody>
          <a:bodyPr/>
          <a:lstStyle/>
          <a:p>
            <a:r>
              <a:rPr lang="en-US" smtClean="0"/>
              <a:t>Loc Nguyen - AVA</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22</a:t>
            </a:fld>
            <a:endParaRPr lang="en-US"/>
          </a:p>
        </p:txBody>
      </p:sp>
    </p:spTree>
    <p:extLst>
      <p:ext uri="{BB962C8B-B14F-4D97-AF65-F5344CB8AC3E}">
        <p14:creationId xmlns:p14="http://schemas.microsoft.com/office/powerpoint/2010/main" val="3428169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Experimental results and discussions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 y="914399"/>
                <a:ext cx="12009120" cy="5176066"/>
              </a:xfrm>
            </p:spPr>
            <p:txBody>
              <a:bodyPr>
                <a:noAutofit/>
              </a:bodyPr>
              <a:lstStyle/>
              <a:p>
                <a:pPr marL="0" indent="0">
                  <a:buNone/>
                </a:pPr>
                <a:r>
                  <a:rPr lang="en-US" sz="1950" dirty="0" smtClean="0"/>
                  <a:t>As a result, let balance metric (BM) be the metric to assess quality of the generated image (the best image) with regard to the </a:t>
                </a:r>
                <a:r>
                  <a:rPr lang="en-US" sz="1950" i="1" dirty="0" err="1"/>
                  <a:t>i</a:t>
                </a:r>
                <a:r>
                  <a:rPr lang="en-US" sz="1950" baseline="30000" dirty="0" err="1"/>
                  <a:t>th</a:t>
                </a:r>
                <a:r>
                  <a:rPr lang="en-US" sz="1950" dirty="0"/>
                  <a:t> image, which is formulated as follows:</a:t>
                </a:r>
              </a:p>
              <a:p>
                <a:pPr marL="0" indent="0">
                  <a:buNone/>
                </a:pPr>
                <a14:m>
                  <m:oMathPara xmlns:m="http://schemas.openxmlformats.org/officeDocument/2006/math">
                    <m:oMathParaPr>
                      <m:jc m:val="centerGroup"/>
                    </m:oMathParaPr>
                    <m:oMath xmlns:m="http://schemas.openxmlformats.org/officeDocument/2006/math">
                      <m:sSub>
                        <m:sSubPr>
                          <m:ctrlPr>
                            <a:rPr lang="en-US" sz="1950" i="1">
                              <a:latin typeface="Cambria Math" panose="02040503050406030204" pitchFamily="18" charset="0"/>
                            </a:rPr>
                          </m:ctrlPr>
                        </m:sSubPr>
                        <m:e>
                          <m:r>
                            <m:rPr>
                              <m:sty m:val="p"/>
                            </m:rPr>
                            <a:rPr lang="en-US" sz="1950">
                              <a:latin typeface="Cambria Math" panose="02040503050406030204" pitchFamily="18" charset="0"/>
                            </a:rPr>
                            <m:t>BM</m:t>
                          </m:r>
                        </m:e>
                        <m:sub>
                          <m:r>
                            <a:rPr lang="en-US" sz="1950" i="1">
                              <a:latin typeface="Cambria Math" panose="02040503050406030204" pitchFamily="18" charset="0"/>
                            </a:rPr>
                            <m:t>𝑖</m:t>
                          </m:r>
                        </m:sub>
                      </m:sSub>
                      <m:r>
                        <a:rPr lang="en-US" sz="1950" i="1">
                          <a:latin typeface="Cambria Math" panose="02040503050406030204" pitchFamily="18" charset="0"/>
                        </a:rPr>
                        <m:t>=</m:t>
                      </m:r>
                      <m:f>
                        <m:fPr>
                          <m:ctrlPr>
                            <a:rPr lang="en-US" sz="1950" i="1">
                              <a:latin typeface="Cambria Math" panose="02040503050406030204" pitchFamily="18" charset="0"/>
                            </a:rPr>
                          </m:ctrlPr>
                        </m:fPr>
                        <m:num>
                          <m:r>
                            <a:rPr lang="en-US" sz="1950" i="1">
                              <a:latin typeface="Cambria Math" panose="02040503050406030204" pitchFamily="18" charset="0"/>
                            </a:rPr>
                            <m:t>1</m:t>
                          </m:r>
                        </m:num>
                        <m:den>
                          <m:sSub>
                            <m:sSubPr>
                              <m:ctrlPr>
                                <a:rPr lang="en-US" sz="1950" i="1">
                                  <a:latin typeface="Cambria Math" panose="02040503050406030204" pitchFamily="18" charset="0"/>
                                </a:rPr>
                              </m:ctrlPr>
                            </m:sSubPr>
                            <m:e>
                              <m:r>
                                <a:rPr lang="en-US" sz="1950" i="1">
                                  <a:latin typeface="Cambria Math" panose="02040503050406030204" pitchFamily="18" charset="0"/>
                                </a:rPr>
                                <m:t>𝑛</m:t>
                              </m:r>
                            </m:e>
                            <m:sub>
                              <m:r>
                                <a:rPr lang="en-US" sz="1950" i="1">
                                  <a:latin typeface="Cambria Math" panose="02040503050406030204" pitchFamily="18" charset="0"/>
                                </a:rPr>
                                <m:t>𝑖</m:t>
                              </m:r>
                            </m:sub>
                          </m:sSub>
                        </m:den>
                      </m:f>
                      <m:nary>
                        <m:naryPr>
                          <m:chr m:val="∑"/>
                          <m:limLoc m:val="undOvr"/>
                          <m:supHide m:val="on"/>
                          <m:ctrlPr>
                            <a:rPr lang="en-US" sz="1950" i="1">
                              <a:latin typeface="Cambria Math" panose="02040503050406030204" pitchFamily="18" charset="0"/>
                            </a:rPr>
                          </m:ctrlPr>
                        </m:naryPr>
                        <m:sub>
                          <m:r>
                            <a:rPr lang="en-US" sz="1950" i="1">
                              <a:latin typeface="Cambria Math" panose="02040503050406030204" pitchFamily="18" charset="0"/>
                            </a:rPr>
                            <m:t>𝑗</m:t>
                          </m:r>
                        </m:sub>
                        <m:sup/>
                        <m:e>
                          <m:sSub>
                            <m:sSubPr>
                              <m:ctrlPr>
                                <a:rPr lang="en-US" sz="1950" i="1">
                                  <a:latin typeface="Cambria Math" panose="02040503050406030204" pitchFamily="18" charset="0"/>
                                </a:rPr>
                              </m:ctrlPr>
                            </m:sSubPr>
                            <m:e>
                              <m:r>
                                <a:rPr lang="en-US" sz="1950" i="1">
                                  <a:latin typeface="Cambria Math" panose="02040503050406030204" pitchFamily="18" charset="0"/>
                                </a:rPr>
                                <m:t>𝑑</m:t>
                              </m:r>
                            </m:e>
                            <m:sub>
                              <m:r>
                                <a:rPr lang="en-US" sz="1950" i="1">
                                  <a:latin typeface="Cambria Math" panose="02040503050406030204" pitchFamily="18" charset="0"/>
                                </a:rPr>
                                <m:t>𝑖𝑗</m:t>
                              </m:r>
                            </m:sub>
                          </m:sSub>
                          <m:d>
                            <m:dPr>
                              <m:ctrlPr>
                                <a:rPr lang="en-US" sz="1950" i="1">
                                  <a:latin typeface="Cambria Math" panose="02040503050406030204" pitchFamily="18" charset="0"/>
                                </a:rPr>
                              </m:ctrlPr>
                            </m:dPr>
                            <m:e>
                              <m:r>
                                <a:rPr lang="en-US" sz="1950" i="1">
                                  <a:latin typeface="Cambria Math" panose="02040503050406030204" pitchFamily="18" charset="0"/>
                                </a:rPr>
                                <m:t>1−</m:t>
                              </m:r>
                              <m:sSub>
                                <m:sSubPr>
                                  <m:ctrlPr>
                                    <a:rPr lang="en-US" sz="1950" i="1">
                                      <a:latin typeface="Cambria Math" panose="02040503050406030204" pitchFamily="18" charset="0"/>
                                    </a:rPr>
                                  </m:ctrlPr>
                                </m:sSubPr>
                                <m:e>
                                  <m:r>
                                    <a:rPr lang="en-US" sz="1950" i="1">
                                      <a:latin typeface="Cambria Math" panose="02040503050406030204" pitchFamily="18" charset="0"/>
                                    </a:rPr>
                                    <m:t>𝑑</m:t>
                                  </m:r>
                                </m:e>
                                <m:sub>
                                  <m:r>
                                    <a:rPr lang="en-US" sz="1950" i="1">
                                      <a:latin typeface="Cambria Math" panose="02040503050406030204" pitchFamily="18" charset="0"/>
                                    </a:rPr>
                                    <m:t>𝑖𝑗</m:t>
                                  </m:r>
                                </m:sub>
                              </m:sSub>
                            </m:e>
                          </m:d>
                        </m:e>
                      </m:nary>
                    </m:oMath>
                  </m:oMathPara>
                </a14:m>
                <a:endParaRPr lang="en-US" sz="1950" dirty="0"/>
              </a:p>
              <a:p>
                <a:pPr marL="0" indent="0">
                  <a:buNone/>
                </a:pPr>
                <a:r>
                  <a:rPr lang="en-US" sz="1950" dirty="0"/>
                  <a:t>Where </a:t>
                </a:r>
                <a:r>
                  <a:rPr lang="en-US" sz="1950" i="1" dirty="0" err="1"/>
                  <a:t>n</a:t>
                </a:r>
                <a:r>
                  <a:rPr lang="en-US" sz="1950" i="1" baseline="-25000" dirty="0" err="1"/>
                  <a:t>i</a:t>
                </a:r>
                <a:r>
                  <a:rPr lang="en-US" sz="1950" dirty="0"/>
                  <a:t> is the number of pixels of the </a:t>
                </a:r>
                <a:r>
                  <a:rPr lang="en-US" sz="1950" i="1" dirty="0" err="1"/>
                  <a:t>i</a:t>
                </a:r>
                <a:r>
                  <a:rPr lang="en-US" sz="1950" baseline="30000" dirty="0" err="1"/>
                  <a:t>th</a:t>
                </a:r>
                <a:r>
                  <a:rPr lang="en-US" sz="1950" dirty="0"/>
                  <a:t> image. The larger the </a:t>
                </a:r>
                <a:r>
                  <a:rPr lang="en-US" sz="1950" dirty="0" err="1"/>
                  <a:t>BM</a:t>
                </a:r>
                <a:r>
                  <a:rPr lang="en-US" sz="1950" i="1" baseline="-25000" dirty="0" err="1"/>
                  <a:t>i</a:t>
                </a:r>
                <a:r>
                  <a:rPr lang="en-US" sz="1950" dirty="0"/>
                  <a:t> is, the better the generated image is, the better the balance of similarity and diversity is. The overall BM of a DGM is average BM[</a:t>
                </a:r>
                <a:r>
                  <a:rPr lang="en-US" sz="1950" i="1" dirty="0" err="1"/>
                  <a:t>i</a:t>
                </a:r>
                <a:r>
                  <a:rPr lang="en-US" sz="1950" dirty="0"/>
                  <a:t>] </a:t>
                </a:r>
                <a:r>
                  <a:rPr lang="en-US" sz="1950"/>
                  <a:t>over </a:t>
                </a:r>
                <a:r>
                  <a:rPr lang="en-US" sz="1950" i="1" smtClean="0"/>
                  <a:t>N</a:t>
                </a:r>
                <a:r>
                  <a:rPr lang="en-US" sz="1950" smtClean="0"/>
                  <a:t>=36 </a:t>
                </a:r>
                <a:r>
                  <a:rPr lang="en-US" sz="1950" dirty="0"/>
                  <a:t>test images as follows</a:t>
                </a:r>
                <a:r>
                  <a:rPr lang="en-US" sz="1950" dirty="0" smtClean="0"/>
                  <a:t>:</a:t>
                </a:r>
              </a:p>
              <a:p>
                <a:pPr marL="0" indent="0">
                  <a:buNone/>
                </a:pPr>
                <a14:m>
                  <m:oMathPara xmlns:m="http://schemas.openxmlformats.org/officeDocument/2006/math">
                    <m:oMathParaPr>
                      <m:jc m:val="right"/>
                    </m:oMathParaPr>
                    <m:oMath xmlns:m="http://schemas.openxmlformats.org/officeDocument/2006/math">
                      <m:r>
                        <m:rPr>
                          <m:sty m:val="p"/>
                        </m:rPr>
                        <a:rPr lang="en-US" sz="1950">
                          <a:latin typeface="Cambria Math" panose="02040503050406030204" pitchFamily="18" charset="0"/>
                        </a:rPr>
                        <m:t>BM</m:t>
                      </m:r>
                      <m:r>
                        <a:rPr lang="en-US" sz="1950" i="1">
                          <a:latin typeface="Cambria Math" panose="02040503050406030204" pitchFamily="18" charset="0"/>
                        </a:rPr>
                        <m:t>=</m:t>
                      </m:r>
                      <m:f>
                        <m:fPr>
                          <m:ctrlPr>
                            <a:rPr lang="en-US" sz="1950" i="1">
                              <a:latin typeface="Cambria Math" panose="02040503050406030204" pitchFamily="18" charset="0"/>
                            </a:rPr>
                          </m:ctrlPr>
                        </m:fPr>
                        <m:num>
                          <m:r>
                            <a:rPr lang="en-US" sz="1950" i="1">
                              <a:latin typeface="Cambria Math" panose="02040503050406030204" pitchFamily="18" charset="0"/>
                            </a:rPr>
                            <m:t>1</m:t>
                          </m:r>
                        </m:num>
                        <m:den>
                          <m:r>
                            <a:rPr lang="en-US" sz="1950" i="1">
                              <a:latin typeface="Cambria Math" panose="02040503050406030204" pitchFamily="18" charset="0"/>
                            </a:rPr>
                            <m:t>𝑁</m:t>
                          </m:r>
                        </m:den>
                      </m:f>
                      <m:nary>
                        <m:naryPr>
                          <m:chr m:val="∑"/>
                          <m:limLoc m:val="undOvr"/>
                          <m:supHide m:val="on"/>
                          <m:ctrlPr>
                            <a:rPr lang="en-US" sz="1950" i="1">
                              <a:latin typeface="Cambria Math" panose="02040503050406030204" pitchFamily="18" charset="0"/>
                            </a:rPr>
                          </m:ctrlPr>
                        </m:naryPr>
                        <m:sub>
                          <m:r>
                            <a:rPr lang="en-US" sz="1950" i="1">
                              <a:latin typeface="Cambria Math" panose="02040503050406030204" pitchFamily="18" charset="0"/>
                            </a:rPr>
                            <m:t>𝑖</m:t>
                          </m:r>
                        </m:sub>
                        <m:sup/>
                        <m:e>
                          <m:sSub>
                            <m:sSubPr>
                              <m:ctrlPr>
                                <a:rPr lang="en-US" sz="1950" i="1">
                                  <a:latin typeface="Cambria Math" panose="02040503050406030204" pitchFamily="18" charset="0"/>
                                </a:rPr>
                              </m:ctrlPr>
                            </m:sSubPr>
                            <m:e>
                              <m:r>
                                <m:rPr>
                                  <m:sty m:val="p"/>
                                </m:rPr>
                                <a:rPr lang="en-US" sz="1950">
                                  <a:latin typeface="Cambria Math" panose="02040503050406030204" pitchFamily="18" charset="0"/>
                                </a:rPr>
                                <m:t>BM</m:t>
                              </m:r>
                            </m:e>
                            <m:sub>
                              <m:r>
                                <a:rPr lang="en-US" sz="1950" i="1">
                                  <a:latin typeface="Cambria Math" panose="02040503050406030204" pitchFamily="18" charset="0"/>
                                </a:rPr>
                                <m:t>𝑖</m:t>
                              </m:r>
                            </m:sub>
                          </m:sSub>
                        </m:e>
                      </m:nary>
                      <m:r>
                        <a:rPr lang="en-US" sz="1950" i="1">
                          <a:latin typeface="Cambria Math" panose="02040503050406030204" pitchFamily="18" charset="0"/>
                        </a:rPr>
                        <m:t>=</m:t>
                      </m:r>
                      <m:f>
                        <m:fPr>
                          <m:ctrlPr>
                            <a:rPr lang="en-US" sz="1950" i="1">
                              <a:latin typeface="Cambria Math" panose="02040503050406030204" pitchFamily="18" charset="0"/>
                            </a:rPr>
                          </m:ctrlPr>
                        </m:fPr>
                        <m:num>
                          <m:r>
                            <a:rPr lang="en-US" sz="1950" i="1">
                              <a:latin typeface="Cambria Math" panose="02040503050406030204" pitchFamily="18" charset="0"/>
                            </a:rPr>
                            <m:t>1</m:t>
                          </m:r>
                        </m:num>
                        <m:den>
                          <m:r>
                            <a:rPr lang="en-US" sz="1950" i="1">
                              <a:latin typeface="Cambria Math" panose="02040503050406030204" pitchFamily="18" charset="0"/>
                            </a:rPr>
                            <m:t>𝑁</m:t>
                          </m:r>
                        </m:den>
                      </m:f>
                      <m:nary>
                        <m:naryPr>
                          <m:chr m:val="∑"/>
                          <m:limLoc m:val="undOvr"/>
                          <m:supHide m:val="on"/>
                          <m:ctrlPr>
                            <a:rPr lang="en-US" sz="1950" i="1">
                              <a:latin typeface="Cambria Math" panose="02040503050406030204" pitchFamily="18" charset="0"/>
                            </a:rPr>
                          </m:ctrlPr>
                        </m:naryPr>
                        <m:sub>
                          <m:r>
                            <a:rPr lang="en-US" sz="1950" i="1">
                              <a:latin typeface="Cambria Math" panose="02040503050406030204" pitchFamily="18" charset="0"/>
                            </a:rPr>
                            <m:t>𝑖</m:t>
                          </m:r>
                        </m:sub>
                        <m:sup/>
                        <m:e>
                          <m:f>
                            <m:fPr>
                              <m:ctrlPr>
                                <a:rPr lang="en-US" sz="1950" i="1">
                                  <a:latin typeface="Cambria Math" panose="02040503050406030204" pitchFamily="18" charset="0"/>
                                </a:rPr>
                              </m:ctrlPr>
                            </m:fPr>
                            <m:num>
                              <m:r>
                                <a:rPr lang="en-US" sz="1950" i="1">
                                  <a:latin typeface="Cambria Math" panose="02040503050406030204" pitchFamily="18" charset="0"/>
                                </a:rPr>
                                <m:t>1</m:t>
                              </m:r>
                            </m:num>
                            <m:den>
                              <m:sSub>
                                <m:sSubPr>
                                  <m:ctrlPr>
                                    <a:rPr lang="en-US" sz="1950" i="1">
                                      <a:latin typeface="Cambria Math" panose="02040503050406030204" pitchFamily="18" charset="0"/>
                                    </a:rPr>
                                  </m:ctrlPr>
                                </m:sSubPr>
                                <m:e>
                                  <m:r>
                                    <a:rPr lang="en-US" sz="1950" i="1">
                                      <a:latin typeface="Cambria Math" panose="02040503050406030204" pitchFamily="18" charset="0"/>
                                    </a:rPr>
                                    <m:t>𝑛</m:t>
                                  </m:r>
                                </m:e>
                                <m:sub>
                                  <m:r>
                                    <a:rPr lang="en-US" sz="1950" i="1">
                                      <a:latin typeface="Cambria Math" panose="02040503050406030204" pitchFamily="18" charset="0"/>
                                    </a:rPr>
                                    <m:t>𝑖</m:t>
                                  </m:r>
                                </m:sub>
                              </m:sSub>
                            </m:den>
                          </m:f>
                          <m:nary>
                            <m:naryPr>
                              <m:chr m:val="∑"/>
                              <m:limLoc m:val="undOvr"/>
                              <m:supHide m:val="on"/>
                              <m:ctrlPr>
                                <a:rPr lang="en-US" sz="1950" i="1">
                                  <a:latin typeface="Cambria Math" panose="02040503050406030204" pitchFamily="18" charset="0"/>
                                </a:rPr>
                              </m:ctrlPr>
                            </m:naryPr>
                            <m:sub>
                              <m:r>
                                <a:rPr lang="en-US" sz="1950" i="1">
                                  <a:latin typeface="Cambria Math" panose="02040503050406030204" pitchFamily="18" charset="0"/>
                                </a:rPr>
                                <m:t>𝑗</m:t>
                              </m:r>
                            </m:sub>
                            <m:sup/>
                            <m:e>
                              <m:sSub>
                                <m:sSubPr>
                                  <m:ctrlPr>
                                    <a:rPr lang="en-US" sz="1950" i="1">
                                      <a:latin typeface="Cambria Math" panose="02040503050406030204" pitchFamily="18" charset="0"/>
                                    </a:rPr>
                                  </m:ctrlPr>
                                </m:sSubPr>
                                <m:e>
                                  <m:r>
                                    <a:rPr lang="en-US" sz="1950" i="1">
                                      <a:latin typeface="Cambria Math" panose="02040503050406030204" pitchFamily="18" charset="0"/>
                                    </a:rPr>
                                    <m:t>𝑑</m:t>
                                  </m:r>
                                </m:e>
                                <m:sub>
                                  <m:r>
                                    <a:rPr lang="en-US" sz="1950" i="1">
                                      <a:latin typeface="Cambria Math" panose="02040503050406030204" pitchFamily="18" charset="0"/>
                                    </a:rPr>
                                    <m:t>𝑖𝑗</m:t>
                                  </m:r>
                                </m:sub>
                              </m:sSub>
                              <m:d>
                                <m:dPr>
                                  <m:ctrlPr>
                                    <a:rPr lang="en-US" sz="1950" i="1">
                                      <a:latin typeface="Cambria Math" panose="02040503050406030204" pitchFamily="18" charset="0"/>
                                    </a:rPr>
                                  </m:ctrlPr>
                                </m:dPr>
                                <m:e>
                                  <m:r>
                                    <a:rPr lang="en-US" sz="1950" i="1">
                                      <a:latin typeface="Cambria Math" panose="02040503050406030204" pitchFamily="18" charset="0"/>
                                    </a:rPr>
                                    <m:t>1−</m:t>
                                  </m:r>
                                  <m:sSub>
                                    <m:sSubPr>
                                      <m:ctrlPr>
                                        <a:rPr lang="en-US" sz="1950" i="1">
                                          <a:latin typeface="Cambria Math" panose="02040503050406030204" pitchFamily="18" charset="0"/>
                                        </a:rPr>
                                      </m:ctrlPr>
                                    </m:sSubPr>
                                    <m:e>
                                      <m:r>
                                        <a:rPr lang="en-US" sz="1950" i="1">
                                          <a:latin typeface="Cambria Math" panose="02040503050406030204" pitchFamily="18" charset="0"/>
                                        </a:rPr>
                                        <m:t>𝑑</m:t>
                                      </m:r>
                                    </m:e>
                                    <m:sub>
                                      <m:r>
                                        <a:rPr lang="en-US" sz="1950" i="1">
                                          <a:latin typeface="Cambria Math" panose="02040503050406030204" pitchFamily="18" charset="0"/>
                                        </a:rPr>
                                        <m:t>𝑖𝑗</m:t>
                                      </m:r>
                                    </m:sub>
                                  </m:sSub>
                                </m:e>
                              </m:d>
                            </m:e>
                          </m:nary>
                        </m:e>
                      </m:nary>
                      <m:r>
                        <a:rPr lang="en-US" sz="1950" b="0" i="1" smtClean="0">
                          <a:latin typeface="Cambria Math" panose="02040503050406030204" pitchFamily="18" charset="0"/>
                        </a:rPr>
                        <m:t>    </m:t>
                      </m:r>
                      <m:d>
                        <m:dPr>
                          <m:ctrlPr>
                            <a:rPr lang="en-US" sz="1950" b="0" i="1" smtClean="0">
                              <a:latin typeface="Cambria Math" panose="02040503050406030204" pitchFamily="18" charset="0"/>
                            </a:rPr>
                          </m:ctrlPr>
                        </m:dPr>
                        <m:e>
                          <m:r>
                            <a:rPr lang="en-US" sz="1950" b="0" i="1" smtClean="0">
                              <a:latin typeface="Cambria Math" panose="02040503050406030204" pitchFamily="18" charset="0"/>
                            </a:rPr>
                            <m:t>17</m:t>
                          </m:r>
                        </m:e>
                      </m:d>
                    </m:oMath>
                  </m:oMathPara>
                </a14:m>
                <a:endParaRPr lang="en-US" sz="1950" dirty="0" smtClean="0"/>
              </a:p>
              <a:p>
                <a:pPr marL="0" indent="0">
                  <a:buNone/>
                </a:pPr>
                <a:r>
                  <a:rPr lang="en-US" sz="1950" dirty="0"/>
                  <a:t>Where,</a:t>
                </a:r>
              </a:p>
              <a:p>
                <a:pPr marL="0" indent="0">
                  <a:buNone/>
                </a:pPr>
                <a14:m>
                  <m:oMathPara xmlns:m="http://schemas.openxmlformats.org/officeDocument/2006/math">
                    <m:oMathParaPr>
                      <m:jc m:val="centerGroup"/>
                    </m:oMathParaPr>
                    <m:oMath xmlns:m="http://schemas.openxmlformats.org/officeDocument/2006/math">
                      <m:sSub>
                        <m:sSubPr>
                          <m:ctrlPr>
                            <a:rPr lang="en-US" sz="1950" i="1">
                              <a:latin typeface="Cambria Math" panose="02040503050406030204" pitchFamily="18" charset="0"/>
                            </a:rPr>
                          </m:ctrlPr>
                        </m:sSubPr>
                        <m:e>
                          <m:r>
                            <a:rPr lang="en-US" sz="1950" i="1">
                              <a:latin typeface="Cambria Math" panose="02040503050406030204" pitchFamily="18" charset="0"/>
                            </a:rPr>
                            <m:t>𝑑</m:t>
                          </m:r>
                        </m:e>
                        <m:sub>
                          <m:r>
                            <a:rPr lang="en-US" sz="1950" i="1">
                              <a:latin typeface="Cambria Math" panose="02040503050406030204" pitchFamily="18" charset="0"/>
                            </a:rPr>
                            <m:t>𝑖𝑗</m:t>
                          </m:r>
                        </m:sub>
                      </m:sSub>
                      <m:r>
                        <a:rPr lang="en-US" sz="1950" i="1">
                          <a:latin typeface="Cambria Math" panose="02040503050406030204" pitchFamily="18" charset="0"/>
                        </a:rPr>
                        <m:t>=</m:t>
                      </m:r>
                      <m:d>
                        <m:dPr>
                          <m:begChr m:val="‖"/>
                          <m:endChr m:val="‖"/>
                          <m:ctrlPr>
                            <a:rPr lang="en-US" sz="1950" i="1">
                              <a:latin typeface="Cambria Math" panose="02040503050406030204" pitchFamily="18" charset="0"/>
                            </a:rPr>
                          </m:ctrlPr>
                        </m:dPr>
                        <m:e>
                          <m:r>
                            <m:rPr>
                              <m:sty m:val="p"/>
                            </m:rPr>
                            <a:rPr lang="en-US" sz="1950">
                              <a:latin typeface="Cambria Math" panose="02040503050406030204" pitchFamily="18" charset="0"/>
                            </a:rPr>
                            <m:t>imageGen</m:t>
                          </m:r>
                          <m:d>
                            <m:dPr>
                              <m:begChr m:val="["/>
                              <m:endChr m:val="]"/>
                              <m:ctrlPr>
                                <a:rPr lang="en-US" sz="1950" i="1">
                                  <a:latin typeface="Cambria Math" panose="02040503050406030204" pitchFamily="18" charset="0"/>
                                </a:rPr>
                              </m:ctrlPr>
                            </m:dPr>
                            <m:e>
                              <m:r>
                                <a:rPr lang="en-US" sz="1950" i="1">
                                  <a:latin typeface="Cambria Math" panose="02040503050406030204" pitchFamily="18" charset="0"/>
                                </a:rPr>
                                <m:t>𝑗</m:t>
                              </m:r>
                            </m:e>
                          </m:d>
                          <m:r>
                            <a:rPr lang="en-US" sz="1950" i="1">
                              <a:latin typeface="Cambria Math" panose="02040503050406030204" pitchFamily="18" charset="0"/>
                            </a:rPr>
                            <m:t>−</m:t>
                          </m:r>
                          <m:r>
                            <m:rPr>
                              <m:sty m:val="p"/>
                            </m:rPr>
                            <a:rPr lang="en-US" sz="1950">
                              <a:latin typeface="Cambria Math" panose="02040503050406030204" pitchFamily="18" charset="0"/>
                            </a:rPr>
                            <m:t>image</m:t>
                          </m:r>
                          <m:d>
                            <m:dPr>
                              <m:begChr m:val="["/>
                              <m:endChr m:val="]"/>
                              <m:ctrlPr>
                                <a:rPr lang="en-US" sz="1950" i="1">
                                  <a:latin typeface="Cambria Math" panose="02040503050406030204" pitchFamily="18" charset="0"/>
                                </a:rPr>
                              </m:ctrlPr>
                            </m:dPr>
                            <m:e>
                              <m:r>
                                <a:rPr lang="en-US" sz="1950" i="1">
                                  <a:latin typeface="Cambria Math" panose="02040503050406030204" pitchFamily="18" charset="0"/>
                                </a:rPr>
                                <m:t>𝑖</m:t>
                              </m:r>
                            </m:e>
                          </m:d>
                          <m:d>
                            <m:dPr>
                              <m:begChr m:val="["/>
                              <m:endChr m:val="]"/>
                              <m:ctrlPr>
                                <a:rPr lang="en-US" sz="1950" i="1">
                                  <a:latin typeface="Cambria Math" panose="02040503050406030204" pitchFamily="18" charset="0"/>
                                </a:rPr>
                              </m:ctrlPr>
                            </m:dPr>
                            <m:e>
                              <m:r>
                                <a:rPr lang="en-US" sz="1950" i="1">
                                  <a:latin typeface="Cambria Math" panose="02040503050406030204" pitchFamily="18" charset="0"/>
                                </a:rPr>
                                <m:t>𝑗</m:t>
                              </m:r>
                            </m:e>
                          </m:d>
                        </m:e>
                      </m:d>
                    </m:oMath>
                  </m:oMathPara>
                </a14:m>
                <a:endParaRPr lang="en-US" sz="1950" dirty="0"/>
              </a:p>
              <a:p>
                <a:pPr marL="0" indent="0">
                  <a:buNone/>
                </a:pPr>
                <a:r>
                  <a:rPr lang="en-US" sz="1950" dirty="0"/>
                  <a:t>Recall that the larger the BM is, the better the DGM is. However, if the similarity quality is concern, the DGM will be better when its BM is smaller because a small BM implies good similarity in this test with note that such small BM implies small distance or small diversity. Therefore, the DGM whose BM is largest or smallest is preeminent. If the DGM whose BM is largest, it is best in balance of similarity and diversity. If the DGM whose BM is smallest, it is best in similarity. Both maximum and minimum of BM, which indicates both balance quality and similarity quality, respectively, are concerned in this test but balance quality with large is more important.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 y="914399"/>
                <a:ext cx="12009120" cy="5176066"/>
              </a:xfrm>
              <a:blipFill>
                <a:blip r:embed="rId2"/>
                <a:stretch>
                  <a:fillRect l="-508" t="-589" r="-508" b="-235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13/09/2023</a:t>
            </a:r>
            <a:endParaRPr lang="en-US"/>
          </a:p>
        </p:txBody>
      </p:sp>
      <p:sp>
        <p:nvSpPr>
          <p:cNvPr id="5" name="Footer Placeholder 4"/>
          <p:cNvSpPr>
            <a:spLocks noGrp="1"/>
          </p:cNvSpPr>
          <p:nvPr>
            <p:ph type="ftr" sz="quarter" idx="11"/>
          </p:nvPr>
        </p:nvSpPr>
        <p:spPr/>
        <p:txBody>
          <a:bodyPr/>
          <a:lstStyle/>
          <a:p>
            <a:r>
              <a:rPr lang="en-US" smtClean="0"/>
              <a:t>Loc Nguyen - AVA</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23</a:t>
            </a:fld>
            <a:endParaRPr lang="en-US"/>
          </a:p>
        </p:txBody>
      </p:sp>
    </p:spTree>
    <p:extLst>
      <p:ext uri="{BB962C8B-B14F-4D97-AF65-F5344CB8AC3E}">
        <p14:creationId xmlns:p14="http://schemas.microsoft.com/office/powerpoint/2010/main" val="1751774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7C470-31CB-B549-A2EA-DCD04B716173}"/>
              </a:ext>
            </a:extLst>
          </p:cNvPr>
          <p:cNvSpPr>
            <a:spLocks noGrp="1"/>
          </p:cNvSpPr>
          <p:nvPr>
            <p:ph type="title"/>
          </p:nvPr>
        </p:nvSpPr>
        <p:spPr/>
        <p:txBody>
          <a:bodyPr/>
          <a:lstStyle/>
          <a:p>
            <a:r>
              <a:rPr lang="en-US" dirty="0"/>
              <a:t>3. Experimental results and discussions</a:t>
            </a:r>
          </a:p>
        </p:txBody>
      </p:sp>
      <p:sp>
        <p:nvSpPr>
          <p:cNvPr id="3" name="Content Placeholder 2">
            <a:extLst>
              <a:ext uri="{FF2B5EF4-FFF2-40B4-BE49-F238E27FC236}">
                <a16:creationId xmlns:a16="http://schemas.microsoft.com/office/drawing/2014/main" id="{CD3E5DDB-647B-E689-D1F5-87C4D24C6235}"/>
              </a:ext>
            </a:extLst>
          </p:cNvPr>
          <p:cNvSpPr>
            <a:spLocks noGrp="1"/>
          </p:cNvSpPr>
          <p:nvPr>
            <p:ph idx="1"/>
          </p:nvPr>
        </p:nvSpPr>
        <p:spPr>
          <a:xfrm>
            <a:off x="111760" y="914399"/>
            <a:ext cx="11958320" cy="5176066"/>
          </a:xfrm>
        </p:spPr>
        <p:txBody>
          <a:bodyPr>
            <a:noAutofit/>
          </a:bodyPr>
          <a:lstStyle/>
          <a:p>
            <a:pPr marL="0" indent="0">
              <a:buNone/>
            </a:pPr>
            <a:r>
              <a:rPr lang="en-US" sz="2000" dirty="0"/>
              <a:t>The four AVA variants (AVAs) as well as VAE and GAN are evaluated by BM with 19 learning rates </a:t>
            </a:r>
            <a:r>
              <a:rPr lang="en-US" sz="2000" i="1" dirty="0"/>
              <a:t>γ</a:t>
            </a:r>
            <a:r>
              <a:rPr lang="en-US" sz="2000" dirty="0"/>
              <a:t> = 1, 0.9,…, 0.1, 0.09,…, 0.01 because stochastic gradient descent (SGD) algorithm is affected by learning rate and the accuracy of AVA varies a little bit within a learning rate because of randomizing encoded data </a:t>
            </a:r>
            <a:r>
              <a:rPr lang="en-US" sz="2000" b="1" dirty="0"/>
              <a:t>z</a:t>
            </a:r>
            <a:r>
              <a:rPr lang="en-US" sz="2000" dirty="0"/>
              <a:t> in VAE algorithm. Table 1 shows BM values of AVAs, VAE, and GAN with 10 learning rates </a:t>
            </a:r>
            <a:r>
              <a:rPr lang="en-US" sz="2000" i="1" dirty="0"/>
              <a:t>γ</a:t>
            </a:r>
            <a:r>
              <a:rPr lang="en-US" sz="2000" dirty="0"/>
              <a:t> = 1, 0.9, 0.8, 0.7, 0.6, 0.5, 0.4, 0.3, 0.2, 0.1</a:t>
            </a:r>
            <a:r>
              <a:rPr lang="en-US" sz="2000" dirty="0" smtClean="0"/>
              <a:t>.</a:t>
            </a:r>
          </a:p>
          <a:p>
            <a:pPr marL="0" indent="0">
              <a:buNone/>
            </a:pPr>
            <a:endParaRPr lang="en-US" sz="2000" dirty="0">
              <a:effectLst/>
              <a:ea typeface="SimSun" panose="02010600030101010101" pitchFamily="2" charset="-122"/>
            </a:endParaRPr>
          </a:p>
          <a:p>
            <a:pPr marL="0" indent="0">
              <a:buNone/>
            </a:pPr>
            <a:endParaRPr lang="en-US" sz="2000" dirty="0">
              <a:effectLst/>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ffectLst/>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ffectLst/>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ffectLst/>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ffectLst/>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ffectLst/>
              <a:ea typeface="SimSun" panose="02010600030101010101" pitchFamily="2" charset="-122"/>
            </a:endParaRPr>
          </a:p>
          <a:p>
            <a:pPr marL="0" indent="0" algn="ctr">
              <a:buNone/>
            </a:pPr>
            <a:r>
              <a:rPr lang="en-US" sz="2000" b="1" dirty="0" smtClean="0">
                <a:effectLst/>
                <a:ea typeface="SimSun" panose="02010600030101010101" pitchFamily="2" charset="-122"/>
              </a:rPr>
              <a:t>Table </a:t>
            </a:r>
            <a:r>
              <a:rPr lang="en-US" sz="2000" b="1" dirty="0">
                <a:effectLst/>
                <a:ea typeface="SimSun" panose="02010600030101010101" pitchFamily="2" charset="-122"/>
              </a:rPr>
              <a:t>1.</a:t>
            </a:r>
            <a:r>
              <a:rPr lang="en-US" sz="2000" dirty="0">
                <a:effectLst/>
                <a:ea typeface="SimSun" panose="02010600030101010101" pitchFamily="2" charset="-122"/>
              </a:rPr>
              <a:t> </a:t>
            </a:r>
            <a:r>
              <a:rPr lang="en-US" sz="2000" dirty="0">
                <a:ea typeface="SimSun" panose="02010600030101010101" pitchFamily="2" charset="-122"/>
              </a:rPr>
              <a:t>BM regarding learning rates from 1 down to 0.1</a:t>
            </a:r>
            <a:endParaRPr lang="en-US" sz="2000" dirty="0"/>
          </a:p>
        </p:txBody>
      </p:sp>
      <p:sp>
        <p:nvSpPr>
          <p:cNvPr id="4" name="Date Placeholder 3">
            <a:extLst>
              <a:ext uri="{FF2B5EF4-FFF2-40B4-BE49-F238E27FC236}">
                <a16:creationId xmlns:a16="http://schemas.microsoft.com/office/drawing/2014/main" id="{001A4F17-5ACC-7E10-62E4-7AECC44E34F1}"/>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C150720C-AA1F-0C5B-ABDC-6EEA63193994}"/>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C5D1431C-69DC-67C3-2542-3F60CD9191C8}"/>
              </a:ext>
            </a:extLst>
          </p:cNvPr>
          <p:cNvSpPr>
            <a:spLocks noGrp="1"/>
          </p:cNvSpPr>
          <p:nvPr>
            <p:ph type="sldNum" sz="quarter" idx="12"/>
          </p:nvPr>
        </p:nvSpPr>
        <p:spPr/>
        <p:txBody>
          <a:bodyPr/>
          <a:lstStyle/>
          <a:p>
            <a:fld id="{5DB5036F-1FF2-46C4-8D2B-59C7E3B91952}" type="slidenum">
              <a:rPr lang="en-US" smtClean="0"/>
              <a:pPr/>
              <a:t>24</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440688640"/>
              </p:ext>
            </p:extLst>
          </p:nvPr>
        </p:nvGraphicFramePr>
        <p:xfrm>
          <a:off x="833120" y="2328863"/>
          <a:ext cx="10515600" cy="3352800"/>
        </p:xfrm>
        <a:graphic>
          <a:graphicData uri="http://schemas.openxmlformats.org/drawingml/2006/table">
            <a:tbl>
              <a:tblPr firstRow="1" firstCol="1" bandRow="1">
                <a:tableStyleId>{5C22544A-7EE6-4342-B048-85BDC9FD1C3A}</a:tableStyleId>
              </a:tblPr>
              <a:tblGrid>
                <a:gridCol w="1314450">
                  <a:extLst>
                    <a:ext uri="{9D8B030D-6E8A-4147-A177-3AD203B41FA5}">
                      <a16:colId xmlns:a16="http://schemas.microsoft.com/office/drawing/2014/main" val="3786356544"/>
                    </a:ext>
                  </a:extLst>
                </a:gridCol>
                <a:gridCol w="1314450">
                  <a:extLst>
                    <a:ext uri="{9D8B030D-6E8A-4147-A177-3AD203B41FA5}">
                      <a16:colId xmlns:a16="http://schemas.microsoft.com/office/drawing/2014/main" val="1482872795"/>
                    </a:ext>
                  </a:extLst>
                </a:gridCol>
                <a:gridCol w="1314450">
                  <a:extLst>
                    <a:ext uri="{9D8B030D-6E8A-4147-A177-3AD203B41FA5}">
                      <a16:colId xmlns:a16="http://schemas.microsoft.com/office/drawing/2014/main" val="1194853426"/>
                    </a:ext>
                  </a:extLst>
                </a:gridCol>
                <a:gridCol w="1314450">
                  <a:extLst>
                    <a:ext uri="{9D8B030D-6E8A-4147-A177-3AD203B41FA5}">
                      <a16:colId xmlns:a16="http://schemas.microsoft.com/office/drawing/2014/main" val="767848819"/>
                    </a:ext>
                  </a:extLst>
                </a:gridCol>
                <a:gridCol w="1314450">
                  <a:extLst>
                    <a:ext uri="{9D8B030D-6E8A-4147-A177-3AD203B41FA5}">
                      <a16:colId xmlns:a16="http://schemas.microsoft.com/office/drawing/2014/main" val="621113988"/>
                    </a:ext>
                  </a:extLst>
                </a:gridCol>
                <a:gridCol w="1314450">
                  <a:extLst>
                    <a:ext uri="{9D8B030D-6E8A-4147-A177-3AD203B41FA5}">
                      <a16:colId xmlns:a16="http://schemas.microsoft.com/office/drawing/2014/main" val="1407280129"/>
                    </a:ext>
                  </a:extLst>
                </a:gridCol>
                <a:gridCol w="1314450">
                  <a:extLst>
                    <a:ext uri="{9D8B030D-6E8A-4147-A177-3AD203B41FA5}">
                      <a16:colId xmlns:a16="http://schemas.microsoft.com/office/drawing/2014/main" val="2648492469"/>
                    </a:ext>
                  </a:extLst>
                </a:gridCol>
                <a:gridCol w="1314450">
                  <a:extLst>
                    <a:ext uri="{9D8B030D-6E8A-4147-A177-3AD203B41FA5}">
                      <a16:colId xmlns:a16="http://schemas.microsoft.com/office/drawing/2014/main" val="4053165748"/>
                    </a:ext>
                  </a:extLst>
                </a:gridCol>
              </a:tblGrid>
              <a:tr h="0">
                <a:tc>
                  <a:txBody>
                    <a:bodyPr/>
                    <a:lstStyle/>
                    <a:p>
                      <a:pPr marL="0" marR="0" algn="just">
                        <a:spcBef>
                          <a:spcPts val="0"/>
                        </a:spcBef>
                        <a:spcAft>
                          <a:spcPts val="0"/>
                        </a:spcAft>
                      </a:pPr>
                      <a:r>
                        <a:rPr lang="en-US" sz="2000" kern="100">
                          <a:effectLst/>
                          <a:latin typeface="Times New Roman" panose="02020603050405020304" pitchFamily="18" charset="0"/>
                          <a:cs typeface="Times New Roman" panose="02020603050405020304" pitchFamily="18" charset="0"/>
                        </a:rPr>
                        <a:t> </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kern="100">
                          <a:effectLst/>
                          <a:latin typeface="Times New Roman" panose="02020603050405020304" pitchFamily="18" charset="0"/>
                          <a:cs typeface="Times New Roman" panose="02020603050405020304" pitchFamily="18" charset="0"/>
                        </a:rPr>
                        <a:t>AVA1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kern="100">
                          <a:effectLst/>
                          <a:latin typeface="Times New Roman" panose="02020603050405020304" pitchFamily="18" charset="0"/>
                          <a:cs typeface="Times New Roman" panose="02020603050405020304" pitchFamily="18" charset="0"/>
                        </a:rPr>
                        <a:t>AVA2</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kern="100">
                          <a:effectLst/>
                          <a:latin typeface="Times New Roman" panose="02020603050405020304" pitchFamily="18" charset="0"/>
                          <a:cs typeface="Times New Roman" panose="02020603050405020304" pitchFamily="18" charset="0"/>
                        </a:rPr>
                        <a:t>AVA3</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kern="100" dirty="0">
                          <a:effectLst/>
                          <a:latin typeface="Times New Roman" panose="02020603050405020304" pitchFamily="18" charset="0"/>
                          <a:cs typeface="Times New Roman" panose="02020603050405020304" pitchFamily="18" charset="0"/>
                        </a:rPr>
                        <a:t>AVA4</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kern="100">
                          <a:effectLst/>
                          <a:latin typeface="Times New Roman" panose="02020603050405020304" pitchFamily="18" charset="0"/>
                          <a:cs typeface="Times New Roman" panose="02020603050405020304" pitchFamily="18" charset="0"/>
                        </a:rPr>
                        <a:t>AVA5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kern="100">
                          <a:effectLst/>
                          <a:latin typeface="Times New Roman" panose="02020603050405020304" pitchFamily="18" charset="0"/>
                          <a:cs typeface="Times New Roman" panose="02020603050405020304" pitchFamily="18" charset="0"/>
                        </a:rPr>
                        <a:t>VAE</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kern="100">
                          <a:effectLst/>
                          <a:latin typeface="Times New Roman" panose="02020603050405020304" pitchFamily="18" charset="0"/>
                          <a:cs typeface="Times New Roman" panose="02020603050405020304" pitchFamily="18" charset="0"/>
                        </a:rPr>
                        <a:t>GAN</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0556061"/>
                  </a:ext>
                </a:extLst>
              </a:tr>
              <a:tr h="0">
                <a:tc>
                  <a:txBody>
                    <a:bodyPr/>
                    <a:lstStyle/>
                    <a:p>
                      <a:pPr marL="0" marR="0" algn="just">
                        <a:spcBef>
                          <a:spcPts val="0"/>
                        </a:spcBef>
                        <a:spcAft>
                          <a:spcPts val="0"/>
                        </a:spcAft>
                      </a:pPr>
                      <a:r>
                        <a:rPr lang="en-US" sz="2000" kern="100">
                          <a:effectLst/>
                          <a:latin typeface="Times New Roman" panose="02020603050405020304" pitchFamily="18" charset="0"/>
                          <a:cs typeface="Times New Roman" panose="02020603050405020304" pitchFamily="18" charset="0"/>
                        </a:rPr>
                        <a:t>γ=1.0</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0.2298</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0.2301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0.0642</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dirty="0">
                          <a:effectLst/>
                          <a:latin typeface="Times New Roman" panose="02020603050405020304" pitchFamily="18" charset="0"/>
                          <a:cs typeface="Times New Roman" panose="02020603050405020304" pitchFamily="18" charset="0"/>
                        </a:rPr>
                        <a:t>0.0766</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0.2301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0.0583</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0.2298</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23717713"/>
                  </a:ext>
                </a:extLst>
              </a:tr>
              <a:tr h="0">
                <a:tc>
                  <a:txBody>
                    <a:bodyPr/>
                    <a:lstStyle/>
                    <a:p>
                      <a:pPr marL="0" marR="0" algn="just">
                        <a:spcBef>
                          <a:spcPts val="0"/>
                        </a:spcBef>
                        <a:spcAft>
                          <a:spcPts val="0"/>
                        </a:spcAft>
                      </a:pPr>
                      <a:r>
                        <a:rPr lang="en-US" sz="2000" kern="100">
                          <a:effectLst/>
                          <a:latin typeface="Times New Roman" panose="02020603050405020304" pitchFamily="18" charset="0"/>
                          <a:cs typeface="Times New Roman" panose="02020603050405020304" pitchFamily="18" charset="0"/>
                        </a:rPr>
                        <a:t>γ=0.9</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0.2307</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0.2294</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0.0546</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0.0594</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0.2293</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0.0681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0.2283</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15596626"/>
                  </a:ext>
                </a:extLst>
              </a:tr>
              <a:tr h="0">
                <a:tc>
                  <a:txBody>
                    <a:bodyPr/>
                    <a:lstStyle/>
                    <a:p>
                      <a:pPr marL="0" marR="0" algn="just">
                        <a:spcBef>
                          <a:spcPts val="0"/>
                        </a:spcBef>
                        <a:spcAft>
                          <a:spcPts val="0"/>
                        </a:spcAft>
                      </a:pPr>
                      <a:r>
                        <a:rPr lang="en-US" sz="2000" kern="100">
                          <a:effectLst/>
                          <a:latin typeface="Times New Roman" panose="02020603050405020304" pitchFamily="18" charset="0"/>
                          <a:cs typeface="Times New Roman" panose="02020603050405020304" pitchFamily="18" charset="0"/>
                        </a:rPr>
                        <a:t>γ=0.8</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0.2309</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0.2316</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0.0596</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0.0546</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0.2301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0.0587</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50104346"/>
                  </a:ext>
                </a:extLst>
              </a:tr>
              <a:tr h="0">
                <a:tc>
                  <a:txBody>
                    <a:bodyPr/>
                    <a:lstStyle/>
                    <a:p>
                      <a:pPr marL="0" marR="0" algn="just">
                        <a:spcBef>
                          <a:spcPts val="0"/>
                        </a:spcBef>
                        <a:spcAft>
                          <a:spcPts val="0"/>
                        </a:spcAft>
                      </a:pPr>
                      <a:r>
                        <a:rPr lang="en-US" sz="2000" kern="100">
                          <a:effectLst/>
                          <a:latin typeface="Times New Roman" panose="02020603050405020304" pitchFamily="18" charset="0"/>
                          <a:cs typeface="Times New Roman" panose="02020603050405020304" pitchFamily="18" charset="0"/>
                        </a:rPr>
                        <a:t>γ=0.7</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0.2316</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0.2305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0.0629</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0.0631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0.2305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0.0665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45341241"/>
                  </a:ext>
                </a:extLst>
              </a:tr>
              <a:tr h="0">
                <a:tc>
                  <a:txBody>
                    <a:bodyPr/>
                    <a:lstStyle/>
                    <a:p>
                      <a:pPr marL="0" marR="0" algn="just">
                        <a:spcBef>
                          <a:spcPts val="0"/>
                        </a:spcBef>
                        <a:spcAft>
                          <a:spcPts val="0"/>
                        </a:spcAft>
                      </a:pPr>
                      <a:r>
                        <a:rPr lang="en-US" sz="2000" kern="100">
                          <a:effectLst/>
                          <a:latin typeface="Times New Roman" panose="02020603050405020304" pitchFamily="18" charset="0"/>
                          <a:cs typeface="Times New Roman" panose="02020603050405020304" pitchFamily="18" charset="0"/>
                        </a:rPr>
                        <a:t>γ=0.6</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0.2309</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0.2317</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0.0555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0.0657</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0.2318</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0.0623</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40126394"/>
                  </a:ext>
                </a:extLst>
              </a:tr>
              <a:tr h="0">
                <a:tc>
                  <a:txBody>
                    <a:bodyPr/>
                    <a:lstStyle/>
                    <a:p>
                      <a:pPr marL="0" marR="0" algn="just">
                        <a:spcBef>
                          <a:spcPts val="0"/>
                        </a:spcBef>
                        <a:spcAft>
                          <a:spcPts val="0"/>
                        </a:spcAft>
                      </a:pPr>
                      <a:r>
                        <a:rPr lang="en-US" sz="2000" kern="100">
                          <a:effectLst/>
                          <a:latin typeface="Times New Roman" panose="02020603050405020304" pitchFamily="18" charset="0"/>
                          <a:cs typeface="Times New Roman" panose="02020603050405020304" pitchFamily="18" charset="0"/>
                        </a:rPr>
                        <a:t>γ=0.5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0.2318</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0.2319</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0.0591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0.0598</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0.2313</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0.0610</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5469348"/>
                  </a:ext>
                </a:extLst>
              </a:tr>
              <a:tr h="0">
                <a:tc>
                  <a:txBody>
                    <a:bodyPr/>
                    <a:lstStyle/>
                    <a:p>
                      <a:pPr marL="0" marR="0" algn="just">
                        <a:spcBef>
                          <a:spcPts val="0"/>
                        </a:spcBef>
                        <a:spcAft>
                          <a:spcPts val="0"/>
                        </a:spcAft>
                      </a:pPr>
                      <a:r>
                        <a:rPr lang="en-US" sz="2000" kern="100">
                          <a:effectLst/>
                          <a:latin typeface="Times New Roman" panose="02020603050405020304" pitchFamily="18" charset="0"/>
                          <a:cs typeface="Times New Roman" panose="02020603050405020304" pitchFamily="18" charset="0"/>
                        </a:rPr>
                        <a:t>γ=0.4</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0.2322</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0.2329</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0.0629</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0.0732</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0.2322</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0.0568</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0.2312</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9996833"/>
                  </a:ext>
                </a:extLst>
              </a:tr>
              <a:tr h="0">
                <a:tc>
                  <a:txBody>
                    <a:bodyPr/>
                    <a:lstStyle/>
                    <a:p>
                      <a:pPr marL="0" marR="0" algn="just">
                        <a:spcBef>
                          <a:spcPts val="0"/>
                        </a:spcBef>
                        <a:spcAft>
                          <a:spcPts val="0"/>
                        </a:spcAft>
                      </a:pPr>
                      <a:r>
                        <a:rPr lang="en-US" sz="2000" kern="100">
                          <a:effectLst/>
                          <a:latin typeface="Times New Roman" panose="02020603050405020304" pitchFamily="18" charset="0"/>
                          <a:cs typeface="Times New Roman" panose="02020603050405020304" pitchFamily="18" charset="0"/>
                        </a:rPr>
                        <a:t>γ=0.3</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0.2318</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0.2321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0.0741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0.0655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0.2326</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0.0651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0.2325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11822728"/>
                  </a:ext>
                </a:extLst>
              </a:tr>
              <a:tr h="0">
                <a:tc>
                  <a:txBody>
                    <a:bodyPr/>
                    <a:lstStyle/>
                    <a:p>
                      <a:pPr marL="0" marR="0" algn="just">
                        <a:spcBef>
                          <a:spcPts val="0"/>
                        </a:spcBef>
                        <a:spcAft>
                          <a:spcPts val="0"/>
                        </a:spcAft>
                      </a:pPr>
                      <a:r>
                        <a:rPr lang="en-US" sz="2000" kern="100">
                          <a:effectLst/>
                          <a:latin typeface="Times New Roman" panose="02020603050405020304" pitchFamily="18" charset="0"/>
                          <a:cs typeface="Times New Roman" panose="02020603050405020304" pitchFamily="18" charset="0"/>
                        </a:rPr>
                        <a:t>γ=0.2</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0.2300</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0.2312</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0.0740</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0.0929</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0.2302</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0.0735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75478078"/>
                  </a:ext>
                </a:extLst>
              </a:tr>
              <a:tr h="0">
                <a:tc>
                  <a:txBody>
                    <a:bodyPr/>
                    <a:lstStyle/>
                    <a:p>
                      <a:pPr marL="0" marR="0" algn="just">
                        <a:spcBef>
                          <a:spcPts val="0"/>
                        </a:spcBef>
                        <a:spcAft>
                          <a:spcPts val="0"/>
                        </a:spcAft>
                      </a:pPr>
                      <a:r>
                        <a:rPr lang="en-US" sz="2000" kern="100">
                          <a:effectLst/>
                          <a:latin typeface="Times New Roman" panose="02020603050405020304" pitchFamily="18" charset="0"/>
                          <a:cs typeface="Times New Roman" panose="02020603050405020304" pitchFamily="18" charset="0"/>
                        </a:rPr>
                        <a:t>γ=0.1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0.2103</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0.2105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0.1230</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0.1217</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0.2114</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0.1238</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dirty="0">
                          <a:effectLst/>
                          <a:latin typeface="Times New Roman" panose="02020603050405020304" pitchFamily="18" charset="0"/>
                          <a:cs typeface="Times New Roman" panose="02020603050405020304" pitchFamily="18" charset="0"/>
                        </a:rPr>
                        <a:t>0.2107</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7646394"/>
                  </a:ext>
                </a:extLst>
              </a:tr>
            </a:tbl>
          </a:graphicData>
        </a:graphic>
      </p:graphicFrame>
    </p:spTree>
    <p:extLst>
      <p:ext uri="{BB962C8B-B14F-4D97-AF65-F5344CB8AC3E}">
        <p14:creationId xmlns:p14="http://schemas.microsoft.com/office/powerpoint/2010/main" val="1260635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A9E8D-DC40-187E-6E99-75AA6BE5C3F4}"/>
              </a:ext>
            </a:extLst>
          </p:cNvPr>
          <p:cNvSpPr>
            <a:spLocks noGrp="1"/>
          </p:cNvSpPr>
          <p:nvPr>
            <p:ph type="title"/>
          </p:nvPr>
        </p:nvSpPr>
        <p:spPr/>
        <p:txBody>
          <a:bodyPr/>
          <a:lstStyle/>
          <a:p>
            <a:r>
              <a:rPr lang="en-US" dirty="0"/>
              <a:t>3. Experimental results and discussions</a:t>
            </a:r>
          </a:p>
        </p:txBody>
      </p:sp>
      <p:sp>
        <p:nvSpPr>
          <p:cNvPr id="3" name="Content Placeholder 2">
            <a:extLst>
              <a:ext uri="{FF2B5EF4-FFF2-40B4-BE49-F238E27FC236}">
                <a16:creationId xmlns:a16="http://schemas.microsoft.com/office/drawing/2014/main" id="{0C745246-7ED8-970B-361F-C0FB40DBF80B}"/>
              </a:ext>
            </a:extLst>
          </p:cNvPr>
          <p:cNvSpPr>
            <a:spLocks noGrp="1"/>
          </p:cNvSpPr>
          <p:nvPr>
            <p:ph idx="1"/>
          </p:nvPr>
        </p:nvSpPr>
        <p:spPr/>
        <p:txBody>
          <a:bodyPr>
            <a:noAutofit/>
          </a:bodyPr>
          <a:lstStyle/>
          <a:p>
            <a:pPr marL="0" indent="0">
              <a:buNone/>
            </a:pPr>
            <a:r>
              <a:rPr lang="en-US" sz="2400" dirty="0"/>
              <a:t>Table 2 shows BM values of AVAs, VAE, and GAN with 9 learning rates </a:t>
            </a:r>
            <a:r>
              <a:rPr lang="en-US" sz="2400" i="1" dirty="0"/>
              <a:t>γ</a:t>
            </a:r>
            <a:r>
              <a:rPr lang="en-US" sz="2400" dirty="0"/>
              <a:t> = 0.09, 0.08, 0.07, 0.06, 0.05, 0.04, 0.03, 0.02, 0.01</a:t>
            </a:r>
            <a:r>
              <a:rPr lang="en-US" sz="2400" dirty="0" smtClean="0"/>
              <a:t>.</a:t>
            </a:r>
            <a:endParaRPr lang="en-US" sz="2400" dirty="0">
              <a:effectLst/>
              <a:ea typeface="SimSun" panose="02010600030101010101" pitchFamily="2" charset="-122"/>
            </a:endParaRPr>
          </a:p>
          <a:p>
            <a:pPr marL="0" indent="0">
              <a:buNone/>
            </a:pPr>
            <a:endParaRPr lang="en-US" sz="2400" dirty="0">
              <a:ea typeface="SimSun" panose="02010600030101010101" pitchFamily="2" charset="-122"/>
            </a:endParaRPr>
          </a:p>
          <a:p>
            <a:pPr marL="0" indent="0">
              <a:buNone/>
            </a:pPr>
            <a:endParaRPr lang="en-US" sz="2400" dirty="0">
              <a:effectLst/>
              <a:ea typeface="SimSun" panose="02010600030101010101" pitchFamily="2" charset="-122"/>
            </a:endParaRPr>
          </a:p>
          <a:p>
            <a:pPr marL="0" indent="0">
              <a:buNone/>
            </a:pPr>
            <a:endParaRPr lang="en-US" sz="2400" dirty="0">
              <a:ea typeface="SimSun" panose="02010600030101010101" pitchFamily="2" charset="-122"/>
            </a:endParaRPr>
          </a:p>
          <a:p>
            <a:pPr marL="0" indent="0">
              <a:buNone/>
            </a:pPr>
            <a:endParaRPr lang="en-US" sz="2400" dirty="0">
              <a:effectLst/>
              <a:ea typeface="SimSun" panose="02010600030101010101" pitchFamily="2" charset="-122"/>
            </a:endParaRPr>
          </a:p>
          <a:p>
            <a:pPr marL="0" indent="0">
              <a:buNone/>
            </a:pPr>
            <a:endParaRPr lang="en-US" sz="2400" dirty="0">
              <a:ea typeface="SimSun" panose="02010600030101010101" pitchFamily="2" charset="-122"/>
            </a:endParaRPr>
          </a:p>
          <a:p>
            <a:pPr marL="0" indent="0">
              <a:buNone/>
            </a:pPr>
            <a:endParaRPr lang="en-US" sz="2400" dirty="0">
              <a:effectLst/>
              <a:ea typeface="SimSun" panose="02010600030101010101" pitchFamily="2" charset="-122"/>
            </a:endParaRPr>
          </a:p>
          <a:p>
            <a:pPr marL="0" indent="0">
              <a:buNone/>
            </a:pPr>
            <a:endParaRPr lang="en-US" sz="2400" dirty="0">
              <a:ea typeface="SimSun" panose="02010600030101010101" pitchFamily="2" charset="-122"/>
            </a:endParaRPr>
          </a:p>
          <a:p>
            <a:pPr marL="0" indent="0">
              <a:buNone/>
            </a:pPr>
            <a:endParaRPr lang="en-US" sz="2400" dirty="0">
              <a:effectLst/>
              <a:ea typeface="SimSun" panose="02010600030101010101" pitchFamily="2" charset="-122"/>
            </a:endParaRPr>
          </a:p>
          <a:p>
            <a:pPr marL="0" indent="0">
              <a:buNone/>
            </a:pPr>
            <a:endParaRPr lang="en-US" sz="2400" dirty="0">
              <a:ea typeface="SimSun" panose="02010600030101010101" pitchFamily="2" charset="-122"/>
            </a:endParaRPr>
          </a:p>
          <a:p>
            <a:pPr marL="0" indent="0">
              <a:buNone/>
            </a:pPr>
            <a:endParaRPr lang="en-US" sz="2400" dirty="0">
              <a:effectLst/>
              <a:ea typeface="SimSun" panose="02010600030101010101" pitchFamily="2" charset="-122"/>
            </a:endParaRPr>
          </a:p>
          <a:p>
            <a:pPr marL="0" indent="0">
              <a:buNone/>
            </a:pPr>
            <a:endParaRPr lang="en-US" sz="2400" dirty="0">
              <a:ea typeface="SimSun" panose="02010600030101010101" pitchFamily="2" charset="-122"/>
            </a:endParaRPr>
          </a:p>
          <a:p>
            <a:pPr marL="0" indent="0" algn="ctr">
              <a:buNone/>
            </a:pPr>
            <a:r>
              <a:rPr lang="en-US" sz="2400" b="1" dirty="0">
                <a:effectLst/>
                <a:ea typeface="SimSun" panose="02010600030101010101" pitchFamily="2" charset="-122"/>
              </a:rPr>
              <a:t>Table 2.</a:t>
            </a:r>
            <a:r>
              <a:rPr lang="en-US" sz="2400" dirty="0">
                <a:effectLst/>
                <a:ea typeface="SimSun" panose="02010600030101010101" pitchFamily="2" charset="-122"/>
              </a:rPr>
              <a:t> </a:t>
            </a:r>
            <a:r>
              <a:rPr lang="en-US" sz="2400" dirty="0">
                <a:ea typeface="SimSun" panose="02010600030101010101" pitchFamily="2" charset="-122"/>
              </a:rPr>
              <a:t>BM regarding learning rates from 0.09 down to 0.01</a:t>
            </a:r>
            <a:endParaRPr lang="en-US" sz="2400" dirty="0">
              <a:effectLst/>
              <a:ea typeface="SimSun" panose="02010600030101010101" pitchFamily="2" charset="-122"/>
            </a:endParaRPr>
          </a:p>
          <a:p>
            <a:pPr marL="0" indent="0">
              <a:buNone/>
            </a:pPr>
            <a:endParaRPr lang="en-US" sz="2400" dirty="0"/>
          </a:p>
        </p:txBody>
      </p:sp>
      <p:sp>
        <p:nvSpPr>
          <p:cNvPr id="4" name="Date Placeholder 3">
            <a:extLst>
              <a:ext uri="{FF2B5EF4-FFF2-40B4-BE49-F238E27FC236}">
                <a16:creationId xmlns:a16="http://schemas.microsoft.com/office/drawing/2014/main" id="{FF92D886-D358-1501-6FD7-19AD77FF496F}"/>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2A1EBB75-6F80-8F0D-D5EE-516FFF657E2F}"/>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CF43B4DE-BB48-C87B-76F5-56448AAB7086}"/>
              </a:ext>
            </a:extLst>
          </p:cNvPr>
          <p:cNvSpPr>
            <a:spLocks noGrp="1"/>
          </p:cNvSpPr>
          <p:nvPr>
            <p:ph type="sldNum" sz="quarter" idx="12"/>
          </p:nvPr>
        </p:nvSpPr>
        <p:spPr/>
        <p:txBody>
          <a:bodyPr/>
          <a:lstStyle/>
          <a:p>
            <a:fld id="{5DB5036F-1FF2-46C4-8D2B-59C7E3B91952}" type="slidenum">
              <a:rPr lang="en-US" smtClean="0"/>
              <a:pPr/>
              <a:t>25</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057384413"/>
              </p:ext>
            </p:extLst>
          </p:nvPr>
        </p:nvGraphicFramePr>
        <p:xfrm>
          <a:off x="838200" y="1851343"/>
          <a:ext cx="10515600" cy="3657600"/>
        </p:xfrm>
        <a:graphic>
          <a:graphicData uri="http://schemas.openxmlformats.org/drawingml/2006/table">
            <a:tbl>
              <a:tblPr firstRow="1" firstCol="1" bandRow="1">
                <a:tableStyleId>{5C22544A-7EE6-4342-B048-85BDC9FD1C3A}</a:tableStyleId>
              </a:tblPr>
              <a:tblGrid>
                <a:gridCol w="1314450">
                  <a:extLst>
                    <a:ext uri="{9D8B030D-6E8A-4147-A177-3AD203B41FA5}">
                      <a16:colId xmlns:a16="http://schemas.microsoft.com/office/drawing/2014/main" val="862922835"/>
                    </a:ext>
                  </a:extLst>
                </a:gridCol>
                <a:gridCol w="1314450">
                  <a:extLst>
                    <a:ext uri="{9D8B030D-6E8A-4147-A177-3AD203B41FA5}">
                      <a16:colId xmlns:a16="http://schemas.microsoft.com/office/drawing/2014/main" val="3566973550"/>
                    </a:ext>
                  </a:extLst>
                </a:gridCol>
                <a:gridCol w="1314450">
                  <a:extLst>
                    <a:ext uri="{9D8B030D-6E8A-4147-A177-3AD203B41FA5}">
                      <a16:colId xmlns:a16="http://schemas.microsoft.com/office/drawing/2014/main" val="2111560185"/>
                    </a:ext>
                  </a:extLst>
                </a:gridCol>
                <a:gridCol w="1314450">
                  <a:extLst>
                    <a:ext uri="{9D8B030D-6E8A-4147-A177-3AD203B41FA5}">
                      <a16:colId xmlns:a16="http://schemas.microsoft.com/office/drawing/2014/main" val="4018963278"/>
                    </a:ext>
                  </a:extLst>
                </a:gridCol>
                <a:gridCol w="1314450">
                  <a:extLst>
                    <a:ext uri="{9D8B030D-6E8A-4147-A177-3AD203B41FA5}">
                      <a16:colId xmlns:a16="http://schemas.microsoft.com/office/drawing/2014/main" val="3816541868"/>
                    </a:ext>
                  </a:extLst>
                </a:gridCol>
                <a:gridCol w="1314450">
                  <a:extLst>
                    <a:ext uri="{9D8B030D-6E8A-4147-A177-3AD203B41FA5}">
                      <a16:colId xmlns:a16="http://schemas.microsoft.com/office/drawing/2014/main" val="356950511"/>
                    </a:ext>
                  </a:extLst>
                </a:gridCol>
                <a:gridCol w="1314450">
                  <a:extLst>
                    <a:ext uri="{9D8B030D-6E8A-4147-A177-3AD203B41FA5}">
                      <a16:colId xmlns:a16="http://schemas.microsoft.com/office/drawing/2014/main" val="664137194"/>
                    </a:ext>
                  </a:extLst>
                </a:gridCol>
                <a:gridCol w="1314450">
                  <a:extLst>
                    <a:ext uri="{9D8B030D-6E8A-4147-A177-3AD203B41FA5}">
                      <a16:colId xmlns:a16="http://schemas.microsoft.com/office/drawing/2014/main" val="497556426"/>
                    </a:ext>
                  </a:extLst>
                </a:gridCol>
              </a:tblGrid>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 </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kern="100">
                          <a:effectLst/>
                          <a:latin typeface="Times New Roman" panose="02020603050405020304" pitchFamily="18" charset="0"/>
                          <a:cs typeface="Times New Roman" panose="02020603050405020304" pitchFamily="18" charset="0"/>
                        </a:rPr>
                        <a:t>AVA1</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kern="100">
                          <a:effectLst/>
                          <a:latin typeface="Times New Roman" panose="02020603050405020304" pitchFamily="18" charset="0"/>
                          <a:cs typeface="Times New Roman" panose="02020603050405020304" pitchFamily="18" charset="0"/>
                        </a:rPr>
                        <a:t>AVA2</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kern="100">
                          <a:effectLst/>
                          <a:latin typeface="Times New Roman" panose="02020603050405020304" pitchFamily="18" charset="0"/>
                          <a:cs typeface="Times New Roman" panose="02020603050405020304" pitchFamily="18" charset="0"/>
                        </a:rPr>
                        <a:t>AVA3</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kern="100">
                          <a:effectLst/>
                          <a:latin typeface="Times New Roman" panose="02020603050405020304" pitchFamily="18" charset="0"/>
                          <a:cs typeface="Times New Roman" panose="02020603050405020304" pitchFamily="18" charset="0"/>
                        </a:rPr>
                        <a:t>AVA4</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kern="100">
                          <a:effectLst/>
                          <a:latin typeface="Times New Roman" panose="02020603050405020304" pitchFamily="18" charset="0"/>
                          <a:cs typeface="Times New Roman" panose="02020603050405020304" pitchFamily="18" charset="0"/>
                        </a:rPr>
                        <a:t>AVA5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kern="100">
                          <a:effectLst/>
                          <a:latin typeface="Times New Roman" panose="02020603050405020304" pitchFamily="18" charset="0"/>
                          <a:cs typeface="Times New Roman" panose="02020603050405020304" pitchFamily="18" charset="0"/>
                        </a:rPr>
                        <a:t>VAE</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kern="100">
                          <a:effectLst/>
                          <a:latin typeface="Times New Roman" panose="02020603050405020304" pitchFamily="18" charset="0"/>
                          <a:cs typeface="Times New Roman" panose="02020603050405020304" pitchFamily="18" charset="0"/>
                        </a:rPr>
                        <a:t>GAN</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4406266"/>
                  </a:ext>
                </a:extLst>
              </a:tr>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γ=0.09</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0.2038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0.2015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0.1319</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0.1328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0.2026</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0.1338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0.2031</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90122426"/>
                  </a:ext>
                </a:extLst>
              </a:tr>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γ=0.08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0.1924</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0.1938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0.1417</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0.1446</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0.1978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0.1435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0.1916</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89177199"/>
                  </a:ext>
                </a:extLst>
              </a:tr>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γ=0.07</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0.1842</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0.1826</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0.1566</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0.1574</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0.1834</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0.1555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0.1818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15855694"/>
                  </a:ext>
                </a:extLst>
              </a:tr>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γ=0.06</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0.1685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0.1772</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0.1662</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0.1659</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0.1785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0.1676</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0.1699</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5476895"/>
                  </a:ext>
                </a:extLst>
              </a:tr>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γ=0.05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0.1664</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0.1617</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0.1792</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0.1785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0.1621</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0.1805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0.1628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22506399"/>
                  </a:ext>
                </a:extLst>
              </a:tr>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γ=0.04</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0.1675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0.1655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0.1918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0.1906</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0.1662</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0.1924</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0.1665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83679659"/>
                  </a:ext>
                </a:extLst>
              </a:tr>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γ=0.03</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0.1845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0.1832</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0.2017</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0.2014</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0.1855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0.2021</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0.1857</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5778851"/>
                  </a:ext>
                </a:extLst>
              </a:tr>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γ=0.02</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0.2047</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0.2032</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0.2098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0.2098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0.2028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0.2099</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0.2046</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25523966"/>
                  </a:ext>
                </a:extLst>
              </a:tr>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γ=0.01</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0.2147</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0.2146</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0.2147</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0.2147</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0.2146</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0.2147</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dirty="0">
                          <a:effectLst/>
                          <a:latin typeface="Times New Roman" panose="02020603050405020304" pitchFamily="18" charset="0"/>
                          <a:cs typeface="Times New Roman" panose="02020603050405020304" pitchFamily="18" charset="0"/>
                        </a:rPr>
                        <a:t>0.2148</a:t>
                      </a:r>
                      <a:endParaRPr lang="en-US" sz="2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62239473"/>
                  </a:ext>
                </a:extLst>
              </a:tr>
            </a:tbl>
          </a:graphicData>
        </a:graphic>
      </p:graphicFrame>
    </p:spTree>
    <p:extLst>
      <p:ext uri="{BB962C8B-B14F-4D97-AF65-F5344CB8AC3E}">
        <p14:creationId xmlns:p14="http://schemas.microsoft.com/office/powerpoint/2010/main" val="94116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1DDDB-6A9F-8EFA-6FEB-F83CA42ACFD0}"/>
              </a:ext>
            </a:extLst>
          </p:cNvPr>
          <p:cNvSpPr>
            <a:spLocks noGrp="1"/>
          </p:cNvSpPr>
          <p:nvPr>
            <p:ph type="title"/>
          </p:nvPr>
        </p:nvSpPr>
        <p:spPr/>
        <p:txBody>
          <a:bodyPr/>
          <a:lstStyle/>
          <a:p>
            <a:r>
              <a:rPr lang="en-US" dirty="0"/>
              <a:t>3. Experimental results and discussions</a:t>
            </a:r>
          </a:p>
        </p:txBody>
      </p:sp>
      <p:sp>
        <p:nvSpPr>
          <p:cNvPr id="3" name="Content Placeholder 2">
            <a:extLst>
              <a:ext uri="{FF2B5EF4-FFF2-40B4-BE49-F238E27FC236}">
                <a16:creationId xmlns:a16="http://schemas.microsoft.com/office/drawing/2014/main" id="{B9E9E88C-759A-A050-4216-E933A1276E35}"/>
              </a:ext>
            </a:extLst>
          </p:cNvPr>
          <p:cNvSpPr>
            <a:spLocks noGrp="1"/>
          </p:cNvSpPr>
          <p:nvPr>
            <p:ph idx="1"/>
          </p:nvPr>
        </p:nvSpPr>
        <p:spPr>
          <a:xfrm>
            <a:off x="223520" y="914398"/>
            <a:ext cx="11633200" cy="5281493"/>
          </a:xfrm>
        </p:spPr>
        <p:txBody>
          <a:bodyPr>
            <a:normAutofit/>
          </a:bodyPr>
          <a:lstStyle/>
          <a:p>
            <a:pPr marL="0" indent="0">
              <a:buNone/>
            </a:pPr>
            <a:r>
              <a:rPr lang="en-US" sz="2400" dirty="0"/>
              <a:t>Table 3 </a:t>
            </a:r>
            <a:r>
              <a:rPr lang="en-US" sz="2400" dirty="0" smtClean="0"/>
              <a:t>and figure 5 show </a:t>
            </a:r>
            <a:r>
              <a:rPr lang="en-US" sz="2400" dirty="0"/>
              <a:t>BM means, BM maxima, BM minima, and BM standard deviations of AVAs, VAE, and GAN</a:t>
            </a:r>
            <a:r>
              <a:rPr lang="en-US" sz="2400" dirty="0" smtClean="0"/>
              <a:t>.</a:t>
            </a:r>
          </a:p>
          <a:p>
            <a:pPr marL="0" indent="0">
              <a:buNone/>
            </a:pPr>
            <a:endParaRPr lang="en-US" sz="2400" dirty="0">
              <a:effectLst/>
              <a:ea typeface="SimSun" panose="02010600030101010101" pitchFamily="2" charset="-122"/>
            </a:endParaRPr>
          </a:p>
          <a:p>
            <a:pPr marL="0" indent="0">
              <a:buNone/>
            </a:pPr>
            <a:endParaRPr lang="en-US" sz="2400" dirty="0">
              <a:ea typeface="SimSun" panose="02010600030101010101" pitchFamily="2" charset="-122"/>
            </a:endParaRPr>
          </a:p>
          <a:p>
            <a:pPr marL="0" indent="0">
              <a:buNone/>
            </a:pPr>
            <a:endParaRPr lang="en-US" sz="2400" dirty="0">
              <a:effectLst/>
              <a:ea typeface="SimSun" panose="02010600030101010101" pitchFamily="2" charset="-122"/>
            </a:endParaRPr>
          </a:p>
          <a:p>
            <a:pPr marL="0" indent="0">
              <a:buNone/>
            </a:pPr>
            <a:endParaRPr lang="en-US" sz="2400" dirty="0">
              <a:ea typeface="SimSun" panose="02010600030101010101" pitchFamily="2" charset="-122"/>
            </a:endParaRPr>
          </a:p>
          <a:p>
            <a:pPr marL="0" indent="0">
              <a:buNone/>
            </a:pPr>
            <a:endParaRPr lang="en-US" sz="2400" dirty="0">
              <a:effectLst/>
              <a:ea typeface="SimSun" panose="02010600030101010101" pitchFamily="2" charset="-122"/>
            </a:endParaRPr>
          </a:p>
          <a:p>
            <a:pPr marL="0" indent="0">
              <a:buNone/>
            </a:pPr>
            <a:r>
              <a:rPr lang="en-US" sz="2400" b="1" dirty="0">
                <a:effectLst/>
                <a:ea typeface="SimSun" panose="02010600030101010101" pitchFamily="2" charset="-122"/>
              </a:rPr>
              <a:t>Table 3.</a:t>
            </a:r>
            <a:r>
              <a:rPr lang="en-US" sz="2400" dirty="0">
                <a:effectLst/>
                <a:ea typeface="SimSun" panose="02010600030101010101" pitchFamily="2" charset="-122"/>
              </a:rPr>
              <a:t> Evaluation of </a:t>
            </a:r>
            <a:r>
              <a:rPr lang="en-US" sz="2400" dirty="0" smtClean="0">
                <a:effectLst/>
                <a:ea typeface="SimSun" panose="02010600030101010101" pitchFamily="2" charset="-122"/>
              </a:rPr>
              <a:t>AVAs, VAE, and GAN</a:t>
            </a:r>
            <a:endParaRPr lang="en-US" sz="2400" dirty="0">
              <a:effectLst/>
              <a:ea typeface="SimSun" panose="02010600030101010101" pitchFamily="2" charset="-122"/>
            </a:endParaRPr>
          </a:p>
          <a:p>
            <a:pPr marL="0" indent="0">
              <a:buNone/>
            </a:pPr>
            <a:endParaRPr lang="en-US" sz="2400" dirty="0">
              <a:ea typeface="SimSun" panose="02010600030101010101" pitchFamily="2" charset="-122"/>
            </a:endParaRPr>
          </a:p>
          <a:p>
            <a:pPr marL="0" indent="0">
              <a:buNone/>
            </a:pPr>
            <a:endParaRPr lang="en-US" sz="2400" dirty="0">
              <a:effectLst/>
              <a:ea typeface="SimSun" panose="02010600030101010101" pitchFamily="2" charset="-122"/>
            </a:endParaRPr>
          </a:p>
          <a:p>
            <a:pPr marL="0" indent="0">
              <a:buNone/>
            </a:pPr>
            <a:endParaRPr lang="en-US" sz="2400" dirty="0">
              <a:ea typeface="SimSun" panose="02010600030101010101" pitchFamily="2" charset="-122"/>
            </a:endParaRPr>
          </a:p>
          <a:p>
            <a:pPr marL="0" indent="0">
              <a:buNone/>
            </a:pPr>
            <a:r>
              <a:rPr lang="en-US" sz="2400" dirty="0">
                <a:effectLst/>
                <a:ea typeface="SimSun" panose="02010600030101010101" pitchFamily="2" charset="-122"/>
              </a:rPr>
              <a:t> </a:t>
            </a:r>
            <a:r>
              <a:rPr lang="en-US" sz="2400" dirty="0" smtClean="0">
                <a:effectLst/>
                <a:ea typeface="SimSun" panose="02010600030101010101" pitchFamily="2" charset="-122"/>
              </a:rPr>
              <a:t>      </a:t>
            </a:r>
            <a:r>
              <a:rPr lang="en-US" sz="2400" b="1" dirty="0" smtClean="0">
                <a:effectLst/>
                <a:ea typeface="SimSun" panose="02010600030101010101" pitchFamily="2" charset="-122"/>
              </a:rPr>
              <a:t>Figure </a:t>
            </a:r>
            <a:r>
              <a:rPr lang="en-US" sz="2400" b="1" dirty="0">
                <a:effectLst/>
                <a:ea typeface="SimSun" panose="02010600030101010101" pitchFamily="2" charset="-122"/>
              </a:rPr>
              <a:t>5.</a:t>
            </a:r>
            <a:r>
              <a:rPr lang="en-US" sz="2400" dirty="0">
                <a:effectLst/>
                <a:ea typeface="SimSun" panose="02010600030101010101" pitchFamily="2" charset="-122"/>
              </a:rPr>
              <a:t> Evaluation of </a:t>
            </a:r>
            <a:r>
              <a:rPr lang="en-US" sz="2400" dirty="0" smtClean="0">
                <a:effectLst/>
                <a:ea typeface="SimSun" panose="02010600030101010101" pitchFamily="2" charset="-122"/>
              </a:rPr>
              <a:t>AVAs, VAE, and GAN</a:t>
            </a:r>
            <a:endParaRPr lang="en-US" sz="2400" dirty="0">
              <a:effectLst/>
              <a:ea typeface="SimSun" panose="02010600030101010101" pitchFamily="2" charset="-122"/>
            </a:endParaRPr>
          </a:p>
          <a:p>
            <a:pPr marL="0" indent="0">
              <a:buNone/>
            </a:pPr>
            <a:endParaRPr lang="en-US" sz="2400" dirty="0"/>
          </a:p>
          <a:p>
            <a:pPr marL="0" indent="0">
              <a:buNone/>
            </a:pPr>
            <a:endParaRPr lang="en-US" sz="2400" dirty="0">
              <a:effectLst/>
              <a:ea typeface="SimSun" panose="02010600030101010101" pitchFamily="2" charset="-122"/>
            </a:endParaRPr>
          </a:p>
          <a:p>
            <a:pPr marL="0" indent="0">
              <a:buNone/>
            </a:pPr>
            <a:endParaRPr lang="en-US" sz="2400" dirty="0"/>
          </a:p>
        </p:txBody>
      </p:sp>
      <p:sp>
        <p:nvSpPr>
          <p:cNvPr id="4" name="Date Placeholder 3">
            <a:extLst>
              <a:ext uri="{FF2B5EF4-FFF2-40B4-BE49-F238E27FC236}">
                <a16:creationId xmlns:a16="http://schemas.microsoft.com/office/drawing/2014/main" id="{875C2137-8530-DFC0-EF46-00B13CF15183}"/>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343D960E-802E-AF1E-A9EB-926D48E9C68E}"/>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13C08A54-C7CD-FFB0-8B3A-5733D5EB10BC}"/>
              </a:ext>
            </a:extLst>
          </p:cNvPr>
          <p:cNvSpPr>
            <a:spLocks noGrp="1"/>
          </p:cNvSpPr>
          <p:nvPr>
            <p:ph type="sldNum" sz="quarter" idx="12"/>
          </p:nvPr>
        </p:nvSpPr>
        <p:spPr/>
        <p:txBody>
          <a:bodyPr/>
          <a:lstStyle/>
          <a:p>
            <a:fld id="{5DB5036F-1FF2-46C4-8D2B-59C7E3B91952}" type="slidenum">
              <a:rPr lang="en-US" smtClean="0"/>
              <a:pPr/>
              <a:t>26</a:t>
            </a:fld>
            <a:endParaRPr lang="en-US"/>
          </a:p>
        </p:txBody>
      </p:sp>
      <p:pic>
        <p:nvPicPr>
          <p:cNvPr id="14" name="Picture 13">
            <a:extLst>
              <a:ext uri="{FF2B5EF4-FFF2-40B4-BE49-F238E27FC236}">
                <a16:creationId xmlns:a16="http://schemas.microsoft.com/office/drawing/2014/main" id="{11C81226-B451-326E-71A7-F437C554DF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1162" y="3469896"/>
            <a:ext cx="4572638" cy="2725996"/>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730214793"/>
              </p:ext>
            </p:extLst>
          </p:nvPr>
        </p:nvGraphicFramePr>
        <p:xfrm>
          <a:off x="370840" y="1706490"/>
          <a:ext cx="11450320" cy="1676400"/>
        </p:xfrm>
        <a:graphic>
          <a:graphicData uri="http://schemas.openxmlformats.org/drawingml/2006/table">
            <a:tbl>
              <a:tblPr firstRow="1" firstCol="1" bandRow="1">
                <a:tableStyleId>{5C22544A-7EE6-4342-B048-85BDC9FD1C3A}</a:tableStyleId>
              </a:tblPr>
              <a:tblGrid>
                <a:gridCol w="1431290">
                  <a:extLst>
                    <a:ext uri="{9D8B030D-6E8A-4147-A177-3AD203B41FA5}">
                      <a16:colId xmlns:a16="http://schemas.microsoft.com/office/drawing/2014/main" val="1681402660"/>
                    </a:ext>
                  </a:extLst>
                </a:gridCol>
                <a:gridCol w="1431290">
                  <a:extLst>
                    <a:ext uri="{9D8B030D-6E8A-4147-A177-3AD203B41FA5}">
                      <a16:colId xmlns:a16="http://schemas.microsoft.com/office/drawing/2014/main" val="53091642"/>
                    </a:ext>
                  </a:extLst>
                </a:gridCol>
                <a:gridCol w="1431290">
                  <a:extLst>
                    <a:ext uri="{9D8B030D-6E8A-4147-A177-3AD203B41FA5}">
                      <a16:colId xmlns:a16="http://schemas.microsoft.com/office/drawing/2014/main" val="2270290312"/>
                    </a:ext>
                  </a:extLst>
                </a:gridCol>
                <a:gridCol w="1431290">
                  <a:extLst>
                    <a:ext uri="{9D8B030D-6E8A-4147-A177-3AD203B41FA5}">
                      <a16:colId xmlns:a16="http://schemas.microsoft.com/office/drawing/2014/main" val="1727659350"/>
                    </a:ext>
                  </a:extLst>
                </a:gridCol>
                <a:gridCol w="1431290">
                  <a:extLst>
                    <a:ext uri="{9D8B030D-6E8A-4147-A177-3AD203B41FA5}">
                      <a16:colId xmlns:a16="http://schemas.microsoft.com/office/drawing/2014/main" val="2690930004"/>
                    </a:ext>
                  </a:extLst>
                </a:gridCol>
                <a:gridCol w="1431290">
                  <a:extLst>
                    <a:ext uri="{9D8B030D-6E8A-4147-A177-3AD203B41FA5}">
                      <a16:colId xmlns:a16="http://schemas.microsoft.com/office/drawing/2014/main" val="156985293"/>
                    </a:ext>
                  </a:extLst>
                </a:gridCol>
                <a:gridCol w="1431290">
                  <a:extLst>
                    <a:ext uri="{9D8B030D-6E8A-4147-A177-3AD203B41FA5}">
                      <a16:colId xmlns:a16="http://schemas.microsoft.com/office/drawing/2014/main" val="3404125193"/>
                    </a:ext>
                  </a:extLst>
                </a:gridCol>
                <a:gridCol w="1431290">
                  <a:extLst>
                    <a:ext uri="{9D8B030D-6E8A-4147-A177-3AD203B41FA5}">
                      <a16:colId xmlns:a16="http://schemas.microsoft.com/office/drawing/2014/main" val="3673861425"/>
                    </a:ext>
                  </a:extLst>
                </a:gridCol>
              </a:tblGrid>
              <a:tr h="0">
                <a:tc>
                  <a:txBody>
                    <a:bodyPr/>
                    <a:lstStyle/>
                    <a:p>
                      <a:pPr marL="0" marR="0" algn="ctr">
                        <a:spcBef>
                          <a:spcPts val="0"/>
                        </a:spcBef>
                        <a:spcAft>
                          <a:spcPts val="0"/>
                        </a:spcAft>
                      </a:pPr>
                      <a:r>
                        <a:rPr lang="en-US" sz="2200" kern="100">
                          <a:effectLst/>
                          <a:latin typeface="Times New Roman" panose="02020603050405020304" pitchFamily="18" charset="0"/>
                          <a:cs typeface="Times New Roman" panose="02020603050405020304" pitchFamily="18" charset="0"/>
                        </a:rPr>
                        <a:t> </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kern="100">
                          <a:effectLst/>
                          <a:latin typeface="Times New Roman" panose="02020603050405020304" pitchFamily="18" charset="0"/>
                          <a:cs typeface="Times New Roman" panose="02020603050405020304" pitchFamily="18" charset="0"/>
                        </a:rPr>
                        <a:t>AVA1</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kern="100">
                          <a:effectLst/>
                          <a:latin typeface="Times New Roman" panose="02020603050405020304" pitchFamily="18" charset="0"/>
                          <a:cs typeface="Times New Roman" panose="02020603050405020304" pitchFamily="18" charset="0"/>
                        </a:rPr>
                        <a:t>AVA2</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kern="100">
                          <a:effectLst/>
                          <a:latin typeface="Times New Roman" panose="02020603050405020304" pitchFamily="18" charset="0"/>
                          <a:cs typeface="Times New Roman" panose="02020603050405020304" pitchFamily="18" charset="0"/>
                        </a:rPr>
                        <a:t>AVA3</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kern="100">
                          <a:effectLst/>
                          <a:latin typeface="Times New Roman" panose="02020603050405020304" pitchFamily="18" charset="0"/>
                          <a:cs typeface="Times New Roman" panose="02020603050405020304" pitchFamily="18" charset="0"/>
                        </a:rPr>
                        <a:t>AVA4</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kern="100">
                          <a:effectLst/>
                          <a:latin typeface="Times New Roman" panose="02020603050405020304" pitchFamily="18" charset="0"/>
                          <a:cs typeface="Times New Roman" panose="02020603050405020304" pitchFamily="18" charset="0"/>
                        </a:rPr>
                        <a:t>AVA5</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kern="100">
                          <a:effectLst/>
                          <a:latin typeface="Times New Roman" panose="02020603050405020304" pitchFamily="18" charset="0"/>
                          <a:cs typeface="Times New Roman" panose="02020603050405020304" pitchFamily="18" charset="0"/>
                        </a:rPr>
                        <a:t>VAE</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kern="100">
                          <a:effectLst/>
                          <a:latin typeface="Times New Roman" panose="02020603050405020304" pitchFamily="18" charset="0"/>
                          <a:cs typeface="Times New Roman" panose="02020603050405020304" pitchFamily="18" charset="0"/>
                        </a:rPr>
                        <a:t>GAN</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8078186"/>
                  </a:ext>
                </a:extLst>
              </a:tr>
              <a:tr h="0">
                <a:tc>
                  <a:txBody>
                    <a:bodyPr/>
                    <a:lstStyle/>
                    <a:p>
                      <a:pPr marL="0" marR="0" algn="just">
                        <a:spcBef>
                          <a:spcPts val="0"/>
                        </a:spcBef>
                        <a:spcAft>
                          <a:spcPts val="0"/>
                        </a:spcAft>
                      </a:pPr>
                      <a:r>
                        <a:rPr lang="en-US" sz="2200" kern="100">
                          <a:effectLst/>
                          <a:latin typeface="Times New Roman" panose="02020603050405020304" pitchFamily="18" charset="0"/>
                          <a:cs typeface="Times New Roman" panose="02020603050405020304" pitchFamily="18" charset="0"/>
                        </a:rPr>
                        <a:t>Mean</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0.2093</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0.2092</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0.1202</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0.1225</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0.2096</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0.1207</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0.2089</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72494712"/>
                  </a:ext>
                </a:extLst>
              </a:tr>
              <a:tr h="0">
                <a:tc>
                  <a:txBody>
                    <a:bodyPr/>
                    <a:lstStyle/>
                    <a:p>
                      <a:pPr marL="0" marR="0" algn="just">
                        <a:spcBef>
                          <a:spcPts val="0"/>
                        </a:spcBef>
                        <a:spcAft>
                          <a:spcPts val="0"/>
                        </a:spcAft>
                      </a:pPr>
                      <a:r>
                        <a:rPr lang="en-US" sz="2200" kern="100">
                          <a:effectLst/>
                          <a:latin typeface="Times New Roman" panose="02020603050405020304" pitchFamily="18" charset="0"/>
                          <a:cs typeface="Times New Roman" panose="02020603050405020304" pitchFamily="18" charset="0"/>
                        </a:rPr>
                        <a:t>Maximum</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0.2322</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0.2329</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0.2147</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0.2147</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0.2326</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0.2147</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0.2325</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55401358"/>
                  </a:ext>
                </a:extLst>
              </a:tr>
              <a:tr h="0">
                <a:tc>
                  <a:txBody>
                    <a:bodyPr/>
                    <a:lstStyle/>
                    <a:p>
                      <a:pPr marL="0" marR="0" algn="just">
                        <a:spcBef>
                          <a:spcPts val="0"/>
                        </a:spcBef>
                        <a:spcAft>
                          <a:spcPts val="0"/>
                        </a:spcAft>
                      </a:pPr>
                      <a:r>
                        <a:rPr lang="en-US" sz="2200" kern="100">
                          <a:effectLst/>
                          <a:latin typeface="Times New Roman" panose="02020603050405020304" pitchFamily="18" charset="0"/>
                          <a:cs typeface="Times New Roman" panose="02020603050405020304" pitchFamily="18" charset="0"/>
                        </a:rPr>
                        <a:t>Minimum</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0.1664</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0.1617</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0.0546</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0.0546</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0.1621</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0.0568</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0.1628</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24295634"/>
                  </a:ext>
                </a:extLst>
              </a:tr>
              <a:tr h="0">
                <a:tc>
                  <a:txBody>
                    <a:bodyPr/>
                    <a:lstStyle/>
                    <a:p>
                      <a:pPr marL="0" marR="0" algn="just">
                        <a:spcBef>
                          <a:spcPts val="0"/>
                        </a:spcBef>
                        <a:spcAft>
                          <a:spcPts val="0"/>
                        </a:spcAft>
                      </a:pPr>
                      <a:r>
                        <a:rPr lang="en-US" sz="2200" kern="100">
                          <a:effectLst/>
                          <a:latin typeface="Times New Roman" panose="02020603050405020304" pitchFamily="18" charset="0"/>
                          <a:cs typeface="Times New Roman" panose="02020603050405020304" pitchFamily="18" charset="0"/>
                        </a:rPr>
                        <a:t>SD</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0.0249</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0.0251</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0.0606</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0.0586</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0.0244</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0.0606</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dirty="0">
                          <a:effectLst/>
                          <a:latin typeface="Times New Roman" panose="02020603050405020304" pitchFamily="18" charset="0"/>
                          <a:cs typeface="Times New Roman" panose="02020603050405020304" pitchFamily="18" charset="0"/>
                        </a:rPr>
                        <a:t>0.0252</a:t>
                      </a:r>
                      <a:endParaRPr lang="en-US" sz="22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88943187"/>
                  </a:ext>
                </a:extLst>
              </a:tr>
            </a:tbl>
          </a:graphicData>
        </a:graphic>
      </p:graphicFrame>
    </p:spTree>
    <p:extLst>
      <p:ext uri="{BB962C8B-B14F-4D97-AF65-F5344CB8AC3E}">
        <p14:creationId xmlns:p14="http://schemas.microsoft.com/office/powerpoint/2010/main" val="776422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Experimental results and discussions</a:t>
            </a:r>
          </a:p>
        </p:txBody>
      </p:sp>
      <p:sp>
        <p:nvSpPr>
          <p:cNvPr id="3" name="Content Placeholder 2"/>
          <p:cNvSpPr>
            <a:spLocks noGrp="1"/>
          </p:cNvSpPr>
          <p:nvPr>
            <p:ph idx="1"/>
          </p:nvPr>
        </p:nvSpPr>
        <p:spPr>
          <a:xfrm>
            <a:off x="142240" y="914399"/>
            <a:ext cx="11887200" cy="5176066"/>
          </a:xfrm>
        </p:spPr>
        <p:txBody>
          <a:bodyPr>
            <a:noAutofit/>
          </a:bodyPr>
          <a:lstStyle/>
          <a:p>
            <a:pPr marL="0" indent="0">
              <a:buNone/>
            </a:pPr>
            <a:r>
              <a:rPr lang="en-US" sz="2150" dirty="0"/>
              <a:t>Note that VAE and GAN represent a pole of similarity quality and a pole of balance quality, respectively. From experimental results shown in table 3, AVA5 is the best DGM because it gains highest BM mean (0.2096) which is also larger than BM mean (0.2089) of the pole GAN. It is easy to explain this result because AVA5 is the one which improves both decoding task and encoding task when it embeds both decoder discriminator and encoder discriminator as well as both leaning decoder and leaning encoder. Moreover, both AVA1 and </a:t>
            </a:r>
            <a:r>
              <a:rPr lang="en-US" sz="2150" dirty="0" smtClean="0"/>
              <a:t>AVA2 </a:t>
            </a:r>
            <a:r>
              <a:rPr lang="en-US" sz="2150" dirty="0"/>
              <a:t>are better than GAN because their BM means (0.2093, 0.2092) are larger than BM mean (0.2089) of GAN. If the similarity quality is concerned, AVA3 is the best DGM because it gains the lowest BM mean (0.1202) which is also </a:t>
            </a:r>
            <a:r>
              <a:rPr lang="en-US" sz="2150" dirty="0" smtClean="0"/>
              <a:t>smaller </a:t>
            </a:r>
            <a:r>
              <a:rPr lang="en-US" sz="2150" dirty="0"/>
              <a:t>than BM mean (0.1207) of the pole VAE. It is easy to explain this result because AVA3 is the one which improves encoding task when it embeds encoder discriminator. Moreover, AVA1, which is a fair AVA because it embeds decoder discriminator but it does not support leaning decoder, is better than the pole GAN whereas AVA3, which is a fair AVA because it embeds encoder discriminator but it does not support leaning encoder, is better than the pole VAE. This result is important because the best AVA5 is not a fair one because it supports both leaning decoder and leaning encoder. Therefore, about BM mean which the most important metrics, all AVA variants are better than traditional DGMs such as VAE and GAN with regards to both similarity quality and balance quality.</a:t>
            </a:r>
          </a:p>
        </p:txBody>
      </p:sp>
      <p:sp>
        <p:nvSpPr>
          <p:cNvPr id="4" name="Date Placeholder 3"/>
          <p:cNvSpPr>
            <a:spLocks noGrp="1"/>
          </p:cNvSpPr>
          <p:nvPr>
            <p:ph type="dt" sz="half" idx="10"/>
          </p:nvPr>
        </p:nvSpPr>
        <p:spPr/>
        <p:txBody>
          <a:bodyPr/>
          <a:lstStyle/>
          <a:p>
            <a:r>
              <a:rPr lang="en-US" smtClean="0"/>
              <a:t>13/09/2023</a:t>
            </a:r>
            <a:endParaRPr lang="en-US"/>
          </a:p>
        </p:txBody>
      </p:sp>
      <p:sp>
        <p:nvSpPr>
          <p:cNvPr id="5" name="Footer Placeholder 4"/>
          <p:cNvSpPr>
            <a:spLocks noGrp="1"/>
          </p:cNvSpPr>
          <p:nvPr>
            <p:ph type="ftr" sz="quarter" idx="11"/>
          </p:nvPr>
        </p:nvSpPr>
        <p:spPr/>
        <p:txBody>
          <a:bodyPr/>
          <a:lstStyle/>
          <a:p>
            <a:r>
              <a:rPr lang="en-US" smtClean="0"/>
              <a:t>Loc Nguyen - AVA</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27</a:t>
            </a:fld>
            <a:endParaRPr lang="en-US"/>
          </a:p>
        </p:txBody>
      </p:sp>
    </p:spTree>
    <p:extLst>
      <p:ext uri="{BB962C8B-B14F-4D97-AF65-F5344CB8AC3E}">
        <p14:creationId xmlns:p14="http://schemas.microsoft.com/office/powerpoint/2010/main" val="1975939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Experimental results and discussions</a:t>
            </a:r>
          </a:p>
        </p:txBody>
      </p:sp>
      <p:sp>
        <p:nvSpPr>
          <p:cNvPr id="3" name="Content Placeholder 2"/>
          <p:cNvSpPr>
            <a:spLocks noGrp="1"/>
          </p:cNvSpPr>
          <p:nvPr>
            <p:ph idx="1"/>
          </p:nvPr>
        </p:nvSpPr>
        <p:spPr>
          <a:xfrm>
            <a:off x="71120" y="914399"/>
            <a:ext cx="12009120" cy="5176066"/>
          </a:xfrm>
        </p:spPr>
        <p:txBody>
          <a:bodyPr>
            <a:noAutofit/>
          </a:bodyPr>
          <a:lstStyle/>
          <a:p>
            <a:pPr marL="0" indent="0">
              <a:buNone/>
            </a:pPr>
            <a:r>
              <a:rPr lang="en-US" sz="1750" dirty="0"/>
              <a:t>Although BM mean is the most important metrics, it is necessary to check other metrics related to extreme values which are BM maximum and BM minimum where BM maximum implies best balance quality and BM minimum implies best similarity quality. Note from experimental results shown in table 3 that the decoder improvement with AVA1 and AVA2 aims to improve balance quality with high BM and the encoder improvement with AVA3 and AVA4 aims to improve similarity quality with low BM whereas AVA5 improves both decoder and encoder. AVA2 and AVA5 are better DGMs about extreme balance quality because their BM maxima (0.2329, 0.2326) are larger than BM maximum (0.2325) of GAN. Similarly, AVA3 and AVA4 are better DGMs about extreme similarity quality because their BM minima (0.0546, 0.0546) are smaller than BM minimum (0.0568) of VAE. Therefore, about BM extreme values, AVA variants are better than traditional DGMs such as VAE and GAN with regards to both similarity quality and balance quality</a:t>
            </a:r>
            <a:r>
              <a:rPr lang="en-US" sz="1750" dirty="0" smtClean="0"/>
              <a:t>.</a:t>
            </a:r>
          </a:p>
          <a:p>
            <a:pPr marL="0" indent="228600">
              <a:buNone/>
            </a:pPr>
            <a:r>
              <a:rPr lang="en-US" sz="1750" dirty="0"/>
              <a:t>Because the two poles VAE and GAN is </a:t>
            </a:r>
            <a:r>
              <a:rPr lang="en-US" sz="1750" dirty="0" err="1"/>
              <a:t>stabler</a:t>
            </a:r>
            <a:r>
              <a:rPr lang="en-US" sz="1750" dirty="0"/>
              <a:t> than AVAs in theory because each AVA includes functions from VAE and GAN so that each AVA is more complicated than VAE and GAN of course, it is necessary to check standard deviation (SD) of BM which reflects stability of DGMs. The smaller the SD is, the </a:t>
            </a:r>
            <a:r>
              <a:rPr lang="en-US" sz="1750" dirty="0" err="1"/>
              <a:t>stabler</a:t>
            </a:r>
            <a:r>
              <a:rPr lang="en-US" sz="1750" dirty="0"/>
              <a:t> the DGM is. AVA1 and AVA2 are </a:t>
            </a:r>
            <a:r>
              <a:rPr lang="en-US" sz="1750" dirty="0" err="1"/>
              <a:t>stabler</a:t>
            </a:r>
            <a:r>
              <a:rPr lang="en-US" sz="1750" dirty="0"/>
              <a:t> than GAN when their SD (0.0249, 0.0251) are smaller than SD (0.0252) of GAN. AVA3 and AVA4 are slightly </a:t>
            </a:r>
            <a:r>
              <a:rPr lang="en-US" sz="1750" dirty="0" err="1"/>
              <a:t>stabler</a:t>
            </a:r>
            <a:r>
              <a:rPr lang="en-US" sz="1750" dirty="0"/>
              <a:t> than VAE when their SD (0.0606, 0.0586) are smaller than or equal to SD (0.0606) of VAE. Moreover, AVA5 is the best one about stability quality when its SD (0.0244) is smallest. Therefore, AVA variants are </a:t>
            </a:r>
            <a:r>
              <a:rPr lang="en-US" sz="1750" dirty="0" err="1"/>
              <a:t>stabler</a:t>
            </a:r>
            <a:r>
              <a:rPr lang="en-US" sz="1750" dirty="0"/>
              <a:t> than traditional DGMs such as VAE and GAN</a:t>
            </a:r>
            <a:r>
              <a:rPr lang="en-US" sz="1750" dirty="0" smtClean="0"/>
              <a:t>.</a:t>
            </a:r>
          </a:p>
          <a:p>
            <a:pPr marL="0" indent="228600">
              <a:buNone/>
            </a:pPr>
            <a:r>
              <a:rPr lang="en-US" sz="1750" dirty="0"/>
              <a:t>It is concluded that the corporation of GAN and VAE which produces AVA in this research results out better encoding and decoding performance of deep generative model when metrics such as BM means, BM maxima, BM minima, and BM standard deviations of AVAs are better with regards to contexts of balance quality and similarity quality. Moreover, AVA5 which is full of functions including decoder discriminator, decoder leaning, encoder discrimination, and encoder leaning produces the best results with highest balance quality given largest BM mean (0.2096) and highest stability given smallest SD (0.0244)</a:t>
            </a:r>
          </a:p>
        </p:txBody>
      </p:sp>
      <p:sp>
        <p:nvSpPr>
          <p:cNvPr id="4" name="Date Placeholder 3"/>
          <p:cNvSpPr>
            <a:spLocks noGrp="1"/>
          </p:cNvSpPr>
          <p:nvPr>
            <p:ph type="dt" sz="half" idx="10"/>
          </p:nvPr>
        </p:nvSpPr>
        <p:spPr/>
        <p:txBody>
          <a:bodyPr/>
          <a:lstStyle/>
          <a:p>
            <a:r>
              <a:rPr lang="en-US" smtClean="0"/>
              <a:t>13/09/2023</a:t>
            </a:r>
            <a:endParaRPr lang="en-US"/>
          </a:p>
        </p:txBody>
      </p:sp>
      <p:sp>
        <p:nvSpPr>
          <p:cNvPr id="5" name="Footer Placeholder 4"/>
          <p:cNvSpPr>
            <a:spLocks noGrp="1"/>
          </p:cNvSpPr>
          <p:nvPr>
            <p:ph type="ftr" sz="quarter" idx="11"/>
          </p:nvPr>
        </p:nvSpPr>
        <p:spPr/>
        <p:txBody>
          <a:bodyPr/>
          <a:lstStyle/>
          <a:p>
            <a:r>
              <a:rPr lang="en-US" smtClean="0"/>
              <a:t>Loc Nguyen - AVA</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28</a:t>
            </a:fld>
            <a:endParaRPr lang="en-US"/>
          </a:p>
        </p:txBody>
      </p:sp>
    </p:spTree>
    <p:extLst>
      <p:ext uri="{BB962C8B-B14F-4D97-AF65-F5344CB8AC3E}">
        <p14:creationId xmlns:p14="http://schemas.microsoft.com/office/powerpoint/2010/main" val="796432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noAutofit/>
          </a:bodyPr>
          <a:lstStyle/>
          <a:p>
            <a:pPr marL="0" indent="0">
              <a:buNone/>
            </a:pPr>
            <a:r>
              <a:rPr lang="en-US" sz="2200" dirty="0"/>
              <a:t>It is </a:t>
            </a:r>
            <a:r>
              <a:rPr lang="en-US" sz="2200" dirty="0" err="1"/>
              <a:t>undoubtful</a:t>
            </a:r>
            <a:r>
              <a:rPr lang="en-US" sz="2200" dirty="0"/>
              <a:t> that AVA is better than traditional VAE and GAN due to the support of </a:t>
            </a:r>
            <a:r>
              <a:rPr lang="en-US" sz="2200" dirty="0" err="1"/>
              <a:t>Kullback-Leibler</a:t>
            </a:r>
            <a:r>
              <a:rPr lang="en-US" sz="2200" dirty="0"/>
              <a:t> divergence that establishes the encoder as well as the built-in discriminator function of GAN that assesses reliability of data. I think that VAE and GAN are solid models in both theory and practice when their mathematical foundation cannot be changed or transformed but it is still possible to improve them by modifications or combinations as well as applying them into specific applications where their strong points are brought into play. In applications related to raster data like image, VAE has a drawback of consuming much memory because probabilistic distribution represents entire image whereas some other deep generative models focus on representing product of many conditional probabilistic distributions for pixels. Although this pixel approach for modeling pixels by recurrent neural network may consume less memory, </a:t>
            </a:r>
            <a:r>
              <a:rPr lang="en-US" sz="2200" dirty="0" smtClean="0"/>
              <a:t>it </a:t>
            </a:r>
            <a:r>
              <a:rPr lang="en-US" sz="2200" dirty="0"/>
              <a:t>is significantly useful to fill in or recover smaller damaged areas in a bigger image. In the future trend, I try to apply the pixel approach into AVA, for instance, AVA processes a big image block by block and then, every block is modeled by conditional probability distribution with recurrent neural network as well as long short-term memory network</a:t>
            </a:r>
            <a:r>
              <a:rPr lang="en-US" sz="2200" dirty="0" smtClean="0">
                <a:effectLst/>
                <a:ea typeface="SimSun" panose="02010600030101010101" pitchFamily="2" charset="-122"/>
              </a:rPr>
              <a:t>.</a:t>
            </a:r>
            <a:endParaRPr lang="en-US" sz="2200" dirty="0"/>
          </a:p>
        </p:txBody>
      </p:sp>
      <p:sp>
        <p:nvSpPr>
          <p:cNvPr id="4" name="Date Placeholder 3"/>
          <p:cNvSpPr>
            <a:spLocks noGrp="1"/>
          </p:cNvSpPr>
          <p:nvPr>
            <p:ph type="dt" sz="half" idx="10"/>
          </p:nvPr>
        </p:nvSpPr>
        <p:spPr/>
        <p:txBody>
          <a:bodyPr/>
          <a:lstStyle/>
          <a:p>
            <a:r>
              <a:rPr lang="en-US"/>
              <a:t>13/09/2023</a:t>
            </a:r>
          </a:p>
        </p:txBody>
      </p:sp>
      <p:sp>
        <p:nvSpPr>
          <p:cNvPr id="5" name="Footer Placeholder 4"/>
          <p:cNvSpPr>
            <a:spLocks noGrp="1"/>
          </p:cNvSpPr>
          <p:nvPr>
            <p:ph type="ftr" sz="quarter" idx="11"/>
          </p:nvPr>
        </p:nvSpPr>
        <p:spPr/>
        <p:txBody>
          <a:bodyPr/>
          <a:lstStyle/>
          <a:p>
            <a:r>
              <a:rPr lang="en-US"/>
              <a:t>Loc Nguyen - AVA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29</a:t>
            </a:fld>
            <a:endParaRPr lang="en-US"/>
          </a:p>
        </p:txBody>
      </p:sp>
    </p:spTree>
    <p:extLst>
      <p:ext uri="{BB962C8B-B14F-4D97-AF65-F5344CB8AC3E}">
        <p14:creationId xmlns:p14="http://schemas.microsoft.com/office/powerpoint/2010/main" val="341425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Methodology</a:t>
            </a:r>
          </a:p>
          <a:p>
            <a:pPr marL="457200" indent="-457200">
              <a:buFont typeface="+mj-lt"/>
              <a:buAutoNum type="arabicPeriod"/>
            </a:pPr>
            <a:r>
              <a:rPr lang="en-US" dirty="0"/>
              <a:t>Experimental results and discussions</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Loc Nguyen - AVA</a:t>
            </a:r>
          </a:p>
        </p:txBody>
      </p:sp>
      <p:sp>
        <p:nvSpPr>
          <p:cNvPr id="6" name="Date Placeholder 5"/>
          <p:cNvSpPr>
            <a:spLocks noGrp="1"/>
          </p:cNvSpPr>
          <p:nvPr>
            <p:ph type="dt" sz="half" idx="10"/>
          </p:nvPr>
        </p:nvSpPr>
        <p:spPr/>
        <p:txBody>
          <a:bodyPr/>
          <a:lstStyle/>
          <a:p>
            <a:r>
              <a:rPr lang="en-US"/>
              <a:t>13/09/2023</a:t>
            </a:r>
          </a:p>
        </p:txBody>
      </p:sp>
    </p:spTree>
    <p:extLst>
      <p:ext uri="{BB962C8B-B14F-4D97-AF65-F5344CB8AC3E}">
        <p14:creationId xmlns:p14="http://schemas.microsoft.com/office/powerpoint/2010/main" val="3112241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12542" y="914399"/>
            <a:ext cx="11957538" cy="5176066"/>
          </a:xfrm>
        </p:spPr>
        <p:txBody>
          <a:bodyPr>
            <a:noAutofit/>
          </a:bodyPr>
          <a:lstStyle/>
          <a:p>
            <a:pPr marL="342900" indent="-342900">
              <a:buFont typeface="+mj-lt"/>
              <a:buAutoNum type="arabicPeriod"/>
            </a:pPr>
            <a:r>
              <a:rPr lang="en-US" sz="1550" dirty="0"/>
              <a:t>Ahmad, B., Sun, J., You, Q., Palade, V., &amp; Mao, Z. (2022, January 21). Brain Tumor </a:t>
            </a:r>
            <a:r>
              <a:rPr lang="en-US" sz="1550" dirty="0" err="1"/>
              <a:t>Classifcation</a:t>
            </a:r>
            <a:r>
              <a:rPr lang="en-US" sz="1550" dirty="0"/>
              <a:t> Using a Combination of </a:t>
            </a:r>
            <a:r>
              <a:rPr lang="en-US" sz="1550" dirty="0" err="1"/>
              <a:t>Variational</a:t>
            </a:r>
            <a:r>
              <a:rPr lang="en-US" sz="1550" dirty="0"/>
              <a:t> </a:t>
            </a:r>
            <a:r>
              <a:rPr lang="en-US" sz="1550" dirty="0" err="1"/>
              <a:t>Autoencoders</a:t>
            </a:r>
            <a:r>
              <a:rPr lang="en-US" sz="1550" dirty="0"/>
              <a:t> and Generative Adversarial Networks. biomedicines, 10(2), 1-19. doi:10.3390/biomedicines10020223</a:t>
            </a:r>
          </a:p>
          <a:p>
            <a:pPr marL="342900" indent="-342900">
              <a:buFont typeface="+mj-lt"/>
              <a:buAutoNum type="arabicPeriod"/>
            </a:pPr>
            <a:r>
              <a:rPr lang="en-US" sz="1550" dirty="0" err="1"/>
              <a:t>Doersch</a:t>
            </a:r>
            <a:r>
              <a:rPr lang="en-US" sz="1550" dirty="0"/>
              <a:t>, C. (2016, January 3). Tutorial on </a:t>
            </a:r>
            <a:r>
              <a:rPr lang="en-US" sz="1550" dirty="0" err="1"/>
              <a:t>Variational</a:t>
            </a:r>
            <a:r>
              <a:rPr lang="en-US" sz="1550" dirty="0"/>
              <a:t> </a:t>
            </a:r>
            <a:r>
              <a:rPr lang="en-US" sz="1550" dirty="0" err="1"/>
              <a:t>Autoencoders</a:t>
            </a:r>
            <a:r>
              <a:rPr lang="en-US" sz="1550" dirty="0"/>
              <a:t>. </a:t>
            </a:r>
            <a:r>
              <a:rPr lang="en-US" sz="1550" dirty="0" err="1"/>
              <a:t>arXiv</a:t>
            </a:r>
            <a:r>
              <a:rPr lang="en-US" sz="1550" dirty="0"/>
              <a:t> preprint. Retrieved from https://arxiv.org/abs/1606.05908</a:t>
            </a:r>
          </a:p>
          <a:p>
            <a:pPr marL="342900" indent="-342900">
              <a:buFont typeface="+mj-lt"/>
              <a:buAutoNum type="arabicPeriod"/>
            </a:pPr>
            <a:r>
              <a:rPr lang="en-US" sz="1550" dirty="0" err="1"/>
              <a:t>Goodfellow</a:t>
            </a:r>
            <a:r>
              <a:rPr lang="en-US" sz="1550" dirty="0"/>
              <a:t>, I., </a:t>
            </a:r>
            <a:r>
              <a:rPr lang="en-US" sz="1550" dirty="0" err="1"/>
              <a:t>Pouget-Abadie</a:t>
            </a:r>
            <a:r>
              <a:rPr lang="en-US" sz="1550" dirty="0"/>
              <a:t>, J., Mirza, M., Xu, B., </a:t>
            </a:r>
            <a:r>
              <a:rPr lang="en-US" sz="1550" dirty="0" err="1"/>
              <a:t>Warde</a:t>
            </a:r>
            <a:r>
              <a:rPr lang="en-US" sz="1550" dirty="0"/>
              <a:t>-Farley, D., </a:t>
            </a:r>
            <a:r>
              <a:rPr lang="en-US" sz="1550" dirty="0" err="1"/>
              <a:t>Ozair</a:t>
            </a:r>
            <a:r>
              <a:rPr lang="en-US" sz="1550" dirty="0"/>
              <a:t>, S., . . . </a:t>
            </a:r>
            <a:r>
              <a:rPr lang="en-US" sz="1550" dirty="0" err="1"/>
              <a:t>Bengio</a:t>
            </a:r>
            <a:r>
              <a:rPr lang="en-US" sz="1550" dirty="0"/>
              <a:t>, Y. (2014). Generative Adversarial Nets. In Z. </a:t>
            </a:r>
            <a:r>
              <a:rPr lang="en-US" sz="1550" dirty="0" err="1"/>
              <a:t>Ghahramani</a:t>
            </a:r>
            <a:r>
              <a:rPr lang="en-US" sz="1550" dirty="0"/>
              <a:t>, M. Welling, C. Cortes, N. Lawrence, &amp; K. Weinberger (Ed.), Advances in Neural Information Processing Systems 27 (NIPS 2014). 27. Montreal: </a:t>
            </a:r>
            <a:r>
              <a:rPr lang="en-US" sz="1550" dirty="0" err="1"/>
              <a:t>NeurIPS</a:t>
            </a:r>
            <a:r>
              <a:rPr lang="en-US" sz="1550" dirty="0"/>
              <a:t>. Retrieved from https://proceedings.neurips.cc/paper_files/paper/2014/file/5ca3e9b122f61f8f06494c97b1afccf3-Paper.pdf</a:t>
            </a:r>
          </a:p>
          <a:p>
            <a:pPr marL="342900" indent="-342900">
              <a:buFont typeface="+mj-lt"/>
              <a:buAutoNum type="arabicPeriod"/>
            </a:pPr>
            <a:r>
              <a:rPr lang="en-US" sz="1550" dirty="0" err="1"/>
              <a:t>Kingma</a:t>
            </a:r>
            <a:r>
              <a:rPr lang="en-US" sz="1550" dirty="0"/>
              <a:t>, D. P., &amp; Welling, M. (2022, December 10). Auto-Encoding </a:t>
            </a:r>
            <a:r>
              <a:rPr lang="en-US" sz="1550" dirty="0" err="1"/>
              <a:t>Variational</a:t>
            </a:r>
            <a:r>
              <a:rPr lang="en-US" sz="1550" dirty="0"/>
              <a:t> Bayes. </a:t>
            </a:r>
            <a:r>
              <a:rPr lang="en-US" sz="1550" dirty="0" err="1"/>
              <a:t>arXiv</a:t>
            </a:r>
            <a:r>
              <a:rPr lang="en-US" sz="1550" dirty="0"/>
              <a:t> Preprint, 1-14. doi:10.48550/arXiv.1312.6114</a:t>
            </a:r>
          </a:p>
          <a:p>
            <a:pPr marL="342900" indent="-342900">
              <a:buFont typeface="+mj-lt"/>
              <a:buAutoNum type="arabicPeriod"/>
            </a:pPr>
            <a:r>
              <a:rPr lang="en-US" sz="1550" dirty="0"/>
              <a:t>Larsen, A. B., </a:t>
            </a:r>
            <a:r>
              <a:rPr lang="en-US" sz="1550" dirty="0" err="1"/>
              <a:t>Sønderby</a:t>
            </a:r>
            <a:r>
              <a:rPr lang="en-US" sz="1550" dirty="0"/>
              <a:t>, S. K., </a:t>
            </a:r>
            <a:r>
              <a:rPr lang="en-US" sz="1550" dirty="0" err="1"/>
              <a:t>Larochelle</a:t>
            </a:r>
            <a:r>
              <a:rPr lang="en-US" sz="1550" dirty="0"/>
              <a:t>, H., &amp; </a:t>
            </a:r>
            <a:r>
              <a:rPr lang="en-US" sz="1550" dirty="0" err="1"/>
              <a:t>Winther</a:t>
            </a:r>
            <a:r>
              <a:rPr lang="en-US" sz="1550" dirty="0"/>
              <a:t>, O. (2016). </a:t>
            </a:r>
            <a:r>
              <a:rPr lang="en-US" sz="1550" dirty="0" err="1"/>
              <a:t>Autoencoding</a:t>
            </a:r>
            <a:r>
              <a:rPr lang="en-US" sz="1550" dirty="0"/>
              <a:t> beyond pixels using a learned similarity metric. International conference on machine learning. 48, pp. 1558-1566. New York: JMLR. Retrieved from http://proceedings.mlr.press/v48/larsen16.pdf</a:t>
            </a:r>
          </a:p>
          <a:p>
            <a:pPr marL="342900" indent="-342900">
              <a:buFont typeface="+mj-lt"/>
              <a:buAutoNum type="arabicPeriod"/>
            </a:pPr>
            <a:r>
              <a:rPr lang="en-US" sz="1550" dirty="0" err="1"/>
              <a:t>Mescheder</a:t>
            </a:r>
            <a:r>
              <a:rPr lang="en-US" sz="1550" dirty="0"/>
              <a:t>, L., </a:t>
            </a:r>
            <a:r>
              <a:rPr lang="en-US" sz="1550" dirty="0" err="1"/>
              <a:t>Nowozin</a:t>
            </a:r>
            <a:r>
              <a:rPr lang="en-US" sz="1550" dirty="0"/>
              <a:t>, S., &amp; Geiger, A. (2017). Adversarial </a:t>
            </a:r>
            <a:r>
              <a:rPr lang="en-US" sz="1550" dirty="0" err="1"/>
              <a:t>Variational</a:t>
            </a:r>
            <a:r>
              <a:rPr lang="en-US" sz="1550" dirty="0"/>
              <a:t> Bayes: Unifying </a:t>
            </a:r>
            <a:r>
              <a:rPr lang="en-US" sz="1550" dirty="0" err="1"/>
              <a:t>Variational</a:t>
            </a:r>
            <a:r>
              <a:rPr lang="en-US" sz="1550" dirty="0"/>
              <a:t> </a:t>
            </a:r>
            <a:r>
              <a:rPr lang="en-US" sz="1550" dirty="0" err="1"/>
              <a:t>Autoencoders</a:t>
            </a:r>
            <a:r>
              <a:rPr lang="en-US" sz="1550" dirty="0"/>
              <a:t> and Generative Adversarial Networks. Proceedings of the 34 </a:t>
            </a:r>
            <a:r>
              <a:rPr lang="en-US" sz="1550" dirty="0" err="1"/>
              <a:t>th</a:t>
            </a:r>
            <a:r>
              <a:rPr lang="en-US" sz="1550" dirty="0"/>
              <a:t> International Conference on Machine. 70, pp. 2391-2400. Sydney: PMLR. Retrieved from http://proceedings.mlr.press/v70/mescheder17a/mescheder17a.pdf</a:t>
            </a:r>
          </a:p>
          <a:p>
            <a:pPr marL="342900" indent="-342900">
              <a:buFont typeface="+mj-lt"/>
              <a:buAutoNum type="arabicPeriod"/>
            </a:pPr>
            <a:r>
              <a:rPr lang="en-US" sz="1550" dirty="0" err="1"/>
              <a:t>Miolane</a:t>
            </a:r>
            <a:r>
              <a:rPr lang="en-US" sz="1550" dirty="0"/>
              <a:t>, N., </a:t>
            </a:r>
            <a:r>
              <a:rPr lang="en-US" sz="1550" dirty="0" err="1"/>
              <a:t>Poitevin</a:t>
            </a:r>
            <a:r>
              <a:rPr lang="en-US" sz="1550" dirty="0"/>
              <a:t>, F., &amp; Li, Y.-T. (2020). Estimation of Orientation and Camera Parameters from </a:t>
            </a:r>
            <a:r>
              <a:rPr lang="en-US" sz="1550" dirty="0" err="1"/>
              <a:t>Cryo</a:t>
            </a:r>
            <a:r>
              <a:rPr lang="en-US" sz="1550" dirty="0"/>
              <a:t>-Electron Microscopy Images with </a:t>
            </a:r>
            <a:r>
              <a:rPr lang="en-US" sz="1550" dirty="0" err="1"/>
              <a:t>Variational</a:t>
            </a:r>
            <a:r>
              <a:rPr lang="en-US" sz="1550" dirty="0"/>
              <a:t> </a:t>
            </a:r>
            <a:r>
              <a:rPr lang="en-US" sz="1550" dirty="0" err="1"/>
              <a:t>Autoencoders</a:t>
            </a:r>
            <a:r>
              <a:rPr lang="en-US" sz="1550" dirty="0"/>
              <a:t> and Generative Adversarial. Proceedings of the IEEE/CVF Conference on Computer Vision and Pattern Recognition Workshops (pp. 970-971). New Orleans: IEEE. Retrieved from http://openaccess.thecvf.com/content_CVPRW_2020/papers/w57/Miolane_Estimation_of_Orientation_and_Camera_Parameters_From_Cryo-Electron_Microscopy_Images_CVPRW_2020_paper.pdf</a:t>
            </a:r>
          </a:p>
          <a:p>
            <a:pPr marL="342900" indent="-342900">
              <a:buFont typeface="+mj-lt"/>
              <a:buAutoNum type="arabicPeriod"/>
            </a:pPr>
            <a:r>
              <a:rPr lang="en-US" sz="1550" dirty="0"/>
              <a:t>Nguyen, L. (2015). Matrix Analysis and Calculus (1st ed.). (C. Evans, Ed.) Hanoi, Vietnam: Lambert Academic Publishing. Retrieved March 3, 2014, from https://www.shuyuan.sg/store/gb/book/matrix-analysis-and-calculus/isbn/978-3-659-69400-4</a:t>
            </a:r>
          </a:p>
          <a:p>
            <a:pPr marL="342900" indent="-342900">
              <a:buFont typeface="+mj-lt"/>
              <a:buAutoNum type="arabicPeriod"/>
            </a:pPr>
            <a:r>
              <a:rPr lang="en-US" sz="1550" dirty="0" err="1"/>
              <a:t>Rosca</a:t>
            </a:r>
            <a:r>
              <a:rPr lang="en-US" sz="1550" dirty="0"/>
              <a:t>, M., </a:t>
            </a:r>
            <a:r>
              <a:rPr lang="en-US" sz="1550" dirty="0" err="1"/>
              <a:t>Lakshminarayanan</a:t>
            </a:r>
            <a:r>
              <a:rPr lang="en-US" sz="1550" dirty="0"/>
              <a:t>, B., </a:t>
            </a:r>
            <a:r>
              <a:rPr lang="en-US" sz="1550" dirty="0" err="1"/>
              <a:t>Warde</a:t>
            </a:r>
            <a:r>
              <a:rPr lang="en-US" sz="1550" dirty="0"/>
              <a:t>-Farley, D., &amp; Mohamed, S. (2017, October). </a:t>
            </a:r>
            <a:r>
              <a:rPr lang="en-US" sz="1550" dirty="0" err="1"/>
              <a:t>Variational</a:t>
            </a:r>
            <a:r>
              <a:rPr lang="en-US" sz="1550" dirty="0"/>
              <a:t> Approaches for Auto-Encoding Generative Adversarial Networks. </a:t>
            </a:r>
            <a:r>
              <a:rPr lang="en-US" sz="1550" dirty="0" err="1"/>
              <a:t>arXiv</a:t>
            </a:r>
            <a:r>
              <a:rPr lang="en-US" sz="1550" dirty="0"/>
              <a:t> preprint. Retrieved from https://arxiv.org/abs/1706.04987</a:t>
            </a:r>
          </a:p>
        </p:txBody>
      </p:sp>
      <p:sp>
        <p:nvSpPr>
          <p:cNvPr id="4" name="Date Placeholder 3"/>
          <p:cNvSpPr>
            <a:spLocks noGrp="1"/>
          </p:cNvSpPr>
          <p:nvPr>
            <p:ph type="dt" sz="half" idx="10"/>
          </p:nvPr>
        </p:nvSpPr>
        <p:spPr/>
        <p:txBody>
          <a:bodyPr/>
          <a:lstStyle/>
          <a:p>
            <a:r>
              <a:rPr lang="en-US"/>
              <a:t>13/09/2023</a:t>
            </a:r>
          </a:p>
        </p:txBody>
      </p:sp>
      <p:sp>
        <p:nvSpPr>
          <p:cNvPr id="5" name="Footer Placeholder 4"/>
          <p:cNvSpPr>
            <a:spLocks noGrp="1"/>
          </p:cNvSpPr>
          <p:nvPr>
            <p:ph type="ftr" sz="quarter" idx="11"/>
          </p:nvPr>
        </p:nvSpPr>
        <p:spPr/>
        <p:txBody>
          <a:bodyPr/>
          <a:lstStyle/>
          <a:p>
            <a:r>
              <a:rPr lang="en-US"/>
              <a:t>Loc Nguyen - AVA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30</a:t>
            </a:fld>
            <a:endParaRPr lang="en-US"/>
          </a:p>
        </p:txBody>
      </p:sp>
    </p:spTree>
    <p:extLst>
      <p:ext uri="{BB962C8B-B14F-4D97-AF65-F5344CB8AC3E}">
        <p14:creationId xmlns:p14="http://schemas.microsoft.com/office/powerpoint/2010/main" val="1065549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listening</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31</a:t>
            </a:fld>
            <a:endParaRPr lang="en-US"/>
          </a:p>
        </p:txBody>
      </p:sp>
      <p:sp>
        <p:nvSpPr>
          <p:cNvPr id="3" name="Footer Placeholder 2"/>
          <p:cNvSpPr>
            <a:spLocks noGrp="1"/>
          </p:cNvSpPr>
          <p:nvPr>
            <p:ph type="ftr" sz="quarter" idx="11"/>
          </p:nvPr>
        </p:nvSpPr>
        <p:spPr/>
        <p:txBody>
          <a:bodyPr/>
          <a:lstStyle/>
          <a:p>
            <a:r>
              <a:rPr lang="en-US"/>
              <a:t>Loc Nguyen - AVA</a:t>
            </a:r>
          </a:p>
        </p:txBody>
      </p:sp>
      <p:sp>
        <p:nvSpPr>
          <p:cNvPr id="5" name="Date Placeholder 4"/>
          <p:cNvSpPr>
            <a:spLocks noGrp="1"/>
          </p:cNvSpPr>
          <p:nvPr>
            <p:ph type="dt" sz="half" idx="10"/>
          </p:nvPr>
        </p:nvSpPr>
        <p:spPr/>
        <p:txBody>
          <a:bodyPr/>
          <a:lstStyle/>
          <a:p>
            <a:r>
              <a:rPr lang="en-US"/>
              <a:t>13/09/2023</a:t>
            </a:r>
          </a:p>
        </p:txBody>
      </p:sp>
    </p:spTree>
    <p:extLst>
      <p:ext uri="{BB962C8B-B14F-4D97-AF65-F5344CB8AC3E}">
        <p14:creationId xmlns:p14="http://schemas.microsoft.com/office/powerpoint/2010/main" val="1326608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p:txBody>
          <a:bodyPr>
            <a:noAutofit/>
          </a:bodyPr>
          <a:lstStyle/>
          <a:p>
            <a:pPr marL="0" indent="0">
              <a:buNone/>
            </a:pPr>
            <a:r>
              <a:rPr lang="en-US" sz="2100" dirty="0">
                <a:effectLst/>
                <a:latin typeface="Times New Roman" panose="02020603050405020304" pitchFamily="18" charset="0"/>
                <a:ea typeface="SimSun" panose="02010600030101010101" pitchFamily="2" charset="-122"/>
              </a:rPr>
              <a:t>Variational Autoencoders (VAE) and Generative Adversarial Network (GAN) are two popular approaches for developing deep generative model with support of deep neural network (DNN) where high capacity of DNN contributes significantly to successes of GAN and VAE. There are some researches which combined VAE and GAN. Larsen et al. (Larsen, </a:t>
            </a:r>
            <a:r>
              <a:rPr lang="en-US" sz="2100" dirty="0" err="1">
                <a:effectLst/>
                <a:latin typeface="Times New Roman" panose="02020603050405020304" pitchFamily="18" charset="0"/>
                <a:ea typeface="SimSun" panose="02010600030101010101" pitchFamily="2" charset="-122"/>
              </a:rPr>
              <a:t>Sønderby</a:t>
            </a:r>
            <a:r>
              <a:rPr lang="en-US" sz="2100" dirty="0">
                <a:effectLst/>
                <a:latin typeface="Times New Roman" panose="02020603050405020304" pitchFamily="18" charset="0"/>
                <a:ea typeface="SimSun" panose="02010600030101010101" pitchFamily="2" charset="-122"/>
              </a:rPr>
              <a:t>, Larochelle, &amp; </a:t>
            </a:r>
            <a:r>
              <a:rPr lang="en-US" sz="2100" dirty="0" err="1">
                <a:effectLst/>
                <a:latin typeface="Times New Roman" panose="02020603050405020304" pitchFamily="18" charset="0"/>
                <a:ea typeface="SimSun" panose="02010600030101010101" pitchFamily="2" charset="-122"/>
              </a:rPr>
              <a:t>Winther</a:t>
            </a:r>
            <a:r>
              <a:rPr lang="en-US" sz="2100" dirty="0">
                <a:effectLst/>
                <a:latin typeface="Times New Roman" panose="02020603050405020304" pitchFamily="18" charset="0"/>
                <a:ea typeface="SimSun" panose="02010600030101010101" pitchFamily="2" charset="-122"/>
              </a:rPr>
              <a:t>, 2016) proposed a traditional combination of VAE and GAN by considering decoder of VAE as generator of GAN (Larsen, </a:t>
            </a:r>
            <a:r>
              <a:rPr lang="en-US" sz="2100" dirty="0" err="1">
                <a:effectLst/>
                <a:latin typeface="Times New Roman" panose="02020603050405020304" pitchFamily="18" charset="0"/>
                <a:ea typeface="SimSun" panose="02010600030101010101" pitchFamily="2" charset="-122"/>
              </a:rPr>
              <a:t>Sønderby</a:t>
            </a:r>
            <a:r>
              <a:rPr lang="en-US" sz="2100" dirty="0">
                <a:effectLst/>
                <a:latin typeface="Times New Roman" panose="02020603050405020304" pitchFamily="18" charset="0"/>
                <a:ea typeface="SimSun" panose="02010600030101010101" pitchFamily="2" charset="-122"/>
              </a:rPr>
              <a:t>, Larochelle, &amp; </a:t>
            </a:r>
            <a:r>
              <a:rPr lang="en-US" sz="2100" dirty="0" err="1">
                <a:effectLst/>
                <a:latin typeface="Times New Roman" panose="02020603050405020304" pitchFamily="18" charset="0"/>
                <a:ea typeface="SimSun" panose="02010600030101010101" pitchFamily="2" charset="-122"/>
              </a:rPr>
              <a:t>Winther</a:t>
            </a:r>
            <a:r>
              <a:rPr lang="en-US" sz="2100" dirty="0">
                <a:effectLst/>
                <a:latin typeface="Times New Roman" panose="02020603050405020304" pitchFamily="18" charset="0"/>
                <a:ea typeface="SimSun" panose="02010600030101010101" pitchFamily="2" charset="-122"/>
              </a:rPr>
              <a:t>, 2016, p. 1558). They constructed target optimization function as sum of likelihood function of VAE and target function of GAN (Larsen, </a:t>
            </a:r>
            <a:r>
              <a:rPr lang="en-US" sz="2100" dirty="0" err="1">
                <a:effectLst/>
                <a:latin typeface="Times New Roman" panose="02020603050405020304" pitchFamily="18" charset="0"/>
                <a:ea typeface="SimSun" panose="02010600030101010101" pitchFamily="2" charset="-122"/>
              </a:rPr>
              <a:t>Sønderby</a:t>
            </a:r>
            <a:r>
              <a:rPr lang="en-US" sz="2100" dirty="0">
                <a:effectLst/>
                <a:latin typeface="Times New Roman" panose="02020603050405020304" pitchFamily="18" charset="0"/>
                <a:ea typeface="SimSun" panose="02010600030101010101" pitchFamily="2" charset="-122"/>
              </a:rPr>
              <a:t>, Larochelle, &amp; </a:t>
            </a:r>
            <a:r>
              <a:rPr lang="en-US" sz="2100" dirty="0" err="1">
                <a:effectLst/>
                <a:latin typeface="Times New Roman" panose="02020603050405020304" pitchFamily="18" charset="0"/>
                <a:ea typeface="SimSun" panose="02010600030101010101" pitchFamily="2" charset="-122"/>
              </a:rPr>
              <a:t>Winther</a:t>
            </a:r>
            <a:r>
              <a:rPr lang="en-US" sz="2100" dirty="0">
                <a:effectLst/>
                <a:latin typeface="Times New Roman" panose="02020603050405020304" pitchFamily="18" charset="0"/>
                <a:ea typeface="SimSun" panose="02010600030101010101" pitchFamily="2" charset="-122"/>
              </a:rPr>
              <a:t>, 2016, p. 1560). This research is similar to their research (Larsen, </a:t>
            </a:r>
            <a:r>
              <a:rPr lang="en-US" sz="2100" dirty="0" err="1">
                <a:effectLst/>
                <a:latin typeface="Times New Roman" panose="02020603050405020304" pitchFamily="18" charset="0"/>
                <a:ea typeface="SimSun" panose="02010600030101010101" pitchFamily="2" charset="-122"/>
              </a:rPr>
              <a:t>Sønderby</a:t>
            </a:r>
            <a:r>
              <a:rPr lang="en-US" sz="2100" dirty="0">
                <a:effectLst/>
                <a:latin typeface="Times New Roman" panose="02020603050405020304" pitchFamily="18" charset="0"/>
                <a:ea typeface="SimSun" panose="02010600030101010101" pitchFamily="2" charset="-122"/>
              </a:rPr>
              <a:t>, Larochelle, &amp; </a:t>
            </a:r>
            <a:r>
              <a:rPr lang="en-US" sz="2100" dirty="0" err="1">
                <a:effectLst/>
                <a:latin typeface="Times New Roman" panose="02020603050405020304" pitchFamily="18" charset="0"/>
                <a:ea typeface="SimSun" panose="02010600030101010101" pitchFamily="2" charset="-122"/>
              </a:rPr>
              <a:t>Winther</a:t>
            </a:r>
            <a:r>
              <a:rPr lang="en-US" sz="2100" dirty="0">
                <a:effectLst/>
                <a:latin typeface="Times New Roman" panose="02020603050405020304" pitchFamily="18" charset="0"/>
                <a:ea typeface="SimSun" panose="02010600030101010101" pitchFamily="2" charset="-122"/>
              </a:rPr>
              <a:t>, 2016, p. 1561) except that the construction optimization functions in two researches are slightly different where the one in this research does not include target function of GAN according to traditional approach of GAN. However uncorrelated variables will be removed after gradients are determined. Moreover, because encoded data </a:t>
            </a:r>
            <a:r>
              <a:rPr lang="en-US" sz="2100" b="1" dirty="0">
                <a:effectLst/>
                <a:latin typeface="Times New Roman" panose="02020603050405020304" pitchFamily="18" charset="0"/>
                <a:ea typeface="SimSun" panose="02010600030101010101" pitchFamily="2" charset="-122"/>
              </a:rPr>
              <a:t>z</a:t>
            </a:r>
            <a:r>
              <a:rPr lang="en-US" sz="2100" dirty="0">
                <a:effectLst/>
                <a:latin typeface="Times New Roman" panose="02020603050405020304" pitchFamily="18" charset="0"/>
                <a:ea typeface="SimSun" panose="02010600030101010101" pitchFamily="2" charset="-122"/>
              </a:rPr>
              <a:t> is basically randomized in this research, I do not make a new random </a:t>
            </a:r>
            <a:r>
              <a:rPr lang="en-US" sz="2100" b="1" dirty="0">
                <a:effectLst/>
                <a:latin typeface="Times New Roman" panose="02020603050405020304" pitchFamily="18" charset="0"/>
                <a:ea typeface="SimSun" panose="02010600030101010101" pitchFamily="2" charset="-122"/>
              </a:rPr>
              <a:t>z</a:t>
            </a:r>
            <a:r>
              <a:rPr lang="en-US" sz="2100" dirty="0">
                <a:effectLst/>
                <a:latin typeface="Times New Roman" panose="02020603050405020304" pitchFamily="18" charset="0"/>
                <a:ea typeface="SimSun" panose="02010600030101010101" pitchFamily="2" charset="-122"/>
              </a:rPr>
              <a:t>’ to be included into target function of GAN. This research also mentions skillful techniques of derivatives in backpropagation algorithm.</a:t>
            </a:r>
            <a:endParaRPr lang="en-US" sz="2100" dirty="0"/>
          </a:p>
        </p:txBody>
      </p:sp>
      <p:sp>
        <p:nvSpPr>
          <p:cNvPr id="4" name="Date Placeholder 3"/>
          <p:cNvSpPr>
            <a:spLocks noGrp="1"/>
          </p:cNvSpPr>
          <p:nvPr>
            <p:ph type="dt" sz="half" idx="10"/>
          </p:nvPr>
        </p:nvSpPr>
        <p:spPr/>
        <p:txBody>
          <a:bodyPr/>
          <a:lstStyle/>
          <a:p>
            <a:r>
              <a:rPr lang="en-US"/>
              <a:t>13/09/2023</a:t>
            </a:r>
          </a:p>
        </p:txBody>
      </p:sp>
      <p:sp>
        <p:nvSpPr>
          <p:cNvPr id="5" name="Footer Placeholder 4"/>
          <p:cNvSpPr>
            <a:spLocks noGrp="1"/>
          </p:cNvSpPr>
          <p:nvPr>
            <p:ph type="ftr" sz="quarter" idx="11"/>
          </p:nvPr>
        </p:nvSpPr>
        <p:spPr/>
        <p:txBody>
          <a:bodyPr/>
          <a:lstStyle/>
          <a:p>
            <a:r>
              <a:rPr lang="en-US"/>
              <a:t>Loc Nguyen - AVA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99A5-5ED3-4777-49A1-3908F1239B05}"/>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6245FA-3F62-2BD1-2759-15DB3B9FC3A7}"/>
              </a:ext>
            </a:extLst>
          </p:cNvPr>
          <p:cNvSpPr>
            <a:spLocks noGrp="1"/>
          </p:cNvSpPr>
          <p:nvPr>
            <p:ph idx="1"/>
          </p:nvPr>
        </p:nvSpPr>
        <p:spPr>
          <a:xfrm>
            <a:off x="126609" y="914399"/>
            <a:ext cx="11929403" cy="5176066"/>
          </a:xfrm>
        </p:spPr>
        <p:txBody>
          <a:bodyPr>
            <a:noAutofit/>
          </a:bodyPr>
          <a:lstStyle/>
          <a:p>
            <a:pPr marL="0" indent="0">
              <a:buNone/>
            </a:pPr>
            <a:r>
              <a:rPr lang="en-US" sz="1900" dirty="0" err="1">
                <a:effectLst/>
                <a:latin typeface="Times New Roman" panose="02020603050405020304" pitchFamily="18" charset="0"/>
                <a:ea typeface="SimSun" panose="02010600030101010101" pitchFamily="2" charset="-122"/>
              </a:rPr>
              <a:t>Mescheder</a:t>
            </a:r>
            <a:r>
              <a:rPr lang="en-US" sz="1900" dirty="0">
                <a:effectLst/>
                <a:latin typeface="Times New Roman" panose="02020603050405020304" pitchFamily="18" charset="0"/>
                <a:ea typeface="SimSun" panose="02010600030101010101" pitchFamily="2" charset="-122"/>
              </a:rPr>
              <a:t> et al. (</a:t>
            </a:r>
            <a:r>
              <a:rPr lang="en-US" sz="1900" dirty="0" err="1">
                <a:effectLst/>
                <a:latin typeface="Times New Roman" panose="02020603050405020304" pitchFamily="18" charset="0"/>
                <a:ea typeface="SimSun" panose="02010600030101010101" pitchFamily="2" charset="-122"/>
              </a:rPr>
              <a:t>Mescheder</a:t>
            </a:r>
            <a:r>
              <a:rPr lang="en-US" sz="1900" dirty="0">
                <a:effectLst/>
                <a:latin typeface="Times New Roman" panose="02020603050405020304" pitchFamily="18" charset="0"/>
                <a:ea typeface="SimSun" panose="02010600030101010101" pitchFamily="2" charset="-122"/>
              </a:rPr>
              <a:t>, </a:t>
            </a:r>
            <a:r>
              <a:rPr lang="en-US" sz="1900" dirty="0" err="1">
                <a:effectLst/>
                <a:latin typeface="Times New Roman" panose="02020603050405020304" pitchFamily="18" charset="0"/>
                <a:ea typeface="SimSun" panose="02010600030101010101" pitchFamily="2" charset="-122"/>
              </a:rPr>
              <a:t>Nowozin</a:t>
            </a:r>
            <a:r>
              <a:rPr lang="en-US" sz="1900" dirty="0">
                <a:effectLst/>
                <a:latin typeface="Times New Roman" panose="02020603050405020304" pitchFamily="18" charset="0"/>
                <a:ea typeface="SimSun" panose="02010600030101010101" pitchFamily="2" charset="-122"/>
              </a:rPr>
              <a:t>, &amp; Geiger, 2017) transformed gain function of VAE including </a:t>
            </a:r>
            <a:r>
              <a:rPr lang="en-US" sz="1900" dirty="0" err="1">
                <a:effectLst/>
                <a:latin typeface="Times New Roman" panose="02020603050405020304" pitchFamily="18" charset="0"/>
                <a:ea typeface="SimSun" panose="02010600030101010101" pitchFamily="2" charset="-122"/>
              </a:rPr>
              <a:t>Kullback-Leibler</a:t>
            </a:r>
            <a:r>
              <a:rPr lang="en-US" sz="1900" dirty="0">
                <a:effectLst/>
                <a:latin typeface="Times New Roman" panose="02020603050405020304" pitchFamily="18" charset="0"/>
                <a:ea typeface="SimSun" panose="02010600030101010101" pitchFamily="2" charset="-122"/>
              </a:rPr>
              <a:t> divergence into gain function of GAN via a so-called real-valued discrimination network (</a:t>
            </a:r>
            <a:r>
              <a:rPr lang="en-US" sz="1900" dirty="0" err="1">
                <a:effectLst/>
                <a:latin typeface="Times New Roman" panose="02020603050405020304" pitchFamily="18" charset="0"/>
                <a:ea typeface="SimSun" panose="02010600030101010101" pitchFamily="2" charset="-122"/>
              </a:rPr>
              <a:t>Mescheder</a:t>
            </a:r>
            <a:r>
              <a:rPr lang="en-US" sz="1900" dirty="0">
                <a:effectLst/>
                <a:latin typeface="Times New Roman" panose="02020603050405020304" pitchFamily="18" charset="0"/>
                <a:ea typeface="SimSun" panose="02010600030101010101" pitchFamily="2" charset="-122"/>
              </a:rPr>
              <a:t>, </a:t>
            </a:r>
            <a:r>
              <a:rPr lang="en-US" sz="1900" dirty="0" err="1">
                <a:effectLst/>
                <a:latin typeface="Times New Roman" panose="02020603050405020304" pitchFamily="18" charset="0"/>
                <a:ea typeface="SimSun" panose="02010600030101010101" pitchFamily="2" charset="-122"/>
              </a:rPr>
              <a:t>Nowozin</a:t>
            </a:r>
            <a:r>
              <a:rPr lang="en-US" sz="1900" dirty="0">
                <a:effectLst/>
                <a:latin typeface="Times New Roman" panose="02020603050405020304" pitchFamily="18" charset="0"/>
                <a:ea typeface="SimSun" panose="02010600030101010101" pitchFamily="2" charset="-122"/>
              </a:rPr>
              <a:t>, &amp; Geiger, 2017, p. 2394) related to Nash equilibrium equation and sigmoid function and then, they trained the transformed VAE by stochastic gradient descent method. Actually, they estimated three parameters (</a:t>
            </a:r>
            <a:r>
              <a:rPr lang="en-US" sz="1900" dirty="0" err="1">
                <a:effectLst/>
                <a:latin typeface="Times New Roman" panose="02020603050405020304" pitchFamily="18" charset="0"/>
                <a:ea typeface="SimSun" panose="02010600030101010101" pitchFamily="2" charset="-122"/>
              </a:rPr>
              <a:t>Mescheder</a:t>
            </a:r>
            <a:r>
              <a:rPr lang="en-US" sz="1900" dirty="0">
                <a:effectLst/>
                <a:latin typeface="Times New Roman" panose="02020603050405020304" pitchFamily="18" charset="0"/>
                <a:ea typeface="SimSun" panose="02010600030101010101" pitchFamily="2" charset="-122"/>
              </a:rPr>
              <a:t>, </a:t>
            </a:r>
            <a:r>
              <a:rPr lang="en-US" sz="1900" dirty="0" err="1">
                <a:effectLst/>
                <a:latin typeface="Times New Roman" panose="02020603050405020304" pitchFamily="18" charset="0"/>
                <a:ea typeface="SimSun" panose="02010600030101010101" pitchFamily="2" charset="-122"/>
              </a:rPr>
              <a:t>Nowozin</a:t>
            </a:r>
            <a:r>
              <a:rPr lang="en-US" sz="1900" dirty="0">
                <a:effectLst/>
                <a:latin typeface="Times New Roman" panose="02020603050405020304" pitchFamily="18" charset="0"/>
                <a:ea typeface="SimSun" panose="02010600030101010101" pitchFamily="2" charset="-122"/>
              </a:rPr>
              <a:t>, &amp; Geiger, 2017, p. 2395) like this research, but their method focused on mathematical transformation while I focus on skillful techniques in implementation. In other words, </a:t>
            </a:r>
            <a:r>
              <a:rPr lang="en-US" sz="1900" dirty="0" err="1">
                <a:effectLst/>
                <a:latin typeface="Times New Roman" panose="02020603050405020304" pitchFamily="18" charset="0"/>
                <a:ea typeface="SimSun" panose="02010600030101010101" pitchFamily="2" charset="-122"/>
              </a:rPr>
              <a:t>Mescheder</a:t>
            </a:r>
            <a:r>
              <a:rPr lang="en-US" sz="1900" dirty="0">
                <a:effectLst/>
                <a:latin typeface="Times New Roman" panose="02020603050405020304" pitchFamily="18" charset="0"/>
                <a:ea typeface="SimSun" panose="02010600030101010101" pitchFamily="2" charset="-122"/>
              </a:rPr>
              <a:t> et al. (</a:t>
            </a:r>
            <a:r>
              <a:rPr lang="en-US" sz="1900" dirty="0" err="1">
                <a:effectLst/>
                <a:latin typeface="Times New Roman" panose="02020603050405020304" pitchFamily="18" charset="0"/>
                <a:ea typeface="SimSun" panose="02010600030101010101" pitchFamily="2" charset="-122"/>
              </a:rPr>
              <a:t>Mescheder</a:t>
            </a:r>
            <a:r>
              <a:rPr lang="en-US" sz="1900" dirty="0">
                <a:effectLst/>
                <a:latin typeface="Times New Roman" panose="02020603050405020304" pitchFamily="18" charset="0"/>
                <a:ea typeface="SimSun" panose="02010600030101010101" pitchFamily="2" charset="-122"/>
              </a:rPr>
              <a:t>, </a:t>
            </a:r>
            <a:r>
              <a:rPr lang="en-US" sz="1900" dirty="0" err="1">
                <a:effectLst/>
                <a:latin typeface="Times New Roman" panose="02020603050405020304" pitchFamily="18" charset="0"/>
                <a:ea typeface="SimSun" panose="02010600030101010101" pitchFamily="2" charset="-122"/>
              </a:rPr>
              <a:t>Nowozin</a:t>
            </a:r>
            <a:r>
              <a:rPr lang="en-US" sz="1900" dirty="0">
                <a:effectLst/>
                <a:latin typeface="Times New Roman" panose="02020603050405020304" pitchFamily="18" charset="0"/>
                <a:ea typeface="SimSun" panose="02010600030101010101" pitchFamily="2" charset="-122"/>
              </a:rPr>
              <a:t>, &amp; Geiger, 2017) tried to fuse VAE into GAN whereas I combine them by mutual and balancing way but both of us try to make unification of VAE and GAN. </a:t>
            </a:r>
            <a:r>
              <a:rPr lang="en-US" sz="1900" dirty="0" err="1">
                <a:effectLst/>
                <a:latin typeface="Times New Roman" panose="02020603050405020304" pitchFamily="18" charset="0"/>
                <a:ea typeface="SimSun" panose="02010600030101010101" pitchFamily="2" charset="-122"/>
              </a:rPr>
              <a:t>Rosca</a:t>
            </a:r>
            <a:r>
              <a:rPr lang="en-US" sz="1900" dirty="0">
                <a:effectLst/>
                <a:latin typeface="Times New Roman" panose="02020603050405020304" pitchFamily="18" charset="0"/>
                <a:ea typeface="SimSun" panose="02010600030101010101" pitchFamily="2" charset="-122"/>
              </a:rPr>
              <a:t> et al. (</a:t>
            </a:r>
            <a:r>
              <a:rPr lang="en-US" sz="1900" dirty="0" err="1">
                <a:effectLst/>
                <a:latin typeface="Times New Roman" panose="02020603050405020304" pitchFamily="18" charset="0"/>
                <a:ea typeface="SimSun" panose="02010600030101010101" pitchFamily="2" charset="-122"/>
              </a:rPr>
              <a:t>Rosca</a:t>
            </a:r>
            <a:r>
              <a:rPr lang="en-US" sz="1900" dirty="0">
                <a:effectLst/>
                <a:latin typeface="Times New Roman" panose="02020603050405020304" pitchFamily="18" charset="0"/>
                <a:ea typeface="SimSun" panose="02010600030101010101" pitchFamily="2" charset="-122"/>
              </a:rPr>
              <a:t>, </a:t>
            </a:r>
            <a:r>
              <a:rPr lang="en-US" sz="1900" dirty="0" err="1">
                <a:effectLst/>
                <a:latin typeface="Times New Roman" panose="02020603050405020304" pitchFamily="18" charset="0"/>
                <a:ea typeface="SimSun" panose="02010600030101010101" pitchFamily="2" charset="-122"/>
              </a:rPr>
              <a:t>Lakshminarayanan</a:t>
            </a:r>
            <a:r>
              <a:rPr lang="en-US" sz="1900" dirty="0">
                <a:effectLst/>
                <a:latin typeface="Times New Roman" panose="02020603050405020304" pitchFamily="18" charset="0"/>
                <a:ea typeface="SimSun" panose="02010600030101010101" pitchFamily="2" charset="-122"/>
              </a:rPr>
              <a:t>, </a:t>
            </a:r>
            <a:r>
              <a:rPr lang="en-US" sz="1900" dirty="0" err="1">
                <a:effectLst/>
                <a:latin typeface="Times New Roman" panose="02020603050405020304" pitchFamily="18" charset="0"/>
                <a:ea typeface="SimSun" panose="02010600030101010101" pitchFamily="2" charset="-122"/>
              </a:rPr>
              <a:t>Warde</a:t>
            </a:r>
            <a:r>
              <a:rPr lang="en-US" sz="1900" dirty="0">
                <a:effectLst/>
                <a:latin typeface="Times New Roman" panose="02020603050405020304" pitchFamily="18" charset="0"/>
                <a:ea typeface="SimSun" panose="02010600030101010101" pitchFamily="2" charset="-122"/>
              </a:rPr>
              <a:t>-Farley, &amp; Mohamed, 2017, p. 4) used a density ratio trick to convert </a:t>
            </a:r>
            <a:r>
              <a:rPr lang="en-US" sz="1900" dirty="0" err="1">
                <a:effectLst/>
                <a:latin typeface="Times New Roman" panose="02020603050405020304" pitchFamily="18" charset="0"/>
                <a:ea typeface="SimSun" panose="02010600030101010101" pitchFamily="2" charset="-122"/>
              </a:rPr>
              <a:t>Kullback-Leibler</a:t>
            </a:r>
            <a:r>
              <a:rPr lang="en-US" sz="1900" dirty="0">
                <a:effectLst/>
                <a:latin typeface="Times New Roman" panose="02020603050405020304" pitchFamily="18" charset="0"/>
                <a:ea typeface="SimSun" panose="02010600030101010101" pitchFamily="2" charset="-122"/>
              </a:rPr>
              <a:t> divergence of VAE into the mathematical form log(</a:t>
            </a:r>
            <a:r>
              <a:rPr lang="en-US" sz="1900"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 (1–</a:t>
            </a:r>
            <a:r>
              <a:rPr lang="en-US" sz="1900"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which is similar to GAN target function log(</a:t>
            </a:r>
            <a:r>
              <a:rPr lang="en-US" sz="1900"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 log(1–</a:t>
            </a:r>
            <a:r>
              <a:rPr lang="en-US" sz="1900"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Actually, they made a fusion of VAE and GAN like </a:t>
            </a:r>
            <a:r>
              <a:rPr lang="en-US" sz="1900" dirty="0" err="1">
                <a:effectLst/>
                <a:latin typeface="Times New Roman" panose="02020603050405020304" pitchFamily="18" charset="0"/>
                <a:ea typeface="SimSun" panose="02010600030101010101" pitchFamily="2" charset="-122"/>
              </a:rPr>
              <a:t>Mescheder</a:t>
            </a:r>
            <a:r>
              <a:rPr lang="en-US" sz="1900" dirty="0">
                <a:effectLst/>
                <a:latin typeface="Times New Roman" panose="02020603050405020304" pitchFamily="18" charset="0"/>
                <a:ea typeface="SimSun" panose="02010600030101010101" pitchFamily="2" charset="-122"/>
              </a:rPr>
              <a:t> et al. did. The essence of their methods is based on convergence of Nash equilibrium equation. Ahmad et al. (Ahmad, Sun, You, Palade, &amp; Mao, 2022) combined VAE and GAN separately as featured experimental research. Firstly, they trained VAE and swapped encoder-decoder network to decoder-encoder network so that output of VAE becomes some useful information which in turn becomes input of GAN instead that GAN uses random information as input as usual (Ahmad, Sun, You, Palade, &amp; Mao, 2022, p. 6). </a:t>
            </a:r>
            <a:r>
              <a:rPr lang="en-US" sz="1900" dirty="0" err="1">
                <a:effectLst/>
                <a:latin typeface="Times New Roman" panose="02020603050405020304" pitchFamily="18" charset="0"/>
                <a:ea typeface="SimSun" panose="02010600030101010101" pitchFamily="2" charset="-122"/>
              </a:rPr>
              <a:t>Miolane</a:t>
            </a:r>
            <a:r>
              <a:rPr lang="en-US" sz="1900" dirty="0">
                <a:effectLst/>
                <a:latin typeface="Times New Roman" panose="02020603050405020304" pitchFamily="18" charset="0"/>
                <a:ea typeface="SimSun" panose="02010600030101010101" pitchFamily="2" charset="-122"/>
              </a:rPr>
              <a:t> et al. (</a:t>
            </a:r>
            <a:r>
              <a:rPr lang="en-US" sz="1900" dirty="0" err="1">
                <a:effectLst/>
                <a:latin typeface="Times New Roman" panose="02020603050405020304" pitchFamily="18" charset="0"/>
                <a:ea typeface="SimSun" panose="02010600030101010101" pitchFamily="2" charset="-122"/>
              </a:rPr>
              <a:t>Miolane</a:t>
            </a:r>
            <a:r>
              <a:rPr lang="en-US" sz="1900" dirty="0">
                <a:effectLst/>
                <a:latin typeface="Times New Roman" panose="02020603050405020304" pitchFamily="18" charset="0"/>
                <a:ea typeface="SimSun" panose="02010600030101010101" pitchFamily="2" charset="-122"/>
              </a:rPr>
              <a:t>, </a:t>
            </a:r>
            <a:r>
              <a:rPr lang="en-US" sz="1900" dirty="0" err="1">
                <a:effectLst/>
                <a:latin typeface="Times New Roman" panose="02020603050405020304" pitchFamily="18" charset="0"/>
                <a:ea typeface="SimSun" panose="02010600030101010101" pitchFamily="2" charset="-122"/>
              </a:rPr>
              <a:t>Poitevin</a:t>
            </a:r>
            <a:r>
              <a:rPr lang="en-US" sz="1900" dirty="0">
                <a:effectLst/>
                <a:latin typeface="Times New Roman" panose="02020603050405020304" pitchFamily="18" charset="0"/>
                <a:ea typeface="SimSun" panose="02010600030101010101" pitchFamily="2" charset="-122"/>
              </a:rPr>
              <a:t>, &amp; Li, 2020) combined VAE and GAN by summing target functions of VAE and GAN weighted with regular hyperparameters (</a:t>
            </a:r>
            <a:r>
              <a:rPr lang="en-US" sz="1900" dirty="0" err="1">
                <a:effectLst/>
                <a:latin typeface="Times New Roman" panose="02020603050405020304" pitchFamily="18" charset="0"/>
                <a:ea typeface="SimSun" panose="02010600030101010101" pitchFamily="2" charset="-122"/>
              </a:rPr>
              <a:t>Miolane</a:t>
            </a:r>
            <a:r>
              <a:rPr lang="en-US" sz="1900" dirty="0">
                <a:effectLst/>
                <a:latin typeface="Times New Roman" panose="02020603050405020304" pitchFamily="18" charset="0"/>
                <a:ea typeface="SimSun" panose="02010600030101010101" pitchFamily="2" charset="-122"/>
              </a:rPr>
              <a:t>, </a:t>
            </a:r>
            <a:r>
              <a:rPr lang="en-US" sz="1900" dirty="0" err="1">
                <a:effectLst/>
                <a:latin typeface="Times New Roman" panose="02020603050405020304" pitchFamily="18" charset="0"/>
                <a:ea typeface="SimSun" panose="02010600030101010101" pitchFamily="2" charset="-122"/>
              </a:rPr>
              <a:t>Poitevin</a:t>
            </a:r>
            <a:r>
              <a:rPr lang="en-US" sz="1900" dirty="0">
                <a:effectLst/>
                <a:latin typeface="Times New Roman" panose="02020603050405020304" pitchFamily="18" charset="0"/>
                <a:ea typeface="SimSun" panose="02010600030101010101" pitchFamily="2" charset="-122"/>
              </a:rPr>
              <a:t>, &amp; Li, 2020, p. 974). Later, they first trained VAE and then sent output of VAE to input of GAN (</a:t>
            </a:r>
            <a:r>
              <a:rPr lang="en-US" sz="1900" dirty="0" err="1">
                <a:effectLst/>
                <a:latin typeface="Times New Roman" panose="02020603050405020304" pitchFamily="18" charset="0"/>
                <a:ea typeface="SimSun" panose="02010600030101010101" pitchFamily="2" charset="-122"/>
              </a:rPr>
              <a:t>Miolane</a:t>
            </a:r>
            <a:r>
              <a:rPr lang="en-US" sz="1900" dirty="0">
                <a:effectLst/>
                <a:latin typeface="Times New Roman" panose="02020603050405020304" pitchFamily="18" charset="0"/>
                <a:ea typeface="SimSun" panose="02010600030101010101" pitchFamily="2" charset="-122"/>
              </a:rPr>
              <a:t>, </a:t>
            </a:r>
            <a:r>
              <a:rPr lang="en-US" sz="1900" dirty="0" err="1">
                <a:effectLst/>
                <a:latin typeface="Times New Roman" panose="02020603050405020304" pitchFamily="18" charset="0"/>
                <a:ea typeface="SimSun" panose="02010600030101010101" pitchFamily="2" charset="-122"/>
              </a:rPr>
              <a:t>Poitevin</a:t>
            </a:r>
            <a:r>
              <a:rPr lang="en-US" sz="1900" dirty="0">
                <a:effectLst/>
                <a:latin typeface="Times New Roman" panose="02020603050405020304" pitchFamily="18" charset="0"/>
                <a:ea typeface="SimSun" panose="02010600030101010101" pitchFamily="2" charset="-122"/>
              </a:rPr>
              <a:t>, &amp; Li, 2020, p. 975).</a:t>
            </a:r>
            <a:endParaRPr lang="en-US" sz="1900" dirty="0"/>
          </a:p>
        </p:txBody>
      </p:sp>
      <p:sp>
        <p:nvSpPr>
          <p:cNvPr id="4" name="Date Placeholder 3">
            <a:extLst>
              <a:ext uri="{FF2B5EF4-FFF2-40B4-BE49-F238E27FC236}">
                <a16:creationId xmlns:a16="http://schemas.microsoft.com/office/drawing/2014/main" id="{F1A67DA9-35EE-A704-455D-D82A89FDE36A}"/>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6A2C6055-4704-E705-E9CC-C758E2A935EF}"/>
              </a:ext>
            </a:extLst>
          </p:cNvPr>
          <p:cNvSpPr>
            <a:spLocks noGrp="1"/>
          </p:cNvSpPr>
          <p:nvPr>
            <p:ph type="ftr" sz="quarter" idx="11"/>
          </p:nvPr>
        </p:nvSpPr>
        <p:spPr/>
        <p:txBody>
          <a:bodyPr/>
          <a:lstStyle/>
          <a:p>
            <a:r>
              <a:rPr lang="en-US" dirty="0"/>
              <a:t>Loc Nguyen - AVA</a:t>
            </a:r>
          </a:p>
        </p:txBody>
      </p:sp>
      <p:sp>
        <p:nvSpPr>
          <p:cNvPr id="6" name="Slide Number Placeholder 5">
            <a:extLst>
              <a:ext uri="{FF2B5EF4-FFF2-40B4-BE49-F238E27FC236}">
                <a16:creationId xmlns:a16="http://schemas.microsoft.com/office/drawing/2014/main" id="{90831928-73C8-30A2-3016-9542A96A1A01}"/>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2178915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FC7F-A5FF-1C53-51BF-9728BCCB070A}"/>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612E4D89-FAE5-51CE-5905-C638B492E64A}"/>
              </a:ext>
            </a:extLst>
          </p:cNvPr>
          <p:cNvSpPr>
            <a:spLocks noGrp="1"/>
          </p:cNvSpPr>
          <p:nvPr>
            <p:ph idx="1"/>
          </p:nvPr>
        </p:nvSpPr>
        <p:spPr/>
        <p:txBody>
          <a:bodyPr>
            <a:noAutofit/>
          </a:bodyPr>
          <a:lstStyle/>
          <a:p>
            <a:pPr marL="0" indent="0">
              <a:buNone/>
            </a:pPr>
            <a:r>
              <a:rPr lang="en-US" sz="2200" dirty="0">
                <a:effectLst/>
                <a:latin typeface="Times New Roman" panose="02020603050405020304" pitchFamily="18" charset="0"/>
                <a:ea typeface="SimSun" panose="02010600030101010101" pitchFamily="2" charset="-122"/>
              </a:rPr>
              <a:t>In general, this research focuses on incorporating GAN into VAE by skillful techniques related to both stochastic gradient descent and software engineering architecture, which neither focuses on purely mathematical fusion nor focuses on experimental tasks. In practice, many complex mathematical problems can be solved effectively by some skillful techniques of computer programming. Moreover, the proposed model called Adversarial Variational Autoencoders (AVA) aims to extend functions of VAE and GAN as a general architecture for generative model. For instance, AVA will provide encoding function that GAN does not concern and provide discrimination function that VAE needs to distinguish fake data from realistic data. The corporation of VAE and GAN in AVA is strengthened by regular and balance mechanism, which obviously, is natural and like fusion mechanism. In some cases, it is better than fusion mechanism because both built-in VAE and GAN inside AVA can uphold their own strong features. Therefore, experiment in this research is not too serious with large data when I only compare AVA and VAE within small dataset, which aims to prove the proposed method mentioned in the next section.</a:t>
            </a:r>
            <a:endParaRPr lang="en-US" sz="2200" dirty="0"/>
          </a:p>
        </p:txBody>
      </p:sp>
      <p:sp>
        <p:nvSpPr>
          <p:cNvPr id="4" name="Date Placeholder 3">
            <a:extLst>
              <a:ext uri="{FF2B5EF4-FFF2-40B4-BE49-F238E27FC236}">
                <a16:creationId xmlns:a16="http://schemas.microsoft.com/office/drawing/2014/main" id="{1FA2FF60-79FC-82BE-F47E-942288C1471A}"/>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9AC9691D-6866-3D4D-2A9E-AA7EFB34BA6F}"/>
              </a:ext>
            </a:extLst>
          </p:cNvPr>
          <p:cNvSpPr>
            <a:spLocks noGrp="1"/>
          </p:cNvSpPr>
          <p:nvPr>
            <p:ph type="ftr" sz="quarter" idx="11"/>
          </p:nvPr>
        </p:nvSpPr>
        <p:spPr/>
        <p:txBody>
          <a:bodyPr/>
          <a:lstStyle/>
          <a:p>
            <a:r>
              <a:rPr lang="en-US" dirty="0"/>
              <a:t>Loc Nguyen - AVA</a:t>
            </a:r>
          </a:p>
        </p:txBody>
      </p:sp>
      <p:sp>
        <p:nvSpPr>
          <p:cNvPr id="6" name="Slide Number Placeholder 5">
            <a:extLst>
              <a:ext uri="{FF2B5EF4-FFF2-40B4-BE49-F238E27FC236}">
                <a16:creationId xmlns:a16="http://schemas.microsoft.com/office/drawing/2014/main" id="{C505C2EA-65DC-352F-2CAB-AE76550A000F}"/>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2095855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609" y="914399"/>
                <a:ext cx="11929403" cy="5176066"/>
              </a:xfrm>
            </p:spPr>
            <p:txBody>
              <a:bodyPr>
                <a:noAutofit/>
              </a:bodyPr>
              <a:lstStyle/>
              <a:p>
                <a:pPr marL="0" indent="0">
                  <a:buNone/>
                </a:pPr>
                <a:r>
                  <a:rPr lang="en-US" sz="1800" dirty="0">
                    <a:effectLst/>
                    <a:ea typeface="SimSun" panose="02010600030101010101" pitchFamily="2" charset="-122"/>
                  </a:rPr>
                  <a:t>In this research I propose a method as well as a generative model which incorporate Generative Adversarial Network (GAN) into Variational Autoencoders (VAE) for extending and improving deep generative model because GAN does not concern how to code original data and VAE lacks mechanisms to assess quality of generated data with note that data coding is necessary to some essential applications such as image </a:t>
                </a:r>
                <a:r>
                  <a:rPr lang="en-US" sz="1800" dirty="0" smtClean="0">
                    <a:effectLst/>
                    <a:ea typeface="SimSun" panose="02010600030101010101" pitchFamily="2" charset="-122"/>
                  </a:rPr>
                  <a:t>compression </a:t>
                </a:r>
                <a:r>
                  <a:rPr lang="en-US" sz="1800" dirty="0">
                    <a:effectLst/>
                    <a:ea typeface="SimSun" panose="02010600030101010101" pitchFamily="2" charset="-122"/>
                  </a:rPr>
                  <a:t>and recognition whereas auditing quality can improve accuracy of generated data. As a convention, let vector variable </a:t>
                </a:r>
                <a:r>
                  <a:rPr lang="en-US" sz="1800" b="1" i="1" dirty="0">
                    <a:effectLst/>
                    <a:ea typeface="SimSun" panose="02010600030101010101" pitchFamily="2" charset="-122"/>
                  </a:rPr>
                  <a:t>x</a:t>
                </a:r>
                <a:r>
                  <a:rPr lang="en-US" sz="1800" dirty="0">
                    <a:effectLst/>
                    <a:ea typeface="SimSun" panose="02010600030101010101" pitchFamily="2" charset="-122"/>
                  </a:rPr>
                  <a:t> = (</a:t>
                </a:r>
                <a:r>
                  <a:rPr lang="en-US" sz="1800" i="1" dirty="0">
                    <a:effectLst/>
                    <a:ea typeface="SimSun" panose="02010600030101010101" pitchFamily="2" charset="-122"/>
                  </a:rPr>
                  <a:t>x</a:t>
                </a:r>
                <a:r>
                  <a:rPr lang="en-US" sz="1800" baseline="-25000" dirty="0">
                    <a:effectLst/>
                    <a:ea typeface="SimSun" panose="02010600030101010101" pitchFamily="2" charset="-122"/>
                  </a:rPr>
                  <a:t>1</a:t>
                </a:r>
                <a:r>
                  <a:rPr lang="en-US" sz="1800" dirty="0">
                    <a:effectLst/>
                    <a:ea typeface="SimSun" panose="02010600030101010101" pitchFamily="2" charset="-122"/>
                  </a:rPr>
                  <a:t>, </a:t>
                </a:r>
                <a:r>
                  <a:rPr lang="en-US" sz="1800" i="1" dirty="0">
                    <a:effectLst/>
                    <a:ea typeface="SimSun" panose="02010600030101010101" pitchFamily="2" charset="-122"/>
                  </a:rPr>
                  <a:t>x</a:t>
                </a:r>
                <a:r>
                  <a:rPr lang="en-US" sz="1800" baseline="-25000" dirty="0">
                    <a:effectLst/>
                    <a:ea typeface="SimSun" panose="02010600030101010101" pitchFamily="2" charset="-122"/>
                  </a:rPr>
                  <a:t>2</a:t>
                </a:r>
                <a:r>
                  <a:rPr lang="en-US" sz="1800" dirty="0">
                    <a:effectLst/>
                    <a:ea typeface="SimSun" panose="02010600030101010101" pitchFamily="2" charset="-122"/>
                  </a:rPr>
                  <a:t>,…, </a:t>
                </a:r>
                <a:r>
                  <a:rPr lang="en-US" sz="1800" i="1" dirty="0" err="1">
                    <a:effectLst/>
                    <a:ea typeface="SimSun" panose="02010600030101010101" pitchFamily="2" charset="-122"/>
                  </a:rPr>
                  <a:t>x</a:t>
                </a:r>
                <a:r>
                  <a:rPr lang="en-US" sz="1800" i="1" baseline="-25000" dirty="0" err="1">
                    <a:effectLst/>
                    <a:ea typeface="SimSun" panose="02010600030101010101" pitchFamily="2" charset="-122"/>
                  </a:rPr>
                  <a:t>m</a:t>
                </a:r>
                <a:r>
                  <a:rPr lang="en-US" sz="1800" dirty="0">
                    <a:effectLst/>
                    <a:ea typeface="SimSun" panose="02010600030101010101" pitchFamily="2" charset="-122"/>
                  </a:rPr>
                  <a:t>)</a:t>
                </a:r>
                <a:r>
                  <a:rPr lang="en-US" sz="1800" i="1" baseline="30000" dirty="0">
                    <a:effectLst/>
                    <a:ea typeface="SimSun" panose="02010600030101010101" pitchFamily="2" charset="-122"/>
                  </a:rPr>
                  <a:t>T</a:t>
                </a:r>
                <a:r>
                  <a:rPr lang="en-US" sz="1800" dirty="0">
                    <a:effectLst/>
                    <a:ea typeface="SimSun" panose="02010600030101010101" pitchFamily="2" charset="-122"/>
                  </a:rPr>
                  <a:t> and vector variable </a:t>
                </a:r>
                <a:r>
                  <a:rPr lang="en-US" sz="1800" b="1" dirty="0">
                    <a:effectLst/>
                    <a:ea typeface="SimSun" panose="02010600030101010101" pitchFamily="2" charset="-122"/>
                  </a:rPr>
                  <a:t>z</a:t>
                </a:r>
                <a:r>
                  <a:rPr lang="en-US" sz="1800" dirty="0">
                    <a:effectLst/>
                    <a:ea typeface="SimSun" panose="02010600030101010101" pitchFamily="2" charset="-122"/>
                  </a:rPr>
                  <a:t> = (</a:t>
                </a:r>
                <a:r>
                  <a:rPr lang="en-US" sz="1800" i="1" dirty="0">
                    <a:effectLst/>
                    <a:ea typeface="SimSun" panose="02010600030101010101" pitchFamily="2" charset="-122"/>
                  </a:rPr>
                  <a:t>z</a:t>
                </a:r>
                <a:r>
                  <a:rPr lang="en-US" sz="1800" baseline="-25000" dirty="0">
                    <a:effectLst/>
                    <a:ea typeface="SimSun" panose="02010600030101010101" pitchFamily="2" charset="-122"/>
                  </a:rPr>
                  <a:t>1</a:t>
                </a:r>
                <a:r>
                  <a:rPr lang="en-US" sz="1800" dirty="0">
                    <a:effectLst/>
                    <a:ea typeface="SimSun" panose="02010600030101010101" pitchFamily="2" charset="-122"/>
                  </a:rPr>
                  <a:t>, </a:t>
                </a:r>
                <a:r>
                  <a:rPr lang="en-US" sz="1800" i="1" dirty="0">
                    <a:effectLst/>
                    <a:ea typeface="SimSun" panose="02010600030101010101" pitchFamily="2" charset="-122"/>
                  </a:rPr>
                  <a:t>z</a:t>
                </a:r>
                <a:r>
                  <a:rPr lang="en-US" sz="1800" baseline="-25000" dirty="0">
                    <a:effectLst/>
                    <a:ea typeface="SimSun" panose="02010600030101010101" pitchFamily="2" charset="-122"/>
                  </a:rPr>
                  <a:t>2</a:t>
                </a:r>
                <a:r>
                  <a:rPr lang="en-US" sz="1800" dirty="0">
                    <a:effectLst/>
                    <a:ea typeface="SimSun" panose="02010600030101010101" pitchFamily="2" charset="-122"/>
                  </a:rPr>
                  <a:t>,…, </a:t>
                </a:r>
                <a:r>
                  <a:rPr lang="en-US" sz="1800" i="1" dirty="0" err="1">
                    <a:effectLst/>
                    <a:ea typeface="SimSun" panose="02010600030101010101" pitchFamily="2" charset="-122"/>
                  </a:rPr>
                  <a:t>z</a:t>
                </a:r>
                <a:r>
                  <a:rPr lang="en-US" sz="1800" i="1" baseline="-25000" dirty="0" err="1">
                    <a:effectLst/>
                    <a:ea typeface="SimSun" panose="02010600030101010101" pitchFamily="2" charset="-122"/>
                  </a:rPr>
                  <a:t>n</a:t>
                </a:r>
                <a:r>
                  <a:rPr lang="en-US" sz="1800" dirty="0">
                    <a:effectLst/>
                    <a:ea typeface="SimSun" panose="02010600030101010101" pitchFamily="2" charset="-122"/>
                  </a:rPr>
                  <a:t>)</a:t>
                </a:r>
                <a:r>
                  <a:rPr lang="en-US" sz="1800" i="1" baseline="30000" dirty="0">
                    <a:effectLst/>
                    <a:ea typeface="SimSun" panose="02010600030101010101" pitchFamily="2" charset="-122"/>
                  </a:rPr>
                  <a:t>T</a:t>
                </a:r>
                <a:r>
                  <a:rPr lang="en-US" sz="1800" dirty="0">
                    <a:effectLst/>
                    <a:ea typeface="SimSun" panose="02010600030101010101" pitchFamily="2" charset="-122"/>
                  </a:rPr>
                  <a:t> be original data and encoded data whose dimensions are </a:t>
                </a:r>
                <a:r>
                  <a:rPr lang="en-US" sz="1800" i="1" dirty="0">
                    <a:effectLst/>
                    <a:ea typeface="SimSun" panose="02010600030101010101" pitchFamily="2" charset="-122"/>
                  </a:rPr>
                  <a:t>m</a:t>
                </a:r>
                <a:r>
                  <a:rPr lang="en-US" sz="1800" dirty="0">
                    <a:effectLst/>
                    <a:ea typeface="SimSun" panose="02010600030101010101" pitchFamily="2" charset="-122"/>
                  </a:rPr>
                  <a:t> and </a:t>
                </a:r>
                <a:r>
                  <a:rPr lang="en-US" sz="1800" i="1" dirty="0">
                    <a:effectLst/>
                    <a:ea typeface="SimSun" panose="02010600030101010101" pitchFamily="2" charset="-122"/>
                  </a:rPr>
                  <a:t>n</a:t>
                </a:r>
                <a:r>
                  <a:rPr lang="en-US" sz="1800" dirty="0">
                    <a:effectLst/>
                    <a:ea typeface="SimSun" panose="02010600030101010101" pitchFamily="2" charset="-122"/>
                  </a:rPr>
                  <a:t> (</a:t>
                </a:r>
                <a:r>
                  <a:rPr lang="en-US" sz="1800" i="1" dirty="0">
                    <a:effectLst/>
                    <a:ea typeface="SimSun" panose="02010600030101010101" pitchFamily="2" charset="-122"/>
                  </a:rPr>
                  <a:t>m</a:t>
                </a:r>
                <a:r>
                  <a:rPr lang="en-US" sz="1800" dirty="0">
                    <a:effectLst/>
                    <a:ea typeface="SimSun" panose="02010600030101010101" pitchFamily="2" charset="-122"/>
                  </a:rPr>
                  <a:t> &gt; </a:t>
                </a:r>
                <a:r>
                  <a:rPr lang="en-US" sz="1800" i="1" dirty="0">
                    <a:effectLst/>
                    <a:ea typeface="SimSun" panose="02010600030101010101" pitchFamily="2" charset="-122"/>
                  </a:rPr>
                  <a:t>n</a:t>
                </a:r>
                <a:r>
                  <a:rPr lang="en-US" sz="1800" dirty="0">
                    <a:effectLst/>
                    <a:ea typeface="SimSun" panose="02010600030101010101" pitchFamily="2" charset="-122"/>
                  </a:rPr>
                  <a:t>), respectively. A generative model is represented by a function </a:t>
                </a:r>
                <a:r>
                  <a:rPr lang="en-US" sz="1800" i="1" dirty="0">
                    <a:effectLst/>
                    <a:ea typeface="SimSun" panose="02010600030101010101" pitchFamily="2" charset="-122"/>
                  </a:rPr>
                  <a:t>f</a:t>
                </a:r>
                <a:r>
                  <a:rPr lang="en-US" sz="1800" dirty="0">
                    <a:effectLst/>
                    <a:ea typeface="SimSun" panose="02010600030101010101" pitchFamily="2" charset="-122"/>
                  </a:rPr>
                  <a:t>(</a:t>
                </a:r>
                <a:r>
                  <a:rPr lang="en-US" sz="1800" b="1" i="1" dirty="0">
                    <a:effectLst/>
                    <a:ea typeface="SimSun" panose="02010600030101010101" pitchFamily="2" charset="-122"/>
                  </a:rPr>
                  <a:t>x</a:t>
                </a:r>
                <a:r>
                  <a:rPr lang="en-US" sz="1800" dirty="0">
                    <a:effectLst/>
                    <a:ea typeface="SimSun" panose="02010600030101010101" pitchFamily="2" charset="-122"/>
                  </a:rPr>
                  <a:t> | Θ) = </a:t>
                </a:r>
                <a:r>
                  <a:rPr lang="en-US" sz="1800" b="1" dirty="0">
                    <a:effectLst/>
                    <a:ea typeface="SimSun" panose="02010600030101010101" pitchFamily="2" charset="-122"/>
                  </a:rPr>
                  <a:t>z</a:t>
                </a:r>
                <a:r>
                  <a:rPr lang="en-US" sz="1800" dirty="0">
                    <a:effectLst/>
                    <a:ea typeface="SimSun" panose="02010600030101010101" pitchFamily="2" charset="-122"/>
                  </a:rPr>
                  <a:t>, </a:t>
                </a:r>
                <a:r>
                  <a:rPr lang="en-US" sz="1800" i="1" dirty="0">
                    <a:effectLst/>
                    <a:ea typeface="SimSun" panose="02010600030101010101" pitchFamily="2" charset="-122"/>
                  </a:rPr>
                  <a:t>f</a:t>
                </a:r>
                <a:r>
                  <a:rPr lang="en-US" sz="1800" dirty="0">
                    <a:effectLst/>
                    <a:ea typeface="SimSun" panose="02010600030101010101" pitchFamily="2" charset="-122"/>
                  </a:rPr>
                  <a:t>(</a:t>
                </a:r>
                <a:r>
                  <a:rPr lang="en-US" sz="1800" b="1" i="1" dirty="0">
                    <a:effectLst/>
                    <a:ea typeface="SimSun" panose="02010600030101010101" pitchFamily="2" charset="-122"/>
                  </a:rPr>
                  <a:t>x</a:t>
                </a:r>
                <a:r>
                  <a:rPr lang="en-US" sz="1800" dirty="0">
                    <a:effectLst/>
                    <a:ea typeface="SimSun" panose="02010600030101010101" pitchFamily="2" charset="-122"/>
                  </a:rPr>
                  <a:t> | Θ) ≈ </a:t>
                </a:r>
                <a:r>
                  <a:rPr lang="en-US" sz="1800" b="1" dirty="0">
                    <a:effectLst/>
                    <a:ea typeface="SimSun" panose="02010600030101010101" pitchFamily="2" charset="-122"/>
                  </a:rPr>
                  <a:t>z</a:t>
                </a:r>
                <a:r>
                  <a:rPr lang="en-US" sz="1800" dirty="0">
                    <a:effectLst/>
                    <a:ea typeface="SimSun" panose="02010600030101010101" pitchFamily="2" charset="-122"/>
                  </a:rPr>
                  <a:t>, or </a:t>
                </a:r>
                <a:r>
                  <a:rPr lang="en-US" sz="1800" i="1" dirty="0">
                    <a:effectLst/>
                    <a:ea typeface="SimSun" panose="02010600030101010101" pitchFamily="2" charset="-122"/>
                  </a:rPr>
                  <a:t>f</a:t>
                </a:r>
                <a:r>
                  <a:rPr lang="en-US" sz="1800" dirty="0">
                    <a:effectLst/>
                    <a:ea typeface="SimSun" panose="02010600030101010101" pitchFamily="2" charset="-122"/>
                  </a:rPr>
                  <a:t>(</a:t>
                </a:r>
                <a:r>
                  <a:rPr lang="en-US" sz="1800" b="1" i="1" dirty="0">
                    <a:effectLst/>
                    <a:ea typeface="SimSun" panose="02010600030101010101" pitchFamily="2" charset="-122"/>
                  </a:rPr>
                  <a:t>x</a:t>
                </a:r>
                <a:r>
                  <a:rPr lang="en-US" sz="1800" dirty="0">
                    <a:effectLst/>
                    <a:ea typeface="SimSun" panose="02010600030101010101" pitchFamily="2" charset="-122"/>
                  </a:rPr>
                  <a:t> | Θ) → </a:t>
                </a:r>
                <a:r>
                  <a:rPr lang="en-US" sz="1800" b="1" dirty="0">
                    <a:effectLst/>
                    <a:ea typeface="SimSun" panose="02010600030101010101" pitchFamily="2" charset="-122"/>
                  </a:rPr>
                  <a:t>z</a:t>
                </a:r>
                <a:r>
                  <a:rPr lang="en-US" sz="1800" dirty="0">
                    <a:effectLst/>
                    <a:ea typeface="SimSun" panose="02010600030101010101" pitchFamily="2" charset="-122"/>
                  </a:rPr>
                  <a:t> where </a:t>
                </a:r>
                <a:r>
                  <a:rPr lang="en-US" sz="1800" i="1" dirty="0">
                    <a:effectLst/>
                    <a:ea typeface="SimSun" panose="02010600030101010101" pitchFamily="2" charset="-122"/>
                  </a:rPr>
                  <a:t>f</a:t>
                </a:r>
                <a:r>
                  <a:rPr lang="en-US" sz="1800" dirty="0">
                    <a:effectLst/>
                    <a:ea typeface="SimSun" panose="02010600030101010101" pitchFamily="2" charset="-122"/>
                  </a:rPr>
                  <a:t>(</a:t>
                </a:r>
                <a:r>
                  <a:rPr lang="en-US" sz="1800" b="1" i="1" dirty="0">
                    <a:effectLst/>
                    <a:ea typeface="SimSun" panose="02010600030101010101" pitchFamily="2" charset="-122"/>
                  </a:rPr>
                  <a:t>x</a:t>
                </a:r>
                <a:r>
                  <a:rPr lang="en-US" sz="1800" dirty="0">
                    <a:effectLst/>
                    <a:ea typeface="SimSun" panose="02010600030101010101" pitchFamily="2" charset="-122"/>
                  </a:rPr>
                  <a:t> | Θ) is implemented by a deep neural network (DNN) whose weights are Θ, which converts the original data </a:t>
                </a:r>
                <a:r>
                  <a:rPr lang="en-US" sz="1800" b="1" i="1" dirty="0">
                    <a:effectLst/>
                    <a:ea typeface="SimSun" panose="02010600030101010101" pitchFamily="2" charset="-122"/>
                  </a:rPr>
                  <a:t>x</a:t>
                </a:r>
                <a:r>
                  <a:rPr lang="en-US" sz="1800" dirty="0">
                    <a:effectLst/>
                    <a:ea typeface="SimSun" panose="02010600030101010101" pitchFamily="2" charset="-122"/>
                  </a:rPr>
                  <a:t> to the encoded data </a:t>
                </a:r>
                <a:r>
                  <a:rPr lang="en-US" sz="1800" b="1" dirty="0">
                    <a:effectLst/>
                    <a:ea typeface="SimSun" panose="02010600030101010101" pitchFamily="2" charset="-122"/>
                  </a:rPr>
                  <a:t>z</a:t>
                </a:r>
                <a:r>
                  <a:rPr lang="en-US" sz="1800" dirty="0">
                    <a:effectLst/>
                    <a:ea typeface="SimSun" panose="02010600030101010101" pitchFamily="2" charset="-122"/>
                  </a:rPr>
                  <a:t> and is called encoder in VAE. A decoder in VAE which converts expectedly the encoded data </a:t>
                </a:r>
                <a:r>
                  <a:rPr lang="en-US" sz="1800" b="1" dirty="0">
                    <a:effectLst/>
                    <a:ea typeface="SimSun" panose="02010600030101010101" pitchFamily="2" charset="-122"/>
                  </a:rPr>
                  <a:t>z</a:t>
                </a:r>
                <a:r>
                  <a:rPr lang="en-US" sz="1800" dirty="0">
                    <a:effectLst/>
                    <a:ea typeface="SimSun" panose="02010600030101010101" pitchFamily="2" charset="-122"/>
                  </a:rPr>
                  <a:t> back to the original data </a:t>
                </a:r>
                <a:r>
                  <a:rPr lang="en-US" sz="1800" b="1" i="1" dirty="0">
                    <a:effectLst/>
                    <a:ea typeface="SimSun" panose="02010600030101010101" pitchFamily="2" charset="-122"/>
                  </a:rPr>
                  <a:t>x</a:t>
                </a:r>
                <a:r>
                  <a:rPr lang="en-US" sz="1800" dirty="0">
                    <a:effectLst/>
                    <a:ea typeface="SimSun" panose="02010600030101010101" pitchFamily="2" charset="-122"/>
                  </a:rPr>
                  <a:t> is represented by a function </a:t>
                </a:r>
                <a:r>
                  <a:rPr lang="en-US" sz="1800" i="1" dirty="0">
                    <a:effectLst/>
                    <a:ea typeface="SimSun" panose="02010600030101010101" pitchFamily="2" charset="-122"/>
                  </a:rPr>
                  <a:t>g</a:t>
                </a:r>
                <a:r>
                  <a:rPr lang="en-US" sz="1800" dirty="0">
                    <a:effectLst/>
                    <a:ea typeface="SimSun" panose="02010600030101010101" pitchFamily="2" charset="-122"/>
                  </a:rPr>
                  <a:t>(</a:t>
                </a:r>
                <a:r>
                  <a:rPr lang="en-US" sz="1800" b="1" dirty="0">
                    <a:effectLst/>
                    <a:ea typeface="SimSun" panose="02010600030101010101" pitchFamily="2" charset="-122"/>
                  </a:rPr>
                  <a:t>z</a:t>
                </a:r>
                <a:r>
                  <a:rPr lang="en-US" sz="1800" dirty="0">
                    <a:effectLst/>
                    <a:ea typeface="SimSun" panose="02010600030101010101" pitchFamily="2" charset="-122"/>
                  </a:rPr>
                  <a:t> | Φ) = </a:t>
                </a:r>
                <a:r>
                  <a:rPr lang="en-US" sz="1800" b="1" i="1" dirty="0">
                    <a:effectLst/>
                    <a:ea typeface="SimSun" panose="02010600030101010101" pitchFamily="2" charset="-122"/>
                  </a:rPr>
                  <a:t>x</a:t>
                </a:r>
                <a:r>
                  <a:rPr lang="en-US" sz="1800" dirty="0">
                    <a:effectLst/>
                    <a:ea typeface="SimSun" panose="02010600030101010101" pitchFamily="2" charset="-122"/>
                  </a:rPr>
                  <a:t>’ where </a:t>
                </a:r>
                <a:r>
                  <a:rPr lang="en-US" sz="1800" i="1" dirty="0">
                    <a:effectLst/>
                    <a:ea typeface="SimSun" panose="02010600030101010101" pitchFamily="2" charset="-122"/>
                  </a:rPr>
                  <a:t>g</a:t>
                </a:r>
                <a:r>
                  <a:rPr lang="en-US" sz="1800" dirty="0">
                    <a:effectLst/>
                    <a:ea typeface="SimSun" panose="02010600030101010101" pitchFamily="2" charset="-122"/>
                  </a:rPr>
                  <a:t>(</a:t>
                </a:r>
                <a:r>
                  <a:rPr lang="en-US" sz="1800" b="1" dirty="0">
                    <a:effectLst/>
                    <a:ea typeface="SimSun" panose="02010600030101010101" pitchFamily="2" charset="-122"/>
                  </a:rPr>
                  <a:t>z</a:t>
                </a:r>
                <a:r>
                  <a:rPr lang="en-US" sz="1800" dirty="0">
                    <a:effectLst/>
                    <a:ea typeface="SimSun" panose="02010600030101010101" pitchFamily="2" charset="-122"/>
                  </a:rPr>
                  <a:t> | Φ) is also implemented by a DNN whose weights are Φ with expectation that the decoded data </a:t>
                </a:r>
                <a:r>
                  <a:rPr lang="en-US" sz="1800" b="1" i="1" dirty="0">
                    <a:effectLst/>
                    <a:ea typeface="SimSun" panose="02010600030101010101" pitchFamily="2" charset="-122"/>
                  </a:rPr>
                  <a:t>x</a:t>
                </a:r>
                <a:r>
                  <a:rPr lang="en-US" sz="1800" dirty="0">
                    <a:effectLst/>
                    <a:ea typeface="SimSun" panose="02010600030101010101" pitchFamily="2" charset="-122"/>
                  </a:rPr>
                  <a:t>’ is approximated to the original data </a:t>
                </a:r>
                <a:r>
                  <a:rPr lang="en-US" sz="1800" b="1" i="1" dirty="0">
                    <a:effectLst/>
                    <a:ea typeface="SimSun" panose="02010600030101010101" pitchFamily="2" charset="-122"/>
                  </a:rPr>
                  <a:t>x</a:t>
                </a:r>
                <a:r>
                  <a:rPr lang="en-US" sz="1800" dirty="0">
                    <a:effectLst/>
                    <a:ea typeface="SimSun" panose="02010600030101010101" pitchFamily="2" charset="-122"/>
                  </a:rPr>
                  <a:t> as </a:t>
                </a:r>
                <a:r>
                  <a:rPr lang="en-US" sz="1800" b="1" i="1" dirty="0">
                    <a:effectLst/>
                    <a:ea typeface="SimSun" panose="02010600030101010101" pitchFamily="2" charset="-122"/>
                  </a:rPr>
                  <a:t>x</a:t>
                </a:r>
                <a:r>
                  <a:rPr lang="en-US" sz="1800" dirty="0">
                    <a:effectLst/>
                    <a:ea typeface="SimSun" panose="02010600030101010101" pitchFamily="2" charset="-122"/>
                  </a:rPr>
                  <a:t>’ ≈ </a:t>
                </a:r>
                <a:r>
                  <a:rPr lang="en-US" sz="1800" b="1" i="1" dirty="0">
                    <a:effectLst/>
                    <a:ea typeface="SimSun" panose="02010600030101010101" pitchFamily="2" charset="-122"/>
                  </a:rPr>
                  <a:t>x</a:t>
                </a:r>
                <a:r>
                  <a:rPr lang="en-US" sz="1800" dirty="0">
                    <a:effectLst/>
                    <a:ea typeface="SimSun" panose="02010600030101010101" pitchFamily="2" charset="-122"/>
                  </a:rPr>
                  <a:t>. The essence of VAE </a:t>
                </a:r>
                <a:r>
                  <a:rPr lang="en-US" sz="1800" dirty="0">
                    <a:ea typeface="SimSun" panose="02010600030101010101" pitchFamily="2" charset="-122"/>
                  </a:rPr>
                  <a:t>developed by </a:t>
                </a:r>
                <a:r>
                  <a:rPr lang="en-US" sz="1800" dirty="0" err="1">
                    <a:ea typeface="SimSun" panose="02010600030101010101" pitchFamily="2" charset="-122"/>
                  </a:rPr>
                  <a:t>Kingma</a:t>
                </a:r>
                <a:r>
                  <a:rPr lang="en-US" sz="1800" dirty="0">
                    <a:ea typeface="SimSun" panose="02010600030101010101" pitchFamily="2" charset="-122"/>
                  </a:rPr>
                  <a:t> and Welling (</a:t>
                </a:r>
                <a:r>
                  <a:rPr lang="en-US" sz="1800" dirty="0" err="1">
                    <a:ea typeface="SimSun" panose="02010600030101010101" pitchFamily="2" charset="-122"/>
                  </a:rPr>
                  <a:t>Kingma</a:t>
                </a:r>
                <a:r>
                  <a:rPr lang="en-US" sz="1800" dirty="0">
                    <a:ea typeface="SimSun" panose="02010600030101010101" pitchFamily="2" charset="-122"/>
                  </a:rPr>
                  <a:t> &amp; Welling, 2022) is </a:t>
                </a:r>
                <a:r>
                  <a:rPr lang="en-US" sz="1800" dirty="0">
                    <a:effectLst/>
                    <a:ea typeface="SimSun" panose="02010600030101010101" pitchFamily="2" charset="-122"/>
                  </a:rPr>
                  <a:t>to minimize the following loss function for estimating the encoded parameter Θ and the decoded parameter Φ.</a:t>
                </a:r>
              </a:p>
              <a:p>
                <a:pPr marL="0" indent="0">
                  <a:buNone/>
                </a:pPr>
                <a14:m>
                  <m:oMathPara xmlns:m="http://schemas.openxmlformats.org/officeDocument/2006/math">
                    <m:oMathParaPr>
                      <m:jc m:val="right"/>
                    </m:oMathParaPr>
                    <m:oMath xmlns:m="http://schemas.openxmlformats.org/officeDocument/2006/math">
                      <m:sSub>
                        <m:sSubPr>
                          <m:ctrlPr>
                            <a:rPr lang="en-US" sz="1800" i="1" smtClean="0">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𝑙</m:t>
                          </m:r>
                        </m:e>
                        <m:sub>
                          <m:r>
                            <m:rPr>
                              <m:sty m:val="p"/>
                            </m:rPr>
                            <a:rPr lang="en-US" sz="1800">
                              <a:effectLst/>
                              <a:latin typeface="Cambria Math" panose="02040503050406030204" pitchFamily="18" charset="0"/>
                              <a:ea typeface="SimSun" panose="02010600030101010101" pitchFamily="2" charset="-122"/>
                            </a:rPr>
                            <m:t>VAE</m:t>
                          </m:r>
                        </m:sub>
                      </m:sSub>
                      <m:d>
                        <m:dPr>
                          <m:ctrlPr>
                            <a:rPr lang="en-US" sz="1800" i="1">
                              <a:effectLst/>
                              <a:latin typeface="Cambria Math" panose="02040503050406030204" pitchFamily="18" charset="0"/>
                            </a:rPr>
                          </m:ctrlPr>
                        </m:dPr>
                        <m:e>
                          <m:r>
                            <m:rPr>
                              <m:sty m:val="p"/>
                            </m:rPr>
                            <a:rPr lang="en-US" sz="1800">
                              <a:effectLst/>
                              <a:latin typeface="Cambria Math" panose="02040503050406030204" pitchFamily="18" charset="0"/>
                              <a:ea typeface="SimSun" panose="02010600030101010101" pitchFamily="2" charset="-122"/>
                            </a:rPr>
                            <m:t>Θ</m:t>
                          </m:r>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Φ</m:t>
                          </m:r>
                        </m:e>
                      </m:d>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rPr>
                            <m:t>1</m:t>
                          </m:r>
                        </m:num>
                        <m:den>
                          <m:r>
                            <a:rPr lang="en-US" sz="1800" i="1">
                              <a:effectLst/>
                              <a:latin typeface="Cambria Math" panose="02040503050406030204" pitchFamily="18" charset="0"/>
                              <a:ea typeface="SimSun" panose="02010600030101010101" pitchFamily="2" charset="-122"/>
                            </a:rPr>
                            <m:t>2</m:t>
                          </m:r>
                        </m:den>
                      </m:f>
                      <m:sSup>
                        <m:sSupPr>
                          <m:ctrlPr>
                            <a:rPr lang="en-US" sz="1800" i="1">
                              <a:effectLst/>
                              <a:latin typeface="Cambria Math" panose="02040503050406030204" pitchFamily="18" charset="0"/>
                            </a:rPr>
                          </m:ctrlPr>
                        </m:sSupPr>
                        <m:e>
                          <m:d>
                            <m:dPr>
                              <m:begChr m:val="‖"/>
                              <m:endChr m:val="‖"/>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rPr>
                                <m:t>𝒙</m:t>
                              </m:r>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r>
                                    <a:rPr lang="en-US" sz="1800" b="1" i="1">
                                      <a:effectLst/>
                                      <a:latin typeface="Cambria Math" panose="02040503050406030204" pitchFamily="18" charset="0"/>
                                      <a:ea typeface="SimSun" panose="02010600030101010101" pitchFamily="2" charset="-122"/>
                                    </a:rPr>
                                    <m:t>𝒙</m:t>
                                  </m:r>
                                </m:e>
                                <m:sup>
                                  <m:r>
                                    <a:rPr lang="en-US" sz="1800" i="1">
                                      <a:effectLst/>
                                      <a:latin typeface="Cambria Math" panose="02040503050406030204" pitchFamily="18" charset="0"/>
                                      <a:ea typeface="SimSun" panose="02010600030101010101" pitchFamily="2" charset="-122"/>
                                    </a:rPr>
                                    <m:t>′</m:t>
                                  </m:r>
                                </m:sup>
                              </m:sSup>
                            </m:e>
                          </m:d>
                        </m:e>
                        <m:sup>
                          <m:r>
                            <a:rPr lang="en-US" sz="1800" i="1">
                              <a:effectLst/>
                              <a:latin typeface="Cambria Math" panose="02040503050406030204" pitchFamily="18" charset="0"/>
                              <a:ea typeface="SimSun" panose="02010600030101010101" pitchFamily="2" charset="-122"/>
                            </a:rPr>
                            <m:t>2</m:t>
                          </m:r>
                        </m:sup>
                      </m:sSup>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KL</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𝜇</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rPr>
                                <m:t>𝒙</m:t>
                              </m:r>
                            </m:e>
                          </m:d>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Σ</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rPr>
                                <m:t>𝒙</m:t>
                              </m:r>
                            </m:e>
                          </m:d>
                        </m:e>
                        <m:e>
                          <m:r>
                            <a:rPr lang="en-US" sz="1800" i="1">
                              <a:effectLst/>
                              <a:latin typeface="Cambria Math" panose="02040503050406030204" pitchFamily="18" charset="0"/>
                              <a:ea typeface="SimSun" panose="02010600030101010101" pitchFamily="2" charset="-122"/>
                            </a:rPr>
                            <m:t>𝑁</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rPr>
                                <m:t>𝟎</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𝐼</m:t>
                              </m:r>
                            </m:e>
                          </m:d>
                        </m:e>
                      </m:d>
                      <m:r>
                        <a:rPr lang="en-US" sz="1800" b="0" i="1" smtClean="0">
                          <a:effectLst/>
                          <a:latin typeface="Cambria Math" panose="02040503050406030204" pitchFamily="18" charset="0"/>
                          <a:ea typeface="SimSun" panose="02010600030101010101" pitchFamily="2" charset="-122"/>
                        </a:rPr>
                        <m:t>    </m:t>
                      </m:r>
                      <m:d>
                        <m:dPr>
                          <m:ctrlPr>
                            <a:rPr lang="en-US" sz="1800" b="0" i="1" smtClean="0">
                              <a:effectLst/>
                              <a:latin typeface="Cambria Math" panose="02040503050406030204" pitchFamily="18" charset="0"/>
                              <a:ea typeface="SimSun" panose="02010600030101010101" pitchFamily="2" charset="-122"/>
                            </a:rPr>
                          </m:ctrlPr>
                        </m:dPr>
                        <m:e>
                          <m:r>
                            <a:rPr lang="en-US" sz="1800" b="0" i="1" smtClean="0">
                              <a:effectLst/>
                              <a:latin typeface="Cambria Math" panose="02040503050406030204" pitchFamily="18" charset="0"/>
                              <a:ea typeface="SimSun" panose="02010600030101010101" pitchFamily="2" charset="-122"/>
                            </a:rPr>
                            <m:t>1</m:t>
                          </m:r>
                        </m:e>
                      </m:d>
                    </m:oMath>
                  </m:oMathPara>
                </a14:m>
                <a:endParaRPr lang="en-US" sz="1800" dirty="0"/>
              </a:p>
              <a:p>
                <a:pPr marL="0" marR="0" indent="0" algn="just">
                  <a:spcBef>
                    <a:spcPts val="0"/>
                  </a:spcBef>
                  <a:spcAft>
                    <a:spcPts val="0"/>
                  </a:spcAft>
                  <a:buNone/>
                </a:pPr>
                <a:r>
                  <a:rPr lang="en-US" sz="1800" kern="100" dirty="0">
                    <a:effectLst/>
                    <a:ea typeface="SimSun" panose="02010600030101010101" pitchFamily="2" charset="-122"/>
                  </a:rPr>
                  <a:t>Such that:</a:t>
                </a:r>
              </a:p>
              <a:p>
                <a:pPr marL="0" indent="0">
                  <a:buNone/>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r>
                            <a:rPr lang="en-US" sz="1800" i="1">
                              <a:effectLst/>
                              <a:latin typeface="Cambria Math" panose="02040503050406030204" pitchFamily="18" charset="0"/>
                              <a:ea typeface="SimSun" panose="02010600030101010101" pitchFamily="2" charset="-122"/>
                            </a:rPr>
                            <m:t>∗</m:t>
                          </m:r>
                        </m:sup>
                      </m:sSup>
                      <m:r>
                        <m:rPr>
                          <m:aln/>
                        </m:rPr>
                        <a:rPr lang="en-US" sz="1800" i="1">
                          <a:effectLst/>
                          <a:latin typeface="Cambria Math" panose="02040503050406030204" pitchFamily="18" charset="0"/>
                          <a:ea typeface="SimSun" panose="02010600030101010101" pitchFamily="2" charset="-122"/>
                        </a:rPr>
                        <m:t>=</m:t>
                      </m:r>
                      <m:func>
                        <m:funcPr>
                          <m:ctrlPr>
                            <a:rPr lang="en-US" sz="1800" i="1">
                              <a:effectLst/>
                              <a:latin typeface="Cambria Math" panose="02040503050406030204" pitchFamily="18" charset="0"/>
                            </a:rPr>
                          </m:ctrlPr>
                        </m:funcPr>
                        <m:fName>
                          <m:limLow>
                            <m:limLowPr>
                              <m:ctrlPr>
                                <a:rPr lang="en-US" sz="1800" i="1">
                                  <a:effectLst/>
                                  <a:latin typeface="Cambria Math" panose="02040503050406030204" pitchFamily="18" charset="0"/>
                                </a:rPr>
                              </m:ctrlPr>
                            </m:limLowPr>
                            <m:e>
                              <m:r>
                                <m:rPr>
                                  <m:sty m:val="p"/>
                                </m:rPr>
                                <a:rPr lang="en-US" sz="1800">
                                  <a:effectLst/>
                                  <a:latin typeface="Cambria Math" panose="02040503050406030204" pitchFamily="18" charset="0"/>
                                  <a:ea typeface="SimSun" panose="02010600030101010101" pitchFamily="2" charset="-122"/>
                                </a:rPr>
                                <m:t>argmin</m:t>
                              </m:r>
                            </m:e>
                            <m:lim>
                              <m:r>
                                <m:rPr>
                                  <m:sty m:val="p"/>
                                </m:rPr>
                                <a:rPr lang="en-US" sz="1800">
                                  <a:effectLst/>
                                  <a:latin typeface="Cambria Math" panose="02040503050406030204" pitchFamily="18" charset="0"/>
                                  <a:ea typeface="SimSun" panose="02010600030101010101" pitchFamily="2" charset="-122"/>
                                </a:rPr>
                                <m:t>Φ</m:t>
                              </m:r>
                            </m:lim>
                          </m:limLow>
                        </m:fName>
                        <m:e>
                          <m:r>
                            <m:rPr>
                              <m:sty m:val="p"/>
                            </m:rPr>
                            <a:rPr lang="en-US" sz="1800">
                              <a:effectLst/>
                              <a:latin typeface="Cambria Math" panose="02040503050406030204" pitchFamily="18" charset="0"/>
                              <a:ea typeface="SimSun" panose="02010600030101010101" pitchFamily="2" charset="-122"/>
                            </a:rPr>
                            <m:t>KL</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𝜇</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rPr>
                                    <m:t>𝒙</m:t>
                                  </m:r>
                                </m:e>
                              </m:d>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Σ</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rPr>
                                    <m:t>𝒙</m:t>
                                  </m:r>
                                </m:e>
                              </m:d>
                            </m:e>
                            <m:e>
                              <m:r>
                                <a:rPr lang="en-US" sz="1800" i="1">
                                  <a:effectLst/>
                                  <a:latin typeface="Cambria Math" panose="02040503050406030204" pitchFamily="18" charset="0"/>
                                  <a:ea typeface="SimSun" panose="02010600030101010101" pitchFamily="2" charset="-122"/>
                                </a:rPr>
                                <m:t>𝑁</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0,</m:t>
                                  </m:r>
                                  <m:r>
                                    <a:rPr lang="en-US" sz="1800" i="1">
                                      <a:effectLst/>
                                      <a:latin typeface="Cambria Math" panose="02040503050406030204" pitchFamily="18" charset="0"/>
                                      <a:ea typeface="SimSun" panose="02010600030101010101" pitchFamily="2" charset="-122"/>
                                    </a:rPr>
                                    <m:t>𝐼</m:t>
                                  </m:r>
                                </m:e>
                              </m:d>
                            </m:e>
                          </m:d>
                        </m:e>
                      </m:func>
                    </m:oMath>
                    <m:oMath xmlns:m="http://schemas.openxmlformats.org/officeDocument/2006/math">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Φ</m:t>
                          </m:r>
                        </m:e>
                        <m:sup>
                          <m:r>
                            <a:rPr lang="en-US" sz="1800" i="1">
                              <a:effectLst/>
                              <a:latin typeface="Cambria Math" panose="02040503050406030204" pitchFamily="18" charset="0"/>
                              <a:ea typeface="SimSun" panose="02010600030101010101" pitchFamily="2" charset="-122"/>
                            </a:rPr>
                            <m:t>∗</m:t>
                          </m:r>
                        </m:sup>
                      </m:sSup>
                      <m:r>
                        <m:rPr>
                          <m:aln/>
                        </m:rPr>
                        <a:rPr lang="en-US" sz="1800" i="1">
                          <a:effectLst/>
                          <a:latin typeface="Cambria Math" panose="02040503050406030204" pitchFamily="18" charset="0"/>
                          <a:ea typeface="SimSun" panose="02010600030101010101" pitchFamily="2" charset="-122"/>
                        </a:rPr>
                        <m:t>=</m:t>
                      </m:r>
                      <m:func>
                        <m:funcPr>
                          <m:ctrlPr>
                            <a:rPr lang="en-US" sz="1800" i="1">
                              <a:effectLst/>
                              <a:latin typeface="Cambria Math" panose="02040503050406030204" pitchFamily="18" charset="0"/>
                            </a:rPr>
                          </m:ctrlPr>
                        </m:funcPr>
                        <m:fName>
                          <m:limLow>
                            <m:limLowPr>
                              <m:ctrlPr>
                                <a:rPr lang="en-US" sz="1800" i="1">
                                  <a:effectLst/>
                                  <a:latin typeface="Cambria Math" panose="02040503050406030204" pitchFamily="18" charset="0"/>
                                </a:rPr>
                              </m:ctrlPr>
                            </m:limLowPr>
                            <m:e>
                              <m:r>
                                <m:rPr>
                                  <m:sty m:val="p"/>
                                </m:rPr>
                                <a:rPr lang="en-US" sz="1800">
                                  <a:effectLst/>
                                  <a:latin typeface="Cambria Math" panose="02040503050406030204" pitchFamily="18" charset="0"/>
                                  <a:ea typeface="SimSun" panose="02010600030101010101" pitchFamily="2" charset="-122"/>
                                </a:rPr>
                                <m:t>argmin</m:t>
                              </m:r>
                            </m:e>
                            <m:lim>
                              <m:r>
                                <m:rPr>
                                  <m:sty m:val="p"/>
                                </m:rPr>
                                <a:rPr lang="en-US" sz="1800">
                                  <a:effectLst/>
                                  <a:latin typeface="Cambria Math" panose="02040503050406030204" pitchFamily="18" charset="0"/>
                                  <a:ea typeface="SimSun" panose="02010600030101010101" pitchFamily="2" charset="-122"/>
                                </a:rPr>
                                <m:t>Θ</m:t>
                              </m:r>
                            </m:lim>
                          </m:limLow>
                        </m:fName>
                        <m:e>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rPr>
                                <m:t>1</m:t>
                              </m:r>
                            </m:num>
                            <m:den>
                              <m:r>
                                <a:rPr lang="en-US" sz="1800" i="1">
                                  <a:effectLst/>
                                  <a:latin typeface="Cambria Math" panose="02040503050406030204" pitchFamily="18" charset="0"/>
                                  <a:ea typeface="SimSun" panose="02010600030101010101" pitchFamily="2" charset="-122"/>
                                </a:rPr>
                                <m:t>2</m:t>
                              </m:r>
                            </m:den>
                          </m:f>
                          <m:sSup>
                            <m:sSupPr>
                              <m:ctrlPr>
                                <a:rPr lang="en-US" sz="1800" i="1">
                                  <a:effectLst/>
                                  <a:latin typeface="Cambria Math" panose="02040503050406030204" pitchFamily="18" charset="0"/>
                                </a:rPr>
                              </m:ctrlPr>
                            </m:sSupPr>
                            <m:e>
                              <m:d>
                                <m:dPr>
                                  <m:begChr m:val="‖"/>
                                  <m:endChr m:val="‖"/>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rPr>
                                    <m:t>𝒙</m:t>
                                  </m:r>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r>
                                        <a:rPr lang="en-US" sz="1800" b="1" i="1">
                                          <a:effectLst/>
                                          <a:latin typeface="Cambria Math" panose="02040503050406030204" pitchFamily="18" charset="0"/>
                                          <a:ea typeface="SimSun" panose="02010600030101010101" pitchFamily="2" charset="-122"/>
                                        </a:rPr>
                                        <m:t>𝒙</m:t>
                                      </m:r>
                                    </m:e>
                                    <m:sup>
                                      <m:r>
                                        <a:rPr lang="en-US" sz="1800" i="1">
                                          <a:effectLst/>
                                          <a:latin typeface="Cambria Math" panose="02040503050406030204" pitchFamily="18" charset="0"/>
                                          <a:ea typeface="SimSun" panose="02010600030101010101" pitchFamily="2" charset="-122"/>
                                        </a:rPr>
                                        <m:t>′</m:t>
                                      </m:r>
                                    </m:sup>
                                  </m:sSup>
                                </m:e>
                              </m:d>
                            </m:e>
                            <m:sup>
                              <m:r>
                                <a:rPr lang="en-US" sz="1800" i="1">
                                  <a:effectLst/>
                                  <a:latin typeface="Cambria Math" panose="02040503050406030204" pitchFamily="18" charset="0"/>
                                  <a:ea typeface="SimSun" panose="02010600030101010101" pitchFamily="2" charset="-122"/>
                                </a:rPr>
                                <m:t>2</m:t>
                              </m:r>
                            </m:sup>
                          </m:sSup>
                        </m:e>
                      </m:func>
                    </m:oMath>
                  </m:oMathPara>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609" y="914399"/>
                <a:ext cx="11929403" cy="5176066"/>
              </a:xfrm>
              <a:blipFill>
                <a:blip r:embed="rId3"/>
                <a:stretch>
                  <a:fillRect l="-460" t="-589" r="-40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13/09/2023</a:t>
            </a:r>
          </a:p>
        </p:txBody>
      </p:sp>
      <p:sp>
        <p:nvSpPr>
          <p:cNvPr id="5" name="Footer Placeholder 4"/>
          <p:cNvSpPr>
            <a:spLocks noGrp="1"/>
          </p:cNvSpPr>
          <p:nvPr>
            <p:ph type="ftr" sz="quarter" idx="11"/>
          </p:nvPr>
        </p:nvSpPr>
        <p:spPr/>
        <p:txBody>
          <a:bodyPr/>
          <a:lstStyle/>
          <a:p>
            <a:r>
              <a:rPr lang="en-US" dirty="0"/>
              <a:t>Loc Nguyen - AVA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1047971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23B73-DC08-DFD7-6332-D252130F1C35}"/>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773241-54AB-6F9A-842D-23AEC1F73A65}"/>
                  </a:ext>
                </a:extLst>
              </p:cNvPr>
              <p:cNvSpPr>
                <a:spLocks noGrp="1"/>
              </p:cNvSpPr>
              <p:nvPr>
                <p:ph idx="1"/>
              </p:nvPr>
            </p:nvSpPr>
            <p:spPr>
              <a:xfrm>
                <a:off x="98474" y="914399"/>
                <a:ext cx="11985674" cy="5176066"/>
              </a:xfrm>
            </p:spPr>
            <p:txBody>
              <a:bodyPr>
                <a:noAutofit/>
              </a:bodyPr>
              <a:lstStyle/>
              <a:p>
                <a:pPr marL="0" marR="0" indent="0" algn="just">
                  <a:spcBef>
                    <a:spcPts val="0"/>
                  </a:spcBef>
                  <a:spcAft>
                    <a:spcPts val="0"/>
                  </a:spcAft>
                  <a:buNone/>
                </a:pPr>
                <a:r>
                  <a:rPr lang="en-US" sz="2050" kern="100" dirty="0">
                    <a:effectLst/>
                    <a:ea typeface="SimSun" panose="02010600030101010101" pitchFamily="2" charset="-122"/>
                  </a:rPr>
                  <a:t>Note that ||</a:t>
                </a:r>
                <a:r>
                  <a:rPr lang="en-US" sz="2050" b="1" i="1" kern="100" dirty="0">
                    <a:effectLst/>
                    <a:ea typeface="SimSun" panose="02010600030101010101" pitchFamily="2" charset="-122"/>
                  </a:rPr>
                  <a:t>x</a:t>
                </a:r>
                <a:r>
                  <a:rPr lang="en-US" sz="2050" kern="100" dirty="0">
                    <a:effectLst/>
                    <a:ea typeface="SimSun" panose="02010600030101010101" pitchFamily="2" charset="-122"/>
                  </a:rPr>
                  <a:t> – </a:t>
                </a:r>
                <a:r>
                  <a:rPr lang="en-US" sz="2050" b="1" i="1" kern="100" dirty="0">
                    <a:effectLst/>
                    <a:ea typeface="SimSun" panose="02010600030101010101" pitchFamily="2" charset="-122"/>
                  </a:rPr>
                  <a:t>x</a:t>
                </a:r>
                <a:r>
                  <a:rPr lang="en-US" sz="2050" kern="100" dirty="0">
                    <a:effectLst/>
                    <a:ea typeface="SimSun" panose="02010600030101010101" pitchFamily="2" charset="-122"/>
                  </a:rPr>
                  <a:t>’|| is Euclidean distance between </a:t>
                </a:r>
                <a:r>
                  <a:rPr lang="en-US" sz="2050" b="1" i="1" kern="100" dirty="0">
                    <a:effectLst/>
                    <a:ea typeface="SimSun" panose="02010600030101010101" pitchFamily="2" charset="-122"/>
                  </a:rPr>
                  <a:t>x</a:t>
                </a:r>
                <a:r>
                  <a:rPr lang="en-US" sz="2050" kern="100" dirty="0">
                    <a:effectLst/>
                    <a:ea typeface="SimSun" panose="02010600030101010101" pitchFamily="2" charset="-122"/>
                  </a:rPr>
                  <a:t> and </a:t>
                </a:r>
                <a:r>
                  <a:rPr lang="en-US" sz="2050" b="1" i="1" kern="100" dirty="0">
                    <a:effectLst/>
                    <a:ea typeface="SimSun" panose="02010600030101010101" pitchFamily="2" charset="-122"/>
                  </a:rPr>
                  <a:t>x</a:t>
                </a:r>
                <a:r>
                  <a:rPr lang="en-US" sz="2050" kern="100" dirty="0">
                    <a:effectLst/>
                    <a:ea typeface="SimSun" panose="02010600030101010101" pitchFamily="2" charset="-122"/>
                  </a:rPr>
                  <a:t>’ whereas KL(</a:t>
                </a:r>
                <a:r>
                  <a:rPr lang="en-US" sz="2050" i="1" kern="100" dirty="0">
                    <a:effectLst/>
                    <a:ea typeface="SimSun" panose="02010600030101010101" pitchFamily="2" charset="-122"/>
                  </a:rPr>
                  <a:t>μ</a:t>
                </a:r>
                <a:r>
                  <a:rPr lang="en-US" sz="2050" kern="100" dirty="0">
                    <a:effectLst/>
                    <a:ea typeface="SimSun" panose="02010600030101010101" pitchFamily="2" charset="-122"/>
                  </a:rPr>
                  <a:t>(</a:t>
                </a:r>
                <a:r>
                  <a:rPr lang="en-US" sz="2050" b="1" i="1" kern="100" dirty="0">
                    <a:effectLst/>
                    <a:ea typeface="SimSun" panose="02010600030101010101" pitchFamily="2" charset="-122"/>
                  </a:rPr>
                  <a:t>x</a:t>
                </a:r>
                <a:r>
                  <a:rPr lang="en-US" sz="2050" kern="100" dirty="0">
                    <a:effectLst/>
                    <a:ea typeface="SimSun" panose="02010600030101010101" pitchFamily="2" charset="-122"/>
                  </a:rPr>
                  <a:t>), Σ(</a:t>
                </a:r>
                <a:r>
                  <a:rPr lang="en-US" sz="2050" b="1" i="1" kern="100" dirty="0">
                    <a:effectLst/>
                    <a:ea typeface="SimSun" panose="02010600030101010101" pitchFamily="2" charset="-122"/>
                  </a:rPr>
                  <a:t>x</a:t>
                </a:r>
                <a:r>
                  <a:rPr lang="en-US" sz="2050" kern="100" dirty="0">
                    <a:effectLst/>
                    <a:ea typeface="SimSun" panose="02010600030101010101" pitchFamily="2" charset="-122"/>
                  </a:rPr>
                  <a:t>) | </a:t>
                </a:r>
                <a:r>
                  <a:rPr lang="en-US" sz="2050" i="1" kern="100" dirty="0">
                    <a:effectLst/>
                    <a:ea typeface="SimSun" panose="02010600030101010101" pitchFamily="2" charset="-122"/>
                  </a:rPr>
                  <a:t>N</a:t>
                </a:r>
                <a:r>
                  <a:rPr lang="en-US" sz="2050" kern="100" dirty="0">
                    <a:effectLst/>
                    <a:ea typeface="SimSun" panose="02010600030101010101" pitchFamily="2" charset="-122"/>
                  </a:rPr>
                  <a:t>(</a:t>
                </a:r>
                <a:r>
                  <a:rPr lang="en-US" sz="2050" b="1" kern="100" dirty="0">
                    <a:effectLst/>
                    <a:ea typeface="SimSun" panose="02010600030101010101" pitchFamily="2" charset="-122"/>
                  </a:rPr>
                  <a:t>0</a:t>
                </a:r>
                <a:r>
                  <a:rPr lang="en-US" sz="2050" kern="100" dirty="0">
                    <a:effectLst/>
                    <a:ea typeface="SimSun" panose="02010600030101010101" pitchFamily="2" charset="-122"/>
                  </a:rPr>
                  <a:t>, </a:t>
                </a:r>
                <a:r>
                  <a:rPr lang="en-US" sz="2050" i="1" kern="100" dirty="0">
                    <a:effectLst/>
                    <a:ea typeface="SimSun" panose="02010600030101010101" pitchFamily="2" charset="-122"/>
                  </a:rPr>
                  <a:t>I</a:t>
                </a:r>
                <a:r>
                  <a:rPr lang="en-US" sz="2050" kern="100" dirty="0">
                    <a:effectLst/>
                    <a:ea typeface="SimSun" panose="02010600030101010101" pitchFamily="2" charset="-122"/>
                  </a:rPr>
                  <a:t>)) is </a:t>
                </a:r>
                <a:r>
                  <a:rPr lang="en-US" sz="2050" kern="100" dirty="0" err="1">
                    <a:effectLst/>
                    <a:ea typeface="SimSun" panose="02010600030101010101" pitchFamily="2" charset="-122"/>
                  </a:rPr>
                  <a:t>Kullback-Leibler</a:t>
                </a:r>
                <a:r>
                  <a:rPr lang="en-US" sz="2050" kern="100" dirty="0">
                    <a:effectLst/>
                    <a:ea typeface="SimSun" panose="02010600030101010101" pitchFamily="2" charset="-122"/>
                  </a:rPr>
                  <a:t> divergence between Gaussian distribution of </a:t>
                </a:r>
                <a:r>
                  <a:rPr lang="en-US" sz="2050" b="1" i="1" kern="100" dirty="0">
                    <a:effectLst/>
                    <a:ea typeface="SimSun" panose="02010600030101010101" pitchFamily="2" charset="-122"/>
                  </a:rPr>
                  <a:t>x</a:t>
                </a:r>
                <a:r>
                  <a:rPr lang="en-US" sz="2050" kern="100" dirty="0">
                    <a:effectLst/>
                    <a:ea typeface="SimSun" panose="02010600030101010101" pitchFamily="2" charset="-122"/>
                  </a:rPr>
                  <a:t> whose mean vector and covariance matrix are </a:t>
                </a:r>
                <a:r>
                  <a:rPr lang="en-US" sz="2050" i="1" kern="100" dirty="0">
                    <a:effectLst/>
                    <a:ea typeface="SimSun" panose="02010600030101010101" pitchFamily="2" charset="-122"/>
                  </a:rPr>
                  <a:t>μ</a:t>
                </a:r>
                <a:r>
                  <a:rPr lang="en-US" sz="2050" kern="100" dirty="0">
                    <a:effectLst/>
                    <a:ea typeface="SimSun" panose="02010600030101010101" pitchFamily="2" charset="-122"/>
                  </a:rPr>
                  <a:t>(</a:t>
                </a:r>
                <a:r>
                  <a:rPr lang="en-US" sz="2050" b="1" i="1" kern="100" dirty="0">
                    <a:effectLst/>
                    <a:ea typeface="SimSun" panose="02010600030101010101" pitchFamily="2" charset="-122"/>
                  </a:rPr>
                  <a:t>x</a:t>
                </a:r>
                <a:r>
                  <a:rPr lang="en-US" sz="2050" kern="100" dirty="0">
                    <a:effectLst/>
                    <a:ea typeface="SimSun" panose="02010600030101010101" pitchFamily="2" charset="-122"/>
                  </a:rPr>
                  <a:t>) and Σ(</a:t>
                </a:r>
                <a:r>
                  <a:rPr lang="en-US" sz="2050" b="1" i="1" kern="100" dirty="0">
                    <a:effectLst/>
                    <a:ea typeface="SimSun" panose="02010600030101010101" pitchFamily="2" charset="-122"/>
                  </a:rPr>
                  <a:t>x</a:t>
                </a:r>
                <a:r>
                  <a:rPr lang="en-US" sz="2050" kern="100" dirty="0">
                    <a:effectLst/>
                    <a:ea typeface="SimSun" panose="02010600030101010101" pitchFamily="2" charset="-122"/>
                  </a:rPr>
                  <a:t>) and standard Gaussian distribution </a:t>
                </a:r>
                <a:r>
                  <a:rPr lang="en-US" sz="2050" i="1" kern="100" dirty="0">
                    <a:effectLst/>
                    <a:ea typeface="SimSun" panose="02010600030101010101" pitchFamily="2" charset="-122"/>
                  </a:rPr>
                  <a:t>N</a:t>
                </a:r>
                <a:r>
                  <a:rPr lang="en-US" sz="2050" kern="100" dirty="0">
                    <a:effectLst/>
                    <a:ea typeface="SimSun" panose="02010600030101010101" pitchFamily="2" charset="-122"/>
                  </a:rPr>
                  <a:t>(</a:t>
                </a:r>
                <a:r>
                  <a:rPr lang="en-US" sz="2050" b="1" kern="100" dirty="0">
                    <a:effectLst/>
                    <a:ea typeface="SimSun" panose="02010600030101010101" pitchFamily="2" charset="-122"/>
                  </a:rPr>
                  <a:t>0</a:t>
                </a:r>
                <a:r>
                  <a:rPr lang="en-US" sz="2050" kern="100" dirty="0">
                    <a:effectLst/>
                    <a:ea typeface="SimSun" panose="02010600030101010101" pitchFamily="2" charset="-122"/>
                  </a:rPr>
                  <a:t>, </a:t>
                </a:r>
                <a:r>
                  <a:rPr lang="en-US" sz="2050" i="1" kern="100" dirty="0">
                    <a:effectLst/>
                    <a:ea typeface="SimSun" panose="02010600030101010101" pitchFamily="2" charset="-122"/>
                  </a:rPr>
                  <a:t>I</a:t>
                </a:r>
                <a:r>
                  <a:rPr lang="en-US" sz="2050" kern="100" dirty="0">
                    <a:effectLst/>
                    <a:ea typeface="SimSun" panose="02010600030101010101" pitchFamily="2" charset="-122"/>
                  </a:rPr>
                  <a:t>) whose mean vector and covariance matrix are </a:t>
                </a:r>
                <a:r>
                  <a:rPr lang="en-US" sz="2050" b="1" kern="100" dirty="0">
                    <a:effectLst/>
                    <a:ea typeface="SimSun" panose="02010600030101010101" pitchFamily="2" charset="-122"/>
                  </a:rPr>
                  <a:t>0</a:t>
                </a:r>
                <a:r>
                  <a:rPr lang="en-US" sz="2050" kern="100" dirty="0">
                    <a:effectLst/>
                    <a:ea typeface="SimSun" panose="02010600030101010101" pitchFamily="2" charset="-122"/>
                  </a:rPr>
                  <a:t> and identity matrix </a:t>
                </a:r>
                <a:r>
                  <a:rPr lang="en-US" sz="2050" i="1" kern="100" dirty="0">
                    <a:effectLst/>
                    <a:ea typeface="SimSun" panose="02010600030101010101" pitchFamily="2" charset="-122"/>
                  </a:rPr>
                  <a:t>I</a:t>
                </a:r>
                <a:r>
                  <a:rPr lang="en-US" sz="2050" kern="100" dirty="0">
                    <a:effectLst/>
                    <a:ea typeface="SimSun" panose="02010600030101010101" pitchFamily="2" charset="-122"/>
                  </a:rPr>
                  <a:t>.</a:t>
                </a:r>
              </a:p>
              <a:p>
                <a:pPr marL="0" indent="228600">
                  <a:buNone/>
                </a:pPr>
                <a:r>
                  <a:rPr lang="en-US" sz="2050" dirty="0">
                    <a:effectLst/>
                    <a:ea typeface="SimSun" panose="02010600030101010101" pitchFamily="2" charset="-122"/>
                  </a:rPr>
                  <a:t>GAN </a:t>
                </a:r>
                <a:r>
                  <a:rPr lang="en-US" sz="2050" dirty="0">
                    <a:ea typeface="SimSun" panose="02010600030101010101" pitchFamily="2" charset="-122"/>
                  </a:rPr>
                  <a:t>developed by </a:t>
                </a:r>
                <a:r>
                  <a:rPr lang="en-US" sz="2050" dirty="0" err="1">
                    <a:ea typeface="SimSun" panose="02010600030101010101" pitchFamily="2" charset="-122"/>
                  </a:rPr>
                  <a:t>Goodfellow</a:t>
                </a:r>
                <a:r>
                  <a:rPr lang="en-US" sz="2050" dirty="0">
                    <a:ea typeface="SimSun" panose="02010600030101010101" pitchFamily="2" charset="-122"/>
                  </a:rPr>
                  <a:t> et al. (</a:t>
                </a:r>
                <a:r>
                  <a:rPr lang="en-US" sz="2050" dirty="0" err="1">
                    <a:ea typeface="SimSun" panose="02010600030101010101" pitchFamily="2" charset="-122"/>
                  </a:rPr>
                  <a:t>Goodfellow</a:t>
                </a:r>
                <a:r>
                  <a:rPr lang="en-US" sz="2050" dirty="0">
                    <a:ea typeface="SimSun" panose="02010600030101010101" pitchFamily="2" charset="-122"/>
                  </a:rPr>
                  <a:t>, et al., 2014) </a:t>
                </a:r>
                <a:r>
                  <a:rPr lang="en-US" sz="2050" dirty="0" smtClean="0">
                    <a:ea typeface="SimSun" panose="02010600030101010101" pitchFamily="2" charset="-122"/>
                  </a:rPr>
                  <a:t> does </a:t>
                </a:r>
                <a:r>
                  <a:rPr lang="en-US" sz="2050" dirty="0">
                    <a:effectLst/>
                    <a:ea typeface="SimSun" panose="02010600030101010101" pitchFamily="2" charset="-122"/>
                  </a:rPr>
                  <a:t>not concern the encoder </a:t>
                </a:r>
                <a:r>
                  <a:rPr lang="en-US" sz="2050" i="1" dirty="0">
                    <a:effectLst/>
                    <a:ea typeface="SimSun" panose="02010600030101010101" pitchFamily="2" charset="-122"/>
                  </a:rPr>
                  <a:t>f</a:t>
                </a:r>
                <a:r>
                  <a:rPr lang="en-US" sz="2050" dirty="0">
                    <a:effectLst/>
                    <a:ea typeface="SimSun" panose="02010600030101010101" pitchFamily="2" charset="-122"/>
                  </a:rPr>
                  <a:t>(</a:t>
                </a:r>
                <a:r>
                  <a:rPr lang="en-US" sz="2050" b="1" i="1" dirty="0">
                    <a:effectLst/>
                    <a:ea typeface="SimSun" panose="02010600030101010101" pitchFamily="2" charset="-122"/>
                  </a:rPr>
                  <a:t>x</a:t>
                </a:r>
                <a:r>
                  <a:rPr lang="en-US" sz="2050" dirty="0">
                    <a:effectLst/>
                    <a:ea typeface="SimSun" panose="02010600030101010101" pitchFamily="2" charset="-122"/>
                  </a:rPr>
                  <a:t> | Θ) = </a:t>
                </a:r>
                <a:r>
                  <a:rPr lang="en-US" sz="2050" b="1" dirty="0">
                    <a:effectLst/>
                    <a:ea typeface="SimSun" panose="02010600030101010101" pitchFamily="2" charset="-122"/>
                  </a:rPr>
                  <a:t>z</a:t>
                </a:r>
                <a:r>
                  <a:rPr lang="en-US" sz="2050" dirty="0">
                    <a:effectLst/>
                    <a:ea typeface="SimSun" panose="02010600030101010101" pitchFamily="2" charset="-122"/>
                  </a:rPr>
                  <a:t> but it focuses on optimizing the decoder </a:t>
                </a:r>
                <a:r>
                  <a:rPr lang="en-US" sz="2050" i="1" dirty="0">
                    <a:effectLst/>
                    <a:ea typeface="SimSun" panose="02010600030101010101" pitchFamily="2" charset="-122"/>
                  </a:rPr>
                  <a:t>g</a:t>
                </a:r>
                <a:r>
                  <a:rPr lang="en-US" sz="2050" dirty="0">
                    <a:effectLst/>
                    <a:ea typeface="SimSun" panose="02010600030101010101" pitchFamily="2" charset="-122"/>
                  </a:rPr>
                  <a:t>(</a:t>
                </a:r>
                <a:r>
                  <a:rPr lang="en-US" sz="2050" b="1" dirty="0">
                    <a:effectLst/>
                    <a:ea typeface="SimSun" panose="02010600030101010101" pitchFamily="2" charset="-122"/>
                  </a:rPr>
                  <a:t>z</a:t>
                </a:r>
                <a:r>
                  <a:rPr lang="en-US" sz="2050" dirty="0">
                    <a:effectLst/>
                    <a:ea typeface="SimSun" panose="02010600030101010101" pitchFamily="2" charset="-122"/>
                  </a:rPr>
                  <a:t> | Φ) = </a:t>
                </a:r>
                <a:r>
                  <a:rPr lang="en-US" sz="2050" b="1" i="1" dirty="0">
                    <a:effectLst/>
                    <a:ea typeface="SimSun" panose="02010600030101010101" pitchFamily="2" charset="-122"/>
                  </a:rPr>
                  <a:t>x</a:t>
                </a:r>
                <a:r>
                  <a:rPr lang="en-US" sz="2050" dirty="0">
                    <a:effectLst/>
                    <a:ea typeface="SimSun" panose="02010600030101010101" pitchFamily="2" charset="-122"/>
                  </a:rPr>
                  <a:t>’ by introducing a so-called discriminator which is a discrimination function </a:t>
                </a:r>
                <a:r>
                  <a:rPr lang="en-US" sz="2050" i="1" dirty="0">
                    <a:effectLst/>
                    <a:ea typeface="SimSun" panose="02010600030101010101" pitchFamily="2" charset="-122"/>
                  </a:rPr>
                  <a:t>d</a:t>
                </a:r>
                <a:r>
                  <a:rPr lang="en-US" sz="2050" dirty="0">
                    <a:effectLst/>
                    <a:ea typeface="SimSun" panose="02010600030101010101" pitchFamily="2" charset="-122"/>
                  </a:rPr>
                  <a:t>(</a:t>
                </a:r>
                <a:r>
                  <a:rPr lang="en-US" sz="2050" b="1" i="1" dirty="0">
                    <a:effectLst/>
                    <a:ea typeface="SimSun" panose="02010600030101010101" pitchFamily="2" charset="-122"/>
                  </a:rPr>
                  <a:t>x</a:t>
                </a:r>
                <a:r>
                  <a:rPr lang="en-US" sz="2050" dirty="0">
                    <a:effectLst/>
                    <a:ea typeface="SimSun" panose="02010600030101010101" pitchFamily="2" charset="-122"/>
                  </a:rPr>
                  <a:t> | Ψ): </a:t>
                </a:r>
                <a:r>
                  <a:rPr lang="en-US" sz="2050" b="1" i="1" dirty="0">
                    <a:effectLst/>
                    <a:ea typeface="SimSun" panose="02010600030101010101" pitchFamily="2" charset="-122"/>
                  </a:rPr>
                  <a:t>x</a:t>
                </a:r>
                <a:r>
                  <a:rPr lang="en-US" sz="2050" dirty="0">
                    <a:effectLst/>
                    <a:ea typeface="SimSun" panose="02010600030101010101" pitchFamily="2" charset="-122"/>
                  </a:rPr>
                  <a:t> → [0, 1] from concerned data </a:t>
                </a:r>
                <a:r>
                  <a:rPr lang="en-US" sz="2050" b="1" i="1" dirty="0">
                    <a:effectLst/>
                    <a:ea typeface="SimSun" panose="02010600030101010101" pitchFamily="2" charset="-122"/>
                  </a:rPr>
                  <a:t>x</a:t>
                </a:r>
                <a:r>
                  <a:rPr lang="en-US" sz="2050" dirty="0">
                    <a:effectLst/>
                    <a:ea typeface="SimSun" panose="02010600030101010101" pitchFamily="2" charset="-122"/>
                  </a:rPr>
                  <a:t> or </a:t>
                </a:r>
                <a:r>
                  <a:rPr lang="en-US" sz="2050" b="1" i="1" dirty="0">
                    <a:effectLst/>
                    <a:ea typeface="SimSun" panose="02010600030101010101" pitchFamily="2" charset="-122"/>
                  </a:rPr>
                  <a:t>x</a:t>
                </a:r>
                <a:r>
                  <a:rPr lang="en-US" sz="2050" dirty="0">
                    <a:effectLst/>
                    <a:ea typeface="SimSun" panose="02010600030101010101" pitchFamily="2" charset="-122"/>
                  </a:rPr>
                  <a:t>’ to range [0, 1] in which </a:t>
                </a:r>
                <a:r>
                  <a:rPr lang="en-US" sz="2050" i="1" dirty="0">
                    <a:effectLst/>
                    <a:ea typeface="SimSun" panose="02010600030101010101" pitchFamily="2" charset="-122"/>
                  </a:rPr>
                  <a:t>d</a:t>
                </a:r>
                <a:r>
                  <a:rPr lang="en-US" sz="2050" dirty="0">
                    <a:effectLst/>
                    <a:ea typeface="SimSun" panose="02010600030101010101" pitchFamily="2" charset="-122"/>
                  </a:rPr>
                  <a:t>(</a:t>
                </a:r>
                <a:r>
                  <a:rPr lang="en-US" sz="2050" b="1" i="1" dirty="0">
                    <a:effectLst/>
                    <a:ea typeface="SimSun" panose="02010600030101010101" pitchFamily="2" charset="-122"/>
                  </a:rPr>
                  <a:t>x</a:t>
                </a:r>
                <a:r>
                  <a:rPr lang="en-US" sz="2050" dirty="0">
                    <a:effectLst/>
                    <a:ea typeface="SimSun" panose="02010600030101010101" pitchFamily="2" charset="-122"/>
                  </a:rPr>
                  <a:t> | Ψ) can distinguish fake data from real data. In other words, the larger result the discriminator </a:t>
                </a:r>
                <a:r>
                  <a:rPr lang="en-US" sz="2050" i="1" dirty="0">
                    <a:effectLst/>
                    <a:ea typeface="SimSun" panose="02010600030101010101" pitchFamily="2" charset="-122"/>
                  </a:rPr>
                  <a:t>d</a:t>
                </a:r>
                <a:r>
                  <a:rPr lang="en-US" sz="2050" dirty="0">
                    <a:effectLst/>
                    <a:ea typeface="SimSun" panose="02010600030101010101" pitchFamily="2" charset="-122"/>
                  </a:rPr>
                  <a:t>(</a:t>
                </a:r>
                <a:r>
                  <a:rPr lang="en-US" sz="2050" b="1" i="1" dirty="0">
                    <a:effectLst/>
                    <a:ea typeface="SimSun" panose="02010600030101010101" pitchFamily="2" charset="-122"/>
                  </a:rPr>
                  <a:t>x</a:t>
                </a:r>
                <a:r>
                  <a:rPr lang="en-US" sz="2050" dirty="0">
                    <a:effectLst/>
                    <a:ea typeface="SimSun" panose="02010600030101010101" pitchFamily="2" charset="-122"/>
                  </a:rPr>
                  <a:t>’ | Ψ) derives, the more realistic the generated data </a:t>
                </a:r>
                <a:r>
                  <a:rPr lang="en-US" sz="2050" b="1" i="1" dirty="0">
                    <a:effectLst/>
                    <a:ea typeface="SimSun" panose="02010600030101010101" pitchFamily="2" charset="-122"/>
                  </a:rPr>
                  <a:t>x</a:t>
                </a:r>
                <a:r>
                  <a:rPr lang="en-US" sz="2050" dirty="0">
                    <a:effectLst/>
                    <a:ea typeface="SimSun" panose="02010600030101010101" pitchFamily="2" charset="-122"/>
                  </a:rPr>
                  <a:t>’ is.</a:t>
                </a:r>
                <a:r>
                  <a:rPr lang="en-US" sz="2050" i="1" dirty="0">
                    <a:effectLst/>
                    <a:ea typeface="SimSun" panose="02010600030101010101" pitchFamily="2" charset="-122"/>
                  </a:rPr>
                  <a:t> </a:t>
                </a:r>
                <a:r>
                  <a:rPr lang="en-US" sz="2050" dirty="0">
                    <a:effectLst/>
                    <a:ea typeface="SimSun" panose="02010600030101010101" pitchFamily="2" charset="-122"/>
                  </a:rPr>
                  <a:t>Obviously, </a:t>
                </a:r>
                <a:r>
                  <a:rPr lang="en-US" sz="2050" i="1" dirty="0">
                    <a:effectLst/>
                    <a:ea typeface="SimSun" panose="02010600030101010101" pitchFamily="2" charset="-122"/>
                  </a:rPr>
                  <a:t>d</a:t>
                </a:r>
                <a:r>
                  <a:rPr lang="en-US" sz="2050" dirty="0">
                    <a:effectLst/>
                    <a:ea typeface="SimSun" panose="02010600030101010101" pitchFamily="2" charset="-122"/>
                  </a:rPr>
                  <a:t>(</a:t>
                </a:r>
                <a:r>
                  <a:rPr lang="en-US" sz="2050" b="1" i="1" dirty="0">
                    <a:effectLst/>
                    <a:ea typeface="SimSun" panose="02010600030101010101" pitchFamily="2" charset="-122"/>
                  </a:rPr>
                  <a:t>x</a:t>
                </a:r>
                <a:r>
                  <a:rPr lang="en-US" sz="2050" dirty="0">
                    <a:effectLst/>
                    <a:ea typeface="SimSun" panose="02010600030101010101" pitchFamily="2" charset="-122"/>
                  </a:rPr>
                  <a:t> | Ψ) is implemented by a DNN whose weights are Ψ with note that this DNN has only one output neuron denoted </a:t>
                </a:r>
                <a:r>
                  <a:rPr lang="en-US" sz="2050" i="1" dirty="0">
                    <a:effectLst/>
                    <a:ea typeface="SimSun" panose="02010600030101010101" pitchFamily="2" charset="-122"/>
                  </a:rPr>
                  <a:t>d</a:t>
                </a:r>
                <a:r>
                  <a:rPr lang="en-US" sz="2050" b="1" baseline="-25000" dirty="0">
                    <a:effectLst/>
                    <a:ea typeface="SimSun" panose="02010600030101010101" pitchFamily="2" charset="-122"/>
                  </a:rPr>
                  <a:t>0</a:t>
                </a:r>
                <a:r>
                  <a:rPr lang="en-US" sz="2050" dirty="0">
                    <a:effectLst/>
                    <a:ea typeface="SimSun" panose="02010600030101010101" pitchFamily="2" charset="-122"/>
                  </a:rPr>
                  <a:t>. The essence of GAN is to optimize mutually the following target function for estimating the decoder parameter Φ and the discriminator parameter </a:t>
                </a:r>
                <a:r>
                  <a:rPr lang="en-US" sz="2050" dirty="0">
                    <a:ea typeface="SimSun" panose="02010600030101010101" pitchFamily="2" charset="-122"/>
                  </a:rPr>
                  <a:t>Ψ (</a:t>
                </a:r>
                <a:r>
                  <a:rPr lang="en-US" sz="2050" dirty="0" err="1">
                    <a:ea typeface="SimSun" panose="02010600030101010101" pitchFamily="2" charset="-122"/>
                  </a:rPr>
                  <a:t>Goodfellow</a:t>
                </a:r>
                <a:r>
                  <a:rPr lang="en-US" sz="2050" dirty="0">
                    <a:ea typeface="SimSun" panose="02010600030101010101" pitchFamily="2" charset="-122"/>
                  </a:rPr>
                  <a:t>, et al., 2014, p. 3).</a:t>
                </a:r>
                <a:endParaRPr lang="en-US" sz="2050" dirty="0">
                  <a:effectLst/>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sSub>
                        <m:sSubPr>
                          <m:ctrlPr>
                            <a:rPr lang="en-US" sz="2050" i="1" smtClean="0">
                              <a:effectLst/>
                              <a:latin typeface="Cambria Math" panose="02040503050406030204" pitchFamily="18" charset="0"/>
                            </a:rPr>
                          </m:ctrlPr>
                        </m:sSubPr>
                        <m:e>
                          <m:r>
                            <a:rPr lang="en-US" sz="2050" i="1">
                              <a:effectLst/>
                              <a:latin typeface="Cambria Math" panose="02040503050406030204" pitchFamily="18" charset="0"/>
                              <a:ea typeface="SimSun" panose="02010600030101010101" pitchFamily="2" charset="-122"/>
                            </a:rPr>
                            <m:t>𝑏</m:t>
                          </m:r>
                        </m:e>
                        <m:sub>
                          <m:r>
                            <m:rPr>
                              <m:sty m:val="p"/>
                            </m:rPr>
                            <a:rPr lang="en-US" sz="2050">
                              <a:effectLst/>
                              <a:latin typeface="Cambria Math" panose="02040503050406030204" pitchFamily="18" charset="0"/>
                              <a:ea typeface="SimSun" panose="02010600030101010101" pitchFamily="2" charset="-122"/>
                            </a:rPr>
                            <m:t>GAN</m:t>
                          </m:r>
                        </m:sub>
                      </m:sSub>
                      <m:d>
                        <m:dPr>
                          <m:ctrlPr>
                            <a:rPr lang="en-US" sz="2050" i="1">
                              <a:effectLst/>
                              <a:latin typeface="Cambria Math" panose="02040503050406030204" pitchFamily="18" charset="0"/>
                            </a:rPr>
                          </m:ctrlPr>
                        </m:dPr>
                        <m:e>
                          <m:r>
                            <m:rPr>
                              <m:sty m:val="p"/>
                            </m:rPr>
                            <a:rPr lang="en-US" sz="2050">
                              <a:effectLst/>
                              <a:latin typeface="Cambria Math" panose="02040503050406030204" pitchFamily="18" charset="0"/>
                              <a:ea typeface="SimSun" panose="02010600030101010101" pitchFamily="2" charset="-122"/>
                            </a:rPr>
                            <m:t>Φ</m:t>
                          </m:r>
                          <m:r>
                            <a:rPr lang="en-US" sz="2050">
                              <a:effectLst/>
                              <a:latin typeface="Cambria Math" panose="02040503050406030204" pitchFamily="18" charset="0"/>
                              <a:ea typeface="SimSun" panose="02010600030101010101" pitchFamily="2" charset="-122"/>
                            </a:rPr>
                            <m:t>,</m:t>
                          </m:r>
                          <m:r>
                            <m:rPr>
                              <m:sty m:val="p"/>
                            </m:rPr>
                            <a:rPr lang="en-US" sz="2050">
                              <a:effectLst/>
                              <a:latin typeface="Cambria Math" panose="02040503050406030204" pitchFamily="18" charset="0"/>
                              <a:ea typeface="SimSun" panose="02010600030101010101" pitchFamily="2" charset="-122"/>
                            </a:rPr>
                            <m:t>Ψ</m:t>
                          </m:r>
                        </m:e>
                      </m:d>
                      <m:r>
                        <a:rPr lang="en-US" sz="2050" i="1">
                          <a:effectLst/>
                          <a:latin typeface="Cambria Math" panose="02040503050406030204" pitchFamily="18" charset="0"/>
                          <a:ea typeface="SimSun" panose="02010600030101010101" pitchFamily="2" charset="-122"/>
                        </a:rPr>
                        <m:t>=</m:t>
                      </m:r>
                      <m:func>
                        <m:funcPr>
                          <m:ctrlPr>
                            <a:rPr lang="en-US" sz="2050" i="1">
                              <a:effectLst/>
                              <a:latin typeface="Cambria Math" panose="02040503050406030204" pitchFamily="18" charset="0"/>
                            </a:rPr>
                          </m:ctrlPr>
                        </m:funcPr>
                        <m:fName>
                          <m:r>
                            <m:rPr>
                              <m:sty m:val="p"/>
                            </m:rPr>
                            <a:rPr lang="en-US" sz="2050">
                              <a:effectLst/>
                              <a:latin typeface="Cambria Math" panose="02040503050406030204" pitchFamily="18" charset="0"/>
                              <a:ea typeface="SimSun" panose="02010600030101010101" pitchFamily="2" charset="-122"/>
                            </a:rPr>
                            <m:t>log</m:t>
                          </m:r>
                        </m:fName>
                        <m:e>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rPr>
                                <m:t>𝑑</m:t>
                              </m:r>
                              <m:d>
                                <m:dPr>
                                  <m:ctrlPr>
                                    <a:rPr lang="en-US" sz="2050" i="1">
                                      <a:effectLst/>
                                      <a:latin typeface="Cambria Math" panose="02040503050406030204" pitchFamily="18" charset="0"/>
                                    </a:rPr>
                                  </m:ctrlPr>
                                </m:dPr>
                                <m:e>
                                  <m:r>
                                    <a:rPr lang="en-US" sz="2050" b="1" i="1">
                                      <a:effectLst/>
                                      <a:latin typeface="Cambria Math" panose="02040503050406030204" pitchFamily="18" charset="0"/>
                                      <a:ea typeface="SimSun" panose="02010600030101010101" pitchFamily="2" charset="-122"/>
                                    </a:rPr>
                                    <m:t>𝒙</m:t>
                                  </m:r>
                                </m:e>
                                <m:e>
                                  <m:r>
                                    <m:rPr>
                                      <m:sty m:val="p"/>
                                    </m:rPr>
                                    <a:rPr lang="en-US" sz="2050">
                                      <a:effectLst/>
                                      <a:latin typeface="Cambria Math" panose="02040503050406030204" pitchFamily="18" charset="0"/>
                                      <a:ea typeface="SimSun" panose="02010600030101010101" pitchFamily="2" charset="-122"/>
                                    </a:rPr>
                                    <m:t>Ψ</m:t>
                                  </m:r>
                                </m:e>
                              </m:d>
                            </m:e>
                          </m:d>
                        </m:e>
                      </m:func>
                      <m:r>
                        <a:rPr lang="en-US" sz="2050" i="1">
                          <a:effectLst/>
                          <a:latin typeface="Cambria Math" panose="02040503050406030204" pitchFamily="18" charset="0"/>
                          <a:ea typeface="SimSun" panose="02010600030101010101" pitchFamily="2" charset="-122"/>
                        </a:rPr>
                        <m:t>+</m:t>
                      </m:r>
                      <m:func>
                        <m:funcPr>
                          <m:ctrlPr>
                            <a:rPr lang="en-US" sz="2050" i="1">
                              <a:effectLst/>
                              <a:latin typeface="Cambria Math" panose="02040503050406030204" pitchFamily="18" charset="0"/>
                            </a:rPr>
                          </m:ctrlPr>
                        </m:funcPr>
                        <m:fName>
                          <m:r>
                            <m:rPr>
                              <m:sty m:val="p"/>
                            </m:rPr>
                            <a:rPr lang="en-US" sz="2050">
                              <a:effectLst/>
                              <a:latin typeface="Cambria Math" panose="02040503050406030204" pitchFamily="18" charset="0"/>
                              <a:ea typeface="SimSun" panose="02010600030101010101" pitchFamily="2" charset="-122"/>
                            </a:rPr>
                            <m:t>log</m:t>
                          </m:r>
                        </m:fName>
                        <m:e>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rPr>
                                <m:t>1−</m:t>
                              </m:r>
                              <m:r>
                                <a:rPr lang="en-US" sz="2050" i="1">
                                  <a:effectLst/>
                                  <a:latin typeface="Cambria Math" panose="02040503050406030204" pitchFamily="18" charset="0"/>
                                  <a:ea typeface="SimSun" panose="02010600030101010101" pitchFamily="2" charset="-122"/>
                                </a:rPr>
                                <m:t>𝑑</m:t>
                              </m:r>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rPr>
                                    <m:t>𝑔</m:t>
                                  </m:r>
                                  <m:d>
                                    <m:dPr>
                                      <m:ctrlPr>
                                        <a:rPr lang="en-US" sz="2050" i="1">
                                          <a:effectLst/>
                                          <a:latin typeface="Cambria Math" panose="02040503050406030204" pitchFamily="18" charset="0"/>
                                        </a:rPr>
                                      </m:ctrlPr>
                                    </m:dPr>
                                    <m:e>
                                      <m:r>
                                        <a:rPr lang="en-US" sz="2050" b="1" i="1">
                                          <a:effectLst/>
                                          <a:latin typeface="Cambria Math" panose="02040503050406030204" pitchFamily="18" charset="0"/>
                                          <a:ea typeface="SimSun" panose="02010600030101010101" pitchFamily="2" charset="-122"/>
                                        </a:rPr>
                                        <m:t>𝒛</m:t>
                                      </m:r>
                                    </m:e>
                                    <m:e>
                                      <m:r>
                                        <m:rPr>
                                          <m:sty m:val="p"/>
                                        </m:rPr>
                                        <a:rPr lang="en-US" sz="2050">
                                          <a:effectLst/>
                                          <a:latin typeface="Cambria Math" panose="02040503050406030204" pitchFamily="18" charset="0"/>
                                          <a:ea typeface="SimSun" panose="02010600030101010101" pitchFamily="2" charset="-122"/>
                                        </a:rPr>
                                        <m:t>Φ</m:t>
                                      </m:r>
                                    </m:e>
                                  </m:d>
                                </m:e>
                                <m:e>
                                  <m:r>
                                    <m:rPr>
                                      <m:sty m:val="p"/>
                                    </m:rPr>
                                    <a:rPr lang="en-US" sz="2050">
                                      <a:effectLst/>
                                      <a:latin typeface="Cambria Math" panose="02040503050406030204" pitchFamily="18" charset="0"/>
                                      <a:ea typeface="SimSun" panose="02010600030101010101" pitchFamily="2" charset="-122"/>
                                    </a:rPr>
                                    <m:t>Ψ</m:t>
                                  </m:r>
                                </m:e>
                              </m:d>
                            </m:e>
                          </m:d>
                        </m:e>
                      </m:func>
                      <m:r>
                        <a:rPr lang="en-US" sz="2050" b="0" i="1" smtClean="0">
                          <a:effectLst/>
                          <a:latin typeface="Cambria Math" panose="02040503050406030204" pitchFamily="18" charset="0"/>
                          <a:ea typeface="SimSun" panose="02010600030101010101" pitchFamily="2" charset="-122"/>
                        </a:rPr>
                        <m:t>    </m:t>
                      </m:r>
                      <m:d>
                        <m:dPr>
                          <m:ctrlPr>
                            <a:rPr lang="en-US" sz="2050" b="0" i="1" smtClean="0">
                              <a:effectLst/>
                              <a:latin typeface="Cambria Math" panose="02040503050406030204" pitchFamily="18" charset="0"/>
                              <a:ea typeface="SimSun" panose="02010600030101010101" pitchFamily="2" charset="-122"/>
                            </a:rPr>
                          </m:ctrlPr>
                        </m:dPr>
                        <m:e>
                          <m:r>
                            <a:rPr lang="en-US" sz="2050" b="0" i="1" smtClean="0">
                              <a:effectLst/>
                              <a:latin typeface="Cambria Math" panose="02040503050406030204" pitchFamily="18" charset="0"/>
                              <a:ea typeface="SimSun" panose="02010600030101010101" pitchFamily="2" charset="-122"/>
                            </a:rPr>
                            <m:t>2</m:t>
                          </m:r>
                        </m:e>
                      </m:d>
                    </m:oMath>
                  </m:oMathPara>
                </a14:m>
                <a:endParaRPr lang="en-US" sz="2050" dirty="0"/>
              </a:p>
              <a:p>
                <a:pPr marL="0" marR="0" indent="0" algn="just">
                  <a:spcBef>
                    <a:spcPts val="0"/>
                  </a:spcBef>
                  <a:spcAft>
                    <a:spcPts val="0"/>
                  </a:spcAft>
                  <a:buNone/>
                </a:pPr>
                <a:r>
                  <a:rPr lang="en-US" sz="2050" kern="100" dirty="0">
                    <a:effectLst/>
                    <a:ea typeface="SimSun" panose="02010600030101010101" pitchFamily="2" charset="-122"/>
                  </a:rPr>
                  <a:t>Such that Φ and Ψ are optimized mutually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50" i="1" kern="100">
                              <a:effectLst/>
                              <a:latin typeface="Cambria Math" panose="02040503050406030204" pitchFamily="18" charset="0"/>
                              <a:ea typeface="SimSun" panose="02010600030101010101" pitchFamily="2" charset="-122"/>
                            </a:rPr>
                          </m:ctrlPr>
                        </m:sSupPr>
                        <m:e>
                          <m:r>
                            <m:rPr>
                              <m:sty m:val="p"/>
                            </m:rPr>
                            <a:rPr lang="en-US" sz="2050" kern="100">
                              <a:effectLst/>
                              <a:latin typeface="Cambria Math" panose="02040503050406030204" pitchFamily="18" charset="0"/>
                              <a:ea typeface="SimSun" panose="02010600030101010101" pitchFamily="2" charset="-122"/>
                            </a:rPr>
                            <m:t>Φ</m:t>
                          </m:r>
                        </m:e>
                        <m:sup>
                          <m:r>
                            <a:rPr lang="en-US" sz="2050" i="1" kern="100">
                              <a:effectLst/>
                              <a:latin typeface="Cambria Math" panose="02040503050406030204" pitchFamily="18" charset="0"/>
                              <a:ea typeface="SimSun" panose="02010600030101010101" pitchFamily="2" charset="-122"/>
                            </a:rPr>
                            <m:t>∗</m:t>
                          </m:r>
                        </m:sup>
                      </m:sSup>
                      <m:r>
                        <a:rPr lang="en-US" sz="2050" i="1" kern="100">
                          <a:effectLst/>
                          <a:latin typeface="Cambria Math" panose="02040503050406030204" pitchFamily="18" charset="0"/>
                          <a:ea typeface="SimSun" panose="02010600030101010101" pitchFamily="2" charset="-122"/>
                        </a:rPr>
                        <m:t>=</m:t>
                      </m:r>
                      <m:func>
                        <m:funcPr>
                          <m:ctrlPr>
                            <a:rPr lang="en-US" sz="2050" i="1" kern="100">
                              <a:effectLst/>
                              <a:latin typeface="Cambria Math" panose="02040503050406030204" pitchFamily="18" charset="0"/>
                              <a:ea typeface="SimSun" panose="02010600030101010101" pitchFamily="2" charset="-122"/>
                            </a:rPr>
                          </m:ctrlPr>
                        </m:funcPr>
                        <m:fName>
                          <m:limLow>
                            <m:limLowPr>
                              <m:ctrlPr>
                                <a:rPr lang="en-US" sz="2050" i="1" kern="100">
                                  <a:effectLst/>
                                  <a:latin typeface="Cambria Math" panose="02040503050406030204" pitchFamily="18" charset="0"/>
                                  <a:ea typeface="SimSun" panose="02010600030101010101" pitchFamily="2" charset="-122"/>
                                </a:rPr>
                              </m:ctrlPr>
                            </m:limLowPr>
                            <m:e>
                              <m:r>
                                <m:rPr>
                                  <m:sty m:val="p"/>
                                </m:rPr>
                                <a:rPr lang="en-US" sz="2050" kern="100">
                                  <a:effectLst/>
                                  <a:latin typeface="Cambria Math" panose="02040503050406030204" pitchFamily="18" charset="0"/>
                                  <a:ea typeface="SimSun" panose="02010600030101010101" pitchFamily="2" charset="-122"/>
                                </a:rPr>
                                <m:t>argmin</m:t>
                              </m:r>
                            </m:e>
                            <m:lim>
                              <m:r>
                                <m:rPr>
                                  <m:sty m:val="p"/>
                                </m:rPr>
                                <a:rPr lang="en-US" sz="2050" kern="100">
                                  <a:effectLst/>
                                  <a:latin typeface="Cambria Math" panose="02040503050406030204" pitchFamily="18" charset="0"/>
                                  <a:ea typeface="SimSun" panose="02010600030101010101" pitchFamily="2" charset="-122"/>
                                </a:rPr>
                                <m:t>Φ</m:t>
                              </m:r>
                            </m:lim>
                          </m:limLow>
                        </m:fName>
                        <m:e>
                          <m:sSub>
                            <m:sSubPr>
                              <m:ctrlPr>
                                <a:rPr lang="en-US" sz="2050" i="1" kern="100">
                                  <a:effectLst/>
                                  <a:latin typeface="Cambria Math" panose="02040503050406030204" pitchFamily="18" charset="0"/>
                                  <a:ea typeface="SimSun" panose="02010600030101010101" pitchFamily="2" charset="-122"/>
                                </a:rPr>
                              </m:ctrlPr>
                            </m:sSubPr>
                            <m:e>
                              <m:r>
                                <a:rPr lang="en-US" sz="2050" i="1" kern="100">
                                  <a:effectLst/>
                                  <a:latin typeface="Cambria Math" panose="02040503050406030204" pitchFamily="18" charset="0"/>
                                  <a:ea typeface="SimSun" panose="02010600030101010101" pitchFamily="2" charset="-122"/>
                                </a:rPr>
                                <m:t>𝑏</m:t>
                              </m:r>
                            </m:e>
                            <m:sub>
                              <m:r>
                                <m:rPr>
                                  <m:sty m:val="p"/>
                                </m:rPr>
                                <a:rPr lang="en-US" sz="2050" kern="100">
                                  <a:effectLst/>
                                  <a:latin typeface="Cambria Math" panose="02040503050406030204" pitchFamily="18" charset="0"/>
                                  <a:ea typeface="SimSun" panose="02010600030101010101" pitchFamily="2" charset="-122"/>
                                </a:rPr>
                                <m:t>GAN</m:t>
                              </m:r>
                            </m:sub>
                          </m:sSub>
                          <m:d>
                            <m:dPr>
                              <m:ctrlPr>
                                <a:rPr lang="en-US" sz="2050" i="1" kern="100">
                                  <a:effectLst/>
                                  <a:latin typeface="Cambria Math" panose="02040503050406030204" pitchFamily="18" charset="0"/>
                                  <a:ea typeface="SimSun" panose="02010600030101010101" pitchFamily="2" charset="-122"/>
                                </a:rPr>
                              </m:ctrlPr>
                            </m:dPr>
                            <m:e>
                              <m:r>
                                <m:rPr>
                                  <m:sty m:val="p"/>
                                </m:rPr>
                                <a:rPr lang="en-US" sz="2050" kern="100">
                                  <a:effectLst/>
                                  <a:latin typeface="Cambria Math" panose="02040503050406030204" pitchFamily="18" charset="0"/>
                                  <a:ea typeface="SimSun" panose="02010600030101010101" pitchFamily="2" charset="-122"/>
                                </a:rPr>
                                <m:t>Φ</m:t>
                              </m:r>
                              <m:r>
                                <a:rPr lang="en-US" sz="2050" kern="100">
                                  <a:effectLst/>
                                  <a:latin typeface="Cambria Math" panose="02040503050406030204" pitchFamily="18" charset="0"/>
                                  <a:ea typeface="SimSun" panose="02010600030101010101" pitchFamily="2" charset="-122"/>
                                </a:rPr>
                                <m:t>,</m:t>
                              </m:r>
                              <m:sSup>
                                <m:sSupPr>
                                  <m:ctrlPr>
                                    <a:rPr lang="en-US" sz="2050" i="1" kern="100">
                                      <a:effectLst/>
                                      <a:latin typeface="Cambria Math" panose="02040503050406030204" pitchFamily="18" charset="0"/>
                                      <a:ea typeface="SimSun" panose="02010600030101010101" pitchFamily="2" charset="-122"/>
                                    </a:rPr>
                                  </m:ctrlPr>
                                </m:sSupPr>
                                <m:e>
                                  <m:r>
                                    <m:rPr>
                                      <m:sty m:val="p"/>
                                    </m:rPr>
                                    <a:rPr lang="en-US" sz="2050" kern="100">
                                      <a:effectLst/>
                                      <a:latin typeface="Cambria Math" panose="02040503050406030204" pitchFamily="18" charset="0"/>
                                      <a:ea typeface="SimSun" panose="02010600030101010101" pitchFamily="2" charset="-122"/>
                                    </a:rPr>
                                    <m:t>Ψ</m:t>
                                  </m:r>
                                </m:e>
                                <m:sup>
                                  <m:r>
                                    <a:rPr lang="en-US" sz="2050" i="1" kern="100">
                                      <a:effectLst/>
                                      <a:latin typeface="Cambria Math" panose="02040503050406030204" pitchFamily="18" charset="0"/>
                                      <a:ea typeface="SimSun" panose="02010600030101010101" pitchFamily="2" charset="-122"/>
                                    </a:rPr>
                                    <m:t>∗</m:t>
                                  </m:r>
                                </m:sup>
                              </m:sSup>
                            </m:e>
                          </m:d>
                        </m:e>
                      </m:func>
                    </m:oMath>
                  </m:oMathPara>
                </a14:m>
                <a:endParaRPr lang="en-US" sz="2050" kern="100" dirty="0">
                  <a:effectLst/>
                  <a:ea typeface="SimSun"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sSup>
                        <m:sSupPr>
                          <m:ctrlPr>
                            <a:rPr lang="en-US" sz="2050" i="1">
                              <a:effectLst/>
                              <a:latin typeface="Cambria Math" panose="02040503050406030204" pitchFamily="18" charset="0"/>
                            </a:rPr>
                          </m:ctrlPr>
                        </m:sSupPr>
                        <m:e>
                          <m:r>
                            <m:rPr>
                              <m:sty m:val="p"/>
                            </m:rPr>
                            <a:rPr lang="en-US" sz="2050">
                              <a:effectLst/>
                              <a:latin typeface="Cambria Math" panose="02040503050406030204" pitchFamily="18" charset="0"/>
                              <a:ea typeface="SimSun" panose="02010600030101010101" pitchFamily="2" charset="-122"/>
                            </a:rPr>
                            <m:t>Ψ</m:t>
                          </m:r>
                        </m:e>
                        <m:sup>
                          <m:r>
                            <a:rPr lang="en-US" sz="2050" i="1">
                              <a:effectLst/>
                              <a:latin typeface="Cambria Math" panose="02040503050406030204" pitchFamily="18" charset="0"/>
                              <a:ea typeface="SimSun" panose="02010600030101010101" pitchFamily="2" charset="-122"/>
                            </a:rPr>
                            <m:t>∗</m:t>
                          </m:r>
                        </m:sup>
                      </m:sSup>
                      <m:r>
                        <a:rPr lang="en-US" sz="2050" i="1">
                          <a:effectLst/>
                          <a:latin typeface="Cambria Math" panose="02040503050406030204" pitchFamily="18" charset="0"/>
                          <a:ea typeface="SimSun" panose="02010600030101010101" pitchFamily="2" charset="-122"/>
                        </a:rPr>
                        <m:t>=</m:t>
                      </m:r>
                      <m:func>
                        <m:funcPr>
                          <m:ctrlPr>
                            <a:rPr lang="en-US" sz="2050" i="1">
                              <a:effectLst/>
                              <a:latin typeface="Cambria Math" panose="02040503050406030204" pitchFamily="18" charset="0"/>
                            </a:rPr>
                          </m:ctrlPr>
                        </m:funcPr>
                        <m:fName>
                          <m:limLow>
                            <m:limLowPr>
                              <m:ctrlPr>
                                <a:rPr lang="en-US" sz="2050" i="1">
                                  <a:effectLst/>
                                  <a:latin typeface="Cambria Math" panose="02040503050406030204" pitchFamily="18" charset="0"/>
                                </a:rPr>
                              </m:ctrlPr>
                            </m:limLowPr>
                            <m:e>
                              <m:r>
                                <m:rPr>
                                  <m:sty m:val="p"/>
                                </m:rPr>
                                <a:rPr lang="en-US" sz="2050">
                                  <a:effectLst/>
                                  <a:latin typeface="Cambria Math" panose="02040503050406030204" pitchFamily="18" charset="0"/>
                                  <a:ea typeface="SimSun" panose="02010600030101010101" pitchFamily="2" charset="-122"/>
                                </a:rPr>
                                <m:t>argmax</m:t>
                              </m:r>
                            </m:e>
                            <m:lim>
                              <m:r>
                                <m:rPr>
                                  <m:sty m:val="p"/>
                                </m:rPr>
                                <a:rPr lang="en-US" sz="2050">
                                  <a:effectLst/>
                                  <a:latin typeface="Cambria Math" panose="02040503050406030204" pitchFamily="18" charset="0"/>
                                  <a:ea typeface="SimSun" panose="02010600030101010101" pitchFamily="2" charset="-122"/>
                                </a:rPr>
                                <m:t>Ψ</m:t>
                              </m:r>
                            </m:lim>
                          </m:limLow>
                        </m:fName>
                        <m:e>
                          <m:sSub>
                            <m:sSubPr>
                              <m:ctrlPr>
                                <a:rPr lang="en-US" sz="2050" i="1">
                                  <a:effectLst/>
                                  <a:latin typeface="Cambria Math" panose="02040503050406030204" pitchFamily="18" charset="0"/>
                                </a:rPr>
                              </m:ctrlPr>
                            </m:sSubPr>
                            <m:e>
                              <m:r>
                                <a:rPr lang="en-US" sz="2050" i="1">
                                  <a:effectLst/>
                                  <a:latin typeface="Cambria Math" panose="02040503050406030204" pitchFamily="18" charset="0"/>
                                  <a:ea typeface="SimSun" panose="02010600030101010101" pitchFamily="2" charset="-122"/>
                                </a:rPr>
                                <m:t>𝑏</m:t>
                              </m:r>
                            </m:e>
                            <m:sub>
                              <m:r>
                                <m:rPr>
                                  <m:sty m:val="p"/>
                                </m:rPr>
                                <a:rPr lang="en-US" sz="2050">
                                  <a:effectLst/>
                                  <a:latin typeface="Cambria Math" panose="02040503050406030204" pitchFamily="18" charset="0"/>
                                  <a:ea typeface="SimSun" panose="02010600030101010101" pitchFamily="2" charset="-122"/>
                                </a:rPr>
                                <m:t>GAN</m:t>
                              </m:r>
                            </m:sub>
                          </m:sSub>
                          <m:d>
                            <m:dPr>
                              <m:ctrlPr>
                                <a:rPr lang="en-US" sz="2050" i="1">
                                  <a:effectLst/>
                                  <a:latin typeface="Cambria Math" panose="02040503050406030204" pitchFamily="18" charset="0"/>
                                </a:rPr>
                              </m:ctrlPr>
                            </m:dPr>
                            <m:e>
                              <m:sSup>
                                <m:sSupPr>
                                  <m:ctrlPr>
                                    <a:rPr lang="en-US" sz="2050" i="1">
                                      <a:effectLst/>
                                      <a:latin typeface="Cambria Math" panose="02040503050406030204" pitchFamily="18" charset="0"/>
                                    </a:rPr>
                                  </m:ctrlPr>
                                </m:sSupPr>
                                <m:e>
                                  <m:r>
                                    <m:rPr>
                                      <m:sty m:val="p"/>
                                    </m:rPr>
                                    <a:rPr lang="en-US" sz="2050">
                                      <a:effectLst/>
                                      <a:latin typeface="Cambria Math" panose="02040503050406030204" pitchFamily="18" charset="0"/>
                                      <a:ea typeface="SimSun" panose="02010600030101010101" pitchFamily="2" charset="-122"/>
                                    </a:rPr>
                                    <m:t>Φ</m:t>
                                  </m:r>
                                </m:e>
                                <m:sup>
                                  <m:r>
                                    <a:rPr lang="en-US" sz="2050" i="1">
                                      <a:effectLst/>
                                      <a:latin typeface="Cambria Math" panose="02040503050406030204" pitchFamily="18" charset="0"/>
                                      <a:ea typeface="SimSun" panose="02010600030101010101" pitchFamily="2" charset="-122"/>
                                    </a:rPr>
                                    <m:t>∗</m:t>
                                  </m:r>
                                </m:sup>
                              </m:sSup>
                              <m:r>
                                <a:rPr lang="en-US" sz="2050">
                                  <a:effectLst/>
                                  <a:latin typeface="Cambria Math" panose="02040503050406030204" pitchFamily="18" charset="0"/>
                                  <a:ea typeface="SimSun" panose="02010600030101010101" pitchFamily="2" charset="-122"/>
                                </a:rPr>
                                <m:t>,</m:t>
                              </m:r>
                              <m:r>
                                <m:rPr>
                                  <m:sty m:val="p"/>
                                </m:rPr>
                                <a:rPr lang="en-US" sz="2050">
                                  <a:effectLst/>
                                  <a:latin typeface="Cambria Math" panose="02040503050406030204" pitchFamily="18" charset="0"/>
                                  <a:ea typeface="SimSun" panose="02010600030101010101" pitchFamily="2" charset="-122"/>
                                </a:rPr>
                                <m:t>Ψ</m:t>
                              </m:r>
                            </m:e>
                          </m:d>
                        </m:e>
                      </m:func>
                    </m:oMath>
                  </m:oMathPara>
                </a14:m>
                <a:endParaRPr lang="en-US" sz="2050" dirty="0"/>
              </a:p>
            </p:txBody>
          </p:sp>
        </mc:Choice>
        <mc:Fallback xmlns="">
          <p:sp>
            <p:nvSpPr>
              <p:cNvPr id="3" name="Content Placeholder 2">
                <a:extLst>
                  <a:ext uri="{FF2B5EF4-FFF2-40B4-BE49-F238E27FC236}">
                    <a16:creationId xmlns:a16="http://schemas.microsoft.com/office/drawing/2014/main" id="{9E773241-54AB-6F9A-842D-23AEC1F73A65}"/>
                  </a:ext>
                </a:extLst>
              </p:cNvPr>
              <p:cNvSpPr>
                <a:spLocks noGrp="1" noRot="1" noChangeAspect="1" noMove="1" noResize="1" noEditPoints="1" noAdjustHandles="1" noChangeArrowheads="1" noChangeShapeType="1" noTextEdit="1"/>
              </p:cNvSpPr>
              <p:nvPr>
                <p:ph idx="1"/>
              </p:nvPr>
            </p:nvSpPr>
            <p:spPr>
              <a:xfrm>
                <a:off x="98474" y="914399"/>
                <a:ext cx="11985674" cy="5176066"/>
              </a:xfrm>
              <a:blipFill>
                <a:blip r:embed="rId2"/>
                <a:stretch>
                  <a:fillRect l="-560" t="-824" r="-61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390AC75-9AAD-1243-BD85-8A3998226812}"/>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878BDA2A-CB52-B54E-B2DC-E968960444D4}"/>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FC828208-C6F3-B425-D241-252D9F2AFCF6}"/>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2464682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484B-224A-5EED-1D3B-F56FEB69C927}"/>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E09BDD-AB53-CC9A-5A07-914ACACC8B6B}"/>
                  </a:ext>
                </a:extLst>
              </p:cNvPr>
              <p:cNvSpPr>
                <a:spLocks noGrp="1"/>
              </p:cNvSpPr>
              <p:nvPr>
                <p:ph idx="1"/>
              </p:nvPr>
            </p:nvSpPr>
            <p:spPr>
              <a:xfrm>
                <a:off x="112542" y="914399"/>
                <a:ext cx="11957538" cy="5176066"/>
              </a:xfrm>
            </p:spPr>
            <p:txBody>
              <a:bodyPr>
                <a:normAutofit/>
              </a:bodyPr>
              <a:lstStyle/>
              <a:p>
                <a:pPr marL="0" indent="0">
                  <a:buNone/>
                </a:pPr>
                <a:r>
                  <a:rPr lang="en-US" sz="2000" dirty="0">
                    <a:effectLst/>
                    <a:ea typeface="SimSun" panose="02010600030101010101" pitchFamily="2" charset="-122"/>
                  </a:rPr>
                  <a:t>The proposed generative model in this research is called Adversarial Variational Autoencoders (AVA) because it combines VAE and GAN by fusing mechanism in which loss function and balance function are optimized parallelly. The AVA loss function implies loss information in encoder </a:t>
                </a:r>
                <a:r>
                  <a:rPr lang="en-US" sz="2000" i="1" dirty="0">
                    <a:effectLst/>
                    <a:ea typeface="SimSun" panose="02010600030101010101" pitchFamily="2" charset="-122"/>
                  </a:rPr>
                  <a:t>f</a:t>
                </a:r>
                <a:r>
                  <a:rPr lang="en-US" sz="2000" dirty="0">
                    <a:effectLst/>
                    <a:ea typeface="SimSun" panose="02010600030101010101" pitchFamily="2" charset="-122"/>
                  </a:rPr>
                  <a:t>(</a:t>
                </a:r>
                <a:r>
                  <a:rPr lang="en-US" sz="2000" b="1" i="1" dirty="0">
                    <a:effectLst/>
                    <a:ea typeface="SimSun" panose="02010600030101010101" pitchFamily="2" charset="-122"/>
                  </a:rPr>
                  <a:t>x</a:t>
                </a:r>
                <a:r>
                  <a:rPr lang="en-US" sz="2000" dirty="0">
                    <a:effectLst/>
                    <a:ea typeface="SimSun" panose="02010600030101010101" pitchFamily="2" charset="-122"/>
                  </a:rPr>
                  <a:t> | Θ), decoder </a:t>
                </a:r>
                <a:r>
                  <a:rPr lang="en-US" sz="2000" i="1" dirty="0">
                    <a:effectLst/>
                    <a:ea typeface="SimSun" panose="02010600030101010101" pitchFamily="2" charset="-122"/>
                  </a:rPr>
                  <a:t>g</a:t>
                </a:r>
                <a:r>
                  <a:rPr lang="en-US" sz="2000" dirty="0">
                    <a:effectLst/>
                    <a:ea typeface="SimSun" panose="02010600030101010101" pitchFamily="2" charset="-122"/>
                  </a:rPr>
                  <a:t>(</a:t>
                </a:r>
                <a:r>
                  <a:rPr lang="en-US" sz="2000" b="1" dirty="0">
                    <a:effectLst/>
                    <a:ea typeface="SimSun" panose="02010600030101010101" pitchFamily="2" charset="-122"/>
                  </a:rPr>
                  <a:t>z</a:t>
                </a:r>
                <a:r>
                  <a:rPr lang="en-US" sz="2000" dirty="0">
                    <a:effectLst/>
                    <a:ea typeface="SimSun" panose="02010600030101010101" pitchFamily="2" charset="-122"/>
                  </a:rPr>
                  <a:t> | Φ), discriminator </a:t>
                </a:r>
                <a:r>
                  <a:rPr lang="en-US" sz="2000" i="1" dirty="0">
                    <a:effectLst/>
                    <a:ea typeface="SimSun" panose="02010600030101010101" pitchFamily="2" charset="-122"/>
                  </a:rPr>
                  <a:t>d</a:t>
                </a:r>
                <a:r>
                  <a:rPr lang="en-US" sz="2000" dirty="0">
                    <a:effectLst/>
                    <a:ea typeface="SimSun" panose="02010600030101010101" pitchFamily="2" charset="-122"/>
                  </a:rPr>
                  <a:t>(</a:t>
                </a:r>
                <a:r>
                  <a:rPr lang="en-US" sz="2000" b="1" i="1" dirty="0">
                    <a:effectLst/>
                    <a:ea typeface="SimSun" panose="02010600030101010101" pitchFamily="2" charset="-122"/>
                  </a:rPr>
                  <a:t>x</a:t>
                </a:r>
                <a:r>
                  <a:rPr lang="en-US" sz="2000" dirty="0">
                    <a:effectLst/>
                    <a:ea typeface="SimSun" panose="02010600030101010101" pitchFamily="2" charset="-122"/>
                  </a:rPr>
                  <a:t> | Ψ) as follows:</a:t>
                </a:r>
              </a:p>
              <a:p>
                <a:pPr marL="0" indent="0">
                  <a:buNone/>
                </a:pPr>
                <a14:m>
                  <m:oMathPara xmlns:m="http://schemas.openxmlformats.org/officeDocument/2006/math">
                    <m:oMathParaPr>
                      <m:jc m:val="right"/>
                    </m:oMathParaPr>
                    <m:oMath xmlns:m="http://schemas.openxmlformats.org/officeDocument/2006/math">
                      <m:sSub>
                        <m:sSubPr>
                          <m:ctrlPr>
                            <a:rPr lang="en-US" sz="2000" i="1" smtClean="0">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𝑙</m:t>
                          </m:r>
                        </m:e>
                        <m:sub>
                          <m:r>
                            <m:rPr>
                              <m:sty m:val="p"/>
                            </m:rPr>
                            <a:rPr lang="en-US" sz="2000">
                              <a:effectLst/>
                              <a:latin typeface="Cambria Math" panose="02040503050406030204" pitchFamily="18" charset="0"/>
                              <a:ea typeface="SimSun" panose="02010600030101010101" pitchFamily="2" charset="-122"/>
                            </a:rPr>
                            <m:t>AVA</m:t>
                          </m:r>
                        </m:sub>
                      </m:sSub>
                      <m:d>
                        <m:dPr>
                          <m:ctrlPr>
                            <a:rPr lang="en-US" sz="2000" i="1">
                              <a:effectLst/>
                              <a:latin typeface="Cambria Math" panose="02040503050406030204" pitchFamily="18" charset="0"/>
                            </a:rPr>
                          </m:ctrlPr>
                        </m:dPr>
                        <m:e>
                          <m:r>
                            <m:rPr>
                              <m:sty m:val="p"/>
                            </m:rPr>
                            <a:rPr lang="en-US" sz="2000">
                              <a:effectLst/>
                              <a:latin typeface="Cambria Math" panose="02040503050406030204" pitchFamily="18" charset="0"/>
                              <a:ea typeface="SimSun" panose="02010600030101010101" pitchFamily="2" charset="-122"/>
                            </a:rPr>
                            <m:t>Θ</m:t>
                          </m:r>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Φ</m:t>
                          </m:r>
                          <m:r>
                            <a:rPr lang="en-US" sz="2000">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Ψ</m:t>
                          </m:r>
                        </m:e>
                      </m:d>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SimSun" panose="02010600030101010101" pitchFamily="2" charset="-122"/>
                            </a:rPr>
                            <m:t>1</m:t>
                          </m:r>
                        </m:num>
                        <m:den>
                          <m:r>
                            <a:rPr lang="en-US" sz="2000" i="1">
                              <a:effectLst/>
                              <a:latin typeface="Cambria Math" panose="02040503050406030204" pitchFamily="18" charset="0"/>
                              <a:ea typeface="SimSun" panose="02010600030101010101" pitchFamily="2" charset="-122"/>
                            </a:rPr>
                            <m:t>2</m:t>
                          </m:r>
                        </m:den>
                      </m:f>
                      <m:sSup>
                        <m:sSupPr>
                          <m:ctrlPr>
                            <a:rPr lang="en-US" sz="2000" i="1">
                              <a:effectLst/>
                              <a:latin typeface="Cambria Math" panose="02040503050406030204" pitchFamily="18" charset="0"/>
                            </a:rPr>
                          </m:ctrlPr>
                        </m:sSupPr>
                        <m:e>
                          <m:d>
                            <m:dPr>
                              <m:begChr m:val="‖"/>
                              <m:endChr m:val="‖"/>
                              <m:ctrlPr>
                                <a:rPr lang="en-US" sz="2000" i="1">
                                  <a:effectLst/>
                                  <a:latin typeface="Cambria Math" panose="02040503050406030204" pitchFamily="18" charset="0"/>
                                </a:rPr>
                              </m:ctrlPr>
                            </m:dPr>
                            <m:e>
                              <m:r>
                                <a:rPr lang="en-US" sz="2000" b="1" i="1">
                                  <a:effectLst/>
                                  <a:latin typeface="Cambria Math" panose="02040503050406030204" pitchFamily="18" charset="0"/>
                                  <a:ea typeface="SimSun" panose="02010600030101010101" pitchFamily="2" charset="-122"/>
                                </a:rPr>
                                <m:t>𝒙</m:t>
                              </m:r>
                              <m:r>
                                <a:rPr lang="en-US" sz="2000" i="1">
                                  <a:effectLst/>
                                  <a:latin typeface="Cambria Math" panose="02040503050406030204" pitchFamily="18" charset="0"/>
                                  <a:ea typeface="SimSun" panose="02010600030101010101" pitchFamily="2" charset="-122"/>
                                </a:rPr>
                                <m:t>−</m:t>
                              </m:r>
                              <m:sSup>
                                <m:sSupPr>
                                  <m:ctrlPr>
                                    <a:rPr lang="en-US" sz="2000" i="1">
                                      <a:effectLst/>
                                      <a:latin typeface="Cambria Math" panose="02040503050406030204" pitchFamily="18" charset="0"/>
                                    </a:rPr>
                                  </m:ctrlPr>
                                </m:sSupPr>
                                <m:e>
                                  <m:r>
                                    <a:rPr lang="en-US" sz="2000" b="1" i="1">
                                      <a:effectLst/>
                                      <a:latin typeface="Cambria Math" panose="02040503050406030204" pitchFamily="18" charset="0"/>
                                      <a:ea typeface="SimSun" panose="02010600030101010101" pitchFamily="2" charset="-122"/>
                                    </a:rPr>
                                    <m:t>𝒙</m:t>
                                  </m:r>
                                </m:e>
                                <m:sup>
                                  <m:r>
                                    <a:rPr lang="en-US" sz="2000" i="1">
                                      <a:effectLst/>
                                      <a:latin typeface="Cambria Math" panose="02040503050406030204" pitchFamily="18" charset="0"/>
                                      <a:ea typeface="SimSun" panose="02010600030101010101" pitchFamily="2" charset="-122"/>
                                    </a:rPr>
                                    <m:t>′</m:t>
                                  </m:r>
                                </m:sup>
                              </m:sSup>
                            </m:e>
                          </m:d>
                        </m:e>
                        <m:sup>
                          <m:r>
                            <a:rPr lang="en-US" sz="2000" i="1">
                              <a:effectLst/>
                              <a:latin typeface="Cambria Math" panose="02040503050406030204" pitchFamily="18" charset="0"/>
                              <a:ea typeface="SimSun" panose="02010600030101010101" pitchFamily="2" charset="-122"/>
                            </a:rPr>
                            <m:t>2</m:t>
                          </m:r>
                        </m:sup>
                      </m:sSup>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KL</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𝜇</m:t>
                          </m:r>
                          <m:d>
                            <m:dPr>
                              <m:ctrlPr>
                                <a:rPr lang="en-US" sz="2000" i="1">
                                  <a:effectLst/>
                                  <a:latin typeface="Cambria Math" panose="02040503050406030204" pitchFamily="18" charset="0"/>
                                </a:rPr>
                              </m:ctrlPr>
                            </m:dPr>
                            <m:e>
                              <m:r>
                                <a:rPr lang="en-US" sz="2000" b="1" i="1">
                                  <a:effectLst/>
                                  <a:latin typeface="Cambria Math" panose="02040503050406030204" pitchFamily="18" charset="0"/>
                                  <a:ea typeface="SimSun" panose="02010600030101010101" pitchFamily="2" charset="-122"/>
                                </a:rPr>
                                <m:t>𝒙</m:t>
                              </m:r>
                            </m:e>
                          </m:d>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Σ</m:t>
                          </m:r>
                          <m:d>
                            <m:dPr>
                              <m:ctrlPr>
                                <a:rPr lang="en-US" sz="2000" i="1">
                                  <a:effectLst/>
                                  <a:latin typeface="Cambria Math" panose="02040503050406030204" pitchFamily="18" charset="0"/>
                                </a:rPr>
                              </m:ctrlPr>
                            </m:dPr>
                            <m:e>
                              <m:r>
                                <a:rPr lang="en-US" sz="2000" b="1" i="1">
                                  <a:effectLst/>
                                  <a:latin typeface="Cambria Math" panose="02040503050406030204" pitchFamily="18" charset="0"/>
                                  <a:ea typeface="SimSun" panose="02010600030101010101" pitchFamily="2" charset="-122"/>
                                </a:rPr>
                                <m:t>𝒙</m:t>
                              </m:r>
                            </m:e>
                          </m:d>
                        </m:e>
                        <m:e>
                          <m:r>
                            <a:rPr lang="en-US" sz="2000" i="1">
                              <a:effectLst/>
                              <a:latin typeface="Cambria Math" panose="02040503050406030204" pitchFamily="18" charset="0"/>
                              <a:ea typeface="SimSun" panose="02010600030101010101" pitchFamily="2" charset="-122"/>
                            </a:rPr>
                            <m:t>𝑁</m:t>
                          </m:r>
                          <m:d>
                            <m:dPr>
                              <m:ctrlPr>
                                <a:rPr lang="en-US" sz="2000" i="1">
                                  <a:effectLst/>
                                  <a:latin typeface="Cambria Math" panose="02040503050406030204" pitchFamily="18" charset="0"/>
                                </a:rPr>
                              </m:ctrlPr>
                            </m:dPr>
                            <m:e>
                              <m:r>
                                <a:rPr lang="en-US" sz="2000" b="1" i="1">
                                  <a:effectLst/>
                                  <a:latin typeface="Cambria Math" panose="02040503050406030204" pitchFamily="18" charset="0"/>
                                  <a:ea typeface="SimSun" panose="02010600030101010101" pitchFamily="2" charset="-122"/>
                                </a:rPr>
                                <m:t>𝟎</m:t>
                              </m:r>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𝐼</m:t>
                              </m:r>
                            </m:e>
                          </m:d>
                        </m:e>
                      </m:d>
                      <m:r>
                        <a:rPr lang="en-US" sz="2000" i="1">
                          <a:effectLst/>
                          <a:latin typeface="Cambria Math" panose="02040503050406030204" pitchFamily="18" charset="0"/>
                          <a:ea typeface="SimSun" panose="02010600030101010101" pitchFamily="2" charset="-122"/>
                        </a:rPr>
                        <m:t>+</m:t>
                      </m:r>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SimSun" panose="02010600030101010101" pitchFamily="2" charset="-122"/>
                            </a:rPr>
                            <m:t>log</m:t>
                          </m:r>
                        </m:fName>
                        <m:e>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1−</m:t>
                              </m:r>
                              <m:r>
                                <a:rPr lang="en-US" sz="2000" i="1">
                                  <a:effectLst/>
                                  <a:latin typeface="Cambria Math" panose="02040503050406030204" pitchFamily="18" charset="0"/>
                                  <a:ea typeface="SimSun" panose="02010600030101010101" pitchFamily="2" charset="-122"/>
                                </a:rPr>
                                <m:t>𝑑</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𝑔</m:t>
                                  </m:r>
                                  <m:d>
                                    <m:dPr>
                                      <m:ctrlPr>
                                        <a:rPr lang="en-US" sz="2000" i="1">
                                          <a:effectLst/>
                                          <a:latin typeface="Cambria Math" panose="02040503050406030204" pitchFamily="18" charset="0"/>
                                        </a:rPr>
                                      </m:ctrlPr>
                                    </m:dPr>
                                    <m:e>
                                      <m:r>
                                        <a:rPr lang="en-US" sz="2000" b="1" i="1">
                                          <a:effectLst/>
                                          <a:latin typeface="Cambria Math" panose="02040503050406030204" pitchFamily="18" charset="0"/>
                                          <a:ea typeface="SimSun" panose="02010600030101010101" pitchFamily="2" charset="-122"/>
                                        </a:rPr>
                                        <m:t>𝒛</m:t>
                                      </m:r>
                                    </m:e>
                                    <m:e>
                                      <m:r>
                                        <m:rPr>
                                          <m:sty m:val="p"/>
                                        </m:rPr>
                                        <a:rPr lang="en-US" sz="2000">
                                          <a:effectLst/>
                                          <a:latin typeface="Cambria Math" panose="02040503050406030204" pitchFamily="18" charset="0"/>
                                          <a:ea typeface="SimSun" panose="02010600030101010101" pitchFamily="2" charset="-122"/>
                                        </a:rPr>
                                        <m:t>Φ</m:t>
                                      </m:r>
                                    </m:e>
                                  </m:d>
                                </m:e>
                                <m:e>
                                  <m:r>
                                    <m:rPr>
                                      <m:sty m:val="p"/>
                                    </m:rPr>
                                    <a:rPr lang="en-US" sz="2000">
                                      <a:effectLst/>
                                      <a:latin typeface="Cambria Math" panose="02040503050406030204" pitchFamily="18" charset="0"/>
                                      <a:ea typeface="SimSun" panose="02010600030101010101" pitchFamily="2" charset="-122"/>
                                    </a:rPr>
                                    <m:t>Ψ</m:t>
                                  </m:r>
                                </m:e>
                              </m:d>
                            </m:e>
                          </m:d>
                        </m:e>
                      </m:func>
                      <m:r>
                        <a:rPr lang="en-US" sz="2000" b="0" i="1" smtClean="0">
                          <a:effectLst/>
                          <a:latin typeface="Cambria Math" panose="02040503050406030204" pitchFamily="18" charset="0"/>
                          <a:ea typeface="SimSun" panose="02010600030101010101" pitchFamily="2" charset="-122"/>
                        </a:rPr>
                        <m:t>    </m:t>
                      </m:r>
                      <m:d>
                        <m:dPr>
                          <m:ctrlPr>
                            <a:rPr lang="en-US" sz="2000" b="0" i="1" smtClean="0">
                              <a:effectLst/>
                              <a:latin typeface="Cambria Math" panose="02040503050406030204" pitchFamily="18" charset="0"/>
                              <a:ea typeface="SimSun" panose="02010600030101010101" pitchFamily="2" charset="-122"/>
                            </a:rPr>
                          </m:ctrlPr>
                        </m:dPr>
                        <m:e>
                          <m:r>
                            <a:rPr lang="en-US" sz="2000" b="0" i="1" smtClean="0">
                              <a:effectLst/>
                              <a:latin typeface="Cambria Math" panose="02040503050406030204" pitchFamily="18" charset="0"/>
                              <a:ea typeface="SimSun" panose="02010600030101010101" pitchFamily="2" charset="-122"/>
                            </a:rPr>
                            <m:t>3</m:t>
                          </m:r>
                        </m:e>
                      </m:d>
                    </m:oMath>
                  </m:oMathPara>
                </a14:m>
                <a:endParaRPr lang="en-US" sz="2000" dirty="0"/>
              </a:p>
              <a:p>
                <a:pPr marL="0" indent="0">
                  <a:buNone/>
                </a:pPr>
                <a:r>
                  <a:rPr lang="en-US" sz="2000" dirty="0">
                    <a:effectLst/>
                    <a:ea typeface="SimSun" panose="02010600030101010101" pitchFamily="2" charset="-122"/>
                  </a:rPr>
                  <a:t>The balance function of AVA is to supervise the decoding mechanism, which is the GAN target function as follows:</a:t>
                </a:r>
              </a:p>
              <a:p>
                <a:pPr marL="0" indent="0">
                  <a:buNone/>
                </a:pPr>
                <a14:m>
                  <m:oMathPara xmlns:m="http://schemas.openxmlformats.org/officeDocument/2006/math">
                    <m:oMathParaPr>
                      <m:jc m:val="right"/>
                    </m:oMathParaPr>
                    <m:oMath xmlns:m="http://schemas.openxmlformats.org/officeDocument/2006/math">
                      <m:sSub>
                        <m:sSubPr>
                          <m:ctrlPr>
                            <a:rPr lang="en-US" sz="2000" i="1" smtClean="0">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𝑏</m:t>
                          </m:r>
                        </m:e>
                        <m:sub>
                          <m:r>
                            <m:rPr>
                              <m:sty m:val="p"/>
                            </m:rPr>
                            <a:rPr lang="en-US" sz="2000">
                              <a:effectLst/>
                              <a:latin typeface="Cambria Math" panose="02040503050406030204" pitchFamily="18" charset="0"/>
                              <a:ea typeface="SimSun" panose="02010600030101010101" pitchFamily="2" charset="-122"/>
                            </a:rPr>
                            <m:t>AVA</m:t>
                          </m:r>
                        </m:sub>
                      </m:sSub>
                      <m:d>
                        <m:dPr>
                          <m:ctrlPr>
                            <a:rPr lang="en-US" sz="2000" i="1">
                              <a:effectLst/>
                              <a:latin typeface="Cambria Math" panose="02040503050406030204" pitchFamily="18" charset="0"/>
                            </a:rPr>
                          </m:ctrlPr>
                        </m:dPr>
                        <m:e>
                          <m:r>
                            <m:rPr>
                              <m:sty m:val="p"/>
                            </m:rPr>
                            <a:rPr lang="en-US" sz="2000">
                              <a:effectLst/>
                              <a:latin typeface="Cambria Math" panose="02040503050406030204" pitchFamily="18" charset="0"/>
                              <a:ea typeface="SimSun" panose="02010600030101010101" pitchFamily="2" charset="-122"/>
                            </a:rPr>
                            <m:t>Φ</m:t>
                          </m:r>
                          <m:r>
                            <a:rPr lang="en-US" sz="2000">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Ψ</m:t>
                          </m:r>
                        </m:e>
                      </m:d>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𝑏</m:t>
                          </m:r>
                        </m:e>
                        <m:sub>
                          <m:r>
                            <m:rPr>
                              <m:sty m:val="p"/>
                            </m:rPr>
                            <a:rPr lang="en-US" sz="2000">
                              <a:effectLst/>
                              <a:latin typeface="Cambria Math" panose="02040503050406030204" pitchFamily="18" charset="0"/>
                              <a:ea typeface="SimSun" panose="02010600030101010101" pitchFamily="2" charset="-122"/>
                            </a:rPr>
                            <m:t>GAN</m:t>
                          </m:r>
                        </m:sub>
                      </m:sSub>
                      <m:d>
                        <m:dPr>
                          <m:ctrlPr>
                            <a:rPr lang="en-US" sz="2000" i="1">
                              <a:effectLst/>
                              <a:latin typeface="Cambria Math" panose="02040503050406030204" pitchFamily="18" charset="0"/>
                            </a:rPr>
                          </m:ctrlPr>
                        </m:dPr>
                        <m:e>
                          <m:r>
                            <m:rPr>
                              <m:sty m:val="p"/>
                            </m:rPr>
                            <a:rPr lang="en-US" sz="2000">
                              <a:effectLst/>
                              <a:latin typeface="Cambria Math" panose="02040503050406030204" pitchFamily="18" charset="0"/>
                              <a:ea typeface="SimSun" panose="02010600030101010101" pitchFamily="2" charset="-122"/>
                            </a:rPr>
                            <m:t>Φ</m:t>
                          </m:r>
                          <m:r>
                            <a:rPr lang="en-US" sz="2000">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Ψ</m:t>
                          </m:r>
                        </m:e>
                      </m:d>
                      <m:r>
                        <a:rPr lang="en-US" sz="2000" i="1">
                          <a:effectLst/>
                          <a:latin typeface="Cambria Math" panose="02040503050406030204" pitchFamily="18" charset="0"/>
                          <a:ea typeface="SimSun" panose="02010600030101010101" pitchFamily="2" charset="-122"/>
                        </a:rPr>
                        <m:t>=</m:t>
                      </m:r>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SimSun" panose="02010600030101010101" pitchFamily="2" charset="-122"/>
                            </a:rPr>
                            <m:t>log</m:t>
                          </m:r>
                        </m:fName>
                        <m:e>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𝑑</m:t>
                              </m:r>
                              <m:d>
                                <m:dPr>
                                  <m:ctrlPr>
                                    <a:rPr lang="en-US" sz="2000" i="1">
                                      <a:effectLst/>
                                      <a:latin typeface="Cambria Math" panose="02040503050406030204" pitchFamily="18" charset="0"/>
                                    </a:rPr>
                                  </m:ctrlPr>
                                </m:dPr>
                                <m:e>
                                  <m:r>
                                    <a:rPr lang="en-US" sz="2000" b="1" i="1">
                                      <a:effectLst/>
                                      <a:latin typeface="Cambria Math" panose="02040503050406030204" pitchFamily="18" charset="0"/>
                                      <a:ea typeface="SimSun" panose="02010600030101010101" pitchFamily="2" charset="-122"/>
                                    </a:rPr>
                                    <m:t>𝒙</m:t>
                                  </m:r>
                                </m:e>
                                <m:e>
                                  <m:r>
                                    <m:rPr>
                                      <m:sty m:val="p"/>
                                    </m:rPr>
                                    <a:rPr lang="en-US" sz="2000">
                                      <a:effectLst/>
                                      <a:latin typeface="Cambria Math" panose="02040503050406030204" pitchFamily="18" charset="0"/>
                                      <a:ea typeface="SimSun" panose="02010600030101010101" pitchFamily="2" charset="-122"/>
                                    </a:rPr>
                                    <m:t>Ψ</m:t>
                                  </m:r>
                                </m:e>
                              </m:d>
                            </m:e>
                          </m:d>
                        </m:e>
                      </m:func>
                      <m:r>
                        <a:rPr lang="en-US" sz="2000" i="1">
                          <a:effectLst/>
                          <a:latin typeface="Cambria Math" panose="02040503050406030204" pitchFamily="18" charset="0"/>
                          <a:ea typeface="SimSun" panose="02010600030101010101" pitchFamily="2" charset="-122"/>
                        </a:rPr>
                        <m:t>+</m:t>
                      </m:r>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SimSun" panose="02010600030101010101" pitchFamily="2" charset="-122"/>
                            </a:rPr>
                            <m:t>log</m:t>
                          </m:r>
                        </m:fName>
                        <m:e>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1−</m:t>
                              </m:r>
                              <m:r>
                                <a:rPr lang="en-US" sz="2000" i="1">
                                  <a:effectLst/>
                                  <a:latin typeface="Cambria Math" panose="02040503050406030204" pitchFamily="18" charset="0"/>
                                  <a:ea typeface="SimSun" panose="02010600030101010101" pitchFamily="2" charset="-122"/>
                                </a:rPr>
                                <m:t>𝑑</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𝑔</m:t>
                                  </m:r>
                                  <m:d>
                                    <m:dPr>
                                      <m:ctrlPr>
                                        <a:rPr lang="en-US" sz="2000" i="1">
                                          <a:effectLst/>
                                          <a:latin typeface="Cambria Math" panose="02040503050406030204" pitchFamily="18" charset="0"/>
                                        </a:rPr>
                                      </m:ctrlPr>
                                    </m:dPr>
                                    <m:e>
                                      <m:r>
                                        <a:rPr lang="en-US" sz="2000" b="1" i="1">
                                          <a:effectLst/>
                                          <a:latin typeface="Cambria Math" panose="02040503050406030204" pitchFamily="18" charset="0"/>
                                          <a:ea typeface="SimSun" panose="02010600030101010101" pitchFamily="2" charset="-122"/>
                                        </a:rPr>
                                        <m:t>𝒛</m:t>
                                      </m:r>
                                    </m:e>
                                    <m:e>
                                      <m:r>
                                        <m:rPr>
                                          <m:sty m:val="p"/>
                                        </m:rPr>
                                        <a:rPr lang="en-US" sz="2000">
                                          <a:effectLst/>
                                          <a:latin typeface="Cambria Math" panose="02040503050406030204" pitchFamily="18" charset="0"/>
                                          <a:ea typeface="SimSun" panose="02010600030101010101" pitchFamily="2" charset="-122"/>
                                        </a:rPr>
                                        <m:t>Φ</m:t>
                                      </m:r>
                                    </m:e>
                                  </m:d>
                                </m:e>
                                <m:e>
                                  <m:r>
                                    <m:rPr>
                                      <m:sty m:val="p"/>
                                    </m:rPr>
                                    <a:rPr lang="en-US" sz="2000">
                                      <a:effectLst/>
                                      <a:latin typeface="Cambria Math" panose="02040503050406030204" pitchFamily="18" charset="0"/>
                                      <a:ea typeface="SimSun" panose="02010600030101010101" pitchFamily="2" charset="-122"/>
                                    </a:rPr>
                                    <m:t>Ψ</m:t>
                                  </m:r>
                                </m:e>
                              </m:d>
                            </m:e>
                          </m:d>
                        </m:e>
                      </m:func>
                      <m:r>
                        <a:rPr lang="en-US" sz="2000" b="0" i="1" smtClean="0">
                          <a:effectLst/>
                          <a:latin typeface="Cambria Math" panose="02040503050406030204" pitchFamily="18" charset="0"/>
                          <a:ea typeface="SimSun" panose="02010600030101010101" pitchFamily="2" charset="-122"/>
                        </a:rPr>
                        <m:t>    </m:t>
                      </m:r>
                      <m:d>
                        <m:dPr>
                          <m:ctrlPr>
                            <a:rPr lang="en-US" sz="2000" b="0" i="1" smtClean="0">
                              <a:effectLst/>
                              <a:latin typeface="Cambria Math" panose="02040503050406030204" pitchFamily="18" charset="0"/>
                              <a:ea typeface="SimSun" panose="02010600030101010101" pitchFamily="2" charset="-122"/>
                            </a:rPr>
                          </m:ctrlPr>
                        </m:dPr>
                        <m:e>
                          <m:r>
                            <a:rPr lang="en-US" sz="2000" b="0" i="1" smtClean="0">
                              <a:effectLst/>
                              <a:latin typeface="Cambria Math" panose="02040503050406030204" pitchFamily="18" charset="0"/>
                              <a:ea typeface="SimSun" panose="02010600030101010101" pitchFamily="2" charset="-122"/>
                            </a:rPr>
                            <m:t>4</m:t>
                          </m:r>
                        </m:e>
                      </m:d>
                    </m:oMath>
                  </m:oMathPara>
                </a14:m>
                <a:endParaRPr lang="en-US" sz="2000" dirty="0"/>
              </a:p>
              <a:p>
                <a:pPr marL="0" marR="0" indent="0" algn="just">
                  <a:spcBef>
                    <a:spcPts val="0"/>
                  </a:spcBef>
                  <a:spcAft>
                    <a:spcPts val="0"/>
                  </a:spcAft>
                  <a:buNone/>
                </a:pPr>
                <a:r>
                  <a:rPr lang="en-US" sz="2000" kern="100" dirty="0">
                    <a:effectLst/>
                    <a:ea typeface="SimSun" panose="02010600030101010101" pitchFamily="2" charset="-122"/>
                  </a:rPr>
                  <a:t>The key point of AVA is that the discriminator function occurs in both loss function and balance function via the expression log(1 – </a:t>
                </a:r>
                <a:r>
                  <a:rPr lang="en-US" sz="2000" i="1" kern="100" dirty="0">
                    <a:effectLst/>
                    <a:ea typeface="SimSun" panose="02010600030101010101" pitchFamily="2" charset="-122"/>
                  </a:rPr>
                  <a:t>d</a:t>
                </a:r>
                <a:r>
                  <a:rPr lang="en-US" sz="2000" kern="100" dirty="0">
                    <a:effectLst/>
                    <a:ea typeface="SimSun" panose="02010600030101010101" pitchFamily="2" charset="-122"/>
                  </a:rPr>
                  <a:t>(</a:t>
                </a:r>
                <a:r>
                  <a:rPr lang="en-US" sz="2000" i="1" kern="100" dirty="0">
                    <a:effectLst/>
                    <a:ea typeface="SimSun" panose="02010600030101010101" pitchFamily="2" charset="-122"/>
                  </a:rPr>
                  <a:t>g</a:t>
                </a:r>
                <a:r>
                  <a:rPr lang="en-US" sz="2000" kern="100" dirty="0">
                    <a:effectLst/>
                    <a:ea typeface="SimSun" panose="02010600030101010101" pitchFamily="2" charset="-122"/>
                  </a:rPr>
                  <a:t>(</a:t>
                </a:r>
                <a:r>
                  <a:rPr lang="en-US" sz="2000" b="1" kern="100" dirty="0">
                    <a:effectLst/>
                    <a:ea typeface="SimSun" panose="02010600030101010101" pitchFamily="2" charset="-122"/>
                  </a:rPr>
                  <a:t>z</a:t>
                </a:r>
                <a:r>
                  <a:rPr lang="en-US" sz="2000" kern="100" dirty="0">
                    <a:effectLst/>
                    <a:ea typeface="SimSun" panose="02010600030101010101" pitchFamily="2" charset="-122"/>
                  </a:rPr>
                  <a:t> | Φ) | Ψ)), which means that the capacity of how to distinguish fake data from realistic data by discriminator function affects the decoder DNN. As a result, the three parameters Θ, Φ, and Ψ are optimized mutually according to both loss function and balance function as follows:</a:t>
                </a:r>
              </a:p>
              <a:p>
                <a:pPr marL="0" indent="0">
                  <a:buNone/>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Θ</m:t>
                          </m:r>
                        </m:e>
                        <m:sup>
                          <m:r>
                            <a:rPr lang="en-US" sz="2000" i="1">
                              <a:effectLst/>
                              <a:latin typeface="Cambria Math" panose="02040503050406030204" pitchFamily="18" charset="0"/>
                              <a:ea typeface="SimSun" panose="02010600030101010101" pitchFamily="2" charset="-122"/>
                            </a:rPr>
                            <m:t>∗</m:t>
                          </m:r>
                        </m:sup>
                      </m:sSup>
                      <m:r>
                        <m:rPr>
                          <m:aln/>
                        </m:rPr>
                        <a:rPr lang="en-US" sz="2000" i="1">
                          <a:effectLst/>
                          <a:latin typeface="Cambria Math" panose="02040503050406030204" pitchFamily="18" charset="0"/>
                          <a:ea typeface="SimSun" panose="02010600030101010101" pitchFamily="2" charset="-122"/>
                        </a:rPr>
                        <m:t>=</m:t>
                      </m:r>
                      <m:func>
                        <m:funcPr>
                          <m:ctrlPr>
                            <a:rPr lang="en-US" sz="2000" i="1">
                              <a:effectLst/>
                              <a:latin typeface="Cambria Math" panose="02040503050406030204" pitchFamily="18" charset="0"/>
                            </a:rPr>
                          </m:ctrlPr>
                        </m:funcPr>
                        <m:fName>
                          <m:limLow>
                            <m:limLowPr>
                              <m:ctrlPr>
                                <a:rPr lang="en-US" sz="2000" i="1">
                                  <a:effectLst/>
                                  <a:latin typeface="Cambria Math" panose="02040503050406030204" pitchFamily="18" charset="0"/>
                                </a:rPr>
                              </m:ctrlPr>
                            </m:limLowPr>
                            <m:e>
                              <m:r>
                                <m:rPr>
                                  <m:sty m:val="p"/>
                                </m:rPr>
                                <a:rPr lang="en-US" sz="2000">
                                  <a:effectLst/>
                                  <a:latin typeface="Cambria Math" panose="02040503050406030204" pitchFamily="18" charset="0"/>
                                  <a:ea typeface="SimSun" panose="02010600030101010101" pitchFamily="2" charset="-122"/>
                                </a:rPr>
                                <m:t>argmin</m:t>
                              </m:r>
                            </m:e>
                            <m:lim>
                              <m:r>
                                <m:rPr>
                                  <m:sty m:val="p"/>
                                </m:rPr>
                                <a:rPr lang="en-US" sz="2000">
                                  <a:effectLst/>
                                  <a:latin typeface="Cambria Math" panose="02040503050406030204" pitchFamily="18" charset="0"/>
                                  <a:ea typeface="SimSun" panose="02010600030101010101" pitchFamily="2" charset="-122"/>
                                </a:rPr>
                                <m:t>Θ</m:t>
                              </m:r>
                            </m:lim>
                          </m:limLow>
                        </m:fNa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𝑙</m:t>
                              </m:r>
                            </m:e>
                            <m:sub>
                              <m:r>
                                <m:rPr>
                                  <m:sty m:val="p"/>
                                </m:rPr>
                                <a:rPr lang="en-US" sz="2000">
                                  <a:effectLst/>
                                  <a:latin typeface="Cambria Math" panose="02040503050406030204" pitchFamily="18" charset="0"/>
                                  <a:ea typeface="SimSun" panose="02010600030101010101" pitchFamily="2" charset="-122"/>
                                </a:rPr>
                                <m:t>AVA</m:t>
                              </m:r>
                            </m:sub>
                          </m:sSub>
                          <m:d>
                            <m:dPr>
                              <m:ctrlPr>
                                <a:rPr lang="en-US" sz="2000" i="1">
                                  <a:effectLst/>
                                  <a:latin typeface="Cambria Math" panose="02040503050406030204" pitchFamily="18" charset="0"/>
                                </a:rPr>
                              </m:ctrlPr>
                            </m:dPr>
                            <m:e>
                              <m:r>
                                <m:rPr>
                                  <m:sty m:val="p"/>
                                </m:rPr>
                                <a:rPr lang="en-US" sz="2000">
                                  <a:effectLst/>
                                  <a:latin typeface="Cambria Math" panose="02040503050406030204" pitchFamily="18" charset="0"/>
                                  <a:ea typeface="SimSun" panose="02010600030101010101" pitchFamily="2" charset="-122"/>
                                </a:rPr>
                                <m:t>Θ</m:t>
                              </m:r>
                              <m:r>
                                <a:rPr lang="en-US" sz="2000" i="1">
                                  <a:effectLst/>
                                  <a:latin typeface="Cambria Math" panose="02040503050406030204" pitchFamily="18" charset="0"/>
                                  <a:ea typeface="SimSun" panose="02010600030101010101" pitchFamily="2" charset="-122"/>
                                </a:rPr>
                                <m:t>,</m:t>
                              </m:r>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Φ</m:t>
                                  </m:r>
                                </m:e>
                                <m:sup>
                                  <m:r>
                                    <a:rPr lang="en-US" sz="2000" i="1">
                                      <a:effectLst/>
                                      <a:latin typeface="Cambria Math" panose="02040503050406030204" pitchFamily="18" charset="0"/>
                                      <a:ea typeface="SimSun" panose="02010600030101010101" pitchFamily="2" charset="-122"/>
                                    </a:rPr>
                                    <m:t>∗</m:t>
                                  </m:r>
                                </m:sup>
                              </m:sSup>
                              <m:r>
                                <a:rPr lang="en-US" sz="2000">
                                  <a:effectLst/>
                                  <a:latin typeface="Cambria Math" panose="02040503050406030204" pitchFamily="18" charset="0"/>
                                  <a:ea typeface="SimSun" panose="02010600030101010101" pitchFamily="2" charset="-122"/>
                                </a:rPr>
                                <m:t>,</m:t>
                              </m:r>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Ψ</m:t>
                                  </m:r>
                                </m:e>
                                <m:sup>
                                  <m:r>
                                    <a:rPr lang="en-US" sz="2000" i="1">
                                      <a:effectLst/>
                                      <a:latin typeface="Cambria Math" panose="02040503050406030204" pitchFamily="18" charset="0"/>
                                      <a:ea typeface="SimSun" panose="02010600030101010101" pitchFamily="2" charset="-122"/>
                                    </a:rPr>
                                    <m:t>∗</m:t>
                                  </m:r>
                                </m:sup>
                              </m:sSup>
                            </m:e>
                          </m:d>
                        </m:e>
                      </m:func>
                    </m:oMath>
                    <m:oMath xmlns:m="http://schemas.openxmlformats.org/officeDocument/2006/math">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Φ</m:t>
                          </m:r>
                        </m:e>
                        <m:sup>
                          <m:r>
                            <a:rPr lang="en-US" sz="2000" i="1">
                              <a:effectLst/>
                              <a:latin typeface="Cambria Math" panose="02040503050406030204" pitchFamily="18" charset="0"/>
                              <a:ea typeface="SimSun" panose="02010600030101010101" pitchFamily="2" charset="-122"/>
                            </a:rPr>
                            <m:t>∗</m:t>
                          </m:r>
                        </m:sup>
                      </m:sSup>
                      <m:r>
                        <m:rPr>
                          <m:aln/>
                        </m:rPr>
                        <a:rPr lang="en-US" sz="2000" i="1">
                          <a:effectLst/>
                          <a:latin typeface="Cambria Math" panose="02040503050406030204" pitchFamily="18" charset="0"/>
                          <a:ea typeface="SimSun" panose="02010600030101010101" pitchFamily="2" charset="-122"/>
                        </a:rPr>
                        <m:t>=</m:t>
                      </m:r>
                      <m:func>
                        <m:funcPr>
                          <m:ctrlPr>
                            <a:rPr lang="en-US" sz="2000" i="1">
                              <a:effectLst/>
                              <a:latin typeface="Cambria Math" panose="02040503050406030204" pitchFamily="18" charset="0"/>
                            </a:rPr>
                          </m:ctrlPr>
                        </m:funcPr>
                        <m:fName>
                          <m:limLow>
                            <m:limLowPr>
                              <m:ctrlPr>
                                <a:rPr lang="en-US" sz="2000" i="1">
                                  <a:effectLst/>
                                  <a:latin typeface="Cambria Math" panose="02040503050406030204" pitchFamily="18" charset="0"/>
                                </a:rPr>
                              </m:ctrlPr>
                            </m:limLowPr>
                            <m:e>
                              <m:r>
                                <m:rPr>
                                  <m:sty m:val="p"/>
                                </m:rPr>
                                <a:rPr lang="en-US" sz="2000">
                                  <a:effectLst/>
                                  <a:latin typeface="Cambria Math" panose="02040503050406030204" pitchFamily="18" charset="0"/>
                                  <a:ea typeface="SimSun" panose="02010600030101010101" pitchFamily="2" charset="-122"/>
                                </a:rPr>
                                <m:t>argmin</m:t>
                              </m:r>
                            </m:e>
                            <m:lim>
                              <m:r>
                                <m:rPr>
                                  <m:sty m:val="p"/>
                                </m:rPr>
                                <a:rPr lang="en-US" sz="2000">
                                  <a:effectLst/>
                                  <a:latin typeface="Cambria Math" panose="02040503050406030204" pitchFamily="18" charset="0"/>
                                  <a:ea typeface="SimSun" panose="02010600030101010101" pitchFamily="2" charset="-122"/>
                                </a:rPr>
                                <m:t>Φ</m:t>
                              </m:r>
                            </m:lim>
                          </m:limLow>
                        </m:fNa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𝑙</m:t>
                              </m:r>
                            </m:e>
                            <m:sub>
                              <m:r>
                                <m:rPr>
                                  <m:sty m:val="p"/>
                                </m:rPr>
                                <a:rPr lang="en-US" sz="2000">
                                  <a:effectLst/>
                                  <a:latin typeface="Cambria Math" panose="02040503050406030204" pitchFamily="18" charset="0"/>
                                  <a:ea typeface="SimSun" panose="02010600030101010101" pitchFamily="2" charset="-122"/>
                                </a:rPr>
                                <m:t>AVA</m:t>
                              </m:r>
                            </m:sub>
                          </m:sSub>
                          <m:d>
                            <m:dPr>
                              <m:ctrlPr>
                                <a:rPr lang="en-US" sz="2000" i="1">
                                  <a:effectLst/>
                                  <a:latin typeface="Cambria Math" panose="02040503050406030204" pitchFamily="18" charset="0"/>
                                </a:rPr>
                              </m:ctrlPr>
                            </m:dPr>
                            <m:e>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Θ</m:t>
                                  </m:r>
                                </m:e>
                                <m:sup>
                                  <m:r>
                                    <a:rPr lang="en-US" sz="2000" i="1">
                                      <a:effectLst/>
                                      <a:latin typeface="Cambria Math" panose="02040503050406030204" pitchFamily="18" charset="0"/>
                                      <a:ea typeface="SimSun" panose="02010600030101010101" pitchFamily="2" charset="-122"/>
                                    </a:rPr>
                                    <m:t>∗</m:t>
                                  </m:r>
                                </m:sup>
                              </m:sSup>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Φ</m:t>
                              </m:r>
                              <m:r>
                                <a:rPr lang="en-US" sz="2000">
                                  <a:effectLst/>
                                  <a:latin typeface="Cambria Math" panose="02040503050406030204" pitchFamily="18" charset="0"/>
                                  <a:ea typeface="SimSun" panose="02010600030101010101" pitchFamily="2" charset="-122"/>
                                </a:rPr>
                                <m:t>,</m:t>
                              </m:r>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Ψ</m:t>
                                  </m:r>
                                </m:e>
                                <m:sup>
                                  <m:r>
                                    <a:rPr lang="en-US" sz="2000" i="1">
                                      <a:effectLst/>
                                      <a:latin typeface="Cambria Math" panose="02040503050406030204" pitchFamily="18" charset="0"/>
                                      <a:ea typeface="SimSun" panose="02010600030101010101" pitchFamily="2" charset="-122"/>
                                    </a:rPr>
                                    <m:t>∗</m:t>
                                  </m:r>
                                </m:sup>
                              </m:sSup>
                            </m:e>
                          </m:d>
                        </m:e>
                      </m:func>
                    </m:oMath>
                    <m:oMath xmlns:m="http://schemas.openxmlformats.org/officeDocument/2006/math">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Ψ</m:t>
                          </m:r>
                        </m:e>
                        <m:sup>
                          <m:r>
                            <a:rPr lang="en-US" sz="2000" i="1">
                              <a:effectLst/>
                              <a:latin typeface="Cambria Math" panose="02040503050406030204" pitchFamily="18" charset="0"/>
                              <a:ea typeface="SimSun" panose="02010600030101010101" pitchFamily="2" charset="-122"/>
                            </a:rPr>
                            <m:t>∗</m:t>
                          </m:r>
                        </m:sup>
                      </m:sSup>
                      <m:r>
                        <m:rPr>
                          <m:aln/>
                        </m:rPr>
                        <a:rPr lang="en-US" sz="2000" i="1">
                          <a:effectLst/>
                          <a:latin typeface="Cambria Math" panose="02040503050406030204" pitchFamily="18" charset="0"/>
                          <a:ea typeface="SimSun" panose="02010600030101010101" pitchFamily="2" charset="-122"/>
                        </a:rPr>
                        <m:t>=</m:t>
                      </m:r>
                      <m:func>
                        <m:funcPr>
                          <m:ctrlPr>
                            <a:rPr lang="en-US" sz="2000" i="1">
                              <a:effectLst/>
                              <a:latin typeface="Cambria Math" panose="02040503050406030204" pitchFamily="18" charset="0"/>
                            </a:rPr>
                          </m:ctrlPr>
                        </m:funcPr>
                        <m:fName>
                          <m:limLow>
                            <m:limLowPr>
                              <m:ctrlPr>
                                <a:rPr lang="en-US" sz="2000" i="1">
                                  <a:effectLst/>
                                  <a:latin typeface="Cambria Math" panose="02040503050406030204" pitchFamily="18" charset="0"/>
                                </a:rPr>
                              </m:ctrlPr>
                            </m:limLowPr>
                            <m:e>
                              <m:r>
                                <m:rPr>
                                  <m:sty m:val="p"/>
                                </m:rPr>
                                <a:rPr lang="en-US" sz="2000">
                                  <a:effectLst/>
                                  <a:latin typeface="Cambria Math" panose="02040503050406030204" pitchFamily="18" charset="0"/>
                                  <a:ea typeface="SimSun" panose="02010600030101010101" pitchFamily="2" charset="-122"/>
                                </a:rPr>
                                <m:t>argmax</m:t>
                              </m:r>
                            </m:e>
                            <m:lim>
                              <m:r>
                                <m:rPr>
                                  <m:sty m:val="p"/>
                                </m:rPr>
                                <a:rPr lang="en-US" sz="2000">
                                  <a:effectLst/>
                                  <a:latin typeface="Cambria Math" panose="02040503050406030204" pitchFamily="18" charset="0"/>
                                  <a:ea typeface="SimSun" panose="02010600030101010101" pitchFamily="2" charset="-122"/>
                                </a:rPr>
                                <m:t>Ψ</m:t>
                              </m:r>
                            </m:lim>
                          </m:limLow>
                        </m:fNa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𝑏</m:t>
                              </m:r>
                            </m:e>
                            <m:sub>
                              <m:r>
                                <m:rPr>
                                  <m:sty m:val="p"/>
                                </m:rPr>
                                <a:rPr lang="en-US" sz="2000">
                                  <a:effectLst/>
                                  <a:latin typeface="Cambria Math" panose="02040503050406030204" pitchFamily="18" charset="0"/>
                                  <a:ea typeface="SimSun" panose="02010600030101010101" pitchFamily="2" charset="-122"/>
                                </a:rPr>
                                <m:t>AVA</m:t>
                              </m:r>
                            </m:sub>
                          </m:sSub>
                          <m:d>
                            <m:dPr>
                              <m:ctrlPr>
                                <a:rPr lang="en-US" sz="2000" i="1">
                                  <a:effectLst/>
                                  <a:latin typeface="Cambria Math" panose="02040503050406030204" pitchFamily="18" charset="0"/>
                                </a:rPr>
                              </m:ctrlPr>
                            </m:dPr>
                            <m:e>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Φ</m:t>
                                  </m:r>
                                </m:e>
                                <m:sup>
                                  <m:r>
                                    <a:rPr lang="en-US" sz="2000" i="1">
                                      <a:effectLst/>
                                      <a:latin typeface="Cambria Math" panose="02040503050406030204" pitchFamily="18" charset="0"/>
                                      <a:ea typeface="SimSun" panose="02010600030101010101" pitchFamily="2" charset="-122"/>
                                    </a:rPr>
                                    <m:t>∗</m:t>
                                  </m:r>
                                </m:sup>
                              </m:sSup>
                              <m:r>
                                <a:rPr lang="en-US" sz="2000">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Ψ</m:t>
                              </m:r>
                            </m:e>
                          </m:d>
                        </m:e>
                      </m:func>
                    </m:oMath>
                  </m:oMathPara>
                </a14:m>
                <a:endParaRPr lang="en-US" sz="2000" dirty="0"/>
              </a:p>
            </p:txBody>
          </p:sp>
        </mc:Choice>
        <mc:Fallback xmlns="">
          <p:sp>
            <p:nvSpPr>
              <p:cNvPr id="3" name="Content Placeholder 2">
                <a:extLst>
                  <a:ext uri="{FF2B5EF4-FFF2-40B4-BE49-F238E27FC236}">
                    <a16:creationId xmlns:a16="http://schemas.microsoft.com/office/drawing/2014/main" id="{C5E09BDD-AB53-CC9A-5A07-914ACACC8B6B}"/>
                  </a:ext>
                </a:extLst>
              </p:cNvPr>
              <p:cNvSpPr>
                <a:spLocks noGrp="1" noRot="1" noChangeAspect="1" noMove="1" noResize="1" noEditPoints="1" noAdjustHandles="1" noChangeArrowheads="1" noChangeShapeType="1" noTextEdit="1"/>
              </p:cNvSpPr>
              <p:nvPr>
                <p:ph idx="1"/>
              </p:nvPr>
            </p:nvSpPr>
            <p:spPr>
              <a:xfrm>
                <a:off x="112542" y="914399"/>
                <a:ext cx="11957538" cy="5176066"/>
              </a:xfrm>
              <a:blipFill>
                <a:blip r:embed="rId4"/>
                <a:stretch>
                  <a:fillRect l="-510" t="-589" r="-56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29DB731-91E6-7CFD-9CBA-1E21FA64452D}"/>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CDD8B423-2F0A-B5DF-1CB3-0C44D80422F1}"/>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2B6E6030-59EE-F611-E3E7-F18E71B4B977}"/>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461772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2183</TotalTime>
  <Words>4602</Words>
  <Application>Microsoft Office PowerPoint</Application>
  <PresentationFormat>Widescreen</PresentationFormat>
  <Paragraphs>503</Paragraphs>
  <Slides>31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SimSun</vt:lpstr>
      <vt:lpstr>Arial</vt:lpstr>
      <vt:lpstr>Calibri</vt:lpstr>
      <vt:lpstr>Cambria Math</vt:lpstr>
      <vt:lpstr>Times New Roman</vt:lpstr>
      <vt:lpstr>Office Theme</vt:lpstr>
      <vt:lpstr>Adversarial Variational Autoencoders to extend and improve generative model</vt:lpstr>
      <vt:lpstr>Abstract</vt:lpstr>
      <vt:lpstr>Table of contents</vt:lpstr>
      <vt:lpstr>1. Introduction</vt:lpstr>
      <vt:lpstr>1. Introduction</vt:lpstr>
      <vt:lpstr>1. Introduction</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3. Experimental results and discussions</vt:lpstr>
      <vt:lpstr>3. Experimental results and discussions</vt:lpstr>
      <vt:lpstr>3. Experimental results and discussions</vt:lpstr>
      <vt:lpstr>3. Experimental results and discussions</vt:lpstr>
      <vt:lpstr>3. Experimental results and discussions</vt:lpstr>
      <vt:lpstr>3. Experimental results and discussions</vt:lpstr>
      <vt:lpstr>3. Experimental results and discussions</vt:lpstr>
      <vt:lpstr>3. Experimental results and discussions</vt:lpstr>
      <vt:lpstr>3. Experimental results and discussions</vt:lpstr>
      <vt:lpstr>3. Experimental results and discussions</vt:lpstr>
      <vt:lpstr>4. Conclusions</vt:lpstr>
      <vt:lpstr>References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USER</cp:lastModifiedBy>
  <cp:revision>435</cp:revision>
  <dcterms:created xsi:type="dcterms:W3CDTF">2017-06-28T03:43:04Z</dcterms:created>
  <dcterms:modified xsi:type="dcterms:W3CDTF">2024-07-28T01:45:11Z</dcterms:modified>
</cp:coreProperties>
</file>